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3"/>
  </p:handoutMasterIdLst>
  <p:sldIdLst>
    <p:sldId id="256" r:id="rId3"/>
    <p:sldId id="287" r:id="rId4"/>
    <p:sldId id="262" r:id="rId5"/>
    <p:sldId id="258" r:id="rId6"/>
    <p:sldId id="267" r:id="rId8"/>
    <p:sldId id="261" r:id="rId9"/>
    <p:sldId id="274" r:id="rId10"/>
    <p:sldId id="275" r:id="rId11"/>
    <p:sldId id="273" r:id="rId12"/>
    <p:sldId id="276" r:id="rId13"/>
    <p:sldId id="278" r:id="rId14"/>
    <p:sldId id="279" r:id="rId15"/>
    <p:sldId id="277" r:id="rId16"/>
    <p:sldId id="280" r:id="rId17"/>
    <p:sldId id="281" r:id="rId18"/>
    <p:sldId id="282" r:id="rId19"/>
    <p:sldId id="283" r:id="rId20"/>
    <p:sldId id="284" r:id="rId21"/>
    <p:sldId id="285" r:id="rId22"/>
  </p:sldIdLst>
  <p:sldSz cx="12192000" cy="6858000"/>
  <p:notesSz cx="7103745" cy="10234295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40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52"/>
    <a:srgbClr val="1369B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4"/>
        <p:guide pos="40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1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tags" Target="../tags/tag83.xml"/><Relationship Id="rId4" Type="http://schemas.openxmlformats.org/officeDocument/2006/relationships/image" Target="../media/image8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tags" Target="../tags/tag90.xml"/><Relationship Id="rId4" Type="http://schemas.openxmlformats.org/officeDocument/2006/relationships/image" Target="../media/image10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tags" Target="../tags/tag97.xml"/><Relationship Id="rId4" Type="http://schemas.openxmlformats.org/officeDocument/2006/relationships/image" Target="../media/image1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tags" Target="../tags/tag104.xml"/><Relationship Id="rId4" Type="http://schemas.openxmlformats.org/officeDocument/2006/relationships/image" Target="../media/image14.pn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tags" Target="../tags/tag111.xml"/><Relationship Id="rId4" Type="http://schemas.openxmlformats.org/officeDocument/2006/relationships/image" Target="../media/image16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58.xml"/><Relationship Id="rId2" Type="http://schemas.openxmlformats.org/officeDocument/2006/relationships/image" Target="../media/image3.jpeg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tags" Target="../tags/tag69.xml"/><Relationship Id="rId4" Type="http://schemas.openxmlformats.org/officeDocument/2006/relationships/image" Target="../media/image4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tags" Target="../tags/tag76.xml"/><Relationship Id="rId4" Type="http://schemas.openxmlformats.org/officeDocument/2006/relationships/image" Target="../media/image6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296438" y="2943106"/>
            <a:ext cx="7701915" cy="76835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4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en-US" altLang="zh-CN" sz="44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44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44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乡村振兴网站样式进阶</a:t>
            </a:r>
            <a:endParaRPr lang="zh-CN" altLang="en-US" sz="44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E[attribute~=value]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选择器用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于选取标签名称为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（代指标签名称），并且定义了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attribute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（代指属性名称）属性，包含某个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（代指属性值字符）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的标签。</a:t>
            </a:r>
            <a:r>
              <a:rPr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只要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标签包含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E[attribute~=value]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选择器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属性值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即可被选中。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E[attribute~=value]选择器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982663" y="4075116"/>
            <a:ext cx="10296525" cy="836756"/>
            <a:chOff x="982663" y="3169038"/>
            <a:chExt cx="10296525" cy="836756"/>
          </a:xfrm>
        </p:grpSpPr>
        <p:sp>
          <p:nvSpPr>
            <p:cNvPr id="50" name="矩形 49"/>
            <p:cNvSpPr/>
            <p:nvPr>
              <p:custDataLst>
                <p:tags r:id="rId2"/>
              </p:custDataLst>
            </p:nvPr>
          </p:nvSpPr>
          <p:spPr>
            <a:xfrm>
              <a:off x="982663" y="3169038"/>
              <a:ext cx="10296525" cy="836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3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91206" y="3285794"/>
              <a:ext cx="6888834" cy="582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[class~=t]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8" name="TextBox 3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54873" y="3124168"/>
            <a:ext cx="9532333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选取包含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属性，属性值含有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全部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endParaRPr lang="zh-CN" altLang="en-US" sz="2400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  <a:buFontTx/>
            </a:pPr>
            <a:r>
              <a:rPr>
                <a:sym typeface="+mn-ea"/>
              </a:rPr>
              <a:t>E[attribute~=value]选择器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23583" y="795168"/>
            <a:ext cx="2219185" cy="824800"/>
            <a:chOff x="3431206" y="1525602"/>
            <a:chExt cx="2219185" cy="824800"/>
          </a:xfrm>
        </p:grpSpPr>
        <p:sp>
          <p:nvSpPr>
            <p:cNvPr id="40" name="TextBox 3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圆角矩形 40"/>
            <p:cNvSpPr/>
            <p:nvPr>
              <p:custDataLst>
                <p:tags r:id="rId2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06550" y="1619885"/>
            <a:ext cx="4923790" cy="45408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50535" y="795020"/>
            <a:ext cx="6561455" cy="3545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E[attribute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|=value]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能够选取带有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value-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开头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的标签。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E[attribute|=value]选择器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982663" y="4075116"/>
            <a:ext cx="10296525" cy="836756"/>
            <a:chOff x="982663" y="3169038"/>
            <a:chExt cx="10296525" cy="836756"/>
          </a:xfrm>
        </p:grpSpPr>
        <p:sp>
          <p:nvSpPr>
            <p:cNvPr id="50" name="矩形 49"/>
            <p:cNvSpPr/>
            <p:nvPr>
              <p:custDataLst>
                <p:tags r:id="rId2"/>
              </p:custDataLst>
            </p:nvPr>
          </p:nvSpPr>
          <p:spPr>
            <a:xfrm>
              <a:off x="982663" y="3169038"/>
              <a:ext cx="10296525" cy="836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3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91206" y="3285794"/>
              <a:ext cx="6888834" cy="582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[class|=t]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8" name="TextBox 3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54873" y="3124168"/>
            <a:ext cx="9532333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选取属性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值为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或属性值以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开头的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endParaRPr lang="zh-CN" altLang="en-US" sz="2400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>
                <a:sym typeface="+mn-ea"/>
              </a:rPr>
              <a:t>E[attribute|=value]选择器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23583" y="795168"/>
            <a:ext cx="2219185" cy="824800"/>
            <a:chOff x="3431206" y="1525602"/>
            <a:chExt cx="2219185" cy="824800"/>
          </a:xfrm>
        </p:grpSpPr>
        <p:sp>
          <p:nvSpPr>
            <p:cNvPr id="40" name="TextBox 3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圆角矩形 40"/>
            <p:cNvSpPr/>
            <p:nvPr>
              <p:custDataLst>
                <p:tags r:id="rId2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95705" y="1701165"/>
            <a:ext cx="4900295" cy="45167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109210" y="824865"/>
            <a:ext cx="7045960" cy="3797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E[att^=value]属性选择器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是指选择名称为E的标记，且该标记定义了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att属性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，att属性值包含</a:t>
            </a: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前缀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的子字符串。需要注意的是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是可以省略的，如果省略则表示可以匹配满足条件的任意元素。</a:t>
            </a:r>
            <a:endParaRPr lang="zh-CN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E[attribute^=value]选择器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982663" y="4075116"/>
            <a:ext cx="10296525" cy="836756"/>
            <a:chOff x="982663" y="3169038"/>
            <a:chExt cx="10296525" cy="836756"/>
          </a:xfrm>
        </p:grpSpPr>
        <p:sp>
          <p:nvSpPr>
            <p:cNvPr id="50" name="矩形 49"/>
            <p:cNvSpPr/>
            <p:nvPr>
              <p:custDataLst>
                <p:tags r:id="rId2"/>
              </p:custDataLst>
            </p:nvPr>
          </p:nvSpPr>
          <p:spPr>
            <a:xfrm>
              <a:off x="982663" y="3169038"/>
              <a:ext cx="10296525" cy="836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3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91206" y="3285794"/>
              <a:ext cx="6888834" cy="582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[class^=text]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8" name="TextBox 3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54873" y="2815558"/>
            <a:ext cx="9532333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[class^=text]表示匹配包含class属性，且class属性值是以“text”字符串开头的div元素。</a:t>
            </a:r>
            <a:endParaRPr lang="zh-CN" altLang="en-US" sz="24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  <a:buFontTx/>
            </a:pPr>
            <a:r>
              <a:rPr>
                <a:sym typeface="+mn-ea"/>
              </a:rPr>
              <a:t>E[attribute^=value]选择器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23583" y="795168"/>
            <a:ext cx="2219185" cy="824800"/>
            <a:chOff x="3431206" y="1525602"/>
            <a:chExt cx="2219185" cy="824800"/>
          </a:xfrm>
        </p:grpSpPr>
        <p:sp>
          <p:nvSpPr>
            <p:cNvPr id="40" name="TextBox 3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圆角矩形 40"/>
            <p:cNvSpPr/>
            <p:nvPr>
              <p:custDataLst>
                <p:tags r:id="rId2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4270" y="1638935"/>
            <a:ext cx="5953760" cy="4498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112385" y="1206500"/>
            <a:ext cx="6957695" cy="3279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E[att$=value]属性选择器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是指选择名称为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的标记，且该标记定义了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att属性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，att属性值包含</a:t>
            </a: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后缀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为value的子字符串。需要注意的是E是可以省略的，如果省略则表示可以匹配满足条件的任意元素。</a:t>
            </a:r>
            <a:endParaRPr lang="zh-CN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zh-CN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  <a:buFontTx/>
            </a:pPr>
            <a:r>
              <a:rPr>
                <a:sym typeface="+mn-ea"/>
              </a:rPr>
              <a:t>E[attribute$=value]选择器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982663" y="4075116"/>
            <a:ext cx="10296525" cy="836756"/>
            <a:chOff x="982663" y="3169038"/>
            <a:chExt cx="10296525" cy="836756"/>
          </a:xfrm>
        </p:grpSpPr>
        <p:sp>
          <p:nvSpPr>
            <p:cNvPr id="50" name="矩形 49"/>
            <p:cNvSpPr/>
            <p:nvPr>
              <p:custDataLst>
                <p:tags r:id="rId2"/>
              </p:custDataLst>
            </p:nvPr>
          </p:nvSpPr>
          <p:spPr>
            <a:xfrm>
              <a:off x="982663" y="3169038"/>
              <a:ext cx="10296525" cy="836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3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91206" y="3285794"/>
              <a:ext cx="6888834" cy="582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[class$=text]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8" name="TextBox 3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54873" y="2710783"/>
            <a:ext cx="9532333" cy="178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r>
              <a:rPr 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[class$=text]表示匹配包含class属性，且class属性值是以“text”字符串结尾的</a:t>
            </a:r>
            <a:r>
              <a:rPr 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元素。</a:t>
            </a:r>
            <a:endParaRPr sz="24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endParaRPr lang="zh-CN" altLang="en-US" sz="24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  <a:buFontTx/>
            </a:pPr>
            <a:r>
              <a:rPr>
                <a:sym typeface="+mn-ea"/>
              </a:rPr>
              <a:t>E[attribute$=value]选择器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23583" y="795168"/>
            <a:ext cx="2219185" cy="824800"/>
            <a:chOff x="3431206" y="1525602"/>
            <a:chExt cx="2219185" cy="824800"/>
          </a:xfrm>
        </p:grpSpPr>
        <p:sp>
          <p:nvSpPr>
            <p:cNvPr id="40" name="TextBox 3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圆角矩形 40"/>
            <p:cNvSpPr/>
            <p:nvPr>
              <p:custDataLst>
                <p:tags r:id="rId2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5210" y="1732915"/>
            <a:ext cx="6113145" cy="4424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853940" y="1164590"/>
            <a:ext cx="7131685" cy="3360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150000"/>
              </a:lnSpc>
            </a:pP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E[att*=value]属性选择器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是指选择名称为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的标记，且该标记定义了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att属性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，att属性值</a:t>
            </a: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包含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子字符串。需要注意的是E是可以省略的，如果省略则表示可以匹配满足条件的任意元素。</a:t>
            </a:r>
            <a:endParaRPr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zh-CN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  <a:buFontTx/>
            </a:pPr>
            <a:r>
              <a:rPr>
                <a:sym typeface="+mn-ea"/>
              </a:rPr>
              <a:t>E[attribute*=value]选择器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982663" y="4075116"/>
            <a:ext cx="10296525" cy="836756"/>
            <a:chOff x="982663" y="3169038"/>
            <a:chExt cx="10296525" cy="836756"/>
          </a:xfrm>
        </p:grpSpPr>
        <p:sp>
          <p:nvSpPr>
            <p:cNvPr id="50" name="矩形 49"/>
            <p:cNvSpPr/>
            <p:nvPr>
              <p:custDataLst>
                <p:tags r:id="rId2"/>
              </p:custDataLst>
            </p:nvPr>
          </p:nvSpPr>
          <p:spPr>
            <a:xfrm>
              <a:off x="982663" y="3169038"/>
              <a:ext cx="10296525" cy="836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3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91206" y="3285794"/>
              <a:ext cx="6888834" cy="582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[class*=text]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8" name="TextBox 3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54873" y="2710783"/>
            <a:ext cx="9532333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r>
              <a:rPr 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[class*=text]表示匹配</a:t>
            </a:r>
            <a:r>
              <a:rPr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包含</a:t>
            </a:r>
            <a:r>
              <a:rPr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class属性，且class属性值包含“text”字符串的</a:t>
            </a:r>
            <a:r>
              <a:rPr 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元素。</a:t>
            </a:r>
            <a:endParaRPr lang="zh-CN" altLang="en-US" sz="24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  <a:buFontTx/>
            </a:pPr>
            <a:r>
              <a:rPr>
                <a:sym typeface="+mn-ea"/>
              </a:rPr>
              <a:t>E[attribute</a:t>
            </a:r>
            <a:r>
              <a:rPr lang="en-US" altLang="zh-CN">
                <a:sym typeface="+mn-ea"/>
              </a:rPr>
              <a:t>*</a:t>
            </a:r>
            <a:r>
              <a:rPr>
                <a:sym typeface="+mn-ea"/>
              </a:rPr>
              <a:t>=value]选择器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23583" y="795168"/>
            <a:ext cx="2219185" cy="824800"/>
            <a:chOff x="3431206" y="1525602"/>
            <a:chExt cx="2219185" cy="824800"/>
          </a:xfrm>
        </p:grpSpPr>
        <p:sp>
          <p:nvSpPr>
            <p:cNvPr id="40" name="TextBox 3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圆角矩形 40"/>
            <p:cNvSpPr/>
            <p:nvPr>
              <p:custDataLst>
                <p:tags r:id="rId2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92200" y="1732915"/>
            <a:ext cx="6284595" cy="4397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915535" y="1351280"/>
            <a:ext cx="7153275" cy="2951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属性选择器</a:t>
            </a:r>
            <a:endParaRPr lang="zh-CN" altLang="en-US"/>
          </a:p>
        </p:txBody>
      </p:sp>
      <p:pic>
        <p:nvPicPr>
          <p:cNvPr id="10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1975" r="11457" b="7902"/>
          <a:stretch>
            <a:fillRect/>
          </a:stretch>
        </p:blipFill>
        <p:spPr bwMode="auto">
          <a:xfrm>
            <a:off x="8720698" y="1845661"/>
            <a:ext cx="2631515" cy="417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云形标注 12"/>
          <p:cNvSpPr/>
          <p:nvPr>
            <p:custDataLst>
              <p:tags r:id="rId3"/>
            </p:custDataLst>
          </p:nvPr>
        </p:nvSpPr>
        <p:spPr>
          <a:xfrm>
            <a:off x="982663" y="1557794"/>
            <a:ext cx="6696543" cy="2768958"/>
          </a:xfrm>
          <a:prstGeom prst="cloudCallout">
            <a:avLst>
              <a:gd name="adj1" fmla="val 64873"/>
              <a:gd name="adj2" fmla="val 42348"/>
            </a:avLst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kumimoji="1"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为什么需要</a:t>
            </a:r>
            <a:r>
              <a:rPr kumimoji="1"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属性选择器？</a:t>
            </a:r>
            <a:endParaRPr kumimoji="1"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518922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endParaRPr lang="zh-CN" altLang="en-US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zh-CN"/>
              <a:t>4.1</a:t>
            </a:r>
            <a:endParaRPr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  录</a:t>
            </a:r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>
                <a:solidFill>
                  <a:srgbClr val="595959"/>
                </a:solidFill>
                <a:sym typeface="+mn-ea"/>
              </a:rPr>
              <a:t>E[attribute]</a:t>
            </a:r>
            <a:r>
              <a:rPr>
                <a:solidFill>
                  <a:srgbClr val="595959"/>
                </a:solidFill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3"/>
          </p:nvPr>
        </p:nvSpPr>
        <p:spPr/>
        <p:txBody>
          <a:bodyPr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E[attribute=value</a:t>
            </a:r>
            <a:r>
              <a:rPr lang="en-US" altLang="zh-CN">
                <a:solidFill>
                  <a:srgbClr val="595959"/>
                </a:solidFill>
                <a:sym typeface="+mn-ea"/>
              </a:rPr>
              <a:t>]</a:t>
            </a:r>
            <a:r>
              <a:rPr>
                <a:solidFill>
                  <a:srgbClr val="595959"/>
                </a:solidFill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sz="half" idx="14"/>
          </p:nvPr>
        </p:nvSpPr>
        <p:spPr/>
        <p:txBody>
          <a:bodyPr/>
          <a:p>
            <a:r>
              <a:rPr lang="en-US" altLang="zh-CN">
                <a:solidFill>
                  <a:srgbClr val="595959"/>
                </a:solidFill>
                <a:sym typeface="+mn-ea"/>
              </a:rPr>
              <a:t>E[attribute~=value]</a:t>
            </a:r>
            <a:r>
              <a:rPr>
                <a:solidFill>
                  <a:srgbClr val="595959"/>
                </a:solidFill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half" idx="15"/>
          </p:nvPr>
        </p:nvSpPr>
        <p:spPr/>
        <p:txBody>
          <a:bodyPr/>
          <a:p>
            <a:r>
              <a:rPr lang="en-US" altLang="zh-CN">
                <a:solidFill>
                  <a:srgbClr val="595959"/>
                </a:solidFill>
                <a:sym typeface="+mn-ea"/>
              </a:rPr>
              <a:t>E[attribute|=value]</a:t>
            </a:r>
            <a:r>
              <a:rPr>
                <a:solidFill>
                  <a:srgbClr val="595959"/>
                </a:solidFill>
                <a:sym typeface="+mn-ea"/>
              </a:rPr>
              <a:t>选择器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000732" y="4449738"/>
            <a:ext cx="6262842" cy="635114"/>
            <a:chOff x="2399264" y="2853794"/>
            <a:chExt cx="6264002" cy="635232"/>
          </a:xfrm>
        </p:grpSpPr>
        <p:grpSp>
          <p:nvGrpSpPr>
            <p:cNvPr id="58" name="组合 57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68" name="平行四边形 67"/>
              <p:cNvSpPr/>
              <p:nvPr/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文本框 10"/>
              <p:cNvSpPr txBox="1"/>
              <p:nvPr/>
            </p:nvSpPr>
            <p:spPr>
              <a:xfrm>
                <a:off x="2290317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07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3520817" y="2853794"/>
              <a:ext cx="5142449" cy="613062"/>
              <a:chOff x="4315150" y="1647579"/>
              <a:chExt cx="3103991" cy="540057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4657990" y="1730243"/>
                <a:ext cx="2587313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en-US" altLang="zh-CN" sz="2100">
                    <a:solidFill>
                      <a:srgbClr val="595959"/>
                    </a:solidFill>
                    <a:sym typeface="+mn-ea"/>
                  </a:rPr>
                  <a:t>E[attribute*=value]</a:t>
                </a:r>
                <a:r>
                  <a:rPr sz="2100">
                    <a:solidFill>
                      <a:srgbClr val="595959"/>
                    </a:solidFill>
                    <a:sym typeface="+mn-ea"/>
                  </a:rPr>
                  <a:t>选择器</a:t>
                </a:r>
                <a:endParaRPr lang="en-GB" altLang="zh-CN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平行四边形 66"/>
              <p:cNvSpPr/>
              <p:nvPr/>
            </p:nvSpPr>
            <p:spPr>
              <a:xfrm>
                <a:off x="4315150" y="1647579"/>
                <a:ext cx="3103991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3000732" y="3507528"/>
            <a:ext cx="6262842" cy="806926"/>
            <a:chOff x="2399264" y="2853794"/>
            <a:chExt cx="6264002" cy="807076"/>
          </a:xfrm>
        </p:grpSpPr>
        <p:grpSp>
          <p:nvGrpSpPr>
            <p:cNvPr id="71" name="组合 70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75" name="平行四边形 74"/>
              <p:cNvSpPr/>
              <p:nvPr/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76" name="文本框 10"/>
              <p:cNvSpPr txBox="1"/>
              <p:nvPr/>
            </p:nvSpPr>
            <p:spPr>
              <a:xfrm>
                <a:off x="2290317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06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3520817" y="2853794"/>
              <a:ext cx="5142449" cy="807076"/>
              <a:chOff x="4315150" y="1647579"/>
              <a:chExt cx="3103991" cy="710967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4657990" y="1730243"/>
                <a:ext cx="2587313" cy="628303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en-US" altLang="zh-CN" sz="2100">
                    <a:solidFill>
                      <a:srgbClr val="595959"/>
                    </a:solidFill>
                    <a:sym typeface="+mn-ea"/>
                  </a:rPr>
                  <a:t>E[attribute$=value]</a:t>
                </a:r>
                <a:r>
                  <a:rPr sz="2100">
                    <a:solidFill>
                      <a:srgbClr val="595959"/>
                    </a:solidFill>
                    <a:sym typeface="+mn-ea"/>
                  </a:rPr>
                  <a:t>选择器</a:t>
                </a:r>
                <a:endParaRPr lang="zh-CN" altLang="en-US" sz="2100"/>
              </a:p>
              <a:p>
                <a:endParaRPr lang="en-GB" altLang="zh-CN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74" name="平行四边形 73"/>
              <p:cNvSpPr/>
              <p:nvPr/>
            </p:nvSpPr>
            <p:spPr>
              <a:xfrm>
                <a:off x="4315150" y="1647579"/>
                <a:ext cx="3103991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3000732" y="2565319"/>
            <a:ext cx="6262842" cy="635114"/>
            <a:chOff x="2399264" y="2853794"/>
            <a:chExt cx="6264002" cy="635232"/>
          </a:xfrm>
        </p:grpSpPr>
        <p:grpSp>
          <p:nvGrpSpPr>
            <p:cNvPr id="78" name="组合 77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82" name="平行四边形 81"/>
              <p:cNvSpPr/>
              <p:nvPr/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3" name="文本框 10"/>
              <p:cNvSpPr txBox="1"/>
              <p:nvPr/>
            </p:nvSpPr>
            <p:spPr>
              <a:xfrm>
                <a:off x="2290317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05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3520817" y="2853794"/>
              <a:ext cx="5142449" cy="613062"/>
              <a:chOff x="4315150" y="1647579"/>
              <a:chExt cx="3103991" cy="540057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4657990" y="1730243"/>
                <a:ext cx="2587313" cy="343524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en-US" altLang="zh-CN" sz="2100">
                    <a:solidFill>
                      <a:srgbClr val="595959"/>
                    </a:solidFill>
                    <a:sym typeface="+mn-ea"/>
                  </a:rPr>
                  <a:t>E[attribute^=value]</a:t>
                </a:r>
                <a:r>
                  <a:rPr sz="2100">
                    <a:solidFill>
                      <a:srgbClr val="595959"/>
                    </a:solidFill>
                    <a:sym typeface="+mn-ea"/>
                  </a:rPr>
                  <a:t>选择器</a:t>
                </a:r>
                <a:endParaRPr lang="en-GB" altLang="zh-CN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1" name="平行四边形 80"/>
              <p:cNvSpPr/>
              <p:nvPr/>
            </p:nvSpPr>
            <p:spPr>
              <a:xfrm>
                <a:off x="4315150" y="1647579"/>
                <a:ext cx="3103991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>
                <p:custDataLst>
                  <p:tags r:id="rId1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sp>
        <p:nvSpPr>
          <p:cNvPr id="16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969645" y="145415"/>
            <a:ext cx="4688205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r>
              <a:rPr lang="zh-CN" altLang="en-US"/>
              <a:t>目  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E[attribute]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选择器用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于选取标签名称为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（代指标签名称），并且定义了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attribute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（代指属性名称）属性的标签。其中，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省略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，如果省略则表示可以匹配满足条件的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任意标签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E[attribute]选择器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982663" y="4075116"/>
            <a:ext cx="10296525" cy="836756"/>
            <a:chOff x="982663" y="3169038"/>
            <a:chExt cx="10296525" cy="836756"/>
          </a:xfrm>
        </p:grpSpPr>
        <p:sp>
          <p:nvSpPr>
            <p:cNvPr id="50" name="矩形 49"/>
            <p:cNvSpPr/>
            <p:nvPr>
              <p:custDataLst>
                <p:tags r:id="rId2"/>
              </p:custDataLst>
            </p:nvPr>
          </p:nvSpPr>
          <p:spPr>
            <a:xfrm>
              <a:off x="982663" y="3169038"/>
              <a:ext cx="10296525" cy="836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3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91206" y="3285794"/>
              <a:ext cx="6888834" cy="582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p[class]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8" name="TextBox 3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54873" y="3124168"/>
            <a:ext cx="9532333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选取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包含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属性的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&lt;p&gt;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400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>
                <a:sym typeface="+mn-ea"/>
              </a:rPr>
              <a:t>E[attribute]选择器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23583" y="795168"/>
            <a:ext cx="2219185" cy="824800"/>
            <a:chOff x="3431206" y="1525602"/>
            <a:chExt cx="2219185" cy="824800"/>
          </a:xfrm>
        </p:grpSpPr>
        <p:sp>
          <p:nvSpPr>
            <p:cNvPr id="40" name="TextBox 3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圆角矩形 40"/>
            <p:cNvSpPr/>
            <p:nvPr>
              <p:custDataLst>
                <p:tags r:id="rId2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88745" y="1657985"/>
            <a:ext cx="5243830" cy="4513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96230" y="368300"/>
            <a:ext cx="6702425" cy="422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E[attribute=value]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选择器用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于选取标签名称为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（代指标签名称），并且定义了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attribute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（代指属性名称）属性和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（代指属性值字符）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也可以省略。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E[attribute=value]</a:t>
            </a:r>
            <a:r>
              <a:rPr>
                <a:sym typeface="+mn-ea"/>
              </a:rPr>
              <a:t>选择器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982663" y="4075116"/>
            <a:ext cx="10296525" cy="836756"/>
            <a:chOff x="982663" y="3169038"/>
            <a:chExt cx="10296525" cy="836756"/>
          </a:xfrm>
        </p:grpSpPr>
        <p:sp>
          <p:nvSpPr>
            <p:cNvPr id="50" name="矩形 49"/>
            <p:cNvSpPr/>
            <p:nvPr>
              <p:custDataLst>
                <p:tags r:id="rId2"/>
              </p:custDataLst>
            </p:nvPr>
          </p:nvSpPr>
          <p:spPr>
            <a:xfrm>
              <a:off x="982663" y="3169038"/>
              <a:ext cx="10296525" cy="836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3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91206" y="3285794"/>
              <a:ext cx="6888834" cy="582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[class=text]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8" name="TextBox 3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54873" y="3124168"/>
            <a:ext cx="9532333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选取包含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属性，属性值为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全部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endParaRPr lang="zh-CN" altLang="en-US" sz="2400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sym typeface="+mn-ea"/>
              </a:rPr>
              <a:t>E[attribute=value]</a:t>
            </a:r>
            <a:r>
              <a:rPr>
                <a:sym typeface="+mn-ea"/>
              </a:rPr>
              <a:t>选择器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23583" y="795168"/>
            <a:ext cx="2219185" cy="824800"/>
            <a:chOff x="3431206" y="1525602"/>
            <a:chExt cx="2219185" cy="824800"/>
          </a:xfrm>
        </p:grpSpPr>
        <p:sp>
          <p:nvSpPr>
            <p:cNvPr id="40" name="TextBox 3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圆角矩形 40"/>
            <p:cNvSpPr/>
            <p:nvPr>
              <p:custDataLst>
                <p:tags r:id="rId2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0" name="内容占位符 9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9960" y="1667510"/>
            <a:ext cx="5073015" cy="4458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088890" y="876935"/>
            <a:ext cx="6921500" cy="3735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commondata" val="eyJoZGlkIjoiOWJhMmVjMmFmZTgzZjZjY2U2NTllOTg1ZTMxMWU2ODAifQ=="/>
  <p:tag name="KSO_WPP_MARK_KEY" val="a2817a34-8a84-4154-b69e-ea89691717b8"/>
  <p:tag name="COMMONDATA" val="eyJoZGlkIjoiYWFkYTQwNTc3ZjM3NDBmNzE4M2ExYzczNThiMmIyZGI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  <p:tag name="KSO_WM_UNIT_PLACING_PICTURE_USER_VIEWPORT" val="{&quot;height&quot;:7108,&quot;width&quot;:8258}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  <p:tag name="KSO_WM_UNIT_PLACING_PICTURE_USER_VIEWPORT" val="{&quot;height&quot;:7808,&quot;width&quot;:8355}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1559</Words>
  <Application>WPS 演示</Application>
  <PresentationFormat>宽屏</PresentationFormat>
  <Paragraphs>134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Calibri</vt:lpstr>
      <vt:lpstr>Times New Roman</vt:lpstr>
      <vt:lpstr>Arial Black</vt:lpstr>
      <vt:lpstr>Arial Unicode MS</vt:lpstr>
      <vt:lpstr>Office 主题​​</vt:lpstr>
      <vt:lpstr>PowerPoint 演示文稿</vt:lpstr>
      <vt:lpstr>属性选择器</vt:lpstr>
      <vt:lpstr>5.1</vt:lpstr>
      <vt:lpstr>目  录</vt:lpstr>
      <vt:lpstr>PowerPoint 演示文稿</vt:lpstr>
      <vt:lpstr>E[attribute]选择器</vt:lpstr>
      <vt:lpstr>E[attribute]选择器</vt:lpstr>
      <vt:lpstr>E[attribute=value]选择器</vt:lpstr>
      <vt:lpstr>E[attribute=value]选择器</vt:lpstr>
      <vt:lpstr>E[attribute~=value]选择器</vt:lpstr>
      <vt:lpstr>E[attribute~=value]选择器</vt:lpstr>
      <vt:lpstr>E[attribute|=value]选择器</vt:lpstr>
      <vt:lpstr>E[attribute|=value]选择器</vt:lpstr>
      <vt:lpstr>E[attribute^=value]选择器</vt:lpstr>
      <vt:lpstr>E[attribute^=value]选择器</vt:lpstr>
      <vt:lpstr>E[attribute$=value]选择器</vt:lpstr>
      <vt:lpstr>E[attribute$=value]选择器</vt:lpstr>
      <vt:lpstr>E[attribute*=value]选择器</vt:lpstr>
      <vt:lpstr>E[attribute*=value]选择器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稳过飘过躺过各种线</cp:lastModifiedBy>
  <cp:revision>32</cp:revision>
  <dcterms:created xsi:type="dcterms:W3CDTF">2019-09-19T02:01:00Z</dcterms:created>
  <dcterms:modified xsi:type="dcterms:W3CDTF">2024-09-12T01:51:58Z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C76459CDA3244D459DBB5C42E4935388_13</vt:lpwstr>
  </property>
</Properties>
</file>