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0"/>
  </p:handoutMasterIdLst>
  <p:sldIdLst>
    <p:sldId id="256" r:id="rId3"/>
    <p:sldId id="262" r:id="rId4"/>
    <p:sldId id="267" r:id="rId5"/>
    <p:sldId id="272" r:id="rId7"/>
    <p:sldId id="271" r:id="rId8"/>
    <p:sldId id="276" r:id="rId9"/>
  </p:sldIdLst>
  <p:sldSz cx="12192000" cy="6858000"/>
  <p:notesSz cx="7103745" cy="10234295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40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52"/>
    <a:srgbClr val="1369B2"/>
    <a:srgbClr val="E2E4E5"/>
    <a:srgbClr val="FD8254"/>
    <a:srgbClr val="4C8CF5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4"/>
        <p:guide pos="40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85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1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6" Type="http://schemas.openxmlformats.org/officeDocument/2006/relationships/tags" Target="../tags/tag76.xml"/><Relationship Id="rId5" Type="http://schemas.openxmlformats.org/officeDocument/2006/relationships/image" Target="../media/image3.png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tags" Target="../tags/tag84.xml"/><Relationship Id="rId4" Type="http://schemas.openxmlformats.org/officeDocument/2006/relationships/image" Target="../media/image5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691408" y="2943106"/>
            <a:ext cx="526034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3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样式进阶</a:t>
            </a:r>
            <a:endParaRPr lang="zh-CN" altLang="en-US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579882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3 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结构化选择器</a:t>
            </a:r>
            <a:endParaRPr lang="zh-CN" altLang="en-US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zh-CN"/>
              <a:t>4.3</a:t>
            </a:r>
            <a:endParaRPr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>
                <p:custDataLst>
                  <p:tags r:id="rId1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>
              <p:custDataLst>
                <p:tags r:id="rId3"/>
              </p:custDataLst>
            </p:nvPr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47750" y="322580"/>
            <a:ext cx="40640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800" b="1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rPr>
              <a:t>目  录</a:t>
            </a:r>
            <a:endParaRPr lang="zh-CN" altLang="en-US" sz="2800" b="1">
              <a:solidFill>
                <a:srgbClr val="1369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999206" y="4450562"/>
            <a:ext cx="6852428" cy="635232"/>
            <a:chOff x="2399264" y="2853794"/>
            <a:chExt cx="6852428" cy="635232"/>
          </a:xfrm>
        </p:grpSpPr>
        <p:grpSp>
          <p:nvGrpSpPr>
            <p:cNvPr id="58" name="组合 57"/>
            <p:cNvGrpSpPr/>
            <p:nvPr/>
          </p:nvGrpSpPr>
          <p:grpSpPr>
            <a:xfrm>
              <a:off x="2399264" y="2870620"/>
              <a:ext cx="1309770" cy="618406"/>
              <a:chOff x="1989624" y="2026500"/>
              <a:chExt cx="1367492" cy="850129"/>
            </a:xfrm>
          </p:grpSpPr>
          <p:sp>
            <p:nvSpPr>
              <p:cNvPr id="68" name="平行四边形 67"/>
              <p:cNvSpPr/>
              <p:nvPr>
                <p:custDataLst>
                  <p:tags r:id="rId4"/>
                </p:custDataLst>
              </p:nvPr>
            </p:nvSpPr>
            <p:spPr>
              <a:xfrm>
                <a:off x="1989624" y="2033848"/>
                <a:ext cx="1346417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文本框 10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290317" y="2026500"/>
                <a:ext cx="1066799" cy="802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06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3520817" y="2853794"/>
              <a:ext cx="5730875" cy="612775"/>
              <a:chOff x="4315150" y="1647579"/>
              <a:chExt cx="3459166" cy="539804"/>
            </a:xfrm>
          </p:grpSpPr>
          <p:sp>
            <p:nvSpPr>
              <p:cNvPr id="66" name="矩形 65"/>
              <p:cNvSpPr/>
              <p:nvPr>
                <p:custDataLst>
                  <p:tags r:id="rId6"/>
                </p:custDataLst>
              </p:nvPr>
            </p:nvSpPr>
            <p:spPr>
              <a:xfrm>
                <a:off x="4384138" y="1730368"/>
                <a:ext cx="3272122" cy="34458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p>
                <a:pPr algn="l">
                  <a:buClrTx/>
                  <a:buSzTx/>
                  <a:buFontTx/>
                </a:pPr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nth-of-type(n)和:nth-last-of-type(n)选择器</a:t>
                </a:r>
                <a:endParaRPr lang="zh-CN" alt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平行四边形 66"/>
              <p:cNvSpPr/>
              <p:nvPr>
                <p:custDataLst>
                  <p:tags r:id="rId7"/>
                </p:custDataLst>
              </p:nvPr>
            </p:nvSpPr>
            <p:spPr>
              <a:xfrm>
                <a:off x="4315150" y="1647579"/>
                <a:ext cx="3459166" cy="539804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999206" y="3508178"/>
            <a:ext cx="7022608" cy="808355"/>
            <a:chOff x="2399264" y="2853794"/>
            <a:chExt cx="7022608" cy="808355"/>
          </a:xfrm>
        </p:grpSpPr>
        <p:grpSp>
          <p:nvGrpSpPr>
            <p:cNvPr id="3" name="组合 2"/>
            <p:cNvGrpSpPr/>
            <p:nvPr/>
          </p:nvGrpSpPr>
          <p:grpSpPr>
            <a:xfrm>
              <a:off x="2399264" y="2870620"/>
              <a:ext cx="1309770" cy="618406"/>
              <a:chOff x="1989624" y="2026500"/>
              <a:chExt cx="1367492" cy="850129"/>
            </a:xfrm>
          </p:grpSpPr>
          <p:sp>
            <p:nvSpPr>
              <p:cNvPr id="9" name="平行四边形 8"/>
              <p:cNvSpPr/>
              <p:nvPr>
                <p:custDataLst>
                  <p:tags r:id="rId8"/>
                </p:custDataLst>
              </p:nvPr>
            </p:nvSpPr>
            <p:spPr>
              <a:xfrm>
                <a:off x="1989624" y="2033848"/>
                <a:ext cx="1346417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10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2290317" y="2026500"/>
                <a:ext cx="1066799" cy="802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05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520817" y="2853794"/>
              <a:ext cx="5901055" cy="808355"/>
              <a:chOff x="4315150" y="1647579"/>
              <a:chExt cx="3561887" cy="712094"/>
            </a:xfrm>
          </p:grpSpPr>
          <p:sp>
            <p:nvSpPr>
              <p:cNvPr id="13" name="矩形 12"/>
              <p:cNvSpPr/>
              <p:nvPr>
                <p:custDataLst>
                  <p:tags r:id="rId10"/>
                </p:custDataLst>
              </p:nvPr>
            </p:nvSpPr>
            <p:spPr>
              <a:xfrm>
                <a:off x="4405990" y="1730368"/>
                <a:ext cx="2948628" cy="62930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p>
                <a:pPr algn="l">
                  <a:buClrTx/>
                  <a:buSzTx/>
                  <a:buFontTx/>
                </a:pPr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ea"/>
                  </a:rPr>
                  <a:t>:nth-child(n)和:nth-last-child(n)选择器</a:t>
                </a:r>
                <a:endParaRPr lang="zh-CN" alt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</a:endParaRPr>
              </a:p>
              <a:p>
                <a:pPr algn="l">
                  <a:buClrTx/>
                  <a:buSzTx/>
                  <a:buFontTx/>
                </a:pPr>
                <a:endParaRPr lang="zh-CN" alt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4" name="平行四边形 13"/>
              <p:cNvSpPr/>
              <p:nvPr>
                <p:custDataLst>
                  <p:tags r:id="rId11"/>
                </p:custDataLst>
              </p:nvPr>
            </p:nvSpPr>
            <p:spPr>
              <a:xfrm>
                <a:off x="4315150" y="1647579"/>
                <a:ext cx="3561887" cy="539804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2999206" y="2565794"/>
            <a:ext cx="7092457" cy="635232"/>
            <a:chOff x="2399264" y="2853794"/>
            <a:chExt cx="7092457" cy="635232"/>
          </a:xfrm>
        </p:grpSpPr>
        <p:grpSp>
          <p:nvGrpSpPr>
            <p:cNvPr id="16" name="组合 15"/>
            <p:cNvGrpSpPr/>
            <p:nvPr/>
          </p:nvGrpSpPr>
          <p:grpSpPr>
            <a:xfrm>
              <a:off x="2399264" y="2870620"/>
              <a:ext cx="1309770" cy="618406"/>
              <a:chOff x="1989624" y="2026500"/>
              <a:chExt cx="1367492" cy="850129"/>
            </a:xfrm>
          </p:grpSpPr>
          <p:sp>
            <p:nvSpPr>
              <p:cNvPr id="17" name="平行四边形 16"/>
              <p:cNvSpPr/>
              <p:nvPr>
                <p:custDataLst>
                  <p:tags r:id="rId12"/>
                </p:custDataLst>
              </p:nvPr>
            </p:nvSpPr>
            <p:spPr>
              <a:xfrm>
                <a:off x="1989624" y="2033848"/>
                <a:ext cx="1346417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文本框 10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2290317" y="2026500"/>
                <a:ext cx="1066799" cy="802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520817" y="2853794"/>
              <a:ext cx="5970904" cy="612775"/>
              <a:chOff x="4315150" y="1647579"/>
              <a:chExt cx="3604048" cy="539804"/>
            </a:xfrm>
          </p:grpSpPr>
          <p:sp>
            <p:nvSpPr>
              <p:cNvPr id="20" name="矩形 19"/>
              <p:cNvSpPr/>
              <p:nvPr>
                <p:custDataLst>
                  <p:tags r:id="rId14"/>
                </p:custDataLst>
              </p:nvPr>
            </p:nvSpPr>
            <p:spPr>
              <a:xfrm>
                <a:off x="4571574" y="1730368"/>
                <a:ext cx="2719805" cy="34458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p>
                <a:r>
                  <a:rPr lang="en-US" altLang="zh-CN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:first-child</a:t>
                </a:r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选择器和</a:t>
                </a:r>
                <a:r>
                  <a:rPr lang="en-US" altLang="zh-CN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last-child</a:t>
                </a:r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选择器</a:t>
                </a:r>
                <a:endParaRPr lang="zh-CN" alt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21" name="平行四边形 20"/>
              <p:cNvSpPr/>
              <p:nvPr>
                <p:custDataLst>
                  <p:tags r:id="rId15"/>
                </p:custDataLst>
              </p:nvPr>
            </p:nvSpPr>
            <p:spPr>
              <a:xfrm>
                <a:off x="4315150" y="1647579"/>
                <a:ext cx="3604048" cy="539804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2185" y="153035"/>
            <a:ext cx="6156325" cy="723900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>
                <a:sym typeface="Source Han Sans K Bold" panose="020B0800000000000000" pitchFamily="34" charset="-128"/>
              </a:rPr>
              <a:t>:first-child选择器和last-child选择器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722948" y="945654"/>
            <a:ext cx="2219185" cy="824800"/>
            <a:chOff x="3431206" y="1525602"/>
            <a:chExt cx="2219185" cy="824800"/>
          </a:xfrm>
        </p:grpSpPr>
        <p:sp>
          <p:nvSpPr>
            <p:cNvPr id="12" name="TextBox 3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31207" y="1525602"/>
              <a:ext cx="2219184" cy="77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</a:t>
              </a: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圆角矩形 15"/>
            <p:cNvSpPr/>
            <p:nvPr>
              <p:custDataLst>
                <p:tags r:id="rId2"/>
              </p:custDataLst>
            </p:nvPr>
          </p:nvSpPr>
          <p:spPr>
            <a:xfrm>
              <a:off x="3431206" y="1555279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TextBox 3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87053" y="876829"/>
            <a:ext cx="10296550" cy="9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:first-child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用于选择父标签中的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第一个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子标签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last-child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用于选取父标签中的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最后一个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子标签。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05130" y="2029460"/>
            <a:ext cx="5587365" cy="4151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348095" y="2093595"/>
            <a:ext cx="5393690" cy="39262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72185" y="153035"/>
            <a:ext cx="6416040" cy="723900"/>
          </a:xfrm>
        </p:spPr>
        <p:txBody>
          <a:bodyPr>
            <a:normAutofit fontScale="90000"/>
          </a:bodyPr>
          <a:p>
            <a:pPr algn="l">
              <a:buClrTx/>
              <a:buSzTx/>
              <a:buFontTx/>
            </a:pPr>
            <a:r>
              <a:rPr>
                <a:sym typeface="+mn-ea"/>
              </a:rPr>
              <a:t>:nth-child(n)和:nth-last-child(n)选择器</a:t>
            </a:r>
            <a:endParaRPr lang="zh-CN" altLang="en-US"/>
          </a:p>
        </p:txBody>
      </p:sp>
      <p:sp>
        <p:nvSpPr>
          <p:cNvPr id="9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9206" y="793922"/>
            <a:ext cx="10439982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CSS3引入了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:nth-child(n)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:nth-last-child(n)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选择器，它们是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:first-child选择器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:last-child选择器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扩展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“:nth-child(n)”选择器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用来定位某个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父元素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一个或多个特定的子元素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。其中“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”是其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，而且可以是整数值(1,2,3,4)，也可以是表达式(2n+1、-n+5)和关键词(odd、even)，但参数n的起始值始终是1，而不是0。也就是说，参数n的值为0时，选择器将选择不到任何匹配的元素。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82663" y="3933794"/>
            <a:ext cx="10296525" cy="836756"/>
            <a:chOff x="982663" y="3169038"/>
            <a:chExt cx="10296525" cy="836756"/>
          </a:xfrm>
        </p:grpSpPr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>
              <a:off x="982663" y="3169038"/>
              <a:ext cx="10296525" cy="836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3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91206" y="3388833"/>
              <a:ext cx="6888834" cy="427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:nth-child(3)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TextBox 3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9207" y="3146793"/>
            <a:ext cx="10439982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选取父标签中的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子标签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2185" y="153035"/>
            <a:ext cx="6923405" cy="723900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nth-of-type(n)和:nth-last-of-type(n)选择器</a:t>
            </a:r>
            <a:endParaRPr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82663" y="776744"/>
            <a:ext cx="2219185" cy="824800"/>
            <a:chOff x="3431206" y="1525602"/>
            <a:chExt cx="2219185" cy="824800"/>
          </a:xfrm>
        </p:grpSpPr>
        <p:sp>
          <p:nvSpPr>
            <p:cNvPr id="12" name="TextBox 3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31207" y="1525602"/>
              <a:ext cx="2219184" cy="77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</a:t>
              </a: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圆角矩形 15"/>
            <p:cNvSpPr/>
            <p:nvPr>
              <p:custDataLst>
                <p:tags r:id="rId2"/>
              </p:custDataLst>
            </p:nvPr>
          </p:nvSpPr>
          <p:spPr>
            <a:xfrm>
              <a:off x="3431206" y="1555279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96000" y="1155065"/>
            <a:ext cx="5932170" cy="49269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8335" y="1674495"/>
            <a:ext cx="5231765" cy="44678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commondata" val="eyJoZGlkIjoiOWJhMmVjMmFmZTgzZjZjY2U2NTllOTg1ZTMxMWU2ODAifQ=="/>
  <p:tag name="KSO_WPP_MARK_KEY" val="a2817a34-8a84-4154-b69e-ea89691717b8"/>
  <p:tag name="COMMONDATA" val="eyJoZGlkIjoiYWFkYTQwNTc3ZjM3NDBmNzE4M2ExYzczNThiMmIyZGI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WPS 演示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Source Han Sans K Bold</vt:lpstr>
      <vt:lpstr>Yu Gothic UI Semibold</vt:lpstr>
      <vt:lpstr>Calibri</vt:lpstr>
      <vt:lpstr>Arial Black</vt:lpstr>
      <vt:lpstr>Arial Unicode MS</vt:lpstr>
      <vt:lpstr>Office 主题​​</vt:lpstr>
      <vt:lpstr>PowerPoint 演示文稿</vt:lpstr>
      <vt:lpstr>5.3</vt:lpstr>
      <vt:lpstr>PowerPoint 演示文稿</vt:lpstr>
      <vt:lpstr>:first-child选择器和last-child选择器</vt:lpstr>
      <vt:lpstr>:nth-child(n)和:nth-last-child(n)选择器</vt:lpstr>
      <vt:lpstr>nth-of-type(n)和:nth-last-of-type(n)选择器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稳过飘过躺过各种线</cp:lastModifiedBy>
  <cp:revision>33</cp:revision>
  <dcterms:created xsi:type="dcterms:W3CDTF">2019-09-19T02:01:00Z</dcterms:created>
  <dcterms:modified xsi:type="dcterms:W3CDTF">2024-09-12T02:36:03Z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289BDDCEB65F409CB38A02CEE5051D66_13</vt:lpwstr>
  </property>
</Properties>
</file>