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62" r:id="rId3"/>
    <p:sldId id="260" r:id="rId4"/>
    <p:sldId id="293" r:id="rId6"/>
    <p:sldId id="309" r:id="rId7"/>
    <p:sldId id="301" r:id="rId8"/>
    <p:sldId id="310" r:id="rId9"/>
    <p:sldId id="299" r:id="rId10"/>
    <p:sldId id="300" r:id="rId11"/>
    <p:sldId id="306" r:id="rId12"/>
    <p:sldId id="311" r:id="rId13"/>
    <p:sldId id="318" r:id="rId14"/>
    <p:sldId id="258" r:id="rId15"/>
    <p:sldId id="298" r:id="rId16"/>
  </p:sldIdLst>
  <p:sldSz cx="12192000" cy="6858000"/>
  <p:notesSz cx="7103745" cy="10234295"/>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9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9B2"/>
    <a:srgbClr val="E2E4E5"/>
    <a:srgbClr val="FD8254"/>
    <a:srgbClr val="4C8CF5"/>
    <a:srgbClr val="FD8052"/>
    <a:srgbClr val="FEB092"/>
    <a:srgbClr val="E50505"/>
    <a:srgbClr val="FD703B"/>
    <a:srgbClr val="FFCD4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98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4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9.xml"/><Relationship Id="rId7" Type="http://schemas.openxmlformats.org/officeDocument/2006/relationships/image" Target="../media/image5.png"/><Relationship Id="rId6" Type="http://schemas.openxmlformats.org/officeDocument/2006/relationships/tags" Target="../tags/tag28.xml"/><Relationship Id="rId5" Type="http://schemas.openxmlformats.org/officeDocument/2006/relationships/image" Target="../media/image2.png"/><Relationship Id="rId4" Type="http://schemas.openxmlformats.org/officeDocument/2006/relationships/tags" Target="../tags/tag27.xml"/><Relationship Id="rId3" Type="http://schemas.openxmlformats.org/officeDocument/2006/relationships/image" Target="../media/image3.png"/><Relationship Id="rId2" Type="http://schemas.openxmlformats.org/officeDocument/2006/relationships/tags" Target="../tags/tag26.xml"/><Relationship Id="rId10" Type="http://schemas.openxmlformats.org/officeDocument/2006/relationships/notesSlide" Target="../notesSlides/notesSlide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3" Type="http://schemas.openxmlformats.org/officeDocument/2006/relationships/notesSlide" Target="../notesSlides/notesSlide11.xml"/><Relationship Id="rId12" Type="http://schemas.openxmlformats.org/officeDocument/2006/relationships/slideLayout" Target="../slideLayouts/slideLayout7.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1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image" Target="../media/image4.png"/><Relationship Id="rId6" Type="http://schemas.openxmlformats.org/officeDocument/2006/relationships/tags" Target="../tags/tag18.xml"/><Relationship Id="rId5" Type="http://schemas.openxmlformats.org/officeDocument/2006/relationships/image" Target="../media/image2.png"/><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292860" y="7192010"/>
            <a:ext cx="4031615" cy="576580"/>
            <a:chOff x="7030" y="2677"/>
            <a:chExt cx="6349" cy="908"/>
          </a:xfrm>
        </p:grpSpPr>
        <p:grpSp>
          <p:nvGrpSpPr>
            <p:cNvPr id="7" name="组合 6"/>
            <p:cNvGrpSpPr/>
            <p:nvPr userDrawn="1"/>
          </p:nvGrpSpPr>
          <p:grpSpPr>
            <a:xfrm>
              <a:off x="12473" y="2677"/>
              <a:ext cx="907" cy="909"/>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 name="组合 1"/>
            <p:cNvGrpSpPr/>
            <p:nvPr userDrawn="1"/>
          </p:nvGrpSpPr>
          <p:grpSpPr>
            <a:xfrm>
              <a:off x="9751" y="2678"/>
              <a:ext cx="907" cy="90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11112" y="2677"/>
              <a:ext cx="909" cy="909"/>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 name="组合 2"/>
            <p:cNvGrpSpPr/>
            <p:nvPr userDrawn="1"/>
          </p:nvGrpSpPr>
          <p:grpSpPr>
            <a:xfrm>
              <a:off x="7030" y="2677"/>
              <a:ext cx="909" cy="909"/>
              <a:chOff x="3491880" y="1274820"/>
              <a:chExt cx="432833" cy="432834"/>
            </a:xfrm>
          </p:grpSpPr>
          <p:sp>
            <p:nvSpPr>
              <p:cNvPr id="4"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6" name="组合 5"/>
            <p:cNvGrpSpPr/>
            <p:nvPr userDrawn="1"/>
          </p:nvGrpSpPr>
          <p:grpSpPr>
            <a:xfrm>
              <a:off x="8390" y="2677"/>
              <a:ext cx="909" cy="909"/>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pic>
        <p:nvPicPr>
          <p:cNvPr id="13" name="图片 12" descr="G:\质量工程项目\课程建设\网页设计与制作\PPT\素材\浏览器logo.png浏览器logo"/>
          <p:cNvPicPr>
            <a:picLocks noChangeAspect="1"/>
          </p:cNvPicPr>
          <p:nvPr/>
        </p:nvPicPr>
        <p:blipFill>
          <a:blip r:embed="rId1"/>
          <a:srcRect/>
          <a:stretch>
            <a:fillRect/>
          </a:stretch>
        </p:blipFill>
        <p:spPr>
          <a:xfrm>
            <a:off x="6353175" y="1685925"/>
            <a:ext cx="5952490" cy="674370"/>
          </a:xfrm>
          <a:prstGeom prst="rect">
            <a:avLst/>
          </a:prstGeom>
        </p:spPr>
      </p:pic>
      <p:sp>
        <p:nvSpPr>
          <p:cNvPr id="16" name="TextBox 3"/>
          <p:cNvSpPr txBox="1"/>
          <p:nvPr/>
        </p:nvSpPr>
        <p:spPr>
          <a:xfrm>
            <a:off x="3607078" y="3014226"/>
            <a:ext cx="5850890" cy="829945"/>
          </a:xfrm>
          <a:prstGeom prst="rect">
            <a:avLst/>
          </a:prstGeom>
          <a:noFill/>
        </p:spPr>
        <p:txBody>
          <a:bodyPr wrap="none">
            <a:spAutoFit/>
          </a:bodyPr>
          <a:p>
            <a:pPr>
              <a:defRPr/>
            </a:pPr>
            <a:r>
              <a:rPr lang="en-US" altLang="zh-CN" sz="4800" b="1" kern="0" dirty="0" smtClean="0">
                <a:ln w="17780" cmpd="sng">
                  <a:solidFill>
                    <a:srgbClr val="4F81BD">
                      <a:tint val="3000"/>
                    </a:srgb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rPr>
              <a:t> </a:t>
            </a:r>
            <a:r>
              <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rPr>
              <a:t>盒子模型的边框属性</a:t>
            </a:r>
            <a:endPar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endParaRPr>
          </a:p>
        </p:txBody>
      </p:sp>
      <p:sp>
        <p:nvSpPr>
          <p:cNvPr id="18" name="TextBox 48"/>
          <p:cNvSpPr txBox="1"/>
          <p:nvPr/>
        </p:nvSpPr>
        <p:spPr>
          <a:xfrm>
            <a:off x="1533102" y="2858120"/>
            <a:ext cx="1735046" cy="1014730"/>
          </a:xfrm>
          <a:prstGeom prst="rect">
            <a:avLst/>
          </a:prstGeom>
          <a:noFill/>
        </p:spPr>
        <p:txBody>
          <a:bodyPr wrap="square" lIns="91443" tIns="45720" rIns="91443" bIns="45720" rtlCol="0">
            <a:spAutoFit/>
          </a:bodyPr>
          <a:p>
            <a:r>
              <a:rPr lang="en-US" altLang="en-GB" sz="6000" b="1" dirty="0">
                <a:solidFill>
                  <a:srgbClr val="FAFAFA"/>
                </a:solidFill>
                <a:latin typeface="微软雅黑" panose="020B0503020204020204" charset="-122"/>
                <a:ea typeface="微软雅黑" panose="020B0503020204020204" charset="-122"/>
                <a:cs typeface="+mn-ea"/>
                <a:sym typeface="+mn-lt"/>
              </a:rPr>
              <a:t>5.4</a:t>
            </a:r>
            <a:endParaRPr lang="en-US" altLang="en-GB" sz="6000" b="1" dirty="0">
              <a:solidFill>
                <a:srgbClr val="FAFAFA"/>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4967605" cy="460375"/>
            <a:chOff x="174623" y="286807"/>
            <a:chExt cx="49676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2767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边框复合属性实战</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pic>
        <p:nvPicPr>
          <p:cNvPr id="12" name="图片 11"/>
          <p:cNvPicPr>
            <a:picLocks noChangeAspect="1"/>
          </p:cNvPicPr>
          <p:nvPr>
            <p:custDataLst>
              <p:tags r:id="rId2"/>
            </p:custDataLst>
          </p:nvPr>
        </p:nvPicPr>
        <p:blipFill>
          <a:blip r:embed="rId3"/>
          <a:stretch>
            <a:fillRect/>
          </a:stretch>
        </p:blipFill>
        <p:spPr>
          <a:xfrm>
            <a:off x="1864360" y="1202690"/>
            <a:ext cx="6012815" cy="2012315"/>
          </a:xfrm>
          <a:prstGeom prst="rect">
            <a:avLst/>
          </a:prstGeom>
        </p:spPr>
      </p:pic>
      <p:pic>
        <p:nvPicPr>
          <p:cNvPr id="14" name="图片 13"/>
          <p:cNvPicPr>
            <a:picLocks noChangeAspect="1"/>
          </p:cNvPicPr>
          <p:nvPr>
            <p:custDataLst>
              <p:tags r:id="rId4"/>
            </p:custDataLst>
          </p:nvPr>
        </p:nvPicPr>
        <p:blipFill>
          <a:blip r:embed="rId5"/>
          <a:stretch>
            <a:fillRect/>
          </a:stretch>
        </p:blipFill>
        <p:spPr>
          <a:xfrm>
            <a:off x="5190490" y="3361055"/>
            <a:ext cx="5779770" cy="2292985"/>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1819275" y="3429000"/>
            <a:ext cx="3187700" cy="2156460"/>
          </a:xfrm>
          <a:prstGeom prst="rect">
            <a:avLst/>
          </a:prstGeom>
        </p:spPr>
      </p:pic>
      <p:cxnSp>
        <p:nvCxnSpPr>
          <p:cNvPr id="18" name="直接连接符 17"/>
          <p:cNvCxnSpPr/>
          <p:nvPr>
            <p:custDataLst>
              <p:tags r:id="rId8"/>
            </p:custDataLst>
          </p:nvPr>
        </p:nvCxnSpPr>
        <p:spPr>
          <a:xfrm>
            <a:off x="2307590" y="5252085"/>
            <a:ext cx="2585085" cy="3175"/>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4967605" cy="460375"/>
            <a:chOff x="174623" y="286807"/>
            <a:chExt cx="49676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2767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边框复合属性实战</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9" name="文本框 8"/>
          <p:cNvSpPr txBox="1"/>
          <p:nvPr>
            <p:custDataLst>
              <p:tags r:id="rId2"/>
            </p:custDataLst>
          </p:nvPr>
        </p:nvSpPr>
        <p:spPr>
          <a:xfrm>
            <a:off x="1856105" y="1479550"/>
            <a:ext cx="8265795" cy="1337945"/>
          </a:xfrm>
          <a:prstGeom prst="rect">
            <a:avLst/>
          </a:prstGeom>
          <a:noFill/>
        </p:spPr>
        <p:txBody>
          <a:bodyPr wrap="square" rtlCol="0" anchor="t">
            <a:spAutoFit/>
          </a:bodyPr>
          <a:p>
            <a:pPr algn="l">
              <a:lnSpc>
                <a:spcPct val="150000"/>
              </a:lnSpc>
              <a:buClrTx/>
              <a:buSzTx/>
              <a:buFontTx/>
            </a:pPr>
            <a:r>
              <a:rPr lang="en-US" altLang="zh-CN" dirty="0" smtClean="0">
                <a:latin typeface="微软雅黑" panose="020B0503020204020204" charset="-122"/>
                <a:ea typeface="微软雅黑" panose="020B0503020204020204" charset="-122"/>
              </a:rPr>
              <a:t>       </a:t>
            </a:r>
            <a:r>
              <a:rPr dirty="0" smtClean="0">
                <a:latin typeface="微软雅黑" panose="020B0503020204020204" charset="-122"/>
                <a:ea typeface="微软雅黑" panose="020B0503020204020204" charset="-122"/>
              </a:rPr>
              <a:t>边框属性的细致性体现了对于设计的精益求精。无论是边框样式、宽度还是颜色，都需要精确到位，才能呈现出完美的设计效果。同样，在我们的生活和工作中，也需要有这种精益求精的精神，不断追求卓越，才能达到更高的境界。</a:t>
            </a:r>
            <a:endParaRPr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4505960" cy="521970"/>
            <a:chOff x="174623" y="245532"/>
            <a:chExt cx="4505960" cy="52197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48993" y="245532"/>
              <a:ext cx="3831590" cy="521970"/>
            </a:xfrm>
            <a:prstGeom prst="rect">
              <a:avLst/>
            </a:prstGeom>
          </p:spPr>
          <p:txBody>
            <a:bodyPr wrap="square">
              <a:spAutoFit/>
            </a:bodyPr>
            <a:lstStyle/>
            <a:p>
              <a:pPr marL="0" lvl="0" indent="0" algn="l" defTabSz="914400" rtl="0" eaLnBrk="1" latinLnBrk="0" hangingPunct="1">
                <a:lnSpc>
                  <a:spcPct val="100000"/>
                </a:lnSpc>
                <a:spcBef>
                  <a:spcPct val="20000"/>
                </a:spcBef>
                <a:buFont typeface="Arial" panose="020B0604020202020204" pitchFamily="34" charset="0"/>
                <a:buNone/>
              </a:pPr>
              <a:r>
                <a:rPr lang="zh-CN" sz="2800" b="1" dirty="0">
                  <a:solidFill>
                    <a:srgbClr val="1369B2"/>
                  </a:solidFill>
                  <a:latin typeface="微软雅黑" panose="020B0503020204020204" charset="-122"/>
                  <a:ea typeface="微软雅黑" panose="020B0503020204020204" charset="-122"/>
                  <a:cs typeface="等线" panose="02010600030101010101" charset="-122"/>
                  <a:sym typeface="等线" panose="02010600030101010101" charset="-122"/>
                </a:rPr>
                <a:t>总结</a:t>
              </a:r>
              <a:endParaRPr kumimoji="0" 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pic>
        <p:nvPicPr>
          <p:cNvPr id="3" name="图片 2"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pSp>
        <p:nvGrpSpPr>
          <p:cNvPr id="25" name="组合 24"/>
          <p:cNvGrpSpPr/>
          <p:nvPr/>
        </p:nvGrpSpPr>
        <p:grpSpPr>
          <a:xfrm>
            <a:off x="3119671" y="1530915"/>
            <a:ext cx="1192345" cy="618263"/>
            <a:chOff x="2215144" y="2026500"/>
            <a:chExt cx="1244730" cy="850129"/>
          </a:xfrm>
        </p:grpSpPr>
        <p:sp>
          <p:nvSpPr>
            <p:cNvPr id="26" name="平行四边形 25"/>
            <p:cNvSpPr/>
            <p:nvPr/>
          </p:nvSpPr>
          <p:spPr>
            <a:xfrm>
              <a:off x="2215144" y="2033848"/>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7" name="文本框 10"/>
            <p:cNvSpPr txBox="1"/>
            <p:nvPr/>
          </p:nvSpPr>
          <p:spPr>
            <a:xfrm>
              <a:off x="2393075" y="2026500"/>
              <a:ext cx="1066799" cy="802418"/>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01</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8" name="组合 27"/>
          <p:cNvGrpSpPr/>
          <p:nvPr/>
        </p:nvGrpSpPr>
        <p:grpSpPr>
          <a:xfrm>
            <a:off x="3119671" y="2461278"/>
            <a:ext cx="1192345" cy="613308"/>
            <a:chOff x="2215144" y="3084852"/>
            <a:chExt cx="1244730" cy="843315"/>
          </a:xfrm>
        </p:grpSpPr>
        <p:sp>
          <p:nvSpPr>
            <p:cNvPr id="29" name="平行四边形 28"/>
            <p:cNvSpPr/>
            <p:nvPr/>
          </p:nvSpPr>
          <p:spPr>
            <a:xfrm>
              <a:off x="2215144" y="3084852"/>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30" name="文本框 11"/>
            <p:cNvSpPr txBox="1"/>
            <p:nvPr/>
          </p:nvSpPr>
          <p:spPr>
            <a:xfrm>
              <a:off x="2393075" y="3125750"/>
              <a:ext cx="1066799" cy="802417"/>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02</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4" name="组合 33"/>
          <p:cNvGrpSpPr/>
          <p:nvPr/>
        </p:nvGrpSpPr>
        <p:grpSpPr>
          <a:xfrm>
            <a:off x="4025342" y="1514093"/>
            <a:ext cx="5143000" cy="612920"/>
            <a:chOff x="4315150" y="1647579"/>
            <a:chExt cx="3857250" cy="540057"/>
          </a:xfrm>
        </p:grpSpPr>
        <p:sp>
          <p:nvSpPr>
            <p:cNvPr id="35" name="矩形 34"/>
            <p:cNvSpPr/>
            <p:nvPr/>
          </p:nvSpPr>
          <p:spPr>
            <a:xfrm>
              <a:off x="4841196" y="1730243"/>
              <a:ext cx="2827147" cy="331231"/>
            </a:xfrm>
            <a:prstGeom prst="rect">
              <a:avLst/>
            </a:prstGeom>
            <a:ln w="15875">
              <a:noFill/>
            </a:ln>
          </p:spPr>
          <p:txBody>
            <a:bodyPr wrap="square" lIns="68580" tIns="34290" rIns="68580" bIns="34290">
              <a:spAutoFit/>
            </a:bodyPr>
            <a:lstStyle/>
            <a:p>
              <a:r>
                <a:rPr kumimoji="1" lang="zh-CN" sz="2000" kern="0" dirty="0">
                  <a:solidFill>
                    <a:schemeClr val="tx1"/>
                  </a:solidFill>
                  <a:latin typeface="微软雅黑" panose="020B0503020204020204" charset="-122"/>
                  <a:ea typeface="黑体" panose="02010609060101010101" charset="-122"/>
                  <a:cs typeface="+mn-ea"/>
                  <a:sym typeface="+mn-ea"/>
                </a:rPr>
                <a:t>边框属性中的边框样式</a:t>
              </a:r>
              <a:r>
                <a:rPr kumimoji="1" lang="zh-CN" altLang="en-US" sz="2000" kern="0" dirty="0">
                  <a:latin typeface="微软雅黑" panose="020B0503020204020204" charset="-122"/>
                  <a:ea typeface="黑体" panose="02010609060101010101" charset="-122"/>
                  <a:cs typeface="+mn-ea"/>
                  <a:sym typeface="+mn-ea"/>
                </a:rPr>
                <a:t>属性</a:t>
              </a:r>
              <a:endParaRPr kumimoji="1" lang="zh-CN" sz="2000" kern="0" dirty="0">
                <a:solidFill>
                  <a:schemeClr val="tx1"/>
                </a:solidFill>
                <a:latin typeface="微软雅黑" panose="020B0503020204020204" charset="-122"/>
                <a:ea typeface="黑体" panose="02010609060101010101" charset="-122"/>
                <a:cs typeface="+mn-ea"/>
                <a:sym typeface="+mn-ea"/>
              </a:endParaRPr>
            </a:p>
          </p:txBody>
        </p:sp>
        <p:sp>
          <p:nvSpPr>
            <p:cNvPr id="36" name="平行四边形 35"/>
            <p:cNvSpPr/>
            <p:nvPr/>
          </p:nvSpPr>
          <p:spPr>
            <a:xfrm>
              <a:off x="4315150" y="1647579"/>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11" name="组合 10"/>
          <p:cNvGrpSpPr/>
          <p:nvPr/>
        </p:nvGrpSpPr>
        <p:grpSpPr>
          <a:xfrm>
            <a:off x="4009467" y="2461855"/>
            <a:ext cx="5335269" cy="612920"/>
            <a:chOff x="4315150" y="2341731"/>
            <a:chExt cx="4001452" cy="540057"/>
          </a:xfrm>
        </p:grpSpPr>
        <p:sp>
          <p:nvSpPr>
            <p:cNvPr id="12" name="矩形 11"/>
            <p:cNvSpPr/>
            <p:nvPr>
              <p:custDataLst>
                <p:tags r:id="rId2"/>
              </p:custDataLst>
            </p:nvPr>
          </p:nvSpPr>
          <p:spPr>
            <a:xfrm>
              <a:off x="4841406" y="2424539"/>
              <a:ext cx="3475196" cy="331231"/>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sz="2000" kern="0" dirty="0">
                  <a:latin typeface="微软雅黑" panose="020B0503020204020204" charset="-122"/>
                  <a:ea typeface="黑体" panose="02010609060101010101" charset="-122"/>
                  <a:cs typeface="+mn-ea"/>
                  <a:sym typeface="+mn-ea"/>
                </a:rPr>
                <a:t>边框属性中的边框宽度</a:t>
              </a:r>
              <a:r>
                <a:rPr kumimoji="1" lang="zh-CN" altLang="en-US" sz="2000" kern="0" dirty="0">
                  <a:latin typeface="微软雅黑" panose="020B0503020204020204" charset="-122"/>
                  <a:ea typeface="黑体" panose="02010609060101010101" charset="-122"/>
                  <a:cs typeface="+mn-ea"/>
                  <a:sym typeface="+mn-ea"/>
                </a:rPr>
                <a:t>属性</a:t>
              </a:r>
              <a:endParaRPr kumimoji="1" lang="zh-CN" sz="2000" kern="0" dirty="0">
                <a:solidFill>
                  <a:schemeClr val="tx1"/>
                </a:solidFill>
                <a:latin typeface="微软雅黑" panose="020B0503020204020204" charset="-122"/>
                <a:ea typeface="黑体" panose="02010609060101010101" charset="-122"/>
                <a:cs typeface="+mn-ea"/>
                <a:sym typeface="+mn-ea"/>
              </a:endParaRPr>
            </a:p>
          </p:txBody>
        </p:sp>
        <p:sp>
          <p:nvSpPr>
            <p:cNvPr id="13" name="平行四边形 12"/>
            <p:cNvSpPr/>
            <p:nvPr>
              <p:custDataLst>
                <p:tags r:id="rId3"/>
              </p:custDataLst>
            </p:nvPr>
          </p:nvSpPr>
          <p:spPr>
            <a:xfrm>
              <a:off x="4315150" y="2341731"/>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 name="组合 1"/>
          <p:cNvGrpSpPr/>
          <p:nvPr/>
        </p:nvGrpSpPr>
        <p:grpSpPr>
          <a:xfrm>
            <a:off x="3086651" y="3387108"/>
            <a:ext cx="1192345" cy="613309"/>
            <a:chOff x="2215144" y="3084852"/>
            <a:chExt cx="1244730" cy="843316"/>
          </a:xfrm>
        </p:grpSpPr>
        <p:sp>
          <p:nvSpPr>
            <p:cNvPr id="9" name="平行四边形 8"/>
            <p:cNvSpPr/>
            <p:nvPr>
              <p:custDataLst>
                <p:tags r:id="rId4"/>
              </p:custDataLst>
            </p:nvPr>
          </p:nvSpPr>
          <p:spPr>
            <a:xfrm>
              <a:off x="2215144" y="3084852"/>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0" name="文本框 11"/>
            <p:cNvSpPr txBox="1"/>
            <p:nvPr>
              <p:custDataLst>
                <p:tags r:id="rId5"/>
              </p:custDataLst>
            </p:nvPr>
          </p:nvSpPr>
          <p:spPr>
            <a:xfrm>
              <a:off x="2393075" y="3125750"/>
              <a:ext cx="1066799" cy="802418"/>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03</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14" name="组合 13"/>
          <p:cNvGrpSpPr/>
          <p:nvPr/>
        </p:nvGrpSpPr>
        <p:grpSpPr>
          <a:xfrm>
            <a:off x="3976447" y="3387685"/>
            <a:ext cx="5335269" cy="612920"/>
            <a:chOff x="4315150" y="2341731"/>
            <a:chExt cx="4001452" cy="540057"/>
          </a:xfrm>
        </p:grpSpPr>
        <p:sp>
          <p:nvSpPr>
            <p:cNvPr id="15" name="矩形 14"/>
            <p:cNvSpPr/>
            <p:nvPr>
              <p:custDataLst>
                <p:tags r:id="rId6"/>
              </p:custDataLst>
            </p:nvPr>
          </p:nvSpPr>
          <p:spPr>
            <a:xfrm>
              <a:off x="4841406" y="2424539"/>
              <a:ext cx="3475196" cy="331231"/>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sz="2000" kern="0" dirty="0">
                  <a:latin typeface="微软雅黑" panose="020B0503020204020204" charset="-122"/>
                  <a:ea typeface="黑体" panose="02010609060101010101" charset="-122"/>
                  <a:cs typeface="+mn-ea"/>
                  <a:sym typeface="+mn-ea"/>
                </a:rPr>
                <a:t>边框属性中的边框颜色</a:t>
              </a:r>
              <a:r>
                <a:rPr kumimoji="1" lang="zh-CN" altLang="en-US" sz="2000" kern="0" dirty="0">
                  <a:latin typeface="微软雅黑" panose="020B0503020204020204" charset="-122"/>
                  <a:ea typeface="黑体" panose="02010609060101010101" charset="-122"/>
                  <a:cs typeface="+mn-ea"/>
                  <a:sym typeface="+mn-ea"/>
                </a:rPr>
                <a:t>属性</a:t>
              </a:r>
              <a:endParaRPr kumimoji="1" lang="zh-CN" sz="2000" kern="0" dirty="0">
                <a:solidFill>
                  <a:schemeClr val="tx1"/>
                </a:solidFill>
                <a:latin typeface="微软雅黑" panose="020B0503020204020204" charset="-122"/>
                <a:ea typeface="黑体" panose="02010609060101010101" charset="-122"/>
                <a:cs typeface="+mn-ea"/>
                <a:sym typeface="+mn-ea"/>
              </a:endParaRPr>
            </a:p>
          </p:txBody>
        </p:sp>
        <p:sp>
          <p:nvSpPr>
            <p:cNvPr id="16" name="平行四边形 15"/>
            <p:cNvSpPr/>
            <p:nvPr>
              <p:custDataLst>
                <p:tags r:id="rId7"/>
              </p:custDataLst>
            </p:nvPr>
          </p:nvSpPr>
          <p:spPr>
            <a:xfrm>
              <a:off x="4315150" y="2341731"/>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8" name="组合 37"/>
          <p:cNvGrpSpPr/>
          <p:nvPr/>
        </p:nvGrpSpPr>
        <p:grpSpPr>
          <a:xfrm>
            <a:off x="3073316" y="4290078"/>
            <a:ext cx="1192345" cy="613308"/>
            <a:chOff x="2215144" y="3084852"/>
            <a:chExt cx="1244730" cy="843315"/>
          </a:xfrm>
        </p:grpSpPr>
        <p:sp>
          <p:nvSpPr>
            <p:cNvPr id="39" name="平行四边形 38"/>
            <p:cNvSpPr/>
            <p:nvPr>
              <p:custDataLst>
                <p:tags r:id="rId8"/>
              </p:custDataLst>
            </p:nvPr>
          </p:nvSpPr>
          <p:spPr>
            <a:xfrm>
              <a:off x="2215144" y="3084852"/>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40" name="文本框 11"/>
            <p:cNvSpPr txBox="1"/>
            <p:nvPr>
              <p:custDataLst>
                <p:tags r:id="rId9"/>
              </p:custDataLst>
            </p:nvPr>
          </p:nvSpPr>
          <p:spPr>
            <a:xfrm>
              <a:off x="2393075" y="3125750"/>
              <a:ext cx="1066799" cy="802417"/>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04</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41" name="组合 40"/>
          <p:cNvGrpSpPr/>
          <p:nvPr/>
        </p:nvGrpSpPr>
        <p:grpSpPr>
          <a:xfrm>
            <a:off x="3963112" y="4290655"/>
            <a:ext cx="5335269" cy="612920"/>
            <a:chOff x="4315150" y="2341731"/>
            <a:chExt cx="4001452" cy="540057"/>
          </a:xfrm>
        </p:grpSpPr>
        <p:sp>
          <p:nvSpPr>
            <p:cNvPr id="42" name="矩形 41"/>
            <p:cNvSpPr/>
            <p:nvPr>
              <p:custDataLst>
                <p:tags r:id="rId10"/>
              </p:custDataLst>
            </p:nvPr>
          </p:nvSpPr>
          <p:spPr>
            <a:xfrm>
              <a:off x="4841406" y="2424539"/>
              <a:ext cx="3475196" cy="331231"/>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sz="2000" kern="0" dirty="0">
                  <a:latin typeface="微软雅黑" panose="020B0503020204020204" charset="-122"/>
                  <a:ea typeface="黑体" panose="02010609060101010101" charset="-122"/>
                  <a:cs typeface="+mn-ea"/>
                  <a:sym typeface="+mn-ea"/>
                </a:rPr>
                <a:t>边框的复合</a:t>
              </a:r>
              <a:r>
                <a:rPr kumimoji="1" lang="zh-CN" altLang="en-US" sz="2000" kern="0" dirty="0">
                  <a:latin typeface="微软雅黑" panose="020B0503020204020204" charset="-122"/>
                  <a:ea typeface="黑体" panose="02010609060101010101" charset="-122"/>
                  <a:cs typeface="+mn-ea"/>
                  <a:sym typeface="+mn-ea"/>
                </a:rPr>
                <a:t>属性</a:t>
              </a:r>
              <a:endParaRPr kumimoji="1" lang="zh-CN" sz="2000" kern="0" dirty="0">
                <a:solidFill>
                  <a:schemeClr val="tx1"/>
                </a:solidFill>
                <a:latin typeface="微软雅黑" panose="020B0503020204020204" charset="-122"/>
                <a:ea typeface="黑体" panose="02010609060101010101" charset="-122"/>
                <a:cs typeface="+mn-ea"/>
                <a:sym typeface="+mn-ea"/>
              </a:endParaRPr>
            </a:p>
          </p:txBody>
        </p:sp>
        <p:sp>
          <p:nvSpPr>
            <p:cNvPr id="43" name="平行四边形 42"/>
            <p:cNvSpPr/>
            <p:nvPr>
              <p:custDataLst>
                <p:tags r:id="rId11"/>
              </p:custDataLst>
            </p:nvPr>
          </p:nvSpPr>
          <p:spPr>
            <a:xfrm>
              <a:off x="4315150" y="2341731"/>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7317740" cy="460375"/>
            <a:chOff x="174623" y="286807"/>
            <a:chExt cx="7317740"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6626860"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乡村振兴</a:t>
              </a: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网项目中</a:t>
              </a: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边框属性的应用</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TextBox 5"/>
          <p:cNvSpPr txBox="1">
            <a:spLocks noChangeArrowheads="1"/>
          </p:cNvSpPr>
          <p:nvPr>
            <p:custDataLst>
              <p:tags r:id="rId2"/>
            </p:custDataLst>
          </p:nvPr>
        </p:nvSpPr>
        <p:spPr bwMode="auto">
          <a:xfrm>
            <a:off x="1810559" y="1089310"/>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sz="2200" b="1" dirty="0" smtClean="0">
                <a:solidFill>
                  <a:prstClr val="black"/>
                </a:solidFill>
                <a:latin typeface="微软雅黑" panose="020B0503020204020204" charset="-122"/>
                <a:ea typeface="微软雅黑" panose="020B0503020204020204" charset="-122"/>
                <a:sym typeface="+mn-ea"/>
              </a:rPr>
              <a:t>小试身手</a:t>
            </a:r>
            <a:endParaRPr lang="zh-CN" altLang="en-US" sz="2200" b="1" dirty="0">
              <a:solidFill>
                <a:prstClr val="black"/>
              </a:solidFill>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666551" y="1089310"/>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a:spLocks noGrp="1"/>
          </p:cNvSpPr>
          <p:nvPr>
            <p:custDataLst>
              <p:tags r:id="rId4"/>
            </p:custDataLst>
          </p:nvPr>
        </p:nvSpPr>
        <p:spPr bwMode="auto">
          <a:xfrm>
            <a:off x="1570990" y="1860550"/>
            <a:ext cx="3162935" cy="14217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700" b="1" kern="100" dirty="0" smtClean="0">
                <a:latin typeface="微软雅黑" panose="020B0503020204020204" charset="-122"/>
                <a:ea typeface="微软雅黑" panose="020B0503020204020204" charset="-122"/>
                <a:cs typeface="Times New Roman" panose="02020603050405020304" pitchFamily="18" charset="0"/>
              </a:rPr>
              <a:t>请大家使用边框属性实现类似乡村振兴网宣传栏网页中上下盒子之间分割线的效果。</a:t>
            </a:r>
            <a:endParaRPr lang="zh-CN" altLang="en-US" sz="1700" b="1" kern="100" dirty="0" smtClean="0">
              <a:latin typeface="微软雅黑" panose="020B0503020204020204" charset="-122"/>
              <a:ea typeface="微软雅黑" panose="020B0503020204020204" charset="-122"/>
              <a:cs typeface="Times New Roman" panose="02020603050405020304" pitchFamily="18" charset="0"/>
            </a:endParaRPr>
          </a:p>
        </p:txBody>
      </p:sp>
      <p:pic>
        <p:nvPicPr>
          <p:cNvPr id="12" name="图片 11"/>
          <p:cNvPicPr>
            <a:picLocks noChangeAspect="1"/>
          </p:cNvPicPr>
          <p:nvPr>
            <p:custDataLst>
              <p:tags r:id="rId5"/>
            </p:custDataLst>
          </p:nvPr>
        </p:nvPicPr>
        <p:blipFill>
          <a:blip r:embed="rId6"/>
          <a:stretch>
            <a:fillRect/>
          </a:stretch>
        </p:blipFill>
        <p:spPr>
          <a:xfrm>
            <a:off x="5285740" y="885190"/>
            <a:ext cx="2160270" cy="5087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4522470" cy="460375"/>
            <a:chOff x="174623" y="286807"/>
            <a:chExt cx="4522470"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3831590"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盒子模型中的边框属性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矩形 2"/>
          <p:cNvSpPr/>
          <p:nvPr>
            <p:custDataLst>
              <p:tags r:id="rId2"/>
            </p:custDataLst>
          </p:nvPr>
        </p:nvSpPr>
        <p:spPr>
          <a:xfrm>
            <a:off x="975995" y="2277110"/>
            <a:ext cx="9613265" cy="1476375"/>
          </a:xfrm>
          <a:prstGeom prst="rect">
            <a:avLst/>
          </a:prstGeom>
        </p:spPr>
        <p:txBody>
          <a:bodyPr wrap="square">
            <a:spAutoFit/>
          </a:bodyPr>
          <a:p>
            <a:pPr>
              <a:lnSpc>
                <a:spcPct val="150000"/>
              </a:lnSpc>
            </a:pPr>
            <a:r>
              <a:rPr lang="en-US" altLang="zh-CN" sz="2000" b="1" kern="100" dirty="0" smtClean="0">
                <a:latin typeface="微软雅黑" panose="020B0503020204020204" charset="-122"/>
                <a:ea typeface="微软雅黑" panose="020B0503020204020204" charset="-122"/>
                <a:cs typeface="Times New Roman" panose="02020603050405020304" pitchFamily="18" charset="0"/>
              </a:rPr>
              <a:t>        </a:t>
            </a:r>
            <a:r>
              <a:rPr lang="zh-CN" altLang="zh-CN" sz="2000" kern="100" dirty="0" smtClean="0">
                <a:solidFill>
                  <a:schemeClr val="tx1"/>
                </a:solidFill>
                <a:latin typeface="微软雅黑" panose="020B0503020204020204" charset="-122"/>
                <a:ea typeface="微软雅黑" panose="020B0503020204020204" charset="-122"/>
                <a:cs typeface="Times New Roman" panose="02020603050405020304" pitchFamily="18" charset="0"/>
              </a:rPr>
              <a:t>在</a:t>
            </a:r>
            <a:r>
              <a:rPr lang="zh-CN"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rPr>
              <a:t>网页设计中，常常需要给元素设置边框效果。</a:t>
            </a:r>
            <a:r>
              <a:rPr lang="en-US"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rPr>
              <a:t>CSS</a:t>
            </a:r>
            <a:r>
              <a:rPr lang="zh-CN"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rPr>
              <a:t>边框属性包括边框样式属性、边框宽度属性、边框颜色属性及边框的复合属性。同时，为了进一步满足设计需求，</a:t>
            </a:r>
            <a:r>
              <a:rPr lang="en-US"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rPr>
              <a:t>CSS3</a:t>
            </a:r>
            <a:r>
              <a:rPr lang="zh-CN"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rPr>
              <a:t>中还增加了许多新的属性，如圆角边框及图片边框等</a:t>
            </a:r>
            <a:r>
              <a:rPr lang="zh-CN" altLang="zh-CN" sz="2000" kern="100" dirty="0" smtClean="0">
                <a:solidFill>
                  <a:schemeClr val="tx1"/>
                </a:solidFill>
                <a:latin typeface="微软雅黑" panose="020B0503020204020204" charset="-122"/>
                <a:ea typeface="微软雅黑" panose="020B0503020204020204" charset="-122"/>
                <a:cs typeface="Times New Roman" panose="02020603050405020304" pitchFamily="18" charset="0"/>
              </a:rPr>
              <a:t>属性。</a:t>
            </a:r>
            <a:endParaRPr lang="zh-CN" altLang="zh-CN" sz="2000" kern="100" dirty="0" smtClean="0">
              <a:solidFill>
                <a:schemeClr val="tx1"/>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4522470" cy="460375"/>
            <a:chOff x="174623" y="286807"/>
            <a:chExt cx="4522470"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3831590"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盒子模型中的边框属性</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aphicFrame>
        <p:nvGraphicFramePr>
          <p:cNvPr id="12" name="表格 11"/>
          <p:cNvGraphicFramePr>
            <a:graphicFrameLocks noGrp="1"/>
          </p:cNvGraphicFramePr>
          <p:nvPr>
            <p:custDataLst>
              <p:tags r:id="rId2"/>
            </p:custDataLst>
          </p:nvPr>
        </p:nvGraphicFramePr>
        <p:xfrm>
          <a:off x="1737287" y="1688356"/>
          <a:ext cx="9008780" cy="2359025"/>
        </p:xfrm>
        <a:graphic>
          <a:graphicData uri="http://schemas.openxmlformats.org/drawingml/2006/table">
            <a:tbl>
              <a:tblPr firstRow="1" firstCol="1">
                <a:tableStyleId>{5C22544A-7EE6-4342-B048-85BDC9FD1C3A}</a:tableStyleId>
              </a:tblPr>
              <a:tblGrid>
                <a:gridCol w="1468272"/>
                <a:gridCol w="3494923"/>
                <a:gridCol w="4045585"/>
              </a:tblGrid>
              <a:tr h="402590">
                <a:tc>
                  <a:txBody>
                    <a:bodyPr/>
                    <a:lstStyle/>
                    <a:p>
                      <a:pPr algn="ctr">
                        <a:spcAft>
                          <a:spcPts val="0"/>
                        </a:spcAft>
                      </a:pPr>
                      <a:r>
                        <a:rPr lang="zh-CN" sz="1400" kern="100" dirty="0">
                          <a:effectLst/>
                          <a:latin typeface="微软雅黑" panose="020B0503020204020204" charset="-122"/>
                          <a:ea typeface="微软雅黑" panose="020B0503020204020204" charset="-122"/>
                        </a:rPr>
                        <a:t>样式效果</a:t>
                      </a:r>
                      <a:endParaRPr lang="zh-CN" sz="1400" kern="100" dirty="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ctr">
                        <a:spcAft>
                          <a:spcPts val="0"/>
                        </a:spcAft>
                      </a:pPr>
                      <a:r>
                        <a:rPr lang="zh-CN" sz="1400" kern="100">
                          <a:effectLst/>
                          <a:latin typeface="微软雅黑" panose="020B0503020204020204" charset="-122"/>
                          <a:ea typeface="微软雅黑" panose="020B0503020204020204" charset="-122"/>
                        </a:rPr>
                        <a:t>属性名</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ctr">
                        <a:spcAft>
                          <a:spcPts val="0"/>
                        </a:spcAft>
                      </a:pPr>
                      <a:r>
                        <a:rPr lang="zh-CN" sz="1400" kern="100">
                          <a:effectLst/>
                          <a:latin typeface="微软雅黑" panose="020B0503020204020204" charset="-122"/>
                          <a:ea typeface="微软雅黑" panose="020B0503020204020204" charset="-122"/>
                        </a:rPr>
                        <a:t>属性值</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r>
              <a:tr h="601980">
                <a:tc>
                  <a:txBody>
                    <a:bodyPr/>
                    <a:lstStyle/>
                    <a:p>
                      <a:pPr algn="ctr">
                        <a:spcAft>
                          <a:spcPts val="0"/>
                        </a:spcAft>
                      </a:pPr>
                      <a:r>
                        <a:rPr lang="zh-CN" sz="1400" kern="100">
                          <a:effectLst/>
                          <a:latin typeface="微软雅黑" panose="020B0503020204020204" charset="-122"/>
                          <a:ea typeface="微软雅黑" panose="020B0503020204020204" charset="-122"/>
                        </a:rPr>
                        <a:t>边框样式</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just">
                        <a:spcAft>
                          <a:spcPts val="0"/>
                        </a:spcAft>
                      </a:pPr>
                      <a:r>
                        <a:rPr lang="en-US" sz="1400" kern="100" dirty="0">
                          <a:effectLst/>
                          <a:latin typeface="微软雅黑" panose="020B0503020204020204" charset="-122"/>
                          <a:ea typeface="微软雅黑" panose="020B0503020204020204" charset="-122"/>
                        </a:rPr>
                        <a:t>border-style:</a:t>
                      </a:r>
                      <a:r>
                        <a:rPr lang="zh-CN" sz="1400" kern="100" dirty="0">
                          <a:effectLst/>
                          <a:latin typeface="微软雅黑" panose="020B0503020204020204" charset="-122"/>
                          <a:ea typeface="微软雅黑" panose="020B0503020204020204" charset="-122"/>
                        </a:rPr>
                        <a:t>上边</a:t>
                      </a:r>
                      <a:r>
                        <a:rPr lang="en-US" sz="1400" kern="100" dirty="0">
                          <a:effectLst/>
                          <a:latin typeface="微软雅黑" panose="020B0503020204020204" charset="-122"/>
                          <a:ea typeface="微软雅黑" panose="020B0503020204020204" charset="-122"/>
                        </a:rPr>
                        <a:t> [</a:t>
                      </a:r>
                      <a:r>
                        <a:rPr lang="zh-CN" sz="1400" kern="100" dirty="0">
                          <a:effectLst/>
                          <a:latin typeface="微软雅黑" panose="020B0503020204020204" charset="-122"/>
                          <a:ea typeface="微软雅黑" panose="020B0503020204020204" charset="-122"/>
                        </a:rPr>
                        <a:t>右边 下边 左边</a:t>
                      </a:r>
                      <a:r>
                        <a:rPr lang="en-US" sz="1400" kern="100" dirty="0">
                          <a:effectLst/>
                          <a:latin typeface="微软雅黑" panose="020B0503020204020204" charset="-122"/>
                          <a:ea typeface="微软雅黑" panose="020B0503020204020204" charset="-122"/>
                        </a:rPr>
                        <a:t>];</a:t>
                      </a:r>
                      <a:endParaRPr lang="zh-CN" sz="1400" kern="100" dirty="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just">
                        <a:spcAft>
                          <a:spcPts val="0"/>
                        </a:spcAft>
                      </a:pPr>
                      <a:r>
                        <a:rPr lang="en-US" sz="1400" kern="100">
                          <a:effectLst/>
                          <a:latin typeface="微软雅黑" panose="020B0503020204020204" charset="-122"/>
                          <a:ea typeface="微软雅黑" panose="020B0503020204020204" charset="-122"/>
                        </a:rPr>
                        <a:t>none</a:t>
                      </a:r>
                      <a:r>
                        <a:rPr lang="zh-CN" sz="1400" kern="100">
                          <a:effectLst/>
                          <a:latin typeface="微软雅黑" panose="020B0503020204020204" charset="-122"/>
                          <a:ea typeface="微软雅黑" panose="020B0503020204020204" charset="-122"/>
                        </a:rPr>
                        <a:t>无（默认）、</a:t>
                      </a:r>
                      <a:r>
                        <a:rPr lang="en-US" sz="1400" kern="100">
                          <a:effectLst/>
                          <a:latin typeface="微软雅黑" panose="020B0503020204020204" charset="-122"/>
                          <a:ea typeface="微软雅黑" panose="020B0503020204020204" charset="-122"/>
                        </a:rPr>
                        <a:t>solid</a:t>
                      </a:r>
                      <a:r>
                        <a:rPr lang="zh-CN" sz="1400" kern="100">
                          <a:effectLst/>
                          <a:latin typeface="微软雅黑" panose="020B0503020204020204" charset="-122"/>
                          <a:ea typeface="微软雅黑" panose="020B0503020204020204" charset="-122"/>
                        </a:rPr>
                        <a:t>单实线、</a:t>
                      </a:r>
                      <a:r>
                        <a:rPr lang="en-US" sz="1400" kern="100">
                          <a:effectLst/>
                          <a:latin typeface="微软雅黑" panose="020B0503020204020204" charset="-122"/>
                          <a:ea typeface="微软雅黑" panose="020B0503020204020204" charset="-122"/>
                        </a:rPr>
                        <a:t>dashed</a:t>
                      </a:r>
                      <a:r>
                        <a:rPr lang="zh-CN" sz="1400" kern="100">
                          <a:effectLst/>
                          <a:latin typeface="微软雅黑" panose="020B0503020204020204" charset="-122"/>
                          <a:ea typeface="微软雅黑" panose="020B0503020204020204" charset="-122"/>
                        </a:rPr>
                        <a:t>虚线、</a:t>
                      </a:r>
                      <a:r>
                        <a:rPr lang="en-US" sz="1400" kern="100">
                          <a:effectLst/>
                          <a:latin typeface="微软雅黑" panose="020B0503020204020204" charset="-122"/>
                          <a:ea typeface="微软雅黑" panose="020B0503020204020204" charset="-122"/>
                        </a:rPr>
                        <a:t>dotted</a:t>
                      </a:r>
                      <a:r>
                        <a:rPr lang="zh-CN" sz="1400" kern="100">
                          <a:effectLst/>
                          <a:latin typeface="微软雅黑" panose="020B0503020204020204" charset="-122"/>
                          <a:ea typeface="微软雅黑" panose="020B0503020204020204" charset="-122"/>
                        </a:rPr>
                        <a:t>点线、</a:t>
                      </a:r>
                      <a:r>
                        <a:rPr lang="en-US" sz="1400" kern="100">
                          <a:effectLst/>
                          <a:latin typeface="微软雅黑" panose="020B0503020204020204" charset="-122"/>
                          <a:ea typeface="微软雅黑" panose="020B0503020204020204" charset="-122"/>
                        </a:rPr>
                        <a:t>double</a:t>
                      </a:r>
                      <a:r>
                        <a:rPr lang="zh-CN" sz="1400" kern="100">
                          <a:effectLst/>
                          <a:latin typeface="微软雅黑" panose="020B0503020204020204" charset="-122"/>
                          <a:ea typeface="微软雅黑" panose="020B0503020204020204" charset="-122"/>
                        </a:rPr>
                        <a:t>双实线</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r>
              <a:tr h="402590">
                <a:tc>
                  <a:txBody>
                    <a:bodyPr/>
                    <a:lstStyle/>
                    <a:p>
                      <a:pPr algn="ctr">
                        <a:spcAft>
                          <a:spcPts val="0"/>
                        </a:spcAft>
                      </a:pPr>
                      <a:r>
                        <a:rPr lang="zh-CN" sz="1400" kern="100">
                          <a:effectLst/>
                          <a:latin typeface="微软雅黑" panose="020B0503020204020204" charset="-122"/>
                          <a:ea typeface="微软雅黑" panose="020B0503020204020204" charset="-122"/>
                        </a:rPr>
                        <a:t>边框宽度</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just">
                        <a:spcAft>
                          <a:spcPts val="0"/>
                        </a:spcAft>
                      </a:pPr>
                      <a:r>
                        <a:rPr lang="en-US" sz="1400" kern="100" dirty="0">
                          <a:effectLst/>
                          <a:latin typeface="微软雅黑" panose="020B0503020204020204" charset="-122"/>
                          <a:ea typeface="微软雅黑" panose="020B0503020204020204" charset="-122"/>
                        </a:rPr>
                        <a:t>border-width:</a:t>
                      </a:r>
                      <a:r>
                        <a:rPr lang="zh-CN" sz="1400" kern="100" dirty="0">
                          <a:effectLst/>
                          <a:latin typeface="微软雅黑" panose="020B0503020204020204" charset="-122"/>
                          <a:ea typeface="微软雅黑" panose="020B0503020204020204" charset="-122"/>
                        </a:rPr>
                        <a:t>上边</a:t>
                      </a:r>
                      <a:r>
                        <a:rPr lang="en-US" sz="1400" kern="100" dirty="0">
                          <a:effectLst/>
                          <a:latin typeface="微软雅黑" panose="020B0503020204020204" charset="-122"/>
                          <a:ea typeface="微软雅黑" panose="020B0503020204020204" charset="-122"/>
                        </a:rPr>
                        <a:t> [</a:t>
                      </a:r>
                      <a:r>
                        <a:rPr lang="zh-CN" sz="1400" kern="100" dirty="0">
                          <a:effectLst/>
                          <a:latin typeface="微软雅黑" panose="020B0503020204020204" charset="-122"/>
                          <a:ea typeface="微软雅黑" panose="020B0503020204020204" charset="-122"/>
                        </a:rPr>
                        <a:t>右边 下边 左边</a:t>
                      </a:r>
                      <a:r>
                        <a:rPr lang="en-US" sz="1400" kern="100" dirty="0">
                          <a:effectLst/>
                          <a:latin typeface="微软雅黑" panose="020B0503020204020204" charset="-122"/>
                          <a:ea typeface="微软雅黑" panose="020B0503020204020204" charset="-122"/>
                        </a:rPr>
                        <a:t>];</a:t>
                      </a:r>
                      <a:endParaRPr lang="zh-CN" sz="1400" kern="100" dirty="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just">
                        <a:spcAft>
                          <a:spcPts val="0"/>
                        </a:spcAft>
                      </a:pPr>
                      <a:r>
                        <a:rPr lang="zh-CN" sz="1400" kern="100">
                          <a:effectLst/>
                          <a:latin typeface="微软雅黑" panose="020B0503020204020204" charset="-122"/>
                          <a:ea typeface="微软雅黑" panose="020B0503020204020204" charset="-122"/>
                        </a:rPr>
                        <a:t>像素值</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r>
              <a:tr h="481965">
                <a:tc>
                  <a:txBody>
                    <a:bodyPr/>
                    <a:lstStyle/>
                    <a:p>
                      <a:pPr algn="ctr">
                        <a:spcAft>
                          <a:spcPts val="0"/>
                        </a:spcAft>
                      </a:pPr>
                      <a:r>
                        <a:rPr lang="zh-CN" sz="1400" kern="100">
                          <a:effectLst/>
                          <a:latin typeface="微软雅黑" panose="020B0503020204020204" charset="-122"/>
                          <a:ea typeface="微软雅黑" panose="020B0503020204020204" charset="-122"/>
                        </a:rPr>
                        <a:t>边框颜色</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just">
                        <a:spcAft>
                          <a:spcPts val="0"/>
                        </a:spcAft>
                      </a:pPr>
                      <a:r>
                        <a:rPr lang="en-US" sz="1400" kern="100" dirty="0">
                          <a:effectLst/>
                          <a:latin typeface="微软雅黑" panose="020B0503020204020204" charset="-122"/>
                          <a:ea typeface="微软雅黑" panose="020B0503020204020204" charset="-122"/>
                        </a:rPr>
                        <a:t>border-color:</a:t>
                      </a:r>
                      <a:r>
                        <a:rPr lang="zh-CN" sz="1400" kern="100" dirty="0">
                          <a:effectLst/>
                          <a:latin typeface="微软雅黑" panose="020B0503020204020204" charset="-122"/>
                          <a:ea typeface="微软雅黑" panose="020B0503020204020204" charset="-122"/>
                        </a:rPr>
                        <a:t>上边</a:t>
                      </a:r>
                      <a:r>
                        <a:rPr lang="en-US" sz="1400" kern="100" dirty="0">
                          <a:effectLst/>
                          <a:latin typeface="微软雅黑" panose="020B0503020204020204" charset="-122"/>
                          <a:ea typeface="微软雅黑" panose="020B0503020204020204" charset="-122"/>
                        </a:rPr>
                        <a:t> [</a:t>
                      </a:r>
                      <a:r>
                        <a:rPr lang="zh-CN" sz="1400" kern="100" dirty="0">
                          <a:effectLst/>
                          <a:latin typeface="微软雅黑" panose="020B0503020204020204" charset="-122"/>
                          <a:ea typeface="微软雅黑" panose="020B0503020204020204" charset="-122"/>
                        </a:rPr>
                        <a:t>右边 下边 左边</a:t>
                      </a:r>
                      <a:r>
                        <a:rPr lang="en-US" sz="1400" kern="100" dirty="0">
                          <a:effectLst/>
                          <a:latin typeface="微软雅黑" panose="020B0503020204020204" charset="-122"/>
                          <a:ea typeface="微软雅黑" panose="020B0503020204020204" charset="-122"/>
                        </a:rPr>
                        <a:t>];</a:t>
                      </a:r>
                      <a:endParaRPr lang="zh-CN" sz="1400" kern="100" dirty="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l">
                        <a:spcAft>
                          <a:spcPts val="0"/>
                        </a:spcAft>
                      </a:pPr>
                      <a:r>
                        <a:rPr lang="zh-CN" sz="1400" kern="100">
                          <a:effectLst/>
                          <a:latin typeface="微软雅黑" panose="020B0503020204020204" charset="-122"/>
                          <a:ea typeface="微软雅黑" panose="020B0503020204020204" charset="-122"/>
                        </a:rPr>
                        <a:t>颜色值、</a:t>
                      </a:r>
                      <a:r>
                        <a:rPr lang="en-US" sz="1400" kern="100">
                          <a:effectLst/>
                          <a:latin typeface="微软雅黑" panose="020B0503020204020204" charset="-122"/>
                          <a:ea typeface="微软雅黑" panose="020B0503020204020204" charset="-122"/>
                        </a:rPr>
                        <a:t>#</a:t>
                      </a:r>
                      <a:r>
                        <a:rPr lang="zh-CN" sz="1400" kern="100">
                          <a:effectLst/>
                          <a:latin typeface="微软雅黑" panose="020B0503020204020204" charset="-122"/>
                          <a:ea typeface="微软雅黑" panose="020B0503020204020204" charset="-122"/>
                        </a:rPr>
                        <a:t>十六进制、</a:t>
                      </a:r>
                      <a:r>
                        <a:rPr lang="en-US" sz="1400" kern="100">
                          <a:effectLst/>
                          <a:latin typeface="微软雅黑" panose="020B0503020204020204" charset="-122"/>
                          <a:ea typeface="微软雅黑" panose="020B0503020204020204" charset="-122"/>
                        </a:rPr>
                        <a:t>rgb(r,g,b)</a:t>
                      </a:r>
                      <a:r>
                        <a:rPr lang="zh-CN" sz="1400" kern="100">
                          <a:effectLst/>
                          <a:latin typeface="微软雅黑" panose="020B0503020204020204" charset="-122"/>
                          <a:ea typeface="微软雅黑" panose="020B0503020204020204" charset="-122"/>
                        </a:rPr>
                        <a:t>、</a:t>
                      </a:r>
                      <a:r>
                        <a:rPr lang="en-US" sz="1400" kern="100">
                          <a:effectLst/>
                          <a:latin typeface="微软雅黑" panose="020B0503020204020204" charset="-122"/>
                          <a:ea typeface="微软雅黑" panose="020B0503020204020204" charset="-122"/>
                        </a:rPr>
                        <a:t>rgb(r%,g%,b%)</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r>
              <a:tr h="469900">
                <a:tc>
                  <a:txBody>
                    <a:bodyPr/>
                    <a:lstStyle/>
                    <a:p>
                      <a:pPr algn="ctr">
                        <a:spcAft>
                          <a:spcPts val="0"/>
                        </a:spcAft>
                      </a:pPr>
                      <a:r>
                        <a:rPr lang="zh-CN" sz="1400" kern="100">
                          <a:effectLst/>
                          <a:latin typeface="微软雅黑" panose="020B0503020204020204" charset="-122"/>
                          <a:ea typeface="微软雅黑" panose="020B0503020204020204" charset="-122"/>
                        </a:rPr>
                        <a:t>边框复合属性</a:t>
                      </a:r>
                      <a:endParaRPr lang="zh-CN"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pPr algn="just">
                        <a:spcAft>
                          <a:spcPts val="0"/>
                        </a:spcAft>
                      </a:pPr>
                      <a:r>
                        <a:rPr lang="en-US" sz="1400" kern="100" dirty="0">
                          <a:effectLst/>
                          <a:latin typeface="微软雅黑" panose="020B0503020204020204" charset="-122"/>
                          <a:ea typeface="微软雅黑" panose="020B0503020204020204" charset="-122"/>
                        </a:rPr>
                        <a:t>border:</a:t>
                      </a:r>
                      <a:r>
                        <a:rPr lang="zh-CN" sz="1400" kern="100" dirty="0">
                          <a:effectLst/>
                          <a:latin typeface="微软雅黑" panose="020B0503020204020204" charset="-122"/>
                          <a:ea typeface="微软雅黑" panose="020B0503020204020204" charset="-122"/>
                        </a:rPr>
                        <a:t>四边宽度 四边样式 四边颜色</a:t>
                      </a:r>
                      <a:r>
                        <a:rPr lang="en-US" sz="1400" kern="100" dirty="0">
                          <a:effectLst/>
                          <a:latin typeface="微软雅黑" panose="020B0503020204020204" charset="-122"/>
                          <a:ea typeface="微软雅黑" panose="020B0503020204020204" charset="-122"/>
                        </a:rPr>
                        <a:t>;</a:t>
                      </a:r>
                      <a:endParaRPr lang="zh-CN" sz="1400" kern="100" dirty="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c>
                  <a:txBody>
                    <a:bodyPr/>
                    <a:lstStyle/>
                    <a:p>
                      <a:r>
                        <a:rPr lang="zh-CN" altLang="en-US" sz="1400" kern="100">
                          <a:solidFill>
                            <a:srgbClr val="000000"/>
                          </a:solidFill>
                          <a:effectLst/>
                          <a:latin typeface="微软雅黑" panose="020B0503020204020204" charset="-122"/>
                          <a:ea typeface="微软雅黑" panose="020B0503020204020204" charset="-122"/>
                          <a:cs typeface="Times New Roman" panose="02020603050405020304"/>
                        </a:rPr>
                        <a:t>宽度值</a:t>
                      </a:r>
                      <a:r>
                        <a:rPr lang="en-US" altLang="zh-CN" sz="1400" kern="100">
                          <a:solidFill>
                            <a:srgbClr val="000000"/>
                          </a:solidFill>
                          <a:effectLst/>
                          <a:latin typeface="微软雅黑" panose="020B0503020204020204" charset="-122"/>
                          <a:ea typeface="微软雅黑" panose="020B0503020204020204" charset="-122"/>
                          <a:cs typeface="Times New Roman" panose="02020603050405020304"/>
                        </a:rPr>
                        <a:t> </a:t>
                      </a:r>
                      <a:r>
                        <a:rPr lang="zh-CN" altLang="en-US" sz="1400" kern="100">
                          <a:solidFill>
                            <a:srgbClr val="000000"/>
                          </a:solidFill>
                          <a:effectLst/>
                          <a:latin typeface="微软雅黑" panose="020B0503020204020204" charset="-122"/>
                          <a:ea typeface="微软雅黑" panose="020B0503020204020204" charset="-122"/>
                          <a:cs typeface="Times New Roman" panose="02020603050405020304"/>
                        </a:rPr>
                        <a:t>样式值</a:t>
                      </a:r>
                      <a:r>
                        <a:rPr lang="en-US" altLang="zh-CN" sz="1400" kern="100">
                          <a:solidFill>
                            <a:srgbClr val="000000"/>
                          </a:solidFill>
                          <a:effectLst/>
                          <a:latin typeface="微软雅黑" panose="020B0503020204020204" charset="-122"/>
                          <a:ea typeface="微软雅黑" panose="020B0503020204020204" charset="-122"/>
                          <a:cs typeface="Times New Roman" panose="02020603050405020304"/>
                        </a:rPr>
                        <a:t> </a:t>
                      </a:r>
                      <a:r>
                        <a:rPr lang="zh-CN" altLang="en-US" sz="1400" kern="100">
                          <a:solidFill>
                            <a:srgbClr val="000000"/>
                          </a:solidFill>
                          <a:effectLst/>
                          <a:latin typeface="微软雅黑" panose="020B0503020204020204" charset="-122"/>
                          <a:ea typeface="微软雅黑" panose="020B0503020204020204" charset="-122"/>
                          <a:cs typeface="Times New Roman" panose="02020603050405020304"/>
                        </a:rPr>
                        <a:t>颜色值</a:t>
                      </a:r>
                      <a:r>
                        <a:rPr lang="en-US" altLang="zh-CN" sz="1400" kern="100">
                          <a:solidFill>
                            <a:srgbClr val="000000"/>
                          </a:solidFill>
                          <a:effectLst/>
                          <a:latin typeface="微软雅黑" panose="020B0503020204020204" charset="-122"/>
                          <a:ea typeface="微软雅黑" panose="020B0503020204020204" charset="-122"/>
                          <a:cs typeface="Times New Roman" panose="02020603050405020304"/>
                        </a:rPr>
                        <a:t>,</a:t>
                      </a:r>
                      <a:r>
                        <a:rPr lang="zh-CN" altLang="en-US" sz="1400" kern="100">
                          <a:solidFill>
                            <a:srgbClr val="000000"/>
                          </a:solidFill>
                          <a:effectLst/>
                          <a:latin typeface="微软雅黑" panose="020B0503020204020204" charset="-122"/>
                          <a:ea typeface="微软雅黑" panose="020B0503020204020204" charset="-122"/>
                          <a:cs typeface="Times New Roman" panose="02020603050405020304"/>
                        </a:rPr>
                        <a:t>例如：</a:t>
                      </a:r>
                      <a:r>
                        <a:rPr lang="en-US" altLang="zh-CN" sz="1400" kern="100">
                          <a:solidFill>
                            <a:srgbClr val="000000"/>
                          </a:solidFill>
                          <a:effectLst/>
                          <a:latin typeface="微软雅黑" panose="020B0503020204020204" charset="-122"/>
                          <a:ea typeface="微软雅黑" panose="020B0503020204020204" charset="-122"/>
                          <a:cs typeface="Times New Roman" panose="02020603050405020304"/>
                        </a:rPr>
                        <a:t>1px solid red</a:t>
                      </a:r>
                      <a:endParaRPr lang="zh-CN" altLang="en-US" sz="1400" kern="100">
                        <a:solidFill>
                          <a:srgbClr val="000000"/>
                        </a:solidFill>
                        <a:effectLst/>
                        <a:latin typeface="微软雅黑" panose="020B0503020204020204" charset="-122"/>
                        <a:ea typeface="微软雅黑" panose="020B0503020204020204" charset="-122"/>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605145" cy="903605"/>
            <a:chOff x="174623" y="286807"/>
            <a:chExt cx="5605145" cy="90360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914265" cy="90360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边框属性中的边框样式属性</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a:p>
              <a:pPr marL="0" marR="0" lvl="0" algn="l" defTabSz="914400" rtl="0" eaLnBrk="1" fontAlgn="auto" latinLnBrk="0" hangingPunct="1">
                <a:lnSpc>
                  <a:spcPct val="100000"/>
                </a:lnSpc>
                <a:spcBef>
                  <a:spcPct val="20000"/>
                </a:spcBef>
                <a:buClrTx/>
                <a:buSzTx/>
                <a:buFont typeface="Arial" panose="020B0604020202020204" pitchFamily="34" charset="0"/>
                <a:buNone/>
              </a:pP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971592" y="1052736"/>
            <a:ext cx="357632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边框样式（</a:t>
            </a:r>
            <a:r>
              <a:rPr lang="en-US" altLang="zh-CN" sz="2200" b="1" dirty="0" smtClean="0">
                <a:solidFill>
                  <a:prstClr val="black"/>
                </a:solidFill>
                <a:latin typeface="微软雅黑" panose="020B0503020204020204" charset="-122"/>
                <a:ea typeface="微软雅黑" panose="020B0503020204020204" charset="-122"/>
              </a:rPr>
              <a:t>border-style</a:t>
            </a:r>
            <a:r>
              <a:rPr lang="zh-CN" altLang="en-US" sz="2200" b="1" dirty="0" smtClean="0">
                <a:solidFill>
                  <a:prstClr val="black"/>
                </a:solidFill>
                <a:latin typeface="微软雅黑" panose="020B0503020204020204" charset="-122"/>
                <a:ea typeface="微软雅黑" panose="020B0503020204020204" charset="-122"/>
              </a:rPr>
              <a:t>）</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827584" y="105273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821690" y="1626235"/>
            <a:ext cx="10455910" cy="3784600"/>
          </a:xfrm>
          <a:prstGeom prst="rect">
            <a:avLst/>
          </a:prstGeom>
        </p:spPr>
        <p:txBody>
          <a:bodyPr wrap="square">
            <a:spAutoFit/>
          </a:bodyPr>
          <a:lstStyle/>
          <a:p>
            <a:pPr indent="457200">
              <a:lnSpc>
                <a:spcPct val="150000"/>
              </a:lnSpc>
            </a:pPr>
            <a:r>
              <a:rPr lang="en-US" altLang="zh-CN" sz="2000" dirty="0" smtClean="0">
                <a:solidFill>
                  <a:schemeClr val="tx1"/>
                </a:solidFill>
                <a:latin typeface="微软雅黑" panose="020B0503020204020204" charset="-122"/>
                <a:ea typeface="微软雅黑" panose="020B0503020204020204" charset="-122"/>
              </a:rPr>
              <a:t>border-style</a:t>
            </a:r>
            <a:r>
              <a:rPr lang="zh-CN" altLang="zh-CN" sz="2000" dirty="0">
                <a:solidFill>
                  <a:schemeClr val="tx1"/>
                </a:solidFill>
                <a:latin typeface="微软雅黑" panose="020B0503020204020204" charset="-122"/>
                <a:ea typeface="微软雅黑" panose="020B0503020204020204" charset="-122"/>
              </a:rPr>
              <a:t>属性用于设置边框的样式，其基本语法格式如下：</a:t>
            </a:r>
            <a:endParaRPr lang="en-US" altLang="zh-CN" sz="2000" dirty="0">
              <a:solidFill>
                <a:schemeClr val="tx1"/>
              </a:solidFill>
              <a:latin typeface="微软雅黑" panose="020B0503020204020204" charset="-122"/>
              <a:ea typeface="微软雅黑" panose="020B0503020204020204" charset="-122"/>
            </a:endParaRPr>
          </a:p>
          <a:p>
            <a:pPr indent="457200">
              <a:lnSpc>
                <a:spcPct val="150000"/>
              </a:lnSpc>
            </a:pPr>
            <a:endParaRPr lang="en-US" altLang="zh-CN" sz="2000" dirty="0" smtClean="0">
              <a:latin typeface="微软雅黑" panose="020B0503020204020204" charset="-122"/>
              <a:ea typeface="微软雅黑" panose="020B0503020204020204" charset="-122"/>
            </a:endParaRPr>
          </a:p>
          <a:p>
            <a:pPr indent="457200">
              <a:lnSpc>
                <a:spcPct val="150000"/>
              </a:lnSpc>
            </a:pPr>
            <a:endParaRPr lang="en-US" altLang="zh-CN" sz="2000" dirty="0" smtClean="0">
              <a:latin typeface="微软雅黑" panose="020B0503020204020204" charset="-122"/>
              <a:ea typeface="微软雅黑" panose="020B0503020204020204" charset="-122"/>
            </a:endParaRPr>
          </a:p>
          <a:p>
            <a:pPr indent="457200">
              <a:lnSpc>
                <a:spcPct val="150000"/>
              </a:lnSpc>
            </a:pPr>
            <a:r>
              <a:rPr lang="zh-CN" sz="2000" dirty="0">
                <a:solidFill>
                  <a:schemeClr val="tx1"/>
                </a:solidFill>
                <a:latin typeface="微软雅黑" panose="020B0503020204020204" charset="-122"/>
                <a:ea typeface="微软雅黑" panose="020B0503020204020204" charset="-122"/>
                <a:sym typeface="+mn-ea"/>
              </a:rPr>
              <a:t>边框样式</a:t>
            </a:r>
            <a:r>
              <a:rPr lang="zh-CN" altLang="zh-CN" sz="2000" dirty="0">
                <a:solidFill>
                  <a:schemeClr val="tx1"/>
                </a:solidFill>
                <a:latin typeface="微软雅黑" panose="020B0503020204020204" charset="-122"/>
                <a:ea typeface="微软雅黑" panose="020B0503020204020204" charset="-122"/>
              </a:rPr>
              <a:t>的</a:t>
            </a:r>
            <a:r>
              <a:rPr lang="zh-CN" sz="2000" dirty="0">
                <a:solidFill>
                  <a:schemeClr val="tx1"/>
                </a:solidFill>
                <a:latin typeface="微软雅黑" panose="020B0503020204020204" charset="-122"/>
                <a:ea typeface="微软雅黑" panose="020B0503020204020204" charset="-122"/>
              </a:rPr>
              <a:t>默认值为</a:t>
            </a:r>
            <a:r>
              <a:rPr lang="en-US" altLang="zh-CN" sz="2000" dirty="0">
                <a:solidFill>
                  <a:schemeClr val="tx1"/>
                </a:solidFill>
                <a:latin typeface="微软雅黑" panose="020B0503020204020204" charset="-122"/>
                <a:ea typeface="微软雅黑" panose="020B0503020204020204" charset="-122"/>
              </a:rPr>
              <a:t>none</a:t>
            </a:r>
            <a:r>
              <a:rPr lang="zh-CN" altLang="en-US" sz="2000" dirty="0">
                <a:solidFill>
                  <a:schemeClr val="tx1"/>
                </a:solidFill>
                <a:latin typeface="微软雅黑" panose="020B0503020204020204" charset="-122"/>
                <a:ea typeface="微软雅黑" panose="020B0503020204020204" charset="-122"/>
              </a:rPr>
              <a:t>，表示没有边框，其他可选值为</a:t>
            </a:r>
            <a:r>
              <a:rPr lang="en-US" altLang="zh-CN" sz="2000" dirty="0">
                <a:solidFill>
                  <a:schemeClr val="tx1"/>
                </a:solidFill>
                <a:latin typeface="微软雅黑" panose="020B0503020204020204" charset="-122"/>
                <a:ea typeface="微软雅黑" panose="020B0503020204020204" charset="-122"/>
                <a:sym typeface="+mn-ea"/>
              </a:rPr>
              <a:t>solid</a:t>
            </a:r>
            <a:r>
              <a:rPr lang="zh-CN" sz="2000" kern="100">
                <a:solidFill>
                  <a:schemeClr val="tx1"/>
                </a:solidFill>
                <a:effectLst/>
                <a:latin typeface="微软雅黑" panose="020B0503020204020204" charset="-122"/>
                <a:ea typeface="微软雅黑" panose="020B0503020204020204" charset="-122"/>
                <a:sym typeface="+mn-ea"/>
              </a:rPr>
              <a:t>单实线、</a:t>
            </a:r>
            <a:r>
              <a:rPr lang="en-US" altLang="zh-CN" sz="2000" dirty="0">
                <a:solidFill>
                  <a:schemeClr val="tx1"/>
                </a:solidFill>
                <a:latin typeface="微软雅黑" panose="020B0503020204020204" charset="-122"/>
                <a:ea typeface="微软雅黑" panose="020B0503020204020204" charset="-122"/>
                <a:sym typeface="+mn-ea"/>
              </a:rPr>
              <a:t>dashed</a:t>
            </a:r>
            <a:r>
              <a:rPr lang="zh-CN" sz="2000" kern="100">
                <a:solidFill>
                  <a:schemeClr val="tx1"/>
                </a:solidFill>
                <a:effectLst/>
                <a:latin typeface="微软雅黑" panose="020B0503020204020204" charset="-122"/>
                <a:ea typeface="微软雅黑" panose="020B0503020204020204" charset="-122"/>
                <a:sym typeface="+mn-ea"/>
              </a:rPr>
              <a:t>虚线、</a:t>
            </a:r>
            <a:r>
              <a:rPr lang="en-US" altLang="zh-CN" sz="2000" dirty="0">
                <a:solidFill>
                  <a:schemeClr val="tx1"/>
                </a:solidFill>
                <a:latin typeface="微软雅黑" panose="020B0503020204020204" charset="-122"/>
                <a:ea typeface="微软雅黑" panose="020B0503020204020204" charset="-122"/>
                <a:sym typeface="+mn-ea"/>
              </a:rPr>
              <a:t>dotted</a:t>
            </a:r>
            <a:r>
              <a:rPr lang="zh-CN" sz="2000" kern="100">
                <a:solidFill>
                  <a:schemeClr val="tx1"/>
                </a:solidFill>
                <a:effectLst/>
                <a:latin typeface="微软雅黑" panose="020B0503020204020204" charset="-122"/>
                <a:ea typeface="微软雅黑" panose="020B0503020204020204" charset="-122"/>
                <a:sym typeface="+mn-ea"/>
              </a:rPr>
              <a:t>点线、</a:t>
            </a:r>
            <a:r>
              <a:rPr lang="en-US" altLang="zh-CN" sz="2000" dirty="0">
                <a:solidFill>
                  <a:schemeClr val="tx1"/>
                </a:solidFill>
                <a:latin typeface="微软雅黑" panose="020B0503020204020204" charset="-122"/>
                <a:ea typeface="微软雅黑" panose="020B0503020204020204" charset="-122"/>
                <a:sym typeface="+mn-ea"/>
              </a:rPr>
              <a:t>double</a:t>
            </a:r>
            <a:r>
              <a:rPr lang="zh-CN" sz="2000" kern="100">
                <a:solidFill>
                  <a:schemeClr val="tx1"/>
                </a:solidFill>
                <a:effectLst/>
                <a:latin typeface="微软雅黑" panose="020B0503020204020204" charset="-122"/>
                <a:ea typeface="微软雅黑" panose="020B0503020204020204" charset="-122"/>
                <a:sym typeface="+mn-ea"/>
              </a:rPr>
              <a:t>双实线</a:t>
            </a:r>
            <a:r>
              <a:rPr lang="zh-CN" altLang="zh-CN" sz="2000" dirty="0">
                <a:solidFill>
                  <a:schemeClr val="tx1"/>
                </a:solidFill>
                <a:latin typeface="微软雅黑" panose="020B0503020204020204" charset="-122"/>
                <a:ea typeface="微软雅黑" panose="020B0503020204020204" charset="-122"/>
              </a:rPr>
              <a:t>。遵循值复制的原则，其属性值可以设置</a:t>
            </a:r>
            <a:r>
              <a:rPr lang="en-US" altLang="zh-CN" sz="2000" dirty="0">
                <a:solidFill>
                  <a:schemeClr val="tx1"/>
                </a:solidFill>
                <a:latin typeface="微软雅黑" panose="020B0503020204020204" charset="-122"/>
                <a:ea typeface="微软雅黑" panose="020B0503020204020204" charset="-122"/>
              </a:rPr>
              <a:t>1~4</a:t>
            </a:r>
            <a:r>
              <a:rPr lang="zh-CN" altLang="zh-CN" sz="2000" dirty="0">
                <a:solidFill>
                  <a:schemeClr val="tx1"/>
                </a:solidFill>
                <a:latin typeface="微软雅黑" panose="020B0503020204020204" charset="-122"/>
                <a:ea typeface="微软雅黑" panose="020B0503020204020204" charset="-122"/>
              </a:rPr>
              <a:t>个，即一个值为四边，两个值为上下</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左右，三个值为上</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左右</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下，四个值为上</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右</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下</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左。</a:t>
            </a:r>
            <a:endParaRPr lang="en-US" altLang="zh-CN" sz="2000" dirty="0">
              <a:solidFill>
                <a:schemeClr val="tx1"/>
              </a:solidFill>
              <a:latin typeface="微软雅黑" panose="020B0503020204020204" charset="-122"/>
              <a:ea typeface="微软雅黑" panose="020B0503020204020204" charset="-122"/>
            </a:endParaRPr>
          </a:p>
          <a:p>
            <a:pPr indent="457200">
              <a:lnSpc>
                <a:spcPct val="150000"/>
              </a:lnSpc>
            </a:pPr>
            <a:r>
              <a:rPr lang="zh-CN" altLang="en-US" sz="2000" dirty="0">
                <a:solidFill>
                  <a:schemeClr val="tx1"/>
                </a:solidFill>
                <a:latin typeface="微软雅黑" panose="020B0503020204020204" charset="-122"/>
                <a:ea typeface="微软雅黑" panose="020B0503020204020204" charset="-122"/>
              </a:rPr>
              <a:t>也可以使用以下属性单独设置某一边的边框样式，如：</a:t>
            </a:r>
            <a:r>
              <a:rPr lang="en-US" altLang="zh-CN" sz="2000" dirty="0">
                <a:solidFill>
                  <a:schemeClr val="tx1"/>
                </a:solidFill>
                <a:latin typeface="微软雅黑" panose="020B0503020204020204" charset="-122"/>
                <a:ea typeface="微软雅黑" panose="020B0503020204020204" charset="-122"/>
              </a:rPr>
              <a:t>border-top-style</a:t>
            </a:r>
            <a:r>
              <a:rPr lang="zh-CN" altLang="en-US" sz="2000" dirty="0">
                <a:solidFill>
                  <a:schemeClr val="tx1"/>
                </a:solidFill>
                <a:latin typeface="微软雅黑" panose="020B0503020204020204" charset="-122"/>
                <a:ea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sym typeface="+mn-ea"/>
              </a:rPr>
              <a:t>border-bottom-style</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border-left-style</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border-right-style</a:t>
            </a:r>
            <a:endParaRPr lang="en-US" altLang="zh-CN" sz="2000" dirty="0">
              <a:solidFill>
                <a:schemeClr val="tx1"/>
              </a:solidFill>
              <a:latin typeface="微软雅黑" panose="020B0503020204020204" charset="-122"/>
              <a:ea typeface="微软雅黑" panose="020B0503020204020204" charset="-122"/>
              <a:sym typeface="+mn-ea"/>
            </a:endParaRPr>
          </a:p>
        </p:txBody>
      </p:sp>
      <p:sp>
        <p:nvSpPr>
          <p:cNvPr id="12" name="矩形 11"/>
          <p:cNvSpPr>
            <a:spLocks noChangeArrowheads="1"/>
          </p:cNvSpPr>
          <p:nvPr>
            <p:custDataLst>
              <p:tags r:id="rId5"/>
            </p:custDataLst>
          </p:nvPr>
        </p:nvSpPr>
        <p:spPr bwMode="auto">
          <a:xfrm>
            <a:off x="1376680" y="2395855"/>
            <a:ext cx="8275320" cy="39878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charset="-122"/>
                <a:ea typeface="微软雅黑" panose="020B0503020204020204" charset="-122"/>
              </a:rPr>
              <a:t>border-style:</a:t>
            </a:r>
            <a:r>
              <a:rPr lang="zh-CN" altLang="zh-CN" sz="2000" b="1" dirty="0">
                <a:latin typeface="微软雅黑" panose="020B0503020204020204" charset="-122"/>
                <a:ea typeface="微软雅黑" panose="020B0503020204020204" charset="-122"/>
              </a:rPr>
              <a:t>上边框样式</a:t>
            </a:r>
            <a:r>
              <a:rPr lang="en-US" altLang="zh-CN" sz="2000" b="1" dirty="0">
                <a:latin typeface="微软雅黑" panose="020B0503020204020204" charset="-122"/>
                <a:ea typeface="微软雅黑" panose="020B0503020204020204" charset="-122"/>
              </a:rPr>
              <a:t> [</a:t>
            </a:r>
            <a:r>
              <a:rPr lang="zh-CN" altLang="zh-CN" sz="2000" b="1" dirty="0">
                <a:latin typeface="微软雅黑" panose="020B0503020204020204" charset="-122"/>
                <a:ea typeface="微软雅黑" panose="020B0503020204020204" charset="-122"/>
              </a:rPr>
              <a:t>右边</a:t>
            </a:r>
            <a:r>
              <a:rPr lang="zh-CN" altLang="zh-CN" sz="2000" b="1" dirty="0">
                <a:latin typeface="微软雅黑" panose="020B0503020204020204" charset="-122"/>
                <a:ea typeface="微软雅黑" panose="020B0503020204020204" charset="-122"/>
                <a:sym typeface="+mn-ea"/>
              </a:rPr>
              <a:t>框样式</a:t>
            </a:r>
            <a:r>
              <a:rPr lang="zh-CN" altLang="zh-CN" sz="2000" b="1" dirty="0">
                <a:latin typeface="微软雅黑" panose="020B0503020204020204" charset="-122"/>
                <a:ea typeface="微软雅黑" panose="020B0503020204020204" charset="-122"/>
              </a:rPr>
              <a:t> 下边</a:t>
            </a:r>
            <a:r>
              <a:rPr lang="zh-CN" altLang="zh-CN" sz="2000" b="1" dirty="0">
                <a:latin typeface="微软雅黑" panose="020B0503020204020204" charset="-122"/>
                <a:ea typeface="微软雅黑" panose="020B0503020204020204" charset="-122"/>
                <a:sym typeface="+mn-ea"/>
              </a:rPr>
              <a:t>框样式</a:t>
            </a:r>
            <a:r>
              <a:rPr lang="zh-CN" altLang="zh-CN" sz="2000" b="1" dirty="0">
                <a:latin typeface="微软雅黑" panose="020B0503020204020204" charset="-122"/>
                <a:ea typeface="微软雅黑" panose="020B0503020204020204" charset="-122"/>
              </a:rPr>
              <a:t> 左边</a:t>
            </a:r>
            <a:r>
              <a:rPr lang="zh-CN" altLang="zh-CN" sz="2000" b="1" dirty="0">
                <a:latin typeface="微软雅黑" panose="020B0503020204020204" charset="-122"/>
                <a:ea typeface="微软雅黑" panose="020B0503020204020204" charset="-122"/>
                <a:sym typeface="+mn-ea"/>
              </a:rPr>
              <a:t>框样式</a:t>
            </a:r>
            <a:r>
              <a:rPr lang="en-US" altLang="zh-CN" sz="2000" b="1" dirty="0">
                <a:latin typeface="微软雅黑" panose="020B0503020204020204" charset="-122"/>
                <a:ea typeface="微软雅黑" panose="020B0503020204020204" charset="-122"/>
              </a:rPr>
              <a:t>];</a:t>
            </a:r>
            <a:endParaRPr lang="zh-CN" altLang="zh-CN" sz="20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605145" cy="903605"/>
            <a:chOff x="174623" y="286807"/>
            <a:chExt cx="5605145" cy="90360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914265" cy="90360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边框属性中的边框宽度属性</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a:p>
              <a:pPr marL="0" marR="0" lvl="0" algn="l" defTabSz="914400" rtl="0" eaLnBrk="1" fontAlgn="auto" latinLnBrk="0" hangingPunct="1">
                <a:lnSpc>
                  <a:spcPct val="100000"/>
                </a:lnSpc>
                <a:spcBef>
                  <a:spcPct val="20000"/>
                </a:spcBef>
                <a:buClrTx/>
                <a:buSzTx/>
                <a:buFont typeface="Arial" panose="020B0604020202020204" pitchFamily="34" charset="0"/>
                <a:buNone/>
              </a:pP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971592" y="1052736"/>
            <a:ext cx="375994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边框宽度（</a:t>
            </a:r>
            <a:r>
              <a:rPr lang="en-US" altLang="zh-CN" sz="2200" b="1" dirty="0" smtClean="0">
                <a:solidFill>
                  <a:prstClr val="black"/>
                </a:solidFill>
                <a:latin typeface="微软雅黑" panose="020B0503020204020204" charset="-122"/>
                <a:ea typeface="微软雅黑" panose="020B0503020204020204" charset="-122"/>
              </a:rPr>
              <a:t>border-width</a:t>
            </a:r>
            <a:r>
              <a:rPr lang="zh-CN" altLang="en-US" sz="2200" b="1" dirty="0" smtClean="0">
                <a:solidFill>
                  <a:prstClr val="black"/>
                </a:solidFill>
                <a:latin typeface="微软雅黑" panose="020B0503020204020204" charset="-122"/>
                <a:ea typeface="微软雅黑" panose="020B0503020204020204" charset="-122"/>
              </a:rPr>
              <a:t>）</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827584" y="105273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821690" y="1626235"/>
            <a:ext cx="10455910" cy="3322955"/>
          </a:xfrm>
          <a:prstGeom prst="rect">
            <a:avLst/>
          </a:prstGeom>
        </p:spPr>
        <p:txBody>
          <a:bodyPr wrap="square">
            <a:spAutoFit/>
          </a:bodyPr>
          <a:lstStyle/>
          <a:p>
            <a:pPr indent="457200">
              <a:lnSpc>
                <a:spcPct val="150000"/>
              </a:lnSpc>
            </a:pPr>
            <a:r>
              <a:rPr lang="en-US" altLang="zh-CN" sz="2000" dirty="0" smtClean="0">
                <a:solidFill>
                  <a:schemeClr val="tx1"/>
                </a:solidFill>
                <a:latin typeface="微软雅黑" panose="020B0503020204020204" charset="-122"/>
                <a:ea typeface="微软雅黑" panose="020B0503020204020204" charset="-122"/>
              </a:rPr>
              <a:t>border-width</a:t>
            </a:r>
            <a:r>
              <a:rPr lang="zh-CN" altLang="zh-CN" sz="2000" dirty="0">
                <a:solidFill>
                  <a:schemeClr val="tx1"/>
                </a:solidFill>
                <a:latin typeface="微软雅黑" panose="020B0503020204020204" charset="-122"/>
                <a:ea typeface="微软雅黑" panose="020B0503020204020204" charset="-122"/>
              </a:rPr>
              <a:t>属性用于设置边框的宽度，其基本语法格式如下：</a:t>
            </a:r>
            <a:endParaRPr lang="en-US" altLang="zh-CN" sz="2000" dirty="0">
              <a:solidFill>
                <a:schemeClr val="tx1"/>
              </a:solidFill>
              <a:latin typeface="微软雅黑" panose="020B0503020204020204" charset="-122"/>
              <a:ea typeface="微软雅黑" panose="020B0503020204020204" charset="-122"/>
            </a:endParaRPr>
          </a:p>
          <a:p>
            <a:pPr indent="457200">
              <a:lnSpc>
                <a:spcPct val="150000"/>
              </a:lnSpc>
            </a:pPr>
            <a:endParaRPr lang="en-US" altLang="zh-CN" sz="2000" dirty="0" smtClean="0">
              <a:latin typeface="微软雅黑" panose="020B0503020204020204" charset="-122"/>
              <a:ea typeface="微软雅黑" panose="020B0503020204020204" charset="-122"/>
            </a:endParaRPr>
          </a:p>
          <a:p>
            <a:pPr indent="457200">
              <a:lnSpc>
                <a:spcPct val="150000"/>
              </a:lnSpc>
            </a:pPr>
            <a:endParaRPr lang="en-US" altLang="zh-CN" sz="2000" dirty="0" smtClean="0">
              <a:latin typeface="微软雅黑" panose="020B0503020204020204" charset="-122"/>
              <a:ea typeface="微软雅黑" panose="020B0503020204020204" charset="-122"/>
            </a:endParaRPr>
          </a:p>
          <a:p>
            <a:pPr indent="457200">
              <a:lnSpc>
                <a:spcPct val="150000"/>
              </a:lnSpc>
            </a:pPr>
            <a:r>
              <a:rPr lang="zh-CN" altLang="zh-CN" sz="2000" dirty="0" smtClean="0">
                <a:solidFill>
                  <a:schemeClr val="tx1"/>
                </a:solidFill>
                <a:latin typeface="微软雅黑" panose="020B0503020204020204" charset="-122"/>
                <a:ea typeface="微软雅黑" panose="020B0503020204020204" charset="-122"/>
              </a:rPr>
              <a:t>在</a:t>
            </a:r>
            <a:r>
              <a:rPr lang="zh-CN" altLang="zh-CN" sz="2000" dirty="0">
                <a:solidFill>
                  <a:schemeClr val="tx1"/>
                </a:solidFill>
                <a:latin typeface="微软雅黑" panose="020B0503020204020204" charset="-122"/>
                <a:ea typeface="微软雅黑" panose="020B0503020204020204" charset="-122"/>
              </a:rPr>
              <a:t>上面的语法格式中，</a:t>
            </a:r>
            <a:r>
              <a:rPr lang="en-US" altLang="zh-CN" sz="2000" dirty="0">
                <a:solidFill>
                  <a:schemeClr val="tx1"/>
                </a:solidFill>
                <a:latin typeface="微软雅黑" panose="020B0503020204020204" charset="-122"/>
                <a:ea typeface="微软雅黑" panose="020B0503020204020204" charset="-122"/>
              </a:rPr>
              <a:t>border-width</a:t>
            </a:r>
            <a:r>
              <a:rPr lang="zh-CN" altLang="zh-CN" sz="2000" dirty="0">
                <a:solidFill>
                  <a:schemeClr val="tx1"/>
                </a:solidFill>
                <a:latin typeface="微软雅黑" panose="020B0503020204020204" charset="-122"/>
                <a:ea typeface="微软雅黑" panose="020B0503020204020204" charset="-122"/>
              </a:rPr>
              <a:t>属性常用取值单位为像素</a:t>
            </a:r>
            <a:r>
              <a:rPr lang="en-US" altLang="zh-CN" sz="2000" dirty="0" err="1">
                <a:solidFill>
                  <a:schemeClr val="tx1"/>
                </a:solidFill>
                <a:latin typeface="微软雅黑" panose="020B0503020204020204" charset="-122"/>
                <a:ea typeface="微软雅黑" panose="020B0503020204020204" charset="-122"/>
              </a:rPr>
              <a:t>px</a:t>
            </a:r>
            <a:r>
              <a:rPr lang="zh-CN" altLang="zh-CN" sz="2000" dirty="0">
                <a:solidFill>
                  <a:schemeClr val="tx1"/>
                </a:solidFill>
                <a:latin typeface="微软雅黑" panose="020B0503020204020204" charset="-122"/>
                <a:ea typeface="微软雅黑" panose="020B0503020204020204" charset="-122"/>
              </a:rPr>
              <a:t>。并且同样遵循值复制的原则，其属性值可以设置</a:t>
            </a:r>
            <a:r>
              <a:rPr lang="en-US" altLang="zh-CN" sz="2000" dirty="0">
                <a:solidFill>
                  <a:schemeClr val="tx1"/>
                </a:solidFill>
                <a:latin typeface="微软雅黑" panose="020B0503020204020204" charset="-122"/>
                <a:ea typeface="微软雅黑" panose="020B0503020204020204" charset="-122"/>
              </a:rPr>
              <a:t>1~4</a:t>
            </a:r>
            <a:r>
              <a:rPr lang="zh-CN" altLang="zh-CN" sz="2000" dirty="0">
                <a:solidFill>
                  <a:schemeClr val="tx1"/>
                </a:solidFill>
                <a:latin typeface="微软雅黑" panose="020B0503020204020204" charset="-122"/>
                <a:ea typeface="微软雅黑" panose="020B0503020204020204" charset="-122"/>
              </a:rPr>
              <a:t>个。</a:t>
            </a:r>
            <a:endParaRPr lang="zh-CN" altLang="zh-CN" sz="2000" dirty="0">
              <a:solidFill>
                <a:schemeClr val="tx1"/>
              </a:solidFill>
              <a:latin typeface="微软雅黑" panose="020B0503020204020204" charset="-122"/>
              <a:ea typeface="微软雅黑" panose="020B0503020204020204" charset="-122"/>
            </a:endParaRPr>
          </a:p>
          <a:p>
            <a:pPr indent="457200">
              <a:lnSpc>
                <a:spcPct val="150000"/>
              </a:lnSpc>
            </a:pPr>
            <a:r>
              <a:rPr lang="zh-CN" altLang="en-US" sz="2000" dirty="0">
                <a:solidFill>
                  <a:schemeClr val="tx1"/>
                </a:solidFill>
                <a:latin typeface="微软雅黑" panose="020B0503020204020204" charset="-122"/>
                <a:ea typeface="微软雅黑" panose="020B0503020204020204" charset="-122"/>
                <a:sym typeface="+mn-ea"/>
              </a:rPr>
              <a:t>也可以使用以下属性单独设置某一边的边框样式，如：</a:t>
            </a:r>
            <a:r>
              <a:rPr lang="zh-CN" altLang="zh-CN" sz="2000" dirty="0">
                <a:solidFill>
                  <a:schemeClr val="tx1"/>
                </a:solidFill>
                <a:latin typeface="微软雅黑" panose="020B0503020204020204" charset="-122"/>
                <a:ea typeface="微软雅黑" panose="020B0503020204020204" charset="-122"/>
                <a:sym typeface="+mn-ea"/>
              </a:rPr>
              <a:t>border-top-width</a:t>
            </a:r>
            <a:r>
              <a:rPr lang="zh-CN" altLang="en-US" sz="2000" dirty="0">
                <a:solidFill>
                  <a:schemeClr val="tx1"/>
                </a:solidFill>
                <a:latin typeface="微软雅黑" panose="020B0503020204020204" charset="-122"/>
                <a:ea typeface="微软雅黑" panose="020B0503020204020204" charset="-122"/>
                <a:sym typeface="+mn-ea"/>
              </a:rPr>
              <a:t>、</a:t>
            </a:r>
            <a:r>
              <a:rPr lang="zh-CN" altLang="zh-CN" sz="2000" dirty="0">
                <a:solidFill>
                  <a:schemeClr val="tx1"/>
                </a:solidFill>
                <a:latin typeface="微软雅黑" panose="020B0503020204020204" charset="-122"/>
                <a:ea typeface="微软雅黑" panose="020B0503020204020204" charset="-122"/>
                <a:sym typeface="+mn-ea"/>
              </a:rPr>
              <a:t>border-bottom-width</a:t>
            </a:r>
            <a:r>
              <a:rPr lang="zh-CN" altLang="en-US" sz="2000" dirty="0">
                <a:solidFill>
                  <a:schemeClr val="tx1"/>
                </a:solidFill>
                <a:latin typeface="微软雅黑" panose="020B0503020204020204" charset="-122"/>
                <a:ea typeface="微软雅黑" panose="020B0503020204020204" charset="-122"/>
                <a:sym typeface="+mn-ea"/>
              </a:rPr>
              <a:t>、</a:t>
            </a:r>
            <a:r>
              <a:rPr lang="zh-CN" altLang="zh-CN" sz="2000" dirty="0">
                <a:solidFill>
                  <a:schemeClr val="tx1"/>
                </a:solidFill>
                <a:latin typeface="微软雅黑" panose="020B0503020204020204" charset="-122"/>
                <a:ea typeface="微软雅黑" panose="020B0503020204020204" charset="-122"/>
                <a:sym typeface="+mn-ea"/>
              </a:rPr>
              <a:t>border-left-width</a:t>
            </a:r>
            <a:r>
              <a:rPr lang="zh-CN" altLang="en-US" sz="2000" dirty="0">
                <a:solidFill>
                  <a:schemeClr val="tx1"/>
                </a:solidFill>
                <a:latin typeface="微软雅黑" panose="020B0503020204020204" charset="-122"/>
                <a:ea typeface="微软雅黑" panose="020B0503020204020204" charset="-122"/>
                <a:sym typeface="+mn-ea"/>
              </a:rPr>
              <a:t>、</a:t>
            </a:r>
            <a:r>
              <a:rPr lang="zh-CN" altLang="zh-CN" sz="2000" dirty="0">
                <a:solidFill>
                  <a:schemeClr val="tx1"/>
                </a:solidFill>
                <a:latin typeface="微软雅黑" panose="020B0503020204020204" charset="-122"/>
                <a:ea typeface="微软雅黑" panose="020B0503020204020204" charset="-122"/>
                <a:sym typeface="+mn-ea"/>
              </a:rPr>
              <a:t>border-right-width</a:t>
            </a:r>
            <a:endParaRPr lang="zh-CN" altLang="zh-CN" sz="2000" dirty="0">
              <a:solidFill>
                <a:schemeClr val="tx1"/>
              </a:solidFill>
              <a:latin typeface="微软雅黑" panose="020B0503020204020204" charset="-122"/>
              <a:ea typeface="微软雅黑" panose="020B0503020204020204" charset="-122"/>
              <a:sym typeface="+mn-ea"/>
            </a:endParaRPr>
          </a:p>
        </p:txBody>
      </p:sp>
      <p:sp>
        <p:nvSpPr>
          <p:cNvPr id="12" name="矩形 11"/>
          <p:cNvSpPr>
            <a:spLocks noChangeArrowheads="1"/>
          </p:cNvSpPr>
          <p:nvPr>
            <p:custDataLst>
              <p:tags r:id="rId5"/>
            </p:custDataLst>
          </p:nvPr>
        </p:nvSpPr>
        <p:spPr bwMode="auto">
          <a:xfrm>
            <a:off x="1376680" y="2395855"/>
            <a:ext cx="8178800" cy="39878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charset="-122"/>
                <a:ea typeface="微软雅黑" panose="020B0503020204020204" charset="-122"/>
              </a:rPr>
              <a:t>border-width:</a:t>
            </a:r>
            <a:r>
              <a:rPr lang="zh-CN" altLang="zh-CN" sz="2000" b="1" dirty="0">
                <a:latin typeface="微软雅黑" panose="020B0503020204020204" charset="-122"/>
                <a:ea typeface="微软雅黑" panose="020B0503020204020204" charset="-122"/>
                <a:sym typeface="+mn-ea"/>
              </a:rPr>
              <a:t>上边框宽度</a:t>
            </a:r>
            <a:r>
              <a:rPr lang="en-US" altLang="zh-CN" sz="2000" b="1" dirty="0">
                <a:latin typeface="微软雅黑" panose="020B0503020204020204" charset="-122"/>
                <a:ea typeface="微软雅黑" panose="020B0503020204020204" charset="-122"/>
                <a:sym typeface="+mn-ea"/>
              </a:rPr>
              <a:t> [</a:t>
            </a:r>
            <a:r>
              <a:rPr lang="zh-CN" altLang="zh-CN" sz="2000" b="1" dirty="0">
                <a:latin typeface="微软雅黑" panose="020B0503020204020204" charset="-122"/>
                <a:ea typeface="微软雅黑" panose="020B0503020204020204" charset="-122"/>
                <a:sym typeface="+mn-ea"/>
              </a:rPr>
              <a:t>右边</a:t>
            </a:r>
            <a:r>
              <a:rPr lang="zh-CN" altLang="zh-CN" sz="2000" b="1" dirty="0">
                <a:latin typeface="微软雅黑" panose="020B0503020204020204" charset="-122"/>
                <a:ea typeface="微软雅黑" panose="020B0503020204020204" charset="-122"/>
                <a:sym typeface="+mn-ea"/>
              </a:rPr>
              <a:t>框宽度</a:t>
            </a:r>
            <a:r>
              <a:rPr lang="zh-CN" altLang="zh-CN" sz="2000" b="1" dirty="0">
                <a:latin typeface="微软雅黑" panose="020B0503020204020204" charset="-122"/>
                <a:ea typeface="微软雅黑" panose="020B0503020204020204" charset="-122"/>
                <a:sym typeface="+mn-ea"/>
              </a:rPr>
              <a:t> 下边</a:t>
            </a:r>
            <a:r>
              <a:rPr lang="zh-CN" altLang="zh-CN" sz="2000" b="1" dirty="0">
                <a:latin typeface="微软雅黑" panose="020B0503020204020204" charset="-122"/>
                <a:ea typeface="微软雅黑" panose="020B0503020204020204" charset="-122"/>
                <a:sym typeface="+mn-ea"/>
              </a:rPr>
              <a:t>框宽度</a:t>
            </a:r>
            <a:r>
              <a:rPr lang="zh-CN" altLang="zh-CN" sz="2000" b="1" dirty="0">
                <a:latin typeface="微软雅黑" panose="020B0503020204020204" charset="-122"/>
                <a:ea typeface="微软雅黑" panose="020B0503020204020204" charset="-122"/>
                <a:sym typeface="+mn-ea"/>
              </a:rPr>
              <a:t> 左边</a:t>
            </a:r>
            <a:r>
              <a:rPr lang="zh-CN" altLang="zh-CN" sz="2000" b="1" dirty="0">
                <a:latin typeface="微软雅黑" panose="020B0503020204020204" charset="-122"/>
                <a:ea typeface="微软雅黑" panose="020B0503020204020204" charset="-122"/>
                <a:sym typeface="+mn-ea"/>
              </a:rPr>
              <a:t>框宽度</a:t>
            </a:r>
            <a:r>
              <a:rPr lang="en-US" altLang="zh-CN" sz="2000" b="1" dirty="0">
                <a:latin typeface="微软雅黑" panose="020B0503020204020204" charset="-122"/>
                <a:ea typeface="微软雅黑" panose="020B0503020204020204" charset="-122"/>
                <a:sym typeface="+mn-ea"/>
              </a:rPr>
              <a:t>];</a:t>
            </a:r>
            <a:endParaRPr lang="zh-CN" altLang="zh-CN" sz="20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605145" cy="903605"/>
            <a:chOff x="174623" y="286807"/>
            <a:chExt cx="5605145" cy="90360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914265" cy="90360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边框属性中的边框颜色属性</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a:p>
              <a:pPr marL="0" marR="0" lvl="0" algn="l" defTabSz="914400" rtl="0" eaLnBrk="1" fontAlgn="auto" latinLnBrk="0" hangingPunct="1">
                <a:lnSpc>
                  <a:spcPct val="100000"/>
                </a:lnSpc>
                <a:spcBef>
                  <a:spcPct val="20000"/>
                </a:spcBef>
                <a:buClrTx/>
                <a:buSzTx/>
                <a:buFont typeface="Arial" panose="020B0604020202020204" pitchFamily="34" charset="0"/>
                <a:buNone/>
              </a:pP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971592" y="1052736"/>
            <a:ext cx="362902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边框颜色（</a:t>
            </a:r>
            <a:r>
              <a:rPr lang="en-US" altLang="zh-CN" sz="2200" b="1" dirty="0" smtClean="0">
                <a:solidFill>
                  <a:prstClr val="black"/>
                </a:solidFill>
                <a:latin typeface="微软雅黑" panose="020B0503020204020204" charset="-122"/>
                <a:ea typeface="微软雅黑" panose="020B0503020204020204" charset="-122"/>
              </a:rPr>
              <a:t>border-color</a:t>
            </a:r>
            <a:r>
              <a:rPr lang="zh-CN" altLang="en-US" sz="2200" b="1" dirty="0" smtClean="0">
                <a:solidFill>
                  <a:prstClr val="black"/>
                </a:solidFill>
                <a:latin typeface="微软雅黑" panose="020B0503020204020204" charset="-122"/>
                <a:ea typeface="微软雅黑" panose="020B0503020204020204" charset="-122"/>
              </a:rPr>
              <a:t>）</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827584" y="105273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821690" y="1626235"/>
            <a:ext cx="10455910" cy="3784600"/>
          </a:xfrm>
          <a:prstGeom prst="rect">
            <a:avLst/>
          </a:prstGeom>
        </p:spPr>
        <p:txBody>
          <a:bodyPr wrap="square">
            <a:spAutoFit/>
          </a:bodyPr>
          <a:lstStyle/>
          <a:p>
            <a:pPr indent="457200">
              <a:lnSpc>
                <a:spcPct val="150000"/>
              </a:lnSpc>
            </a:pPr>
            <a:r>
              <a:rPr lang="en-US" altLang="zh-CN" sz="2000" dirty="0" smtClean="0">
                <a:solidFill>
                  <a:schemeClr val="tx1"/>
                </a:solidFill>
                <a:latin typeface="微软雅黑" panose="020B0503020204020204" charset="-122"/>
                <a:ea typeface="微软雅黑" panose="020B0503020204020204" charset="-122"/>
              </a:rPr>
              <a:t>border-color</a:t>
            </a:r>
            <a:r>
              <a:rPr lang="zh-CN" altLang="zh-CN" sz="2000" dirty="0">
                <a:solidFill>
                  <a:schemeClr val="tx1"/>
                </a:solidFill>
                <a:latin typeface="微软雅黑" panose="020B0503020204020204" charset="-122"/>
                <a:ea typeface="微软雅黑" panose="020B0503020204020204" charset="-122"/>
              </a:rPr>
              <a:t>属性用于设置边框的颜色，其基本语法格式如下：</a:t>
            </a:r>
            <a:endParaRPr lang="en-US" altLang="zh-CN" sz="2000" dirty="0">
              <a:solidFill>
                <a:schemeClr val="tx1"/>
              </a:solidFill>
              <a:latin typeface="微软雅黑" panose="020B0503020204020204" charset="-122"/>
              <a:ea typeface="微软雅黑" panose="020B0503020204020204" charset="-122"/>
            </a:endParaRPr>
          </a:p>
          <a:p>
            <a:pPr indent="457200">
              <a:lnSpc>
                <a:spcPct val="150000"/>
              </a:lnSpc>
            </a:pPr>
            <a:endParaRPr lang="en-US" altLang="zh-CN" sz="2000" dirty="0" smtClean="0">
              <a:latin typeface="微软雅黑" panose="020B0503020204020204" charset="-122"/>
              <a:ea typeface="微软雅黑" panose="020B0503020204020204" charset="-122"/>
            </a:endParaRPr>
          </a:p>
          <a:p>
            <a:pPr indent="457200">
              <a:lnSpc>
                <a:spcPct val="150000"/>
              </a:lnSpc>
            </a:pPr>
            <a:endParaRPr lang="en-US" altLang="zh-CN" sz="2000" dirty="0" smtClean="0">
              <a:latin typeface="微软雅黑" panose="020B0503020204020204" charset="-122"/>
              <a:ea typeface="微软雅黑" panose="020B0503020204020204" charset="-122"/>
            </a:endParaRPr>
          </a:p>
          <a:p>
            <a:pPr indent="457200">
              <a:lnSpc>
                <a:spcPct val="150000"/>
              </a:lnSpc>
            </a:pPr>
            <a:r>
              <a:rPr lang="zh-CN" altLang="zh-CN" sz="2000" dirty="0" smtClean="0">
                <a:solidFill>
                  <a:schemeClr val="tx1"/>
                </a:solidFill>
                <a:latin typeface="微软雅黑" panose="020B0503020204020204" charset="-122"/>
                <a:ea typeface="微软雅黑" panose="020B0503020204020204" charset="-122"/>
              </a:rPr>
              <a:t>在</a:t>
            </a:r>
            <a:r>
              <a:rPr lang="zh-CN" altLang="zh-CN" sz="2000" dirty="0">
                <a:solidFill>
                  <a:schemeClr val="tx1"/>
                </a:solidFill>
                <a:latin typeface="微软雅黑" panose="020B0503020204020204" charset="-122"/>
                <a:ea typeface="微软雅黑" panose="020B0503020204020204" charset="-122"/>
              </a:rPr>
              <a:t>上面的语法格式中，</a:t>
            </a:r>
            <a:r>
              <a:rPr lang="en-US" altLang="zh-CN" sz="2000" dirty="0">
                <a:solidFill>
                  <a:schemeClr val="tx1"/>
                </a:solidFill>
                <a:latin typeface="微软雅黑" panose="020B0503020204020204" charset="-122"/>
                <a:ea typeface="微软雅黑" panose="020B0503020204020204" charset="-122"/>
              </a:rPr>
              <a:t>border-color</a:t>
            </a:r>
            <a:r>
              <a:rPr lang="zh-CN" altLang="zh-CN" sz="2000" dirty="0">
                <a:solidFill>
                  <a:schemeClr val="tx1"/>
                </a:solidFill>
                <a:latin typeface="微软雅黑" panose="020B0503020204020204" charset="-122"/>
                <a:ea typeface="微软雅黑" panose="020B0503020204020204" charset="-122"/>
              </a:rPr>
              <a:t>属性常用取值为颜色值，可以是表示颜色的单词，也可以是</a:t>
            </a:r>
            <a:r>
              <a:rPr lang="en-US" altLang="zh-CN" sz="2000" dirty="0">
                <a:solidFill>
                  <a:schemeClr val="tx1"/>
                </a:solidFill>
                <a:latin typeface="微软雅黑" panose="020B0503020204020204" charset="-122"/>
                <a:ea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rPr>
              <a:t>号</a:t>
            </a:r>
            <a:r>
              <a:rPr lang="en-US" altLang="zh-CN" sz="2000" dirty="0">
                <a:solidFill>
                  <a:schemeClr val="tx1"/>
                </a:solidFill>
                <a:latin typeface="微软雅黑" panose="020B0503020204020204" charset="-122"/>
                <a:ea typeface="微软雅黑" panose="020B0503020204020204" charset="-122"/>
              </a:rPr>
              <a:t>+“4</a:t>
            </a:r>
            <a:r>
              <a:rPr lang="zh-CN" altLang="en-US" sz="2000" dirty="0">
                <a:solidFill>
                  <a:schemeClr val="tx1"/>
                </a:solidFill>
                <a:latin typeface="微软雅黑" panose="020B0503020204020204" charset="-122"/>
                <a:ea typeface="微软雅黑" panose="020B0503020204020204" charset="-122"/>
              </a:rPr>
              <a:t>位</a:t>
            </a:r>
            <a:r>
              <a:rPr lang="en-US" altLang="zh-CN" sz="2000" dirty="0">
                <a:solidFill>
                  <a:schemeClr val="tx1"/>
                </a:solidFill>
                <a:latin typeface="微软雅黑" panose="020B0503020204020204" charset="-122"/>
                <a:ea typeface="微软雅黑" panose="020B0503020204020204" charset="-122"/>
              </a:rPr>
              <a:t>16</a:t>
            </a:r>
            <a:r>
              <a:rPr lang="zh-CN" altLang="en-US" sz="2000" dirty="0">
                <a:solidFill>
                  <a:schemeClr val="tx1"/>
                </a:solidFill>
                <a:latin typeface="微软雅黑" panose="020B0503020204020204" charset="-122"/>
                <a:ea typeface="微软雅黑" panose="020B0503020204020204" charset="-122"/>
              </a:rPr>
              <a:t>进制数</a:t>
            </a:r>
            <a:r>
              <a:rPr lang="en-US" altLang="zh-CN" sz="2000" dirty="0">
                <a:solidFill>
                  <a:schemeClr val="tx1"/>
                </a:solidFill>
                <a:latin typeface="微软雅黑" panose="020B0503020204020204" charset="-122"/>
                <a:ea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rPr>
              <a:t>的形式表示的颜色，如</a:t>
            </a:r>
            <a:r>
              <a:rPr lang="en-US" altLang="zh-CN" sz="2000" dirty="0">
                <a:solidFill>
                  <a:schemeClr val="tx1"/>
                </a:solidFill>
                <a:latin typeface="微软雅黑" panose="020B0503020204020204" charset="-122"/>
                <a:ea typeface="微软雅黑" panose="020B0503020204020204" charset="-122"/>
              </a:rPr>
              <a:t>#FF0000</a:t>
            </a:r>
            <a:r>
              <a:rPr lang="zh-CN" altLang="en-US" sz="2000" dirty="0">
                <a:solidFill>
                  <a:schemeClr val="tx1"/>
                </a:solidFill>
                <a:latin typeface="微软雅黑" panose="020B0503020204020204" charset="-122"/>
                <a:ea typeface="微软雅黑" panose="020B0503020204020204" charset="-122"/>
              </a:rPr>
              <a:t>；也可以是</a:t>
            </a:r>
            <a:r>
              <a:rPr lang="en-US" altLang="zh-CN" sz="2000" dirty="0">
                <a:solidFill>
                  <a:schemeClr val="tx1"/>
                </a:solidFill>
                <a:latin typeface="微软雅黑" panose="020B0503020204020204" charset="-122"/>
                <a:ea typeface="微软雅黑" panose="020B0503020204020204" charset="-122"/>
              </a:rPr>
              <a:t>rgb(255,0,0)</a:t>
            </a:r>
            <a:r>
              <a:rPr lang="zh-CN" altLang="en-US" sz="2000" dirty="0">
                <a:solidFill>
                  <a:schemeClr val="tx1"/>
                </a:solidFill>
                <a:latin typeface="微软雅黑" panose="020B0503020204020204" charset="-122"/>
                <a:ea typeface="微软雅黑" panose="020B0503020204020204" charset="-122"/>
              </a:rPr>
              <a:t>形式表示的颜色</a:t>
            </a:r>
            <a:r>
              <a:rPr lang="zh-CN" altLang="zh-CN" sz="2000" dirty="0">
                <a:solidFill>
                  <a:schemeClr val="tx1"/>
                </a:solidFill>
                <a:latin typeface="微软雅黑" panose="020B0503020204020204" charset="-122"/>
                <a:ea typeface="微软雅黑" panose="020B0503020204020204" charset="-122"/>
              </a:rPr>
              <a:t>。并且同样遵循值复制的原则，其属性值可以设置</a:t>
            </a:r>
            <a:r>
              <a:rPr lang="en-US" altLang="zh-CN" sz="2000" dirty="0">
                <a:solidFill>
                  <a:schemeClr val="tx1"/>
                </a:solidFill>
                <a:latin typeface="微软雅黑" panose="020B0503020204020204" charset="-122"/>
                <a:ea typeface="微软雅黑" panose="020B0503020204020204" charset="-122"/>
              </a:rPr>
              <a:t>1~4</a:t>
            </a:r>
            <a:r>
              <a:rPr lang="zh-CN" altLang="zh-CN" sz="2000" dirty="0">
                <a:solidFill>
                  <a:schemeClr val="tx1"/>
                </a:solidFill>
                <a:latin typeface="微软雅黑" panose="020B0503020204020204" charset="-122"/>
                <a:ea typeface="微软雅黑" panose="020B0503020204020204" charset="-122"/>
              </a:rPr>
              <a:t>个。</a:t>
            </a:r>
            <a:endParaRPr lang="zh-CN" altLang="zh-CN" sz="2000" dirty="0">
              <a:solidFill>
                <a:schemeClr val="tx1"/>
              </a:solidFill>
              <a:latin typeface="微软雅黑" panose="020B0503020204020204" charset="-122"/>
              <a:ea typeface="微软雅黑" panose="020B0503020204020204" charset="-122"/>
            </a:endParaRPr>
          </a:p>
          <a:p>
            <a:pPr indent="457200">
              <a:lnSpc>
                <a:spcPct val="150000"/>
              </a:lnSpc>
            </a:pPr>
            <a:r>
              <a:rPr lang="zh-CN" altLang="en-US" sz="2000" dirty="0">
                <a:solidFill>
                  <a:schemeClr val="tx1"/>
                </a:solidFill>
                <a:latin typeface="微软雅黑" panose="020B0503020204020204" charset="-122"/>
                <a:ea typeface="微软雅黑" panose="020B0503020204020204" charset="-122"/>
                <a:sym typeface="+mn-ea"/>
              </a:rPr>
              <a:t>也可以使用以下属性单独设置某一边的边框样式，如：</a:t>
            </a:r>
            <a:r>
              <a:rPr lang="zh-CN" altLang="zh-CN" sz="2000" dirty="0">
                <a:solidFill>
                  <a:schemeClr val="tx1"/>
                </a:solidFill>
                <a:latin typeface="微软雅黑" panose="020B0503020204020204" charset="-122"/>
                <a:ea typeface="微软雅黑" panose="020B0503020204020204" charset="-122"/>
                <a:sym typeface="+mn-ea"/>
              </a:rPr>
              <a:t>border-top-</a:t>
            </a:r>
            <a:r>
              <a:rPr lang="en-US" altLang="zh-CN" sz="2000" dirty="0">
                <a:solidFill>
                  <a:schemeClr val="tx1"/>
                </a:solidFill>
                <a:latin typeface="微软雅黑" panose="020B0503020204020204" charset="-122"/>
                <a:ea typeface="微软雅黑" panose="020B0503020204020204" charset="-122"/>
                <a:sym typeface="+mn-ea"/>
              </a:rPr>
              <a:t>color</a:t>
            </a:r>
            <a:r>
              <a:rPr lang="zh-CN" altLang="en-US" sz="2000" dirty="0">
                <a:solidFill>
                  <a:schemeClr val="tx1"/>
                </a:solidFill>
                <a:latin typeface="微软雅黑" panose="020B0503020204020204" charset="-122"/>
                <a:ea typeface="微软雅黑" panose="020B0503020204020204" charset="-122"/>
                <a:sym typeface="+mn-ea"/>
              </a:rPr>
              <a:t>、</a:t>
            </a:r>
            <a:r>
              <a:rPr lang="zh-CN" altLang="zh-CN" sz="2000" dirty="0">
                <a:solidFill>
                  <a:schemeClr val="tx1"/>
                </a:solidFill>
                <a:latin typeface="微软雅黑" panose="020B0503020204020204" charset="-122"/>
                <a:ea typeface="微软雅黑" panose="020B0503020204020204" charset="-122"/>
                <a:sym typeface="+mn-ea"/>
              </a:rPr>
              <a:t>border-bottom-</a:t>
            </a:r>
            <a:r>
              <a:rPr lang="en-US" altLang="zh-CN" sz="2000" dirty="0">
                <a:solidFill>
                  <a:schemeClr val="tx1"/>
                </a:solidFill>
                <a:latin typeface="微软雅黑" panose="020B0503020204020204" charset="-122"/>
                <a:ea typeface="微软雅黑" panose="020B0503020204020204" charset="-122"/>
                <a:sym typeface="+mn-ea"/>
              </a:rPr>
              <a:t>color</a:t>
            </a:r>
            <a:r>
              <a:rPr lang="zh-CN" altLang="en-US" sz="2000" dirty="0">
                <a:solidFill>
                  <a:schemeClr val="tx1"/>
                </a:solidFill>
                <a:latin typeface="微软雅黑" panose="020B0503020204020204" charset="-122"/>
                <a:ea typeface="微软雅黑" panose="020B0503020204020204" charset="-122"/>
                <a:sym typeface="+mn-ea"/>
              </a:rPr>
              <a:t>、</a:t>
            </a:r>
            <a:r>
              <a:rPr lang="zh-CN" altLang="zh-CN" sz="2000" dirty="0">
                <a:solidFill>
                  <a:schemeClr val="tx1"/>
                </a:solidFill>
                <a:latin typeface="微软雅黑" panose="020B0503020204020204" charset="-122"/>
                <a:ea typeface="微软雅黑" panose="020B0503020204020204" charset="-122"/>
                <a:sym typeface="+mn-ea"/>
              </a:rPr>
              <a:t>border-left-</a:t>
            </a:r>
            <a:r>
              <a:rPr lang="en-US" altLang="zh-CN" sz="2000" dirty="0">
                <a:solidFill>
                  <a:schemeClr val="tx1"/>
                </a:solidFill>
                <a:latin typeface="微软雅黑" panose="020B0503020204020204" charset="-122"/>
                <a:ea typeface="微软雅黑" panose="020B0503020204020204" charset="-122"/>
                <a:sym typeface="+mn-ea"/>
              </a:rPr>
              <a:t>color</a:t>
            </a:r>
            <a:r>
              <a:rPr lang="zh-CN" altLang="en-US" sz="2000" dirty="0">
                <a:solidFill>
                  <a:schemeClr val="tx1"/>
                </a:solidFill>
                <a:latin typeface="微软雅黑" panose="020B0503020204020204" charset="-122"/>
                <a:ea typeface="微软雅黑" panose="020B0503020204020204" charset="-122"/>
                <a:sym typeface="+mn-ea"/>
              </a:rPr>
              <a:t>、</a:t>
            </a:r>
            <a:r>
              <a:rPr lang="zh-CN" altLang="zh-CN" sz="2000" dirty="0">
                <a:solidFill>
                  <a:schemeClr val="tx1"/>
                </a:solidFill>
                <a:latin typeface="微软雅黑" panose="020B0503020204020204" charset="-122"/>
                <a:ea typeface="微软雅黑" panose="020B0503020204020204" charset="-122"/>
                <a:sym typeface="+mn-ea"/>
              </a:rPr>
              <a:t>border-right-</a:t>
            </a:r>
            <a:r>
              <a:rPr lang="en-US" altLang="zh-CN" sz="2000" dirty="0">
                <a:solidFill>
                  <a:schemeClr val="tx1"/>
                </a:solidFill>
                <a:latin typeface="微软雅黑" panose="020B0503020204020204" charset="-122"/>
                <a:ea typeface="微软雅黑" panose="020B0503020204020204" charset="-122"/>
                <a:sym typeface="+mn-ea"/>
              </a:rPr>
              <a:t>color</a:t>
            </a:r>
            <a:endParaRPr lang="en-US" altLang="zh-CN" sz="2000" dirty="0">
              <a:solidFill>
                <a:schemeClr val="tx1"/>
              </a:solidFill>
              <a:latin typeface="微软雅黑" panose="020B0503020204020204" charset="-122"/>
              <a:ea typeface="微软雅黑" panose="020B0503020204020204" charset="-122"/>
              <a:sym typeface="+mn-ea"/>
            </a:endParaRPr>
          </a:p>
        </p:txBody>
      </p:sp>
      <p:sp>
        <p:nvSpPr>
          <p:cNvPr id="12" name="矩形 11"/>
          <p:cNvSpPr>
            <a:spLocks noChangeArrowheads="1"/>
          </p:cNvSpPr>
          <p:nvPr>
            <p:custDataLst>
              <p:tags r:id="rId5"/>
            </p:custDataLst>
          </p:nvPr>
        </p:nvSpPr>
        <p:spPr bwMode="auto">
          <a:xfrm>
            <a:off x="1376680" y="2395855"/>
            <a:ext cx="8227060" cy="39878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charset="-122"/>
                <a:ea typeface="微软雅黑" panose="020B0503020204020204" charset="-122"/>
              </a:rPr>
              <a:t>border-color:</a:t>
            </a:r>
            <a:r>
              <a:rPr lang="zh-CN" altLang="zh-CN" sz="2000" b="1" dirty="0">
                <a:latin typeface="微软雅黑" panose="020B0503020204020204" charset="-122"/>
                <a:ea typeface="微软雅黑" panose="020B0503020204020204" charset="-122"/>
                <a:sym typeface="+mn-ea"/>
              </a:rPr>
              <a:t>上边框颜色</a:t>
            </a:r>
            <a:r>
              <a:rPr lang="en-US" altLang="zh-CN" sz="2000" b="1" dirty="0">
                <a:latin typeface="微软雅黑" panose="020B0503020204020204" charset="-122"/>
                <a:ea typeface="微软雅黑" panose="020B0503020204020204" charset="-122"/>
                <a:sym typeface="+mn-ea"/>
              </a:rPr>
              <a:t> [</a:t>
            </a:r>
            <a:r>
              <a:rPr lang="zh-CN" altLang="zh-CN" sz="2000" b="1" dirty="0">
                <a:latin typeface="微软雅黑" panose="020B0503020204020204" charset="-122"/>
                <a:ea typeface="微软雅黑" panose="020B0503020204020204" charset="-122"/>
                <a:sym typeface="+mn-ea"/>
              </a:rPr>
              <a:t>右边框颜色 下边框颜色 左边框颜色</a:t>
            </a:r>
            <a:r>
              <a:rPr lang="en-US" altLang="zh-CN" sz="2000" b="1" dirty="0">
                <a:latin typeface="微软雅黑" panose="020B0503020204020204" charset="-122"/>
                <a:ea typeface="微软雅黑" panose="020B0503020204020204" charset="-122"/>
                <a:sym typeface="+mn-ea"/>
              </a:rPr>
              <a:t>]</a:t>
            </a:r>
            <a:r>
              <a:rPr lang="en-US" altLang="zh-CN" sz="2000" b="1" dirty="0">
                <a:latin typeface="微软雅黑" panose="020B0503020204020204" charset="-122"/>
                <a:ea typeface="微软雅黑" panose="020B0503020204020204" charset="-122"/>
              </a:rPr>
              <a:t>;</a:t>
            </a:r>
            <a:endParaRPr lang="zh-CN" altLang="zh-CN" sz="20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151120" cy="460375"/>
            <a:chOff x="174623" y="286807"/>
            <a:chExt cx="5151120"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460240"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边框属性实战</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pic>
        <p:nvPicPr>
          <p:cNvPr id="9" name="图片 8"/>
          <p:cNvPicPr>
            <a:picLocks noChangeAspect="1"/>
          </p:cNvPicPr>
          <p:nvPr>
            <p:custDataLst>
              <p:tags r:id="rId2"/>
            </p:custDataLst>
          </p:nvPr>
        </p:nvPicPr>
        <p:blipFill>
          <a:blip r:embed="rId3"/>
          <a:stretch>
            <a:fillRect/>
          </a:stretch>
        </p:blipFill>
        <p:spPr>
          <a:xfrm>
            <a:off x="1737995" y="1321435"/>
            <a:ext cx="8715375" cy="3457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4967605" cy="903605"/>
            <a:chOff x="174623" y="286807"/>
            <a:chExt cx="4967605" cy="90360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276725" cy="90360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边框属性实战</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a:p>
              <a:pPr marL="0" marR="0" lvl="0" algn="l" defTabSz="914400" rtl="0" eaLnBrk="1" fontAlgn="auto" latinLnBrk="0" hangingPunct="1">
                <a:lnSpc>
                  <a:spcPct val="100000"/>
                </a:lnSpc>
                <a:spcBef>
                  <a:spcPct val="20000"/>
                </a:spcBef>
                <a:buClrTx/>
                <a:buSzTx/>
                <a:buFont typeface="Arial" panose="020B0604020202020204" pitchFamily="34" charset="0"/>
                <a:buNone/>
              </a:pP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pic>
        <p:nvPicPr>
          <p:cNvPr id="12" name="图片 11"/>
          <p:cNvPicPr>
            <a:picLocks noChangeAspect="1"/>
          </p:cNvPicPr>
          <p:nvPr>
            <p:custDataLst>
              <p:tags r:id="rId2"/>
            </p:custDataLst>
          </p:nvPr>
        </p:nvPicPr>
        <p:blipFill>
          <a:blip r:embed="rId3"/>
          <a:stretch>
            <a:fillRect/>
          </a:stretch>
        </p:blipFill>
        <p:spPr>
          <a:xfrm>
            <a:off x="1864360" y="1202690"/>
            <a:ext cx="6012815" cy="2012315"/>
          </a:xfrm>
          <a:prstGeom prst="rect">
            <a:avLst/>
          </a:prstGeom>
        </p:spPr>
      </p:pic>
      <p:pic>
        <p:nvPicPr>
          <p:cNvPr id="14" name="图片 13"/>
          <p:cNvPicPr>
            <a:picLocks noChangeAspect="1"/>
          </p:cNvPicPr>
          <p:nvPr>
            <p:custDataLst>
              <p:tags r:id="rId4"/>
            </p:custDataLst>
          </p:nvPr>
        </p:nvPicPr>
        <p:blipFill>
          <a:blip r:embed="rId5"/>
          <a:stretch>
            <a:fillRect/>
          </a:stretch>
        </p:blipFill>
        <p:spPr>
          <a:xfrm>
            <a:off x="5190490" y="3361055"/>
            <a:ext cx="5779770" cy="2292985"/>
          </a:xfrm>
          <a:prstGeom prst="rect">
            <a:avLst/>
          </a:prstGeom>
        </p:spPr>
      </p:pic>
      <p:pic>
        <p:nvPicPr>
          <p:cNvPr id="16" name="图片 15"/>
          <p:cNvPicPr>
            <a:picLocks noChangeAspect="1"/>
          </p:cNvPicPr>
          <p:nvPr>
            <p:custDataLst>
              <p:tags r:id="rId6"/>
            </p:custDataLst>
          </p:nvPr>
        </p:nvPicPr>
        <p:blipFill>
          <a:blip r:embed="rId7"/>
          <a:stretch>
            <a:fillRect/>
          </a:stretch>
        </p:blipFill>
        <p:spPr>
          <a:xfrm>
            <a:off x="1864360" y="3423285"/>
            <a:ext cx="3238500" cy="2105025"/>
          </a:xfrm>
          <a:prstGeom prst="rect">
            <a:avLst/>
          </a:prstGeom>
        </p:spPr>
      </p:pic>
      <p:cxnSp>
        <p:nvCxnSpPr>
          <p:cNvPr id="15" name="直接连接符 14"/>
          <p:cNvCxnSpPr/>
          <p:nvPr/>
        </p:nvCxnSpPr>
        <p:spPr>
          <a:xfrm>
            <a:off x="2412365" y="4286885"/>
            <a:ext cx="2190115" cy="9525"/>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cxnSp>
        <p:nvCxnSpPr>
          <p:cNvPr id="17" name="直接连接符 16"/>
          <p:cNvCxnSpPr/>
          <p:nvPr>
            <p:custDataLst>
              <p:tags r:id="rId8"/>
            </p:custDataLst>
          </p:nvPr>
        </p:nvCxnSpPr>
        <p:spPr>
          <a:xfrm flipV="1">
            <a:off x="2412365" y="4693920"/>
            <a:ext cx="2539365" cy="10160"/>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cxnSp>
        <p:nvCxnSpPr>
          <p:cNvPr id="18" name="直接连接符 17"/>
          <p:cNvCxnSpPr/>
          <p:nvPr>
            <p:custDataLst>
              <p:tags r:id="rId9"/>
            </p:custDataLst>
          </p:nvPr>
        </p:nvCxnSpPr>
        <p:spPr>
          <a:xfrm>
            <a:off x="2412365" y="5121275"/>
            <a:ext cx="2306955" cy="8890"/>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4522470" cy="460375"/>
            <a:chOff x="174623" y="286807"/>
            <a:chExt cx="4522470"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3831590"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边框的复合属性</a:t>
              </a: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711367" y="1084486"/>
            <a:ext cx="21386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sz="2200" b="1" dirty="0" smtClean="0">
                <a:solidFill>
                  <a:prstClr val="black"/>
                </a:solidFill>
                <a:latin typeface="微软雅黑" panose="020B0503020204020204" charset="-122"/>
                <a:ea typeface="微软雅黑" panose="020B0503020204020204" charset="-122"/>
              </a:rPr>
              <a:t>边框</a:t>
            </a:r>
            <a:r>
              <a:rPr lang="zh-CN" altLang="en-US" sz="2200" b="1" dirty="0" smtClean="0">
                <a:solidFill>
                  <a:prstClr val="black"/>
                </a:solidFill>
                <a:latin typeface="微软雅黑" panose="020B0503020204020204" charset="-122"/>
                <a:ea typeface="微软雅黑" panose="020B0503020204020204" charset="-122"/>
                <a:sym typeface="+mn-ea"/>
              </a:rPr>
              <a:t>的复合属性</a:t>
            </a:r>
            <a:endParaRPr lang="zh-CN" altLang="en-US" sz="2200" b="1" dirty="0" smtClean="0">
              <a:solidFill>
                <a:prstClr val="black"/>
              </a:solidFill>
              <a:latin typeface="微软雅黑" panose="020B0503020204020204" charset="-122"/>
              <a:ea typeface="微软雅黑" panose="020B0503020204020204" charset="-122"/>
              <a:sym typeface="+mn-ea"/>
            </a:endParaRPr>
          </a:p>
        </p:txBody>
      </p:sp>
      <p:sp>
        <p:nvSpPr>
          <p:cNvPr id="13" name="矩形 12"/>
          <p:cNvSpPr/>
          <p:nvPr>
            <p:custDataLst>
              <p:tags r:id="rId3"/>
            </p:custDataLst>
          </p:nvPr>
        </p:nvSpPr>
        <p:spPr>
          <a:xfrm>
            <a:off x="1567359" y="108448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custDataLst>
              <p:tags r:id="rId4"/>
            </p:custDataLst>
          </p:nvPr>
        </p:nvSpPr>
        <p:spPr bwMode="auto">
          <a:xfrm>
            <a:off x="1174750" y="1470025"/>
            <a:ext cx="9642475" cy="273177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62255" indent="449580">
              <a:buNone/>
            </a:pPr>
            <a:r>
              <a:rPr lang="zh-CN" altLang="zh-CN" sz="1800" dirty="0" smtClean="0">
                <a:solidFill>
                  <a:schemeClr val="tx1"/>
                </a:solidFill>
                <a:latin typeface="微软雅黑" panose="020B0503020204020204" charset="-122"/>
                <a:ea typeface="微软雅黑" panose="020B0503020204020204" charset="-122"/>
              </a:rPr>
              <a:t>使用</a:t>
            </a:r>
            <a:r>
              <a:rPr lang="en-US" altLang="zh-CN" sz="1800" dirty="0">
                <a:solidFill>
                  <a:schemeClr val="tx1"/>
                </a:solidFill>
                <a:latin typeface="微软雅黑" panose="020B0503020204020204" charset="-122"/>
                <a:ea typeface="微软雅黑" panose="020B0503020204020204" charset="-122"/>
              </a:rPr>
              <a:t>border-style</a:t>
            </a:r>
            <a:r>
              <a:rPr lang="zh-CN" altLang="zh-CN" sz="1800" dirty="0">
                <a:solidFill>
                  <a:schemeClr val="tx1"/>
                </a:solidFill>
                <a:latin typeface="微软雅黑" panose="020B0503020204020204" charset="-122"/>
                <a:ea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rPr>
              <a:t>border-width</a:t>
            </a:r>
            <a:r>
              <a:rPr lang="zh-CN" altLang="zh-CN" sz="1800" dirty="0">
                <a:solidFill>
                  <a:schemeClr val="tx1"/>
                </a:solidFill>
                <a:latin typeface="微软雅黑" panose="020B0503020204020204" charset="-122"/>
                <a:ea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rPr>
              <a:t>border-color</a:t>
            </a:r>
            <a:r>
              <a:rPr lang="zh-CN" altLang="zh-CN" sz="1800" dirty="0">
                <a:solidFill>
                  <a:schemeClr val="tx1"/>
                </a:solidFill>
                <a:latin typeface="微软雅黑" panose="020B0503020204020204" charset="-122"/>
                <a:ea typeface="微软雅黑" panose="020B0503020204020204" charset="-122"/>
              </a:rPr>
              <a:t>虽然可以实现丰富的边框效果，但是这种方式书写的代码繁琐，且不便于阅读，为此</a:t>
            </a:r>
            <a:r>
              <a:rPr lang="en-US" altLang="zh-CN" sz="1800" dirty="0">
                <a:solidFill>
                  <a:schemeClr val="tx1"/>
                </a:solidFill>
                <a:latin typeface="微软雅黑" panose="020B0503020204020204" charset="-122"/>
                <a:ea typeface="微软雅黑" panose="020B0503020204020204" charset="-122"/>
              </a:rPr>
              <a:t>CSS</a:t>
            </a:r>
            <a:r>
              <a:rPr lang="zh-CN" altLang="zh-CN" sz="1800" dirty="0">
                <a:solidFill>
                  <a:schemeClr val="tx1"/>
                </a:solidFill>
                <a:latin typeface="微软雅黑" panose="020B0503020204020204" charset="-122"/>
                <a:ea typeface="微软雅黑" panose="020B0503020204020204" charset="-122"/>
              </a:rPr>
              <a:t>提供了更简单的边框设置方式，其基本格式如下</a:t>
            </a:r>
            <a:r>
              <a:rPr lang="zh-CN" altLang="zh-CN" sz="1800" dirty="0" smtClean="0">
                <a:solidFill>
                  <a:schemeClr val="tx1"/>
                </a:solidFill>
                <a:latin typeface="微软雅黑" panose="020B0503020204020204" charset="-122"/>
                <a:ea typeface="微软雅黑" panose="020B0503020204020204" charset="-122"/>
              </a:rPr>
              <a:t>：</a:t>
            </a:r>
            <a:endParaRPr lang="en-US" altLang="zh-CN" sz="1800" dirty="0" smtClean="0">
              <a:solidFill>
                <a:schemeClr val="tx1"/>
              </a:solidFill>
              <a:latin typeface="微软雅黑" panose="020B0503020204020204" charset="-122"/>
              <a:ea typeface="微软雅黑" panose="020B0503020204020204" charset="-122"/>
            </a:endParaRPr>
          </a:p>
          <a:p>
            <a:pPr marL="262255" indent="711200">
              <a:buNone/>
            </a:pPr>
            <a:endParaRPr lang="en-US" altLang="zh-CN" sz="1800" dirty="0" smtClean="0">
              <a:latin typeface="微软雅黑" panose="020B0503020204020204" charset="-122"/>
              <a:ea typeface="微软雅黑" panose="020B0503020204020204" charset="-122"/>
            </a:endParaRPr>
          </a:p>
          <a:p>
            <a:pPr marL="262255" indent="711200">
              <a:buNone/>
            </a:pPr>
            <a:endParaRPr lang="zh-CN" altLang="zh-CN" sz="1800" dirty="0">
              <a:latin typeface="微软雅黑" panose="020B0503020204020204" charset="-122"/>
              <a:ea typeface="微软雅黑" panose="020B0503020204020204" charset="-122"/>
            </a:endParaRPr>
          </a:p>
          <a:p>
            <a:pPr marL="262255" indent="711200">
              <a:buNone/>
            </a:pPr>
            <a:endParaRPr lang="en-US" altLang="zh-CN" sz="1800" dirty="0" smtClean="0">
              <a:latin typeface="微软雅黑" panose="020B0503020204020204" charset="-122"/>
              <a:ea typeface="微软雅黑" panose="020B0503020204020204" charset="-122"/>
            </a:endParaRPr>
          </a:p>
        </p:txBody>
      </p:sp>
      <p:sp>
        <p:nvSpPr>
          <p:cNvPr id="9" name="矩形 8"/>
          <p:cNvSpPr>
            <a:spLocks noChangeArrowheads="1"/>
          </p:cNvSpPr>
          <p:nvPr>
            <p:custDataLst>
              <p:tags r:id="rId5"/>
            </p:custDataLst>
          </p:nvPr>
        </p:nvSpPr>
        <p:spPr bwMode="auto">
          <a:xfrm>
            <a:off x="1914797" y="2875831"/>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latin typeface="微软雅黑" panose="020B0503020204020204" charset="-122"/>
                <a:ea typeface="微软雅黑" panose="020B0503020204020204" charset="-122"/>
              </a:rPr>
              <a:t>border:</a:t>
            </a:r>
            <a:r>
              <a:rPr lang="zh-CN" altLang="zh-CN" b="1" dirty="0">
                <a:latin typeface="微软雅黑" panose="020B0503020204020204" charset="-122"/>
                <a:ea typeface="微软雅黑" panose="020B0503020204020204" charset="-122"/>
              </a:rPr>
              <a:t>宽度 样式 颜色</a:t>
            </a:r>
            <a:r>
              <a:rPr lang="en-US" altLang="zh-CN" b="1" dirty="0">
                <a:latin typeface="微软雅黑" panose="020B0503020204020204" charset="-122"/>
                <a:ea typeface="微软雅黑" panose="020B0503020204020204" charset="-122"/>
              </a:rPr>
              <a:t>;</a:t>
            </a:r>
            <a:endParaRPr lang="zh-CN" altLang="zh-CN" b="1" dirty="0">
              <a:latin typeface="微软雅黑" panose="020B0503020204020204" charset="-122"/>
              <a:ea typeface="微软雅黑" panose="020B0503020204020204" charset="-122"/>
            </a:endParaRPr>
          </a:p>
        </p:txBody>
      </p:sp>
      <p:sp>
        <p:nvSpPr>
          <p:cNvPr id="12" name="TextBox 11"/>
          <p:cNvSpPr txBox="1"/>
          <p:nvPr>
            <p:custDataLst>
              <p:tags r:id="rId6"/>
            </p:custDataLst>
          </p:nvPr>
        </p:nvSpPr>
        <p:spPr>
          <a:xfrm>
            <a:off x="1421765" y="3676650"/>
            <a:ext cx="9798685" cy="1753235"/>
          </a:xfrm>
          <a:prstGeom prst="rect">
            <a:avLst/>
          </a:prstGeom>
          <a:noFill/>
          <a:ln>
            <a:solidFill>
              <a:schemeClr val="tx2">
                <a:lumMod val="60000"/>
                <a:lumOff val="40000"/>
              </a:schemeClr>
            </a:solidFill>
            <a:prstDash val="dash"/>
          </a:ln>
        </p:spPr>
        <p:txBody>
          <a:bodyPr wrap="square" rtlCol="0">
            <a:spAutoFit/>
          </a:bodyPr>
          <a:lstStyle/>
          <a:p>
            <a:pPr>
              <a:lnSpc>
                <a:spcPct val="150000"/>
              </a:lnSpc>
            </a:pPr>
            <a:r>
              <a:rPr lang="zh-CN" altLang="en-US" b="1" dirty="0" smtClean="0">
                <a:solidFill>
                  <a:schemeClr val="tx1"/>
                </a:solidFill>
                <a:latin typeface="微软雅黑" panose="020B0503020204020204" charset="-122"/>
                <a:ea typeface="微软雅黑" panose="020B0503020204020204" charset="-122"/>
              </a:rPr>
              <a:t>复合属性：</a:t>
            </a:r>
            <a:endParaRPr lang="en-US" altLang="zh-CN" b="1" dirty="0" smtClean="0">
              <a:solidFill>
                <a:schemeClr val="tx1"/>
              </a:solidFill>
              <a:latin typeface="微软雅黑" panose="020B0503020204020204" charset="-122"/>
              <a:ea typeface="微软雅黑" panose="020B0503020204020204" charset="-122"/>
            </a:endParaRPr>
          </a:p>
          <a:p>
            <a:pPr>
              <a:lnSpc>
                <a:spcPct val="150000"/>
              </a:lnSpc>
            </a:pPr>
            <a:r>
              <a:rPr lang="zh-CN" altLang="en-US" b="1" dirty="0" smtClean="0">
                <a:solidFill>
                  <a:schemeClr val="tx1"/>
                </a:solidFill>
                <a:latin typeface="微软雅黑" panose="020B0503020204020204" charset="-122"/>
                <a:ea typeface="微软雅黑" panose="020B0503020204020204" charset="-122"/>
              </a:rPr>
              <a:t>        </a:t>
            </a:r>
            <a:r>
              <a:rPr lang="zh-CN" altLang="en-US" dirty="0" smtClean="0">
                <a:solidFill>
                  <a:schemeClr val="tx1"/>
                </a:solidFill>
                <a:latin typeface="微软雅黑" panose="020B0503020204020204" charset="-122"/>
                <a:ea typeface="微软雅黑" panose="020B0503020204020204" charset="-122"/>
              </a:rPr>
              <a:t>能够在一个属性中定义元素的多种样式，称之为复合属性。常用的复合属性有</a:t>
            </a:r>
            <a:r>
              <a:rPr lang="en-US" altLang="zh-CN" dirty="0" smtClean="0">
                <a:solidFill>
                  <a:schemeClr val="tx1"/>
                </a:solidFill>
                <a:latin typeface="微软雅黑" panose="020B0503020204020204" charset="-122"/>
                <a:ea typeface="微软雅黑" panose="020B0503020204020204" charset="-122"/>
              </a:rPr>
              <a:t>border</a:t>
            </a:r>
            <a:r>
              <a:rPr lang="zh-CN" altLang="en-US" dirty="0" smtClean="0">
                <a:solidFill>
                  <a:schemeClr val="tx1"/>
                </a:solidFill>
                <a:latin typeface="微软雅黑" panose="020B0503020204020204" charset="-122"/>
                <a:ea typeface="微软雅黑" panose="020B0503020204020204" charset="-122"/>
              </a:rPr>
              <a:t>、</a:t>
            </a:r>
            <a:r>
              <a:rPr lang="en-US" altLang="zh-CN" dirty="0" smtClean="0">
                <a:solidFill>
                  <a:schemeClr val="tx1"/>
                </a:solidFill>
                <a:latin typeface="微软雅黑" panose="020B0503020204020204" charset="-122"/>
                <a:ea typeface="微软雅黑" panose="020B0503020204020204" charset="-122"/>
                <a:sym typeface="+mn-ea"/>
              </a:rPr>
              <a:t>padding</a:t>
            </a:r>
            <a:r>
              <a:rPr lang="zh-CN" altLang="en-US" dirty="0" smtClean="0">
                <a:solidFill>
                  <a:schemeClr val="tx1"/>
                </a:solidFill>
                <a:latin typeface="微软雅黑" panose="020B0503020204020204" charset="-122"/>
                <a:ea typeface="微软雅黑" panose="020B0503020204020204" charset="-122"/>
                <a:sym typeface="+mn-ea"/>
              </a:rPr>
              <a:t>、</a:t>
            </a:r>
            <a:r>
              <a:rPr lang="en-US" altLang="zh-CN" dirty="0" smtClean="0">
                <a:solidFill>
                  <a:schemeClr val="tx1"/>
                </a:solidFill>
                <a:latin typeface="微软雅黑" panose="020B0503020204020204" charset="-122"/>
                <a:ea typeface="微软雅黑" panose="020B0503020204020204" charset="-122"/>
              </a:rPr>
              <a:t>margin</a:t>
            </a:r>
            <a:r>
              <a:rPr lang="zh-CN" altLang="en-US" dirty="0" smtClean="0">
                <a:solidFill>
                  <a:schemeClr val="tx1"/>
                </a:solidFill>
                <a:latin typeface="微软雅黑" panose="020B0503020204020204" charset="-122"/>
                <a:ea typeface="微软雅黑" panose="020B0503020204020204" charset="-122"/>
              </a:rPr>
              <a:t>、</a:t>
            </a:r>
            <a:r>
              <a:rPr lang="en-US" altLang="zh-CN" dirty="0" smtClean="0">
                <a:solidFill>
                  <a:schemeClr val="tx1"/>
                </a:solidFill>
                <a:latin typeface="微软雅黑" panose="020B0503020204020204" charset="-122"/>
                <a:ea typeface="微软雅黑" panose="020B0503020204020204" charset="-122"/>
                <a:sym typeface="+mn-ea"/>
              </a:rPr>
              <a:t>background</a:t>
            </a:r>
            <a:r>
              <a:rPr lang="zh-CN" altLang="en-US" dirty="0" smtClean="0">
                <a:solidFill>
                  <a:schemeClr val="tx1"/>
                </a:solidFill>
                <a:latin typeface="微软雅黑" panose="020B0503020204020204" charset="-122"/>
                <a:ea typeface="微软雅黑" panose="020B0503020204020204" charset="-122"/>
              </a:rPr>
              <a:t>和</a:t>
            </a:r>
            <a:r>
              <a:rPr lang="en-US" altLang="zh-CN" dirty="0" smtClean="0">
                <a:solidFill>
                  <a:schemeClr val="tx1"/>
                </a:solidFill>
                <a:latin typeface="微软雅黑" panose="020B0503020204020204" charset="-122"/>
                <a:ea typeface="微软雅黑" panose="020B0503020204020204" charset="-122"/>
                <a:sym typeface="+mn-ea"/>
              </a:rPr>
              <a:t>font</a:t>
            </a:r>
            <a:r>
              <a:rPr lang="zh-CN" altLang="en-US" dirty="0" smtClean="0">
                <a:solidFill>
                  <a:schemeClr val="tx1"/>
                </a:solidFill>
                <a:latin typeface="微软雅黑" panose="020B0503020204020204" charset="-122"/>
                <a:ea typeface="微软雅黑" panose="020B0503020204020204" charset="-122"/>
              </a:rPr>
              <a:t>等。实际工作常使用复合属性，它可以简化代码，提高页面的运行速度。</a:t>
            </a:r>
            <a:endParaRPr lang="zh-CN" altLang="en-US" dirty="0" smtClean="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commondata" val="eyJoZGlkIjoiZWRkOTgyN2QyODAzZTk2MmVlMDczMGEwNmMzZDMyMmI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1800</Words>
  <Application>WPS 演示</Application>
  <PresentationFormat>宽屏</PresentationFormat>
  <Paragraphs>128</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微软雅黑</vt:lpstr>
      <vt:lpstr>思源宋体 CN</vt:lpstr>
      <vt:lpstr>等线</vt:lpstr>
      <vt:lpstr>Times New Roman</vt:lpstr>
      <vt:lpstr>Times New Roman</vt:lpstr>
      <vt:lpstr>Calibri</vt:lpstr>
      <vt:lpstr>思源宋体 CN Heavy</vt:lpstr>
      <vt:lpstr>黑体</vt:lpstr>
      <vt:lpstr>Arial Unicode MS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circir</cp:lastModifiedBy>
  <cp:revision>42</cp:revision>
  <dcterms:created xsi:type="dcterms:W3CDTF">2019-09-19T02:01:00Z</dcterms:created>
  <dcterms:modified xsi:type="dcterms:W3CDTF">2023-12-26T03:29:47Z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A970BB42E53546A496EAC9F9B7C9D794</vt:lpwstr>
  </property>
</Properties>
</file>