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4"/>
  </p:handoutMasterIdLst>
  <p:sldIdLst>
    <p:sldId id="262" r:id="rId3"/>
    <p:sldId id="260" r:id="rId4"/>
    <p:sldId id="315" r:id="rId6"/>
    <p:sldId id="324" r:id="rId7"/>
    <p:sldId id="323" r:id="rId8"/>
    <p:sldId id="312" r:id="rId9"/>
    <p:sldId id="310" r:id="rId10"/>
    <p:sldId id="329" r:id="rId11"/>
    <p:sldId id="258" r:id="rId12"/>
    <p:sldId id="309" r:id="rId13"/>
  </p:sldIdLst>
  <p:sldSz cx="12192000" cy="6858000"/>
  <p:notesSz cx="7103745" cy="102342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0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9B2"/>
    <a:srgbClr val="E2E4E5"/>
    <a:srgbClr val="FD8254"/>
    <a:srgbClr val="4C8CF5"/>
    <a:srgbClr val="FD8052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40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39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image" Target="../media/image2.png"/><Relationship Id="rId7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tags" Target="../tags/tag8.xml"/><Relationship Id="rId4" Type="http://schemas.openxmlformats.org/officeDocument/2006/relationships/image" Target="../media/image3.png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image" Target="../media/image5.png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image" Target="../media/image5.png"/><Relationship Id="rId7" Type="http://schemas.openxmlformats.org/officeDocument/2006/relationships/tags" Target="../tags/tag23.xml"/><Relationship Id="rId6" Type="http://schemas.openxmlformats.org/officeDocument/2006/relationships/image" Target="../media/image6.png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image" Target="../media/image4.png"/><Relationship Id="rId2" Type="http://schemas.openxmlformats.org/officeDocument/2006/relationships/tags" Target="../tags/tag20.xml"/><Relationship Id="rId14" Type="http://schemas.openxmlformats.org/officeDocument/2006/relationships/notesSlide" Target="../notesSlides/notesSlide6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585089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盒子模型的边距属性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48"/>
          <p:cNvSpPr txBox="1"/>
          <p:nvPr/>
        </p:nvSpPr>
        <p:spPr>
          <a:xfrm>
            <a:off x="1533102" y="2858120"/>
            <a:ext cx="1735046" cy="10147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p>
            <a:r>
              <a:rPr lang="en-US" altLang="en-GB" sz="6000" b="1" dirty="0">
                <a:solidFill>
                  <a:srgbClr val="FAFAF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5.5</a:t>
            </a:r>
            <a:endParaRPr lang="en-US" altLang="en-GB" sz="6000" b="1" dirty="0">
              <a:solidFill>
                <a:srgbClr val="FAFAFA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7360285" cy="460375"/>
            <a:chOff x="174623" y="286807"/>
            <a:chExt cx="7360285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666940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乡村振兴网项目中内边距、</a:t>
              </a:r>
              <a:r>
                <a:rPr kumimoji="0" 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外边距属性的应用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0" name="内容占位符 2"/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971550" y="1772920"/>
            <a:ext cx="3610610" cy="3146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使用浏览器调试工具为</a:t>
            </a:r>
            <a:r>
              <a:rPr lang="zh-CN" altLang="en-US" sz="2000" b="1" kern="1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乡村振兴</a:t>
            </a: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宣传栏网页中的不同盒子元素的内边距、外边距属性设置不同的值并观察效果。</a:t>
            </a:r>
            <a:endParaRPr lang="en-US" altLang="zh-CN" sz="2000" b="1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3" name="TextBox 5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45459" y="1033430"/>
            <a:ext cx="130048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2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小试身手</a:t>
            </a:r>
            <a:endParaRPr lang="zh-CN" altLang="en-US" sz="2200" b="1" dirty="0" smtClean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501451" y="1033430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692650" y="804545"/>
            <a:ext cx="7291705" cy="5990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盒子模型中的内边距属性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9132" y="965741"/>
            <a:ext cx="103105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内边距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1465124" y="965741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64945" y="1572895"/>
            <a:ext cx="9034145" cy="44284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在网页设计中，为了调整内容与边框间的距离，可以给元素设置内边距，在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中用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padding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属性来设置。</a:t>
            </a:r>
            <a:endParaRPr lang="zh-CN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padding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属性的取值可为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auto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自动（默认值）、具体像素值或百分比</a:t>
            </a:r>
            <a:r>
              <a:rPr 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padding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属性设置方法如下：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padding: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上内边距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[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右内边距 下内边距 左内边距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];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algn="l">
              <a:buClrTx/>
              <a:buSz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也可以用以下属性分别设置四个边的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内边距：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36575" indent="-173355" algn="l">
              <a:buClrTx/>
              <a:buSzTx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padding-top: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上内边距;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6575" indent="-173355"/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padding-bottom: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下内边距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6575" indent="-173355"/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padding-left: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左内边距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6575" indent="-173355"/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padding-right: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右内边距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3220" indent="0">
              <a:buNone/>
            </a:pP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384165" cy="460375"/>
            <a:chOff x="174623" y="286807"/>
            <a:chExt cx="5384165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69328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盒子模型中内边距属性编程实战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1360170" y="1989455"/>
            <a:ext cx="9696450" cy="12496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9580">
              <a:spcBef>
                <a:spcPts val="0"/>
              </a:spcBef>
              <a:buNone/>
            </a:pP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490720" y="1476375"/>
            <a:ext cx="3209925" cy="390525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486275" y="1785620"/>
            <a:ext cx="329565" cy="83375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4350385" y="2338070"/>
            <a:ext cx="329565" cy="3778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326380" cy="460375"/>
            <a:chOff x="174623" y="286807"/>
            <a:chExt cx="532638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63550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盒子模型中内边距属性编程实战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1360170" y="1989455"/>
            <a:ext cx="9696450" cy="12496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49580">
              <a:spcBef>
                <a:spcPts val="0"/>
              </a:spcBef>
              <a:buNone/>
            </a:pPr>
            <a:endParaRPr lang="zh-CN" altLang="zh-CN" sz="18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647565" y="3307715"/>
            <a:ext cx="3789045" cy="257746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647565" y="1077595"/>
            <a:ext cx="5729605" cy="209423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299710" y="1669415"/>
            <a:ext cx="5097780" cy="122110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62685" y="1282700"/>
            <a:ext cx="3209925" cy="3905250"/>
          </a:xfrm>
          <a:prstGeom prst="rect">
            <a:avLst/>
          </a:prstGeom>
        </p:spPr>
      </p:pic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1158240" y="1591945"/>
            <a:ext cx="329565" cy="83375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>
            <p:custDataLst>
              <p:tags r:id="rId10"/>
            </p:custDataLst>
          </p:nvPr>
        </p:nvCxnSpPr>
        <p:spPr>
          <a:xfrm flipV="1">
            <a:off x="1022350" y="2144395"/>
            <a:ext cx="329565" cy="3778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4522470" cy="460375"/>
            <a:chOff x="174623" y="286807"/>
            <a:chExt cx="452247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383159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盒子模型中的外边距属性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1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9132" y="965741"/>
            <a:ext cx="102108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外边距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1465124" y="965741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内容占位符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464945" y="1572895"/>
            <a:ext cx="9034145" cy="44284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/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dirty="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外边距指的是元素与其他元素之间的距离，在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CSS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中用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margin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属性来设置。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margin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属性的取值可为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auto</a:t>
            </a:r>
            <a:r>
              <a:rPr lang="zh-CN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自动（默认值）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zh-CN" alt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具体像素值或百分比</a:t>
            </a:r>
            <a:r>
              <a:rPr lang="zh-CN" sz="1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值，可以为负数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margin</a:t>
            </a:r>
            <a:r>
              <a:rPr lang="zh-CN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属性设置方法如下：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margin: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边距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[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右外边距 下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边距 左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边距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];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algn="l">
              <a:buClrTx/>
              <a:buSzTx/>
              <a:buNone/>
            </a:pPr>
            <a:r>
              <a:rPr lang="en-US" altLang="zh-CN" sz="18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 也可以用以下属性分别设置四个边的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外边距：</a:t>
            </a:r>
            <a:endParaRPr lang="en-US" altLang="zh-CN" sz="18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536575" indent="-173355" algn="l">
              <a:buClrTx/>
              <a:buSzTx/>
            </a:pP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margin-top: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上外边距;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6575" indent="-173355"/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margin-bottom: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下外边距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6575" indent="-173355"/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margin-left: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左外边距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en-US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536575" indent="-173355"/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margin-right:</a:t>
            </a:r>
            <a:r>
              <a:rPr lang="zh-CN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右外边距</a:t>
            </a:r>
            <a:r>
              <a:rPr lang="en-US" altLang="zh-CN" sz="1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;</a:t>
            </a: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63220" indent="0">
              <a:buNone/>
            </a:pPr>
            <a:endParaRPr lang="zh-CN" altLang="zh-CN" sz="1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6024880" cy="460375"/>
            <a:chOff x="174623" y="286807"/>
            <a:chExt cx="602488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533400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盒子模型中外边距属性编程实战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09770" y="1499870"/>
            <a:ext cx="3171825" cy="3857625"/>
          </a:xfrm>
          <a:prstGeom prst="rect">
            <a:avLst/>
          </a:prstGeom>
        </p:spPr>
      </p:pic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4509770" y="1504315"/>
            <a:ext cx="3172460" cy="30099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>
            <p:custDataLst>
              <p:tags r:id="rId5"/>
            </p:custDataLst>
          </p:nvPr>
        </p:nvCxnSpPr>
        <p:spPr>
          <a:xfrm flipV="1">
            <a:off x="4098925" y="1618615"/>
            <a:ext cx="410210" cy="50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4509135" y="2600325"/>
            <a:ext cx="3172460" cy="26225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9" idx="1"/>
          </p:cNvCxnSpPr>
          <p:nvPr>
            <p:custDataLst>
              <p:tags r:id="rId7"/>
            </p:custDataLst>
          </p:nvPr>
        </p:nvCxnSpPr>
        <p:spPr>
          <a:xfrm flipV="1">
            <a:off x="4088130" y="2731770"/>
            <a:ext cx="421005" cy="431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450840" cy="460375"/>
            <a:chOff x="174623" y="286807"/>
            <a:chExt cx="545084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75996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盒子模型中外边距属性编程实战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14850" y="1068070"/>
            <a:ext cx="5729605" cy="2094230"/>
          </a:xfrm>
          <a:prstGeom prst="rect">
            <a:avLst/>
          </a:prstGeom>
        </p:spPr>
      </p:pic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5166995" y="1659890"/>
            <a:ext cx="5097780" cy="122110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14850" y="3407410"/>
            <a:ext cx="4848225" cy="243840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117600" y="1393190"/>
            <a:ext cx="3171825" cy="3857625"/>
          </a:xfrm>
          <a:prstGeom prst="rect">
            <a:avLst/>
          </a:prstGeom>
        </p:spPr>
      </p:pic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1117600" y="1397635"/>
            <a:ext cx="3172460" cy="300990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>
            <p:custDataLst>
              <p:tags r:id="rId10"/>
            </p:custDataLst>
          </p:nvPr>
        </p:nvCxnSpPr>
        <p:spPr>
          <a:xfrm flipV="1">
            <a:off x="706755" y="1511935"/>
            <a:ext cx="410210" cy="50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0" name="矩形 19"/>
          <p:cNvSpPr/>
          <p:nvPr>
            <p:custDataLst>
              <p:tags r:id="rId11"/>
            </p:custDataLst>
          </p:nvPr>
        </p:nvSpPr>
        <p:spPr>
          <a:xfrm>
            <a:off x="1116965" y="2493645"/>
            <a:ext cx="3172460" cy="262255"/>
          </a:xfrm>
          <a:prstGeom prst="rect">
            <a:avLst/>
          </a:prstGeom>
          <a:solidFill>
            <a:schemeClr val="accent1">
              <a:alpha val="0"/>
            </a:schemeClr>
          </a:solidFill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1" name="直接箭头连接符 20"/>
          <p:cNvCxnSpPr>
            <a:endCxn id="20" idx="1"/>
          </p:cNvCxnSpPr>
          <p:nvPr>
            <p:custDataLst>
              <p:tags r:id="rId12"/>
            </p:custDataLst>
          </p:nvPr>
        </p:nvCxnSpPr>
        <p:spPr>
          <a:xfrm flipV="1">
            <a:off x="695960" y="2625090"/>
            <a:ext cx="421005" cy="4318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450840" cy="460375"/>
            <a:chOff x="174623" y="286807"/>
            <a:chExt cx="5450840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75996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盒子模型中外边距属性编程实战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1856105" y="1479550"/>
            <a:ext cx="826579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通过实践应用，我们可以发现，内边距和外边距的合理设置能有效提升网页的整体美感和用户体验。这恰好类似于我们在社会生活中，通过尊重和理解他人，设立合理的“社交边距”，可以营造更加友善、尊重、和谐的人际交往环境。</a:t>
            </a:r>
            <a:endParaRPr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总结</a:t>
              </a:r>
              <a:endParaRPr kumimoji="0" 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2502471" y="1446621"/>
            <a:ext cx="1307193" cy="671957"/>
            <a:chOff x="2215144" y="982844"/>
            <a:chExt cx="1244730" cy="842780"/>
          </a:xfrm>
        </p:grpSpPr>
        <p:sp>
          <p:nvSpPr>
            <p:cNvPr id="23" name="平行四边形 2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2393075" y="1005670"/>
              <a:ext cx="1066799" cy="731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2369121" y="2427666"/>
            <a:ext cx="1307193" cy="671957"/>
            <a:chOff x="2215144" y="3084852"/>
            <a:chExt cx="1244730" cy="842781"/>
          </a:xfrm>
        </p:grpSpPr>
        <p:sp>
          <p:nvSpPr>
            <p:cNvPr id="29" name="平行四边形 28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30" name="文本框 11"/>
            <p:cNvSpPr txBox="1"/>
            <p:nvPr/>
          </p:nvSpPr>
          <p:spPr>
            <a:xfrm>
              <a:off x="2393075" y="3125750"/>
              <a:ext cx="1066799" cy="731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495377" y="1422312"/>
            <a:ext cx="5638380" cy="671957"/>
            <a:chOff x="4315150" y="953426"/>
            <a:chExt cx="3857250" cy="540057"/>
          </a:xfrm>
        </p:grpSpPr>
        <p:sp>
          <p:nvSpPr>
            <p:cNvPr id="32" name="矩形 31"/>
            <p:cNvSpPr/>
            <p:nvPr/>
          </p:nvSpPr>
          <p:spPr>
            <a:xfrm>
              <a:off x="4841196" y="1036090"/>
              <a:ext cx="2827147" cy="30213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000" kern="0" dirty="0">
                  <a:solidFill>
                    <a:schemeClr val="tx1"/>
                  </a:solidFill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盒子模型中的内边距属性</a:t>
              </a:r>
              <a:endParaRPr kumimoji="1" lang="zh-CN" altLang="en-US" sz="2000" kern="0" dirty="0">
                <a:solidFill>
                  <a:schemeClr val="tx1"/>
                </a:solidFill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44623" y="2428298"/>
            <a:ext cx="5849169" cy="671957"/>
            <a:chOff x="4315150" y="2341731"/>
            <a:chExt cx="4001452" cy="540057"/>
          </a:xfrm>
        </p:grpSpPr>
        <p:sp>
          <p:nvSpPr>
            <p:cNvPr id="12" name="矩形 11"/>
            <p:cNvSpPr/>
            <p:nvPr>
              <p:custDataLst>
                <p:tags r:id="rId2"/>
              </p:custDataLst>
            </p:nvPr>
          </p:nvSpPr>
          <p:spPr>
            <a:xfrm>
              <a:off x="4841406" y="2424539"/>
              <a:ext cx="3475196" cy="30213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盒子模型中的外边距属性</a:t>
              </a:r>
              <a:endParaRPr kumimoji="1" lang="zh-CN" sz="2000" kern="0" dirty="0">
                <a:solidFill>
                  <a:schemeClr val="tx1"/>
                </a:solidFill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13" name="平行四边形 12"/>
            <p:cNvSpPr/>
            <p:nvPr>
              <p:custDataLst>
                <p:tags r:id="rId3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332920" y="3442673"/>
            <a:ext cx="1307193" cy="671957"/>
            <a:chOff x="2215144" y="3084852"/>
            <a:chExt cx="1244730" cy="842781"/>
          </a:xfrm>
        </p:grpSpPr>
        <p:sp>
          <p:nvSpPr>
            <p:cNvPr id="9" name="平行四边形 8"/>
            <p:cNvSpPr/>
            <p:nvPr>
              <p:custDataLst>
                <p:tags r:id="rId4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0" name="文本框 11"/>
            <p:cNvSpPr txBox="1"/>
            <p:nvPr>
              <p:custDataLst>
                <p:tags r:id="rId5"/>
              </p:custDataLst>
            </p:nvPr>
          </p:nvSpPr>
          <p:spPr>
            <a:xfrm>
              <a:off x="2393075" y="3125750"/>
              <a:ext cx="1066799" cy="731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03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308423" y="3443306"/>
            <a:ext cx="5849169" cy="786928"/>
            <a:chOff x="4315150" y="2341731"/>
            <a:chExt cx="4001452" cy="632460"/>
          </a:xfrm>
        </p:grpSpPr>
        <p:sp>
          <p:nvSpPr>
            <p:cNvPr id="15" name="矩形 14"/>
            <p:cNvSpPr/>
            <p:nvPr>
              <p:custDataLst>
                <p:tags r:id="rId6"/>
              </p:custDataLst>
            </p:nvPr>
          </p:nvSpPr>
          <p:spPr>
            <a:xfrm>
              <a:off x="4841406" y="2424539"/>
              <a:ext cx="3475196" cy="549652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盒子模型中外边距属性</a:t>
              </a:r>
              <a:r>
                <a:rPr kumimoji="1" lang="zh-CN" sz="2000" kern="0" dirty="0">
                  <a:ea typeface="黑体" panose="02010609060101010101" charset="-122"/>
                  <a:sym typeface="+mn-ea"/>
                </a:rPr>
                <a:t>编程实战</a:t>
              </a:r>
              <a:endParaRPr kumimoji="1" lang="zh-CN" altLang="zh-CN" sz="2000" kern="0" dirty="0">
                <a:solidFill>
                  <a:schemeClr val="tx1"/>
                </a:solidFill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1" lang="zh-CN" sz="2000" kern="0" dirty="0">
                <a:solidFill>
                  <a:schemeClr val="tx1"/>
                </a:solidFill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16" name="平行四边形 15"/>
            <p:cNvSpPr/>
            <p:nvPr>
              <p:custDataLst>
                <p:tags r:id="rId7"/>
              </p:custDataLst>
            </p:nvPr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commondata" val="eyJoZGlkIjoiZWRkOTgyN2QyODAzZTk2MmVlMDczMGEwNmMzZDMyMmI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805</Words>
  <Application>WPS 演示</Application>
  <PresentationFormat>宽屏</PresentationFormat>
  <Paragraphs>62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微软雅黑</vt:lpstr>
      <vt:lpstr>思源宋体 CN</vt:lpstr>
      <vt:lpstr>等线</vt:lpstr>
      <vt:lpstr>Calibri</vt:lpstr>
      <vt:lpstr>思源宋体 CN Heavy</vt:lpstr>
      <vt:lpstr>黑体</vt:lpstr>
      <vt:lpstr>Times New Roman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circir</cp:lastModifiedBy>
  <cp:revision>40</cp:revision>
  <dcterms:created xsi:type="dcterms:W3CDTF">2019-09-19T02:01:00Z</dcterms:created>
  <dcterms:modified xsi:type="dcterms:W3CDTF">2023-12-26T03:29:53Z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A970BB42E53546A496EAC9F9B7C9D794</vt:lpwstr>
  </property>
</Properties>
</file>