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62" r:id="rId3"/>
    <p:sldId id="260" r:id="rId4"/>
    <p:sldId id="339" r:id="rId6"/>
    <p:sldId id="337" r:id="rId7"/>
    <p:sldId id="340" r:id="rId8"/>
    <p:sldId id="341" r:id="rId9"/>
    <p:sldId id="344" r:id="rId10"/>
    <p:sldId id="345" r:id="rId11"/>
    <p:sldId id="353" r:id="rId12"/>
    <p:sldId id="348" r:id="rId13"/>
    <p:sldId id="258" r:id="rId14"/>
    <p:sldId id="352" r:id="rId15"/>
  </p:sldIdLst>
  <p:sldSz cx="12192000" cy="6858000"/>
  <p:notesSz cx="7103745" cy="10234295"/>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40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69B2"/>
    <a:srgbClr val="E2E4E5"/>
    <a:srgbClr val="FD8254"/>
    <a:srgbClr val="4C8CF5"/>
    <a:srgbClr val="FD8052"/>
    <a:srgbClr val="FEB092"/>
    <a:srgbClr val="E50505"/>
    <a:srgbClr val="FD703B"/>
    <a:srgbClr val="FFCD41"/>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2"/>
        <p:guide pos="400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47.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1BE935D-E771-4353-9C11-F366E4F1B1BB}"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tags" Target="../tags/tag3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8.xml"/><Relationship Id="rId7" Type="http://schemas.openxmlformats.org/officeDocument/2006/relationships/image" Target="../media/image3.png"/><Relationship Id="rId6" Type="http://schemas.openxmlformats.org/officeDocument/2006/relationships/tags" Target="../tags/tag7.xml"/><Relationship Id="rId5" Type="http://schemas.openxmlformats.org/officeDocument/2006/relationships/image" Target="../media/image2.png"/><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image" Target="../media/image5.png"/><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9.xml"/><Relationship Id="rId7" Type="http://schemas.openxmlformats.org/officeDocument/2006/relationships/image" Target="../media/image7.png"/><Relationship Id="rId6" Type="http://schemas.openxmlformats.org/officeDocument/2006/relationships/tags" Target="../tags/tag18.xml"/><Relationship Id="rId5" Type="http://schemas.openxmlformats.org/officeDocument/2006/relationships/image" Target="../media/image6.png"/><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2" Type="http://schemas.openxmlformats.org/officeDocument/2006/relationships/notesSlide" Target="../notesSlides/notesSlide4.xml"/><Relationship Id="rId11" Type="http://schemas.openxmlformats.org/officeDocument/2006/relationships/slideLayout" Target="../slideLayouts/slideLayout7.xml"/><Relationship Id="rId10" Type="http://schemas.openxmlformats.org/officeDocument/2006/relationships/tags" Target="../tags/tag20.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7.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7.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34.xml"/><Relationship Id="rId7" Type="http://schemas.openxmlformats.org/officeDocument/2006/relationships/image" Target="../media/image9.png"/><Relationship Id="rId6" Type="http://schemas.openxmlformats.org/officeDocument/2006/relationships/tags" Target="../tags/tag33.xml"/><Relationship Id="rId5" Type="http://schemas.openxmlformats.org/officeDocument/2006/relationships/image" Target="../media/image8.png"/><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1" Type="http://schemas.openxmlformats.org/officeDocument/2006/relationships/notesSlide" Target="../notesSlides/notesSlide7.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grpSp>
        <p:nvGrpSpPr>
          <p:cNvPr id="15" name="组合 14"/>
          <p:cNvGrpSpPr/>
          <p:nvPr/>
        </p:nvGrpSpPr>
        <p:grpSpPr>
          <a:xfrm>
            <a:off x="-1292860" y="7192010"/>
            <a:ext cx="4031615" cy="576580"/>
            <a:chOff x="7030" y="2677"/>
            <a:chExt cx="6349" cy="908"/>
          </a:xfrm>
        </p:grpSpPr>
        <p:grpSp>
          <p:nvGrpSpPr>
            <p:cNvPr id="7" name="组合 6"/>
            <p:cNvGrpSpPr/>
            <p:nvPr userDrawn="1"/>
          </p:nvGrpSpPr>
          <p:grpSpPr>
            <a:xfrm>
              <a:off x="12473" y="2677"/>
              <a:ext cx="907" cy="909"/>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 name="组合 1"/>
            <p:cNvGrpSpPr/>
            <p:nvPr userDrawn="1"/>
          </p:nvGrpSpPr>
          <p:grpSpPr>
            <a:xfrm>
              <a:off x="9751" y="2678"/>
              <a:ext cx="907" cy="90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11112" y="2677"/>
              <a:ext cx="909" cy="909"/>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3" name="组合 2"/>
            <p:cNvGrpSpPr/>
            <p:nvPr userDrawn="1"/>
          </p:nvGrpSpPr>
          <p:grpSpPr>
            <a:xfrm>
              <a:off x="7030" y="2677"/>
              <a:ext cx="909" cy="909"/>
              <a:chOff x="3491880" y="1274820"/>
              <a:chExt cx="432833" cy="432834"/>
            </a:xfrm>
          </p:grpSpPr>
          <p:sp>
            <p:nvSpPr>
              <p:cNvPr id="4"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6" name="组合 5"/>
            <p:cNvGrpSpPr/>
            <p:nvPr userDrawn="1"/>
          </p:nvGrpSpPr>
          <p:grpSpPr>
            <a:xfrm>
              <a:off x="8390" y="2677"/>
              <a:ext cx="909" cy="909"/>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pic>
        <p:nvPicPr>
          <p:cNvPr id="13" name="图片 12" descr="G:\质量工程项目\课程建设\网页设计与制作\PPT\素材\浏览器logo.png浏览器logo"/>
          <p:cNvPicPr>
            <a:picLocks noChangeAspect="1"/>
          </p:cNvPicPr>
          <p:nvPr/>
        </p:nvPicPr>
        <p:blipFill>
          <a:blip r:embed="rId1"/>
          <a:srcRect/>
          <a:stretch>
            <a:fillRect/>
          </a:stretch>
        </p:blipFill>
        <p:spPr>
          <a:xfrm>
            <a:off x="6353175" y="1685925"/>
            <a:ext cx="5952490" cy="674370"/>
          </a:xfrm>
          <a:prstGeom prst="rect">
            <a:avLst/>
          </a:prstGeom>
        </p:spPr>
      </p:pic>
      <p:sp>
        <p:nvSpPr>
          <p:cNvPr id="16" name="TextBox 3"/>
          <p:cNvSpPr txBox="1"/>
          <p:nvPr/>
        </p:nvSpPr>
        <p:spPr>
          <a:xfrm>
            <a:off x="3607078" y="3014226"/>
            <a:ext cx="6460490" cy="829945"/>
          </a:xfrm>
          <a:prstGeom prst="rect">
            <a:avLst/>
          </a:prstGeom>
          <a:noFill/>
        </p:spPr>
        <p:txBody>
          <a:bodyPr wrap="none">
            <a:spAutoFit/>
          </a:bodyPr>
          <a:p>
            <a:pPr>
              <a:defRPr/>
            </a:pPr>
            <a:r>
              <a:rPr lang="en-US" altLang="zh-CN" sz="4800" b="1" kern="0" dirty="0" smtClean="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rPr>
              <a:t> </a:t>
            </a:r>
            <a:r>
              <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rPr>
              <a:t>背景颜色与图像的设置</a:t>
            </a:r>
            <a:endParaRPr lang="zh-CN" sz="4800" b="1" kern="0"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endParaRPr>
          </a:p>
        </p:txBody>
      </p:sp>
      <p:sp>
        <p:nvSpPr>
          <p:cNvPr id="18" name="TextBox 48"/>
          <p:cNvSpPr txBox="1"/>
          <p:nvPr/>
        </p:nvSpPr>
        <p:spPr>
          <a:xfrm>
            <a:off x="1533102" y="2858120"/>
            <a:ext cx="1735046" cy="1014730"/>
          </a:xfrm>
          <a:prstGeom prst="rect">
            <a:avLst/>
          </a:prstGeom>
          <a:noFill/>
        </p:spPr>
        <p:txBody>
          <a:bodyPr wrap="square" lIns="91443" tIns="45720" rIns="91443" bIns="45720" rtlCol="0">
            <a:spAutoFit/>
          </a:bodyPr>
          <a:p>
            <a:r>
              <a:rPr lang="en-US" altLang="en-GB" sz="6000" b="1" dirty="0">
                <a:solidFill>
                  <a:srgbClr val="FAFAFA"/>
                </a:solidFill>
                <a:latin typeface="微软雅黑" panose="020B0503020204020204" charset="-122"/>
                <a:ea typeface="微软雅黑" panose="020B0503020204020204" charset="-122"/>
                <a:cs typeface="+mn-ea"/>
                <a:sym typeface="+mn-lt"/>
              </a:rPr>
              <a:t>5.8</a:t>
            </a:r>
            <a:endParaRPr lang="en-US" altLang="en-GB" sz="6000" b="1" dirty="0">
              <a:solidFill>
                <a:srgbClr val="FAFAFA"/>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背景</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相关的其他</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属性</a:t>
              </a:r>
              <a:endParaRPr lang="zh-CN" sz="2400" b="1"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aphicFrame>
        <p:nvGraphicFramePr>
          <p:cNvPr id="10" name="表格 9"/>
          <p:cNvGraphicFramePr>
            <a:graphicFrameLocks noGrp="1"/>
          </p:cNvGraphicFramePr>
          <p:nvPr>
            <p:custDataLst>
              <p:tags r:id="rId2"/>
            </p:custDataLst>
          </p:nvPr>
        </p:nvGraphicFramePr>
        <p:xfrm>
          <a:off x="754380" y="1090295"/>
          <a:ext cx="10913110" cy="4418965"/>
        </p:xfrm>
        <a:graphic>
          <a:graphicData uri="http://schemas.openxmlformats.org/drawingml/2006/table">
            <a:tbl>
              <a:tblPr firstRow="1" firstCol="1" bandRow="1">
                <a:tableStyleId>{5C22544A-7EE6-4342-B048-85BDC9FD1C3A}</a:tableStyleId>
              </a:tblPr>
              <a:tblGrid>
                <a:gridCol w="1127125"/>
                <a:gridCol w="2296160"/>
                <a:gridCol w="7489825"/>
              </a:tblGrid>
              <a:tr h="411480">
                <a:tc>
                  <a:txBody>
                    <a:bodyPr/>
                    <a:lstStyle/>
                    <a:p>
                      <a:pPr algn="ctr">
                        <a:lnSpc>
                          <a:spcPct val="150000"/>
                        </a:lnSpc>
                        <a:spcAft>
                          <a:spcPts val="0"/>
                        </a:spcAft>
                      </a:pPr>
                      <a:r>
                        <a:rPr lang="zh-CN" sz="1800" kern="100" dirty="0">
                          <a:effectLst/>
                          <a:latin typeface="微软雅黑" panose="020B0503020204020204" charset="-122"/>
                          <a:ea typeface="微软雅黑" panose="020B0503020204020204" charset="-122"/>
                        </a:rPr>
                        <a:t>功能</a:t>
                      </a:r>
                      <a:endParaRPr lang="zh-CN" sz="18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zh-CN" sz="1800" kern="100" dirty="0">
                          <a:effectLst/>
                          <a:latin typeface="微软雅黑" panose="020B0503020204020204" charset="-122"/>
                          <a:ea typeface="微软雅黑" panose="020B0503020204020204" charset="-122"/>
                        </a:rPr>
                        <a:t>属性名</a:t>
                      </a:r>
                      <a:endParaRPr lang="zh-CN" sz="18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zh-CN" sz="1800" kern="100" dirty="0">
                          <a:effectLst/>
                          <a:latin typeface="微软雅黑" panose="020B0503020204020204" charset="-122"/>
                          <a:ea typeface="微软雅黑" panose="020B0503020204020204" charset="-122"/>
                        </a:rPr>
                        <a:t>描述</a:t>
                      </a:r>
                      <a:endParaRPr lang="zh-CN" sz="18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555625">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背景重复</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background-repeat</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zh-CN" sz="1400" kern="100" dirty="0">
                          <a:effectLst/>
                          <a:latin typeface="微软雅黑" panose="020B0503020204020204" charset="-122"/>
                          <a:ea typeface="微软雅黑" panose="020B0503020204020204" charset="-122"/>
                        </a:rPr>
                        <a:t>设置背景平铺的方式。取值为</a:t>
                      </a:r>
                      <a:r>
                        <a:rPr lang="en-US" sz="1400" kern="100" dirty="0">
                          <a:effectLst/>
                          <a:latin typeface="微软雅黑" panose="020B0503020204020204" charset="-122"/>
                          <a:ea typeface="微软雅黑" panose="020B0503020204020204" charset="-122"/>
                        </a:rPr>
                        <a:t>no-repeat</a:t>
                      </a:r>
                      <a:r>
                        <a:rPr lang="zh-CN" sz="1400" kern="100" dirty="0">
                          <a:effectLst/>
                          <a:latin typeface="微软雅黑" panose="020B0503020204020204" charset="-122"/>
                          <a:ea typeface="微软雅黑" panose="020B0503020204020204" charset="-122"/>
                        </a:rPr>
                        <a:t>（不平铺）、</a:t>
                      </a:r>
                      <a:r>
                        <a:rPr lang="en-US" sz="1400" kern="100" dirty="0">
                          <a:effectLst/>
                          <a:latin typeface="微软雅黑" panose="020B0503020204020204" charset="-122"/>
                          <a:ea typeface="微软雅黑" panose="020B0503020204020204" charset="-122"/>
                        </a:rPr>
                        <a:t>repeat-x</a:t>
                      </a:r>
                      <a:r>
                        <a:rPr lang="zh-CN" sz="1400" kern="100" dirty="0">
                          <a:effectLst/>
                          <a:latin typeface="微软雅黑" panose="020B0503020204020204" charset="-122"/>
                          <a:ea typeface="微软雅黑" panose="020B0503020204020204" charset="-122"/>
                        </a:rPr>
                        <a:t>（横向平铺）、</a:t>
                      </a:r>
                      <a:r>
                        <a:rPr lang="en-US" sz="1400" kern="100" dirty="0">
                          <a:effectLst/>
                          <a:latin typeface="微软雅黑" panose="020B0503020204020204" charset="-122"/>
                          <a:ea typeface="微软雅黑" panose="020B0503020204020204" charset="-122"/>
                        </a:rPr>
                        <a:t>repeat-y</a:t>
                      </a:r>
                      <a:r>
                        <a:rPr lang="zh-CN" sz="1400" kern="100" dirty="0">
                          <a:effectLst/>
                          <a:latin typeface="微软雅黑" panose="020B0503020204020204" charset="-122"/>
                          <a:ea typeface="微软雅黑" panose="020B0503020204020204" charset="-122"/>
                        </a:rPr>
                        <a:t>（纵向平铺）、</a:t>
                      </a:r>
                      <a:r>
                        <a:rPr lang="en-US" sz="1400" kern="100" dirty="0">
                          <a:effectLst/>
                          <a:latin typeface="微软雅黑" panose="020B0503020204020204" charset="-122"/>
                          <a:ea typeface="微软雅黑" panose="020B0503020204020204" charset="-122"/>
                        </a:rPr>
                        <a:t>repeat</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x/y</a:t>
                      </a:r>
                      <a:r>
                        <a:rPr lang="zh-CN" sz="1400" kern="100" dirty="0">
                          <a:effectLst/>
                          <a:latin typeface="微软雅黑" panose="020B0503020204020204" charset="-122"/>
                          <a:ea typeface="微软雅黑" panose="020B0503020204020204" charset="-122"/>
                        </a:rPr>
                        <a:t>双向平铺）</a:t>
                      </a:r>
                      <a:endParaRPr lang="zh-CN" sz="14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554990">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背景定位</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background-position</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zh-CN" sz="1400" kern="100" dirty="0">
                          <a:effectLst/>
                          <a:latin typeface="微软雅黑" panose="020B0503020204020204" charset="-122"/>
                          <a:ea typeface="微软雅黑" panose="020B0503020204020204" charset="-122"/>
                        </a:rPr>
                        <a:t>设置图像在背景中的位置。取值为</a:t>
                      </a:r>
                      <a:r>
                        <a:rPr lang="en-US" sz="1400" kern="100" dirty="0">
                          <a:effectLst/>
                          <a:latin typeface="微软雅黑" panose="020B0503020204020204" charset="-122"/>
                          <a:ea typeface="微软雅黑" panose="020B0503020204020204" charset="-122"/>
                        </a:rPr>
                        <a:t>top</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bottom</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left</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right</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center</a:t>
                      </a:r>
                      <a:r>
                        <a:rPr lang="zh-CN" sz="1400" kern="100" dirty="0">
                          <a:effectLst/>
                          <a:latin typeface="微软雅黑" panose="020B0503020204020204" charset="-122"/>
                          <a:ea typeface="微软雅黑" panose="020B0503020204020204" charset="-122"/>
                        </a:rPr>
                        <a:t>或具体指（例如</a:t>
                      </a:r>
                      <a:r>
                        <a:rPr lang="en-US" sz="1400" kern="100" dirty="0">
                          <a:effectLst/>
                          <a:latin typeface="微软雅黑" panose="020B0503020204020204" charset="-122"/>
                          <a:ea typeface="微软雅黑" panose="020B0503020204020204" charset="-122"/>
                        </a:rPr>
                        <a:t>10px</a:t>
                      </a:r>
                      <a:r>
                        <a:rPr lang="zh-CN" sz="1400" kern="100" dirty="0">
                          <a:effectLst/>
                          <a:latin typeface="微软雅黑" panose="020B0503020204020204" charset="-122"/>
                          <a:ea typeface="微软雅黑" panose="020B0503020204020204" charset="-122"/>
                        </a:rPr>
                        <a:t>）、百分比（例如</a:t>
                      </a:r>
                      <a:r>
                        <a:rPr lang="en-US" sz="1400" kern="100" dirty="0">
                          <a:effectLst/>
                          <a:latin typeface="微软雅黑" panose="020B0503020204020204" charset="-122"/>
                          <a:ea typeface="微软雅黑" panose="020B0503020204020204" charset="-122"/>
                        </a:rPr>
                        <a:t>80%</a:t>
                      </a:r>
                      <a:r>
                        <a:rPr lang="zh-CN" sz="1400" kern="100" dirty="0">
                          <a:effectLst/>
                          <a:latin typeface="微软雅黑" panose="020B0503020204020204" charset="-122"/>
                          <a:ea typeface="微软雅黑" panose="020B0503020204020204" charset="-122"/>
                        </a:rPr>
                        <a:t>）</a:t>
                      </a:r>
                      <a:endParaRPr lang="zh-CN" sz="14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554990">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背景关联</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background-attachment</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zh-CN" sz="1400" kern="100" dirty="0">
                          <a:effectLst/>
                          <a:latin typeface="微软雅黑" panose="020B0503020204020204" charset="-122"/>
                          <a:ea typeface="微软雅黑" panose="020B0503020204020204" charset="-122"/>
                        </a:rPr>
                        <a:t>设置背景图像是否随页面内容一起滚动。取值为</a:t>
                      </a:r>
                      <a:r>
                        <a:rPr lang="en-US" sz="1400" kern="100" dirty="0">
                          <a:effectLst/>
                          <a:latin typeface="微软雅黑" panose="020B0503020204020204" charset="-122"/>
                          <a:ea typeface="微软雅黑" panose="020B0503020204020204" charset="-122"/>
                        </a:rPr>
                        <a:t>scroll</a:t>
                      </a:r>
                      <a:r>
                        <a:rPr lang="zh-CN" sz="1400" kern="100" dirty="0">
                          <a:effectLst/>
                          <a:latin typeface="微软雅黑" panose="020B0503020204020204" charset="-122"/>
                          <a:ea typeface="微软雅黑" panose="020B0503020204020204" charset="-122"/>
                        </a:rPr>
                        <a:t>（滚动，默认），</a:t>
                      </a:r>
                      <a:r>
                        <a:rPr lang="en-US" sz="1400" kern="100" dirty="0">
                          <a:effectLst/>
                          <a:latin typeface="微软雅黑" panose="020B0503020204020204" charset="-122"/>
                          <a:ea typeface="微软雅黑" panose="020B0503020204020204" charset="-122"/>
                        </a:rPr>
                        <a:t>fixed</a:t>
                      </a:r>
                      <a:r>
                        <a:rPr lang="zh-CN" sz="1400" kern="100" dirty="0">
                          <a:effectLst/>
                          <a:latin typeface="微软雅黑" panose="020B0503020204020204" charset="-122"/>
                          <a:ea typeface="微软雅黑" panose="020B0503020204020204" charset="-122"/>
                        </a:rPr>
                        <a:t>（固定）</a:t>
                      </a:r>
                      <a:endParaRPr lang="zh-CN" sz="14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803910">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背景尺寸</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background-size</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en-US" sz="1400" kern="100" dirty="0">
                          <a:effectLst/>
                          <a:latin typeface="微软雅黑" panose="020B0503020204020204" charset="-122"/>
                          <a:ea typeface="微软雅黑" panose="020B0503020204020204" charset="-122"/>
                        </a:rPr>
                        <a:t>CSS3</a:t>
                      </a:r>
                      <a:r>
                        <a:rPr lang="zh-CN" sz="1400" kern="100" dirty="0">
                          <a:effectLst/>
                          <a:latin typeface="微软雅黑" panose="020B0503020204020204" charset="-122"/>
                          <a:ea typeface="微软雅黑" panose="020B0503020204020204" charset="-122"/>
                        </a:rPr>
                        <a:t>新增属性，用来设置背景图片的尺寸，可以使用像素或百分比设置图片的尺寸。而在</a:t>
                      </a:r>
                      <a:r>
                        <a:rPr lang="en-US" sz="1400" kern="100" dirty="0">
                          <a:effectLst/>
                          <a:latin typeface="微软雅黑" panose="020B0503020204020204" charset="-122"/>
                          <a:ea typeface="微软雅黑" panose="020B0503020204020204" charset="-122"/>
                        </a:rPr>
                        <a:t>CSS3</a:t>
                      </a:r>
                      <a:r>
                        <a:rPr lang="zh-CN" sz="1400" kern="100" dirty="0">
                          <a:effectLst/>
                          <a:latin typeface="微软雅黑" panose="020B0503020204020204" charset="-122"/>
                          <a:ea typeface="微软雅黑" panose="020B0503020204020204" charset="-122"/>
                        </a:rPr>
                        <a:t>之前，背景图片</a:t>
                      </a:r>
                      <a:r>
                        <a:rPr lang="zh-CN" sz="1400" kern="100">
                          <a:effectLst/>
                          <a:latin typeface="微软雅黑" panose="020B0503020204020204" charset="-122"/>
                          <a:ea typeface="微软雅黑" panose="020B0503020204020204" charset="-122"/>
                        </a:rPr>
                        <a:t>的</a:t>
                      </a:r>
                      <a:r>
                        <a:rPr lang="zh-CN" sz="1400" kern="100" smtClean="0">
                          <a:effectLst/>
                          <a:latin typeface="微软雅黑" panose="020B0503020204020204" charset="-122"/>
                          <a:ea typeface="微软雅黑" panose="020B0503020204020204" charset="-122"/>
                        </a:rPr>
                        <a:t>尺寸</a:t>
                      </a:r>
                      <a:r>
                        <a:rPr lang="zh-CN" altLang="en-US" sz="1400" kern="100" smtClean="0">
                          <a:effectLst/>
                          <a:latin typeface="微软雅黑" panose="020B0503020204020204" charset="-122"/>
                          <a:ea typeface="微软雅黑" panose="020B0503020204020204" charset="-122"/>
                        </a:rPr>
                        <a:t>是由</a:t>
                      </a:r>
                      <a:r>
                        <a:rPr lang="zh-CN" sz="1400" kern="100" smtClean="0">
                          <a:effectLst/>
                          <a:latin typeface="微软雅黑" panose="020B0503020204020204" charset="-122"/>
                          <a:ea typeface="微软雅黑" panose="020B0503020204020204" charset="-122"/>
                        </a:rPr>
                        <a:t>图片</a:t>
                      </a:r>
                      <a:r>
                        <a:rPr lang="zh-CN" sz="1400" kern="100" dirty="0">
                          <a:effectLst/>
                          <a:latin typeface="微软雅黑" panose="020B0503020204020204" charset="-122"/>
                          <a:ea typeface="微软雅黑" panose="020B0503020204020204" charset="-122"/>
                        </a:rPr>
                        <a:t>的实际尺寸决定的。</a:t>
                      </a:r>
                      <a:endParaRPr lang="zh-CN" sz="1400" kern="100" dirty="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803910">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填充区域</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background-origin</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en-US" sz="1400" kern="100" dirty="0">
                          <a:effectLst/>
                          <a:latin typeface="微软雅黑" panose="020B0503020204020204" charset="-122"/>
                          <a:ea typeface="微软雅黑" panose="020B0503020204020204" charset="-122"/>
                        </a:rPr>
                        <a:t>CSS3</a:t>
                      </a:r>
                      <a:r>
                        <a:rPr lang="zh-CN" sz="1400" kern="100" dirty="0">
                          <a:effectLst/>
                          <a:latin typeface="微软雅黑" panose="020B0503020204020204" charset="-122"/>
                          <a:ea typeface="微软雅黑" panose="020B0503020204020204" charset="-122"/>
                        </a:rPr>
                        <a:t>新增属性，</a:t>
                      </a:r>
                      <a:r>
                        <a:rPr lang="en-US" sz="1400" kern="100" dirty="0" smtClean="0">
                          <a:effectLst/>
                          <a:latin typeface="微软雅黑" panose="020B0503020204020204" charset="-122"/>
                          <a:ea typeface="微软雅黑" panose="020B0503020204020204" charset="-122"/>
                        </a:rPr>
                        <a:t>background-origin</a:t>
                      </a:r>
                      <a:r>
                        <a:rPr lang="zh-CN" sz="1400" kern="100" dirty="0" smtClean="0">
                          <a:effectLst/>
                          <a:latin typeface="微软雅黑" panose="020B0503020204020204" charset="-122"/>
                          <a:ea typeface="微软雅黑" panose="020B0503020204020204" charset="-122"/>
                        </a:rPr>
                        <a:t>属性</a:t>
                      </a:r>
                      <a:r>
                        <a:rPr lang="zh-CN" altLang="en-US" sz="1400" kern="100" dirty="0" smtClean="0">
                          <a:effectLst/>
                          <a:latin typeface="微软雅黑" panose="020B0503020204020204" charset="-122"/>
                          <a:ea typeface="微软雅黑" panose="020B0503020204020204" charset="-122"/>
                        </a:rPr>
                        <a:t>是</a:t>
                      </a:r>
                      <a:r>
                        <a:rPr lang="zh-CN" sz="1400" kern="100" dirty="0" smtClean="0">
                          <a:effectLst/>
                          <a:latin typeface="微软雅黑" panose="020B0503020204020204" charset="-122"/>
                          <a:ea typeface="微软雅黑" panose="020B0503020204020204" charset="-122"/>
                        </a:rPr>
                        <a:t>相对</a:t>
                      </a:r>
                      <a:r>
                        <a:rPr lang="zh-CN" sz="1400" kern="100" dirty="0">
                          <a:effectLst/>
                          <a:latin typeface="微软雅黑" panose="020B0503020204020204" charset="-122"/>
                          <a:ea typeface="微软雅黑" panose="020B0503020204020204" charset="-122"/>
                        </a:rPr>
                        <a:t>于什么位置来定位，取值为</a:t>
                      </a:r>
                      <a:r>
                        <a:rPr lang="en-US" sz="1400" kern="100" dirty="0">
                          <a:effectLst/>
                          <a:latin typeface="微软雅黑" panose="020B0503020204020204" charset="-122"/>
                          <a:ea typeface="微软雅黑" panose="020B0503020204020204" charset="-122"/>
                        </a:rPr>
                        <a:t>border-box</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padding-box</a:t>
                      </a:r>
                      <a:r>
                        <a:rPr lang="zh-CN" sz="1400" kern="100" dirty="0">
                          <a:effectLst/>
                          <a:latin typeface="微软雅黑" panose="020B0503020204020204" charset="-122"/>
                          <a:ea typeface="微软雅黑" panose="020B0503020204020204" charset="-122"/>
                        </a:rPr>
                        <a:t>、</a:t>
                      </a:r>
                      <a:r>
                        <a:rPr lang="en-US" sz="1400" kern="100" dirty="0" smtClean="0">
                          <a:effectLst/>
                          <a:latin typeface="微软雅黑" panose="020B0503020204020204" charset="-122"/>
                          <a:ea typeface="微软雅黑" panose="020B0503020204020204" charset="-122"/>
                        </a:rPr>
                        <a:t>content-box</a:t>
                      </a:r>
                      <a:r>
                        <a:rPr lang="zh-CN" sz="1400" kern="100" dirty="0" smtClean="0">
                          <a:effectLst/>
                          <a:latin typeface="微软雅黑" panose="020B0503020204020204" charset="-122"/>
                          <a:ea typeface="微软雅黑" panose="020B0503020204020204" charset="-122"/>
                        </a:rPr>
                        <a:t>。</a:t>
                      </a:r>
                      <a:endParaRPr lang="zh-CN" sz="1400" kern="100" dirty="0" smtClean="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r h="564515">
                <a:tc>
                  <a:txBody>
                    <a:bodyPr/>
                    <a:lstStyle/>
                    <a:p>
                      <a:pPr algn="ctr">
                        <a:lnSpc>
                          <a:spcPct val="150000"/>
                        </a:lnSpc>
                        <a:spcAft>
                          <a:spcPts val="0"/>
                        </a:spcAft>
                      </a:pPr>
                      <a:r>
                        <a:rPr lang="zh-CN" sz="1400" kern="100">
                          <a:effectLst/>
                          <a:latin typeface="微软雅黑" panose="020B0503020204020204" charset="-122"/>
                          <a:ea typeface="微软雅黑" panose="020B0503020204020204" charset="-122"/>
                        </a:rPr>
                        <a:t>绘制区域</a:t>
                      </a:r>
                      <a:endParaRPr lang="zh-CN"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ctr">
                        <a:lnSpc>
                          <a:spcPct val="150000"/>
                        </a:lnSpc>
                        <a:spcAft>
                          <a:spcPts val="0"/>
                        </a:spcAft>
                      </a:pPr>
                      <a:r>
                        <a:rPr lang="en-US" sz="1400" kern="100">
                          <a:effectLst/>
                          <a:latin typeface="微软雅黑" panose="020B0503020204020204" charset="-122"/>
                          <a:ea typeface="微软雅黑" panose="020B0503020204020204" charset="-122"/>
                        </a:rPr>
                        <a:t>background-clip</a:t>
                      </a:r>
                      <a:endParaRPr lang="en-US" sz="1400" kern="10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c>
                  <a:txBody>
                    <a:bodyPr/>
                    <a:lstStyle/>
                    <a:p>
                      <a:pPr algn="l">
                        <a:lnSpc>
                          <a:spcPct val="150000"/>
                        </a:lnSpc>
                        <a:spcAft>
                          <a:spcPts val="0"/>
                        </a:spcAft>
                      </a:pPr>
                      <a:r>
                        <a:rPr lang="en-US" sz="1400" kern="100" dirty="0">
                          <a:effectLst/>
                          <a:latin typeface="微软雅黑" panose="020B0503020204020204" charset="-122"/>
                          <a:ea typeface="微软雅黑" panose="020B0503020204020204" charset="-122"/>
                        </a:rPr>
                        <a:t>CSS3</a:t>
                      </a:r>
                      <a:r>
                        <a:rPr lang="zh-CN" sz="1400" kern="100" dirty="0">
                          <a:effectLst/>
                          <a:latin typeface="微软雅黑" panose="020B0503020204020204" charset="-122"/>
                          <a:ea typeface="微软雅黑" panose="020B0503020204020204" charset="-122"/>
                        </a:rPr>
                        <a:t>新增属性，规定背景的绘制区域，取值为</a:t>
                      </a:r>
                      <a:r>
                        <a:rPr lang="en-US" sz="1400" kern="100" dirty="0">
                          <a:effectLst/>
                          <a:latin typeface="微软雅黑" panose="020B0503020204020204" charset="-122"/>
                          <a:ea typeface="微软雅黑" panose="020B0503020204020204" charset="-122"/>
                        </a:rPr>
                        <a:t>border-box</a:t>
                      </a:r>
                      <a:r>
                        <a:rPr lang="zh-CN" sz="1400" kern="100" dirty="0">
                          <a:effectLst/>
                          <a:latin typeface="微软雅黑" panose="020B0503020204020204" charset="-122"/>
                          <a:ea typeface="微软雅黑" panose="020B0503020204020204" charset="-122"/>
                        </a:rPr>
                        <a:t>、</a:t>
                      </a:r>
                      <a:r>
                        <a:rPr lang="en-US" sz="1400" kern="100" dirty="0">
                          <a:effectLst/>
                          <a:latin typeface="微软雅黑" panose="020B0503020204020204" charset="-122"/>
                          <a:ea typeface="微软雅黑" panose="020B0503020204020204" charset="-122"/>
                        </a:rPr>
                        <a:t>padding-box</a:t>
                      </a:r>
                      <a:r>
                        <a:rPr lang="zh-CN" sz="1400" kern="100" dirty="0">
                          <a:effectLst/>
                          <a:latin typeface="微软雅黑" panose="020B0503020204020204" charset="-122"/>
                          <a:ea typeface="微软雅黑" panose="020B0503020204020204" charset="-122"/>
                        </a:rPr>
                        <a:t>、</a:t>
                      </a:r>
                      <a:r>
                        <a:rPr lang="en-US" sz="1400" kern="100" dirty="0" smtClean="0">
                          <a:effectLst/>
                          <a:latin typeface="微软雅黑" panose="020B0503020204020204" charset="-122"/>
                          <a:ea typeface="微软雅黑" panose="020B0503020204020204" charset="-122"/>
                        </a:rPr>
                        <a:t>content-box</a:t>
                      </a:r>
                      <a:r>
                        <a:rPr lang="zh-CN" sz="1400" kern="100" dirty="0" smtClean="0">
                          <a:effectLst/>
                          <a:latin typeface="微软雅黑" panose="020B0503020204020204" charset="-122"/>
                          <a:ea typeface="微软雅黑" panose="020B0503020204020204" charset="-122"/>
                        </a:rPr>
                        <a:t>。</a:t>
                      </a:r>
                      <a:endParaRPr lang="zh-CN" sz="1400" kern="100" dirty="0" smtClean="0">
                        <a:effectLst/>
                        <a:latin typeface="微软雅黑" panose="020B0503020204020204" charset="-122"/>
                        <a:ea typeface="微软雅黑" panose="020B0503020204020204" charset="-122"/>
                        <a:cs typeface="Times New Roman" panose="02020603050405020304"/>
                      </a:endParaRPr>
                    </a:p>
                  </a:txBody>
                  <a:tcPr marL="68580" marR="68580" marT="0" marB="0"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45532"/>
            <a:ext cx="4505960" cy="521970"/>
            <a:chOff x="174623" y="245532"/>
            <a:chExt cx="4505960" cy="521970"/>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48993" y="245532"/>
              <a:ext cx="3831590" cy="521970"/>
            </a:xfrm>
            <a:prstGeom prst="rect">
              <a:avLst/>
            </a:prstGeom>
          </p:spPr>
          <p:txBody>
            <a:bodyPr wrap="square">
              <a:spAutoFit/>
            </a:bodyPr>
            <a:lstStyle/>
            <a:p>
              <a:pPr marL="0" lvl="0" indent="0" algn="l" defTabSz="914400" rtl="0" eaLnBrk="1" latinLnBrk="0" hangingPunct="1">
                <a:lnSpc>
                  <a:spcPct val="100000"/>
                </a:lnSpc>
                <a:spcBef>
                  <a:spcPct val="20000"/>
                </a:spcBef>
                <a:buFont typeface="Arial" panose="020B0604020202020204" pitchFamily="34" charset="0"/>
                <a:buNone/>
              </a:pPr>
              <a:r>
                <a:rPr lang="zh-CN" sz="2800" b="1" dirty="0">
                  <a:solidFill>
                    <a:srgbClr val="1369B2"/>
                  </a:solidFill>
                  <a:latin typeface="微软雅黑" panose="020B0503020204020204" charset="-122"/>
                  <a:ea typeface="微软雅黑" panose="020B0503020204020204" charset="-122"/>
                  <a:cs typeface="等线" panose="02010600030101010101" charset="-122"/>
                  <a:sym typeface="等线" panose="02010600030101010101" charset="-122"/>
                </a:rPr>
                <a:t>总结</a:t>
              </a:r>
              <a:endParaRPr kumimoji="0" lang="zh-CN"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pic>
        <p:nvPicPr>
          <p:cNvPr id="3" name="图片 2"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grpSp>
        <p:nvGrpSpPr>
          <p:cNvPr id="22" name="组合 21"/>
          <p:cNvGrpSpPr/>
          <p:nvPr/>
        </p:nvGrpSpPr>
        <p:grpSpPr>
          <a:xfrm>
            <a:off x="3119671" y="1255890"/>
            <a:ext cx="1192345" cy="612920"/>
            <a:chOff x="2215144" y="982844"/>
            <a:chExt cx="1244730" cy="842780"/>
          </a:xfrm>
        </p:grpSpPr>
        <p:sp>
          <p:nvSpPr>
            <p:cNvPr id="23" name="平行四边形 22"/>
            <p:cNvSpPr/>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4"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01</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5" name="组合 24"/>
          <p:cNvGrpSpPr/>
          <p:nvPr/>
        </p:nvGrpSpPr>
        <p:grpSpPr>
          <a:xfrm>
            <a:off x="3119671" y="2176075"/>
            <a:ext cx="1192345" cy="618263"/>
            <a:chOff x="2215144" y="2026500"/>
            <a:chExt cx="1244730" cy="850129"/>
          </a:xfrm>
        </p:grpSpPr>
        <p:sp>
          <p:nvSpPr>
            <p:cNvPr id="26" name="平行四边形 25"/>
            <p:cNvSpPr/>
            <p:nvPr/>
          </p:nvSpPr>
          <p:spPr>
            <a:xfrm>
              <a:off x="2215144" y="2033848"/>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7"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02</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8" name="组合 27"/>
          <p:cNvGrpSpPr/>
          <p:nvPr/>
        </p:nvGrpSpPr>
        <p:grpSpPr>
          <a:xfrm>
            <a:off x="3119671" y="3106438"/>
            <a:ext cx="1192345" cy="614383"/>
            <a:chOff x="2215144" y="3084852"/>
            <a:chExt cx="1244730" cy="844793"/>
          </a:xfrm>
        </p:grpSpPr>
        <p:sp>
          <p:nvSpPr>
            <p:cNvPr id="29" name="平行四边形 28"/>
            <p:cNvSpPr/>
            <p:nvPr/>
          </p:nvSpPr>
          <p:spPr>
            <a:xfrm>
              <a:off x="2215144" y="3084852"/>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30"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03</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1" name="组合 30"/>
          <p:cNvGrpSpPr/>
          <p:nvPr/>
        </p:nvGrpSpPr>
        <p:grpSpPr>
          <a:xfrm>
            <a:off x="4025342" y="1233717"/>
            <a:ext cx="5143000" cy="612920"/>
            <a:chOff x="4315150" y="953426"/>
            <a:chExt cx="3857250" cy="540057"/>
          </a:xfrm>
        </p:grpSpPr>
        <p:sp>
          <p:nvSpPr>
            <p:cNvPr id="32" name="矩形 31"/>
            <p:cNvSpPr/>
            <p:nvPr/>
          </p:nvSpPr>
          <p:spPr>
            <a:xfrm>
              <a:off x="4841196" y="1036090"/>
              <a:ext cx="2827147" cy="331231"/>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solidFill>
                    <a:schemeClr val="tx1"/>
                  </a:solidFill>
                  <a:latin typeface="微软雅黑" panose="020B0503020204020204" charset="-122"/>
                  <a:ea typeface="黑体" panose="02010609060101010101" charset="-122"/>
                  <a:cs typeface="+mn-ea"/>
                  <a:sym typeface="+mn-ea"/>
                </a:rPr>
                <a:t>设置背景颜色</a:t>
              </a:r>
              <a:endParaRPr kumimoji="1" lang="zh-CN" altLang="en-US" sz="2000" kern="0" dirty="0">
                <a:solidFill>
                  <a:schemeClr val="tx1"/>
                </a:solidFill>
                <a:latin typeface="微软雅黑" panose="020B0503020204020204" charset="-122"/>
                <a:ea typeface="黑体" panose="02010609060101010101" charset="-122"/>
                <a:cs typeface="+mn-ea"/>
                <a:sym typeface="+mn-ea"/>
              </a:endParaRPr>
            </a:p>
          </p:txBody>
        </p:sp>
        <p:sp>
          <p:nvSpPr>
            <p:cNvPr id="33" name="平行四边形 32"/>
            <p:cNvSpPr/>
            <p:nvPr/>
          </p:nvSpPr>
          <p:spPr>
            <a:xfrm>
              <a:off x="4315150" y="953426"/>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34" name="组合 33"/>
          <p:cNvGrpSpPr/>
          <p:nvPr/>
        </p:nvGrpSpPr>
        <p:grpSpPr>
          <a:xfrm>
            <a:off x="4025342" y="2159253"/>
            <a:ext cx="5143000" cy="612920"/>
            <a:chOff x="4315150" y="1647579"/>
            <a:chExt cx="3857250" cy="540057"/>
          </a:xfrm>
        </p:grpSpPr>
        <p:sp>
          <p:nvSpPr>
            <p:cNvPr id="35" name="矩形 34"/>
            <p:cNvSpPr/>
            <p:nvPr/>
          </p:nvSpPr>
          <p:spPr>
            <a:xfrm>
              <a:off x="4841196" y="1730243"/>
              <a:ext cx="2827147" cy="331231"/>
            </a:xfrm>
            <a:prstGeom prst="rect">
              <a:avLst/>
            </a:prstGeom>
            <a:ln w="15875">
              <a:noFill/>
            </a:ln>
          </p:spPr>
          <p:txBody>
            <a:bodyPr wrap="square" lIns="68580" tIns="34290" rIns="68580" bIns="34290">
              <a:spAutoFit/>
            </a:bodyPr>
            <a:lstStyle/>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设置背景图</a:t>
              </a:r>
              <a:r>
                <a:rPr kumimoji="1" lang="zh-CN" altLang="en-US" sz="2000" kern="0" dirty="0">
                  <a:latin typeface="微软雅黑" panose="020B0503020204020204" charset="-122"/>
                  <a:ea typeface="黑体" panose="02010609060101010101" charset="-122"/>
                  <a:cs typeface="+mn-ea"/>
                  <a:sym typeface="+mn-ea"/>
                </a:rPr>
                <a:t>片</a:t>
              </a:r>
              <a:endParaRPr kumimoji="1" lang="zh-CN" altLang="en-US" sz="2000" kern="0" dirty="0">
                <a:latin typeface="微软雅黑" panose="020B0503020204020204" charset="-122"/>
                <a:ea typeface="黑体" panose="02010609060101010101" charset="-122"/>
                <a:cs typeface="+mn-ea"/>
                <a:sym typeface="+mn-ea"/>
              </a:endParaRPr>
            </a:p>
          </p:txBody>
        </p:sp>
        <p:sp>
          <p:nvSpPr>
            <p:cNvPr id="36" name="平行四边形 35"/>
            <p:cNvSpPr/>
            <p:nvPr/>
          </p:nvSpPr>
          <p:spPr>
            <a:xfrm>
              <a:off x="4315150" y="1647579"/>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lstStyle/>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1" name="组合 10"/>
          <p:cNvGrpSpPr/>
          <p:nvPr/>
        </p:nvGrpSpPr>
        <p:grpSpPr>
          <a:xfrm>
            <a:off x="4009467" y="3107015"/>
            <a:ext cx="5335269" cy="612920"/>
            <a:chOff x="4315150" y="2341731"/>
            <a:chExt cx="4001452" cy="540057"/>
          </a:xfrm>
        </p:grpSpPr>
        <p:sp>
          <p:nvSpPr>
            <p:cNvPr id="12" name="矩形 11"/>
            <p:cNvSpPr/>
            <p:nvPr>
              <p:custDataLst>
                <p:tags r:id="rId2"/>
              </p:custDataLst>
            </p:nvPr>
          </p:nvSpPr>
          <p:spPr>
            <a:xfrm>
              <a:off x="4841406" y="2424539"/>
              <a:ext cx="3475196" cy="331231"/>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altLang="en-US" sz="2000" kern="0" dirty="0">
                  <a:latin typeface="微软雅黑" panose="020B0503020204020204" charset="-122"/>
                  <a:ea typeface="黑体" panose="02010609060101010101" charset="-122"/>
                  <a:cs typeface="+mn-ea"/>
                  <a:sym typeface="+mn-ea"/>
                </a:rPr>
                <a:t>设置颜色与元素的不透明</a:t>
              </a:r>
              <a:r>
                <a:rPr kumimoji="1" lang="zh-CN" altLang="en-US" sz="2000" kern="0" dirty="0">
                  <a:latin typeface="微软雅黑" panose="020B0503020204020204" charset="-122"/>
                  <a:ea typeface="黑体" panose="02010609060101010101" charset="-122"/>
                  <a:cs typeface="+mn-ea"/>
                  <a:sym typeface="+mn-ea"/>
                </a:rPr>
                <a:t>度</a:t>
              </a:r>
              <a:endParaRPr kumimoji="1" lang="zh-CN" altLang="en-US" sz="2000" kern="0" dirty="0">
                <a:latin typeface="微软雅黑" panose="020B0503020204020204" charset="-122"/>
                <a:ea typeface="黑体" panose="02010609060101010101" charset="-122"/>
                <a:cs typeface="+mn-ea"/>
                <a:sym typeface="+mn-ea"/>
              </a:endParaRPr>
            </a:p>
          </p:txBody>
        </p:sp>
        <p:sp>
          <p:nvSpPr>
            <p:cNvPr id="13" name="平行四边形 12"/>
            <p:cNvSpPr/>
            <p:nvPr>
              <p:custDataLst>
                <p:tags r:id="rId3"/>
              </p:custDataLst>
            </p:nvPr>
          </p:nvSpPr>
          <p:spPr>
            <a:xfrm>
              <a:off x="4315150" y="2341731"/>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2" name="组合 1"/>
          <p:cNvGrpSpPr/>
          <p:nvPr/>
        </p:nvGrpSpPr>
        <p:grpSpPr>
          <a:xfrm>
            <a:off x="3086651" y="4032268"/>
            <a:ext cx="1192345" cy="613308"/>
            <a:chOff x="2215144" y="3084852"/>
            <a:chExt cx="1244730" cy="843315"/>
          </a:xfrm>
        </p:grpSpPr>
        <p:sp>
          <p:nvSpPr>
            <p:cNvPr id="9" name="平行四边形 8"/>
            <p:cNvSpPr/>
            <p:nvPr>
              <p:custDataLst>
                <p:tags r:id="rId4"/>
              </p:custDataLst>
            </p:nvPr>
          </p:nvSpPr>
          <p:spPr>
            <a:xfrm>
              <a:off x="2215144" y="3084852"/>
              <a:ext cx="1120898" cy="842781"/>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0" name="文本框 11"/>
            <p:cNvSpPr txBox="1"/>
            <p:nvPr>
              <p:custDataLst>
                <p:tags r:id="rId5"/>
              </p:custDataLst>
            </p:nvPr>
          </p:nvSpPr>
          <p:spPr>
            <a:xfrm>
              <a:off x="2393075" y="3125750"/>
              <a:ext cx="1066799" cy="802417"/>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mn-ea"/>
                  <a:sym typeface="等线" panose="02010600030101010101" charset="-122"/>
                </a:rPr>
                <a:t>04</a:t>
              </a:r>
              <a:endParaRPr lang="zh-CN" altLang="en-US"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grpSp>
        <p:nvGrpSpPr>
          <p:cNvPr id="14" name="组合 13"/>
          <p:cNvGrpSpPr/>
          <p:nvPr/>
        </p:nvGrpSpPr>
        <p:grpSpPr>
          <a:xfrm>
            <a:off x="3976447" y="4032845"/>
            <a:ext cx="5335269" cy="612920"/>
            <a:chOff x="4315150" y="2341731"/>
            <a:chExt cx="4001452" cy="540057"/>
          </a:xfrm>
        </p:grpSpPr>
        <p:sp>
          <p:nvSpPr>
            <p:cNvPr id="15" name="矩形 14"/>
            <p:cNvSpPr/>
            <p:nvPr>
              <p:custDataLst>
                <p:tags r:id="rId6"/>
              </p:custDataLst>
            </p:nvPr>
          </p:nvSpPr>
          <p:spPr>
            <a:xfrm>
              <a:off x="4841406" y="2424539"/>
              <a:ext cx="3475196" cy="331231"/>
            </a:xfrm>
            <a:prstGeom prst="rect">
              <a:avLst/>
            </a:prstGeom>
            <a:ln w="15875">
              <a:noFill/>
            </a:ln>
          </p:spPr>
          <p:txBody>
            <a:bodyPr wrap="square" lIns="68580" tIns="34290" rIns="68580" bIns="34290">
              <a:spAutoFit/>
            </a:bodyPr>
            <a:p>
              <a:pPr algn="l" fontAlgn="auto">
                <a:spcBef>
                  <a:spcPts val="0"/>
                </a:spcBef>
                <a:spcAft>
                  <a:spcPts val="0"/>
                </a:spcAft>
                <a:defRPr/>
              </a:pPr>
              <a:r>
                <a:rPr kumimoji="1" lang="zh-CN" sz="2000" kern="0" dirty="0">
                  <a:latin typeface="微软雅黑" panose="020B0503020204020204" charset="-122"/>
                  <a:ea typeface="黑体" panose="02010609060101010101" charset="-122"/>
                  <a:cs typeface="+mn-ea"/>
                  <a:sym typeface="+mn-ea"/>
                </a:rPr>
                <a:t>背景</a:t>
              </a:r>
              <a:r>
                <a:rPr kumimoji="1" lang="zh-CN" sz="2000" kern="0" dirty="0">
                  <a:latin typeface="微软雅黑" panose="020B0503020204020204" charset="-122"/>
                  <a:ea typeface="黑体" panose="02010609060101010101" charset="-122"/>
                  <a:cs typeface="+mn-ea"/>
                  <a:sym typeface="+mn-ea"/>
                </a:rPr>
                <a:t>相关的</a:t>
              </a:r>
              <a:r>
                <a:rPr kumimoji="1" lang="zh-CN" sz="2000" kern="0" dirty="0">
                  <a:latin typeface="微软雅黑" panose="020B0503020204020204" charset="-122"/>
                  <a:ea typeface="黑体" panose="02010609060101010101" charset="-122"/>
                  <a:cs typeface="+mn-ea"/>
                  <a:sym typeface="+mn-ea"/>
                </a:rPr>
                <a:t>其他属性</a:t>
              </a:r>
              <a:endParaRPr kumimoji="1" lang="zh-CN" sz="2000" kern="0" dirty="0">
                <a:latin typeface="微软雅黑" panose="020B0503020204020204" charset="-122"/>
                <a:ea typeface="黑体" panose="02010609060101010101" charset="-122"/>
                <a:cs typeface="+mn-ea"/>
                <a:sym typeface="+mn-ea"/>
              </a:endParaRPr>
            </a:p>
          </p:txBody>
        </p:sp>
        <p:sp>
          <p:nvSpPr>
            <p:cNvPr id="16" name="平行四边形 15"/>
            <p:cNvSpPr/>
            <p:nvPr>
              <p:custDataLst>
                <p:tags r:id="rId7"/>
              </p:custDataLst>
            </p:nvPr>
          </p:nvSpPr>
          <p:spPr>
            <a:xfrm>
              <a:off x="4315150" y="2341731"/>
              <a:ext cx="3857250" cy="540057"/>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7360285" cy="460375"/>
            <a:chOff x="174623" y="286807"/>
            <a:chExt cx="736028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666940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altLang="en-US" sz="2400" b="1" dirty="0">
                  <a:solidFill>
                    <a:srgbClr val="1369B2"/>
                  </a:solidFill>
                  <a:latin typeface="微软雅黑" panose="020B0503020204020204" charset="-122"/>
                  <a:ea typeface="微软雅黑" panose="020B0503020204020204" charset="-122"/>
                  <a:cs typeface="等线" panose="02010600030101010101" charset="-122"/>
                  <a:sym typeface="+mn-ea"/>
                </a:rPr>
                <a:t>乡村振兴网项目中背景</a:t>
              </a: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属性的应用</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3" name="TextBox 5"/>
          <p:cNvSpPr txBox="1">
            <a:spLocks noChangeArrowheads="1"/>
          </p:cNvSpPr>
          <p:nvPr>
            <p:custDataLst>
              <p:tags r:id="rId2"/>
            </p:custDataLst>
          </p:nvPr>
        </p:nvSpPr>
        <p:spPr bwMode="auto">
          <a:xfrm>
            <a:off x="1187624" y="1211865"/>
            <a:ext cx="1300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200" b="1" dirty="0">
                <a:solidFill>
                  <a:prstClr val="black"/>
                </a:solidFill>
                <a:latin typeface="微软雅黑" panose="020B0503020204020204" charset="-122"/>
                <a:ea typeface="微软雅黑" panose="020B0503020204020204" charset="-122"/>
                <a:sym typeface="+mn-ea"/>
              </a:rPr>
              <a:t>小试身手</a:t>
            </a:r>
            <a:endParaRPr lang="zh-CN" altLang="en-US" sz="2200" b="1" dirty="0">
              <a:solidFill>
                <a:prstClr val="black"/>
              </a:solidFill>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43616" y="1211865"/>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内容占位符 2"/>
          <p:cNvSpPr>
            <a:spLocks noGrp="1"/>
          </p:cNvSpPr>
          <p:nvPr>
            <p:custDataLst>
              <p:tags r:id="rId4"/>
            </p:custDataLst>
          </p:nvPr>
        </p:nvSpPr>
        <p:spPr bwMode="auto">
          <a:xfrm>
            <a:off x="971550" y="1772920"/>
            <a:ext cx="3610610" cy="31464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zh-CN" altLang="en-US" sz="2000" b="1" kern="100" dirty="0" smtClean="0">
                <a:latin typeface="微软雅黑" panose="020B0503020204020204" charset="-122"/>
                <a:ea typeface="微软雅黑" panose="020B0503020204020204" charset="-122"/>
                <a:cs typeface="Times New Roman" panose="02020603050405020304" pitchFamily="18" charset="0"/>
              </a:rPr>
              <a:t>结合乡村振兴宣传栏首页案例中的实际效果谈一谈哪里可以使用背景</a:t>
            </a:r>
            <a:r>
              <a:rPr lang="zh-CN" altLang="en-US" sz="2000" b="1" kern="100" dirty="0" smtClean="0">
                <a:latin typeface="微软雅黑" panose="020B0503020204020204" charset="-122"/>
                <a:ea typeface="微软雅黑" panose="020B0503020204020204" charset="-122"/>
                <a:cs typeface="Times New Roman" panose="02020603050405020304" pitchFamily="18" charset="0"/>
              </a:rPr>
              <a:t>属性，并根据自己的想法尝试修改背景属性的值。</a:t>
            </a:r>
            <a:endParaRPr lang="zh-CN" altLang="en-US" sz="2000" b="1" kern="100" dirty="0" smtClean="0">
              <a:latin typeface="微软雅黑" panose="020B0503020204020204" charset="-122"/>
              <a:ea typeface="微软雅黑" panose="020B0503020204020204" charset="-122"/>
              <a:cs typeface="Times New Roman" panose="02020603050405020304" pitchFamily="18" charset="0"/>
            </a:endParaRPr>
          </a:p>
          <a:p>
            <a:pPr marL="0" indent="0">
              <a:lnSpc>
                <a:spcPct val="150000"/>
              </a:lnSpc>
              <a:buNone/>
            </a:pPr>
            <a:endParaRPr lang="en-US" altLang="zh-CN" sz="2000" b="1" kern="100" dirty="0">
              <a:latin typeface="微软雅黑" panose="020B0503020204020204" charset="-122"/>
              <a:ea typeface="微软雅黑" panose="020B0503020204020204" charset="-122"/>
              <a:cs typeface="Times New Roman" panose="02020603050405020304" pitchFamily="18" charset="0"/>
            </a:endParaRPr>
          </a:p>
        </p:txBody>
      </p:sp>
      <p:pic>
        <p:nvPicPr>
          <p:cNvPr id="12" name="图片 11"/>
          <p:cNvPicPr>
            <a:picLocks noChangeAspect="1"/>
          </p:cNvPicPr>
          <p:nvPr>
            <p:custDataLst>
              <p:tags r:id="rId5"/>
            </p:custDataLst>
          </p:nvPr>
        </p:nvPicPr>
        <p:blipFill>
          <a:blip r:embed="rId6"/>
          <a:stretch>
            <a:fillRect/>
          </a:stretch>
        </p:blipFill>
        <p:spPr>
          <a:xfrm>
            <a:off x="4692650" y="804545"/>
            <a:ext cx="7291705" cy="5990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设置背景</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颜色</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591987" y="1052736"/>
            <a:ext cx="187743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a:solidFill>
                  <a:prstClr val="black"/>
                </a:solidFill>
                <a:latin typeface="微软雅黑" panose="020B0503020204020204" charset="-122"/>
                <a:ea typeface="微软雅黑" panose="020B0503020204020204" charset="-122"/>
              </a:rPr>
              <a:t>设置背景颜色</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447979"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601470" y="1877060"/>
            <a:ext cx="8989060" cy="1938020"/>
          </a:xfrm>
          <a:prstGeom prst="rect">
            <a:avLst/>
          </a:prstGeom>
        </p:spPr>
        <p:txBody>
          <a:bodyPr wrap="square">
            <a:spAutoFit/>
          </a:bodyPr>
          <a:lstStyle/>
          <a:p>
            <a:pPr marL="0" lvl="1" indent="457200">
              <a:lnSpc>
                <a:spcPct val="150000"/>
              </a:lnSpc>
              <a:defRPr/>
            </a:pPr>
            <a:r>
              <a:rPr lang="zh-CN" altLang="zh-CN" sz="2000" dirty="0">
                <a:solidFill>
                  <a:schemeClr val="tx1"/>
                </a:solidFill>
                <a:latin typeface="微软雅黑" panose="020B0503020204020204" charset="-122"/>
                <a:ea typeface="微软雅黑" panose="020B0503020204020204" charset="-122"/>
              </a:rPr>
              <a:t>在</a:t>
            </a:r>
            <a:r>
              <a:rPr lang="en-US" altLang="zh-CN" sz="2000" dirty="0">
                <a:solidFill>
                  <a:schemeClr val="tx1"/>
                </a:solidFill>
                <a:latin typeface="微软雅黑" panose="020B0503020204020204" charset="-122"/>
                <a:ea typeface="微软雅黑" panose="020B0503020204020204" charset="-122"/>
              </a:rPr>
              <a:t>CSS</a:t>
            </a:r>
            <a:r>
              <a:rPr lang="zh-CN" altLang="zh-CN" sz="2000" dirty="0">
                <a:solidFill>
                  <a:schemeClr val="tx1"/>
                </a:solidFill>
                <a:latin typeface="微软雅黑" panose="020B0503020204020204" charset="-122"/>
                <a:ea typeface="微软雅黑" panose="020B0503020204020204" charset="-122"/>
              </a:rPr>
              <a:t>中，使用</a:t>
            </a:r>
            <a:r>
              <a:rPr lang="en-US" altLang="zh-CN" sz="2000" dirty="0">
                <a:solidFill>
                  <a:schemeClr val="tx1"/>
                </a:solidFill>
                <a:latin typeface="微软雅黑" panose="020B0503020204020204" charset="-122"/>
                <a:ea typeface="微软雅黑" panose="020B0503020204020204" charset="-122"/>
              </a:rPr>
              <a:t>background-color</a:t>
            </a:r>
            <a:r>
              <a:rPr lang="zh-CN" altLang="zh-CN" sz="2000" dirty="0">
                <a:solidFill>
                  <a:schemeClr val="tx1"/>
                </a:solidFill>
                <a:latin typeface="微软雅黑" panose="020B0503020204020204" charset="-122"/>
                <a:ea typeface="微软雅黑" panose="020B0503020204020204" charset="-122"/>
              </a:rPr>
              <a:t>属性来设置网页元素的背景颜色，其属性值可使用预定义的颜色值、十六进制</a:t>
            </a:r>
            <a:r>
              <a:rPr lang="en-US" altLang="zh-CN" sz="2000" dirty="0">
                <a:solidFill>
                  <a:schemeClr val="tx1"/>
                </a:solidFill>
                <a:latin typeface="微软雅黑" panose="020B0503020204020204" charset="-122"/>
                <a:ea typeface="微软雅黑" panose="020B0503020204020204" charset="-122"/>
              </a:rPr>
              <a:t>#RRGGBB</a:t>
            </a:r>
            <a:r>
              <a:rPr lang="zh-CN" altLang="zh-CN" sz="2000" dirty="0">
                <a:solidFill>
                  <a:schemeClr val="tx1"/>
                </a:solidFill>
                <a:latin typeface="微软雅黑" panose="020B0503020204020204" charset="-122"/>
                <a:ea typeface="微软雅黑" panose="020B0503020204020204" charset="-122"/>
              </a:rPr>
              <a:t>或</a:t>
            </a:r>
            <a:r>
              <a:rPr lang="en-US" altLang="zh-CN" sz="2000" dirty="0">
                <a:solidFill>
                  <a:schemeClr val="tx1"/>
                </a:solidFill>
                <a:latin typeface="微软雅黑" panose="020B0503020204020204" charset="-122"/>
                <a:ea typeface="微软雅黑" panose="020B0503020204020204" charset="-122"/>
              </a:rPr>
              <a:t>RGB</a:t>
            </a:r>
            <a:r>
              <a:rPr lang="zh-CN" altLang="zh-CN" sz="2000" dirty="0">
                <a:solidFill>
                  <a:schemeClr val="tx1"/>
                </a:solidFill>
                <a:latin typeface="微软雅黑" panose="020B0503020204020204" charset="-122"/>
                <a:ea typeface="微软雅黑" panose="020B0503020204020204" charset="-122"/>
              </a:rPr>
              <a:t>代码</a:t>
            </a:r>
            <a:r>
              <a:rPr lang="en-US" altLang="zh-CN" sz="2000" dirty="0" err="1">
                <a:solidFill>
                  <a:schemeClr val="tx1"/>
                </a:solidFill>
                <a:latin typeface="微软雅黑" panose="020B0503020204020204" charset="-122"/>
                <a:ea typeface="微软雅黑" panose="020B0503020204020204" charset="-122"/>
              </a:rPr>
              <a:t>rgb</a:t>
            </a:r>
            <a:r>
              <a:rPr lang="en-US" altLang="zh-CN" sz="2000" dirty="0">
                <a:solidFill>
                  <a:schemeClr val="tx1"/>
                </a:solidFill>
                <a:latin typeface="微软雅黑" panose="020B0503020204020204" charset="-122"/>
                <a:ea typeface="微软雅黑" panose="020B0503020204020204" charset="-122"/>
              </a:rPr>
              <a:t>(</a:t>
            </a:r>
            <a:r>
              <a:rPr lang="en-US" altLang="zh-CN" sz="2000" dirty="0" err="1">
                <a:solidFill>
                  <a:schemeClr val="tx1"/>
                </a:solidFill>
                <a:latin typeface="微软雅黑" panose="020B0503020204020204" charset="-122"/>
                <a:ea typeface="微软雅黑" panose="020B0503020204020204" charset="-122"/>
              </a:rPr>
              <a:t>r,g,b</a:t>
            </a:r>
            <a:r>
              <a:rPr lang="en-US" altLang="zh-CN" sz="2000" dirty="0">
                <a:solidFill>
                  <a:schemeClr val="tx1"/>
                </a:solidFill>
                <a:latin typeface="微软雅黑" panose="020B0503020204020204" charset="-122"/>
                <a:ea typeface="微软雅黑" panose="020B0503020204020204" charset="-122"/>
              </a:rPr>
              <a:t>)</a:t>
            </a:r>
            <a:r>
              <a:rPr lang="zh-CN" altLang="zh-CN" sz="2000" dirty="0">
                <a:solidFill>
                  <a:schemeClr val="tx1"/>
                </a:solidFill>
                <a:latin typeface="微软雅黑" panose="020B0503020204020204" charset="-122"/>
                <a:ea typeface="微软雅黑" panose="020B0503020204020204" charset="-122"/>
              </a:rPr>
              <a:t>。</a:t>
            </a:r>
            <a:r>
              <a:rPr lang="en-US" altLang="zh-CN" sz="2000" dirty="0">
                <a:solidFill>
                  <a:schemeClr val="tx1"/>
                </a:solidFill>
                <a:latin typeface="微软雅黑" panose="020B0503020204020204" charset="-122"/>
                <a:ea typeface="微软雅黑" panose="020B0503020204020204" charset="-122"/>
              </a:rPr>
              <a:t>background-color</a:t>
            </a:r>
            <a:r>
              <a:rPr lang="zh-CN" altLang="zh-CN" sz="2000" dirty="0">
                <a:solidFill>
                  <a:schemeClr val="tx1"/>
                </a:solidFill>
                <a:latin typeface="微软雅黑" panose="020B0503020204020204" charset="-122"/>
                <a:ea typeface="微软雅黑" panose="020B0503020204020204" charset="-122"/>
              </a:rPr>
              <a:t>的默认值为</a:t>
            </a:r>
            <a:r>
              <a:rPr lang="en-US" altLang="zh-CN" sz="2000" dirty="0">
                <a:solidFill>
                  <a:schemeClr val="tx1"/>
                </a:solidFill>
                <a:latin typeface="微软雅黑" panose="020B0503020204020204" charset="-122"/>
                <a:ea typeface="微软雅黑" panose="020B0503020204020204" charset="-122"/>
              </a:rPr>
              <a:t>transparent</a:t>
            </a:r>
            <a:r>
              <a:rPr lang="zh-CN" altLang="zh-CN" sz="2000" dirty="0">
                <a:solidFill>
                  <a:schemeClr val="tx1"/>
                </a:solidFill>
                <a:latin typeface="微软雅黑" panose="020B0503020204020204" charset="-122"/>
                <a:ea typeface="微软雅黑" panose="020B0503020204020204" charset="-122"/>
              </a:rPr>
              <a:t>，即背景透明，此时子元素会显示其父元素的背景。</a:t>
            </a:r>
            <a:endParaRPr lang="zh-CN" altLang="zh-CN" sz="2000" dirty="0">
              <a:solidFill>
                <a:schemeClr val="tx1"/>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设置背景</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颜色</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5938520"/>
            <a:ext cx="5952490" cy="674370"/>
          </a:xfrm>
          <a:prstGeom prst="rect">
            <a:avLst/>
          </a:prstGeom>
        </p:spPr>
      </p:pic>
      <p:sp>
        <p:nvSpPr>
          <p:cNvPr id="11" name="TextBox 5"/>
          <p:cNvSpPr txBox="1">
            <a:spLocks noChangeArrowheads="1"/>
          </p:cNvSpPr>
          <p:nvPr>
            <p:custDataLst>
              <p:tags r:id="rId2"/>
            </p:custDataLst>
          </p:nvPr>
        </p:nvSpPr>
        <p:spPr bwMode="auto">
          <a:xfrm>
            <a:off x="1151297" y="1195611"/>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案例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007289" y="1195611"/>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custDataLst>
              <p:tags r:id="rId4"/>
            </p:custDataLst>
          </p:nvPr>
        </p:nvPicPr>
        <p:blipFill>
          <a:blip r:embed="rId5"/>
          <a:stretch>
            <a:fillRect/>
          </a:stretch>
        </p:blipFill>
        <p:spPr>
          <a:xfrm>
            <a:off x="4441190" y="2823210"/>
            <a:ext cx="3575685" cy="1459865"/>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855980" y="2823210"/>
            <a:ext cx="3425190" cy="2843530"/>
          </a:xfrm>
          <a:prstGeom prst="rect">
            <a:avLst/>
          </a:prstGeom>
        </p:spPr>
      </p:pic>
      <p:pic>
        <p:nvPicPr>
          <p:cNvPr id="14" name="图片 13"/>
          <p:cNvPicPr>
            <a:picLocks noChangeAspect="1"/>
          </p:cNvPicPr>
          <p:nvPr>
            <p:custDataLst>
              <p:tags r:id="rId8"/>
            </p:custDataLst>
          </p:nvPr>
        </p:nvPicPr>
        <p:blipFill>
          <a:blip r:embed="rId9"/>
          <a:stretch>
            <a:fillRect/>
          </a:stretch>
        </p:blipFill>
        <p:spPr>
          <a:xfrm>
            <a:off x="8176895" y="2823210"/>
            <a:ext cx="3256915" cy="3870960"/>
          </a:xfrm>
          <a:prstGeom prst="rect">
            <a:avLst/>
          </a:prstGeom>
        </p:spPr>
      </p:pic>
      <p:cxnSp>
        <p:nvCxnSpPr>
          <p:cNvPr id="16" name="直接连接符 15"/>
          <p:cNvCxnSpPr/>
          <p:nvPr/>
        </p:nvCxnSpPr>
        <p:spPr>
          <a:xfrm flipV="1">
            <a:off x="900430" y="3106420"/>
            <a:ext cx="1841500" cy="9525"/>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p:custDataLst>
              <p:tags r:id="rId10"/>
            </p:custDataLst>
          </p:nvPr>
        </p:nvCxnSpPr>
        <p:spPr>
          <a:xfrm flipV="1">
            <a:off x="1652270" y="3736340"/>
            <a:ext cx="1631950" cy="10160"/>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pic>
        <p:nvPicPr>
          <p:cNvPr id="19" name="图片 18"/>
          <p:cNvPicPr>
            <a:picLocks noChangeAspect="1"/>
          </p:cNvPicPr>
          <p:nvPr>
            <p:custDataLst>
              <p:tags r:id="rId11"/>
            </p:custDataLst>
          </p:nvPr>
        </p:nvPicPr>
        <p:blipFill>
          <a:blip r:embed="rId12"/>
          <a:stretch>
            <a:fillRect/>
          </a:stretch>
        </p:blipFill>
        <p:spPr>
          <a:xfrm>
            <a:off x="0" y="1815465"/>
            <a:ext cx="12191365" cy="80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设置背景图</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片</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757722" y="1099726"/>
            <a:ext cx="18592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a:solidFill>
                  <a:prstClr val="black"/>
                </a:solidFill>
                <a:latin typeface="微软雅黑" panose="020B0503020204020204" charset="-122"/>
                <a:ea typeface="微软雅黑" panose="020B0503020204020204" charset="-122"/>
              </a:rPr>
              <a:t>设置</a:t>
            </a:r>
            <a:r>
              <a:rPr lang="zh-CN" altLang="en-US" sz="2200" b="1" dirty="0" smtClean="0">
                <a:solidFill>
                  <a:prstClr val="black"/>
                </a:solidFill>
                <a:latin typeface="微软雅黑" panose="020B0503020204020204" charset="-122"/>
                <a:ea typeface="微软雅黑" panose="020B0503020204020204" charset="-122"/>
              </a:rPr>
              <a:t>背景图</a:t>
            </a:r>
            <a:r>
              <a:rPr lang="zh-CN" altLang="en-US" sz="2200" b="1" dirty="0" smtClean="0">
                <a:solidFill>
                  <a:prstClr val="black"/>
                </a:solidFill>
                <a:latin typeface="微软雅黑" panose="020B0503020204020204" charset="-122"/>
                <a:ea typeface="微软雅黑" panose="020B0503020204020204" charset="-122"/>
              </a:rPr>
              <a:t>片</a:t>
            </a:r>
            <a:endParaRPr lang="zh-CN" altLang="en-US" sz="2200" b="1" dirty="0" smtClean="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613714" y="109972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custDataLst>
              <p:tags r:id="rId4"/>
            </p:custDataLst>
          </p:nvPr>
        </p:nvSpPr>
        <p:spPr>
          <a:xfrm>
            <a:off x="1613535" y="2107565"/>
            <a:ext cx="8808085" cy="1014730"/>
          </a:xfrm>
          <a:prstGeom prst="rect">
            <a:avLst/>
          </a:prstGeom>
        </p:spPr>
        <p:txBody>
          <a:bodyPr wrap="square">
            <a:spAutoFit/>
          </a:bodyPr>
          <a:lstStyle/>
          <a:p>
            <a:pPr>
              <a:lnSpc>
                <a:spcPct val="150000"/>
              </a:lnSpc>
            </a:pPr>
            <a:r>
              <a:rPr lang="en-US" altLang="zh-CN" sz="2000" dirty="0" smtClean="0">
                <a:latin typeface="微软雅黑" panose="020B0503020204020204" charset="-122"/>
                <a:ea typeface="微软雅黑" panose="020B0503020204020204" charset="-122"/>
              </a:rPr>
              <a:t>       </a:t>
            </a:r>
            <a:r>
              <a:rPr lang="en-US" altLang="zh-CN" sz="2000" dirty="0" smtClean="0">
                <a:solidFill>
                  <a:schemeClr val="tx1"/>
                </a:solidFill>
                <a:latin typeface="微软雅黑" panose="020B0503020204020204" charset="-122"/>
                <a:ea typeface="微软雅黑" panose="020B0503020204020204" charset="-122"/>
              </a:rPr>
              <a:t> </a:t>
            </a:r>
            <a:r>
              <a:rPr lang="zh-CN" altLang="zh-CN" sz="2000" dirty="0" smtClean="0">
                <a:solidFill>
                  <a:schemeClr val="tx1"/>
                </a:solidFill>
                <a:latin typeface="微软雅黑" panose="020B0503020204020204" charset="-122"/>
                <a:ea typeface="微软雅黑" panose="020B0503020204020204" charset="-122"/>
              </a:rPr>
              <a:t>背景</a:t>
            </a:r>
            <a:r>
              <a:rPr lang="zh-CN" altLang="zh-CN" sz="2000" dirty="0">
                <a:solidFill>
                  <a:schemeClr val="tx1"/>
                </a:solidFill>
                <a:latin typeface="微软雅黑" panose="020B0503020204020204" charset="-122"/>
                <a:ea typeface="微软雅黑" panose="020B0503020204020204" charset="-122"/>
              </a:rPr>
              <a:t>不仅可以设置为某种颜色，还可以将图片作为元素的背景。在</a:t>
            </a:r>
            <a:r>
              <a:rPr lang="en-US" altLang="zh-CN" sz="2000" dirty="0">
                <a:solidFill>
                  <a:schemeClr val="tx1"/>
                </a:solidFill>
                <a:latin typeface="微软雅黑" panose="020B0503020204020204" charset="-122"/>
                <a:ea typeface="微软雅黑" panose="020B0503020204020204" charset="-122"/>
              </a:rPr>
              <a:t>CSS</a:t>
            </a:r>
            <a:r>
              <a:rPr lang="zh-CN" altLang="zh-CN" sz="2000" dirty="0">
                <a:solidFill>
                  <a:schemeClr val="tx1"/>
                </a:solidFill>
                <a:latin typeface="微软雅黑" panose="020B0503020204020204" charset="-122"/>
                <a:ea typeface="微软雅黑" panose="020B0503020204020204" charset="-122"/>
              </a:rPr>
              <a:t>中通过</a:t>
            </a:r>
            <a:r>
              <a:rPr lang="en-US" altLang="zh-CN" sz="2000" dirty="0">
                <a:solidFill>
                  <a:schemeClr val="tx1"/>
                </a:solidFill>
                <a:latin typeface="微软雅黑" panose="020B0503020204020204" charset="-122"/>
                <a:ea typeface="微软雅黑" panose="020B0503020204020204" charset="-122"/>
              </a:rPr>
              <a:t>background-image</a:t>
            </a:r>
            <a:r>
              <a:rPr lang="zh-CN" altLang="zh-CN" sz="2000" dirty="0">
                <a:solidFill>
                  <a:schemeClr val="tx1"/>
                </a:solidFill>
                <a:latin typeface="微软雅黑" panose="020B0503020204020204" charset="-122"/>
                <a:ea typeface="微软雅黑" panose="020B0503020204020204" charset="-122"/>
              </a:rPr>
              <a:t>属性设置背景图片</a:t>
            </a:r>
            <a:r>
              <a:rPr lang="zh-CN" altLang="zh-CN" sz="2000" dirty="0" smtClean="0">
                <a:solidFill>
                  <a:schemeClr val="tx1"/>
                </a:solidFill>
                <a:latin typeface="微软雅黑" panose="020B0503020204020204" charset="-122"/>
                <a:ea typeface="微软雅黑" panose="020B0503020204020204" charset="-122"/>
              </a:rPr>
              <a:t>。</a:t>
            </a:r>
            <a:endParaRPr lang="zh-CN" altLang="zh-CN" sz="2000" dirty="0" smtClean="0">
              <a:solidFill>
                <a:schemeClr val="tx1"/>
              </a:solidFill>
              <a:latin typeface="微软雅黑" panose="020B0503020204020204" charset="-122"/>
              <a:ea typeface="微软雅黑" panose="020B0503020204020204" charset="-122"/>
            </a:endParaRPr>
          </a:p>
        </p:txBody>
      </p:sp>
      <p:sp>
        <p:nvSpPr>
          <p:cNvPr id="9" name="矩形 8"/>
          <p:cNvSpPr>
            <a:spLocks noChangeArrowheads="1"/>
          </p:cNvSpPr>
          <p:nvPr>
            <p:custDataLst>
              <p:tags r:id="rId5"/>
            </p:custDataLst>
          </p:nvPr>
        </p:nvSpPr>
        <p:spPr bwMode="auto">
          <a:xfrm>
            <a:off x="2249011" y="3175859"/>
            <a:ext cx="6637338" cy="506730"/>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err="1">
                <a:latin typeface="微软雅黑" panose="020B0503020204020204" charset="-122"/>
                <a:ea typeface="微软雅黑" panose="020B0503020204020204" charset="-122"/>
              </a:rPr>
              <a:t>background-image:url</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图片文件的地址</a:t>
            </a:r>
            <a:r>
              <a:rPr lang="en-US" altLang="zh-CN" b="1" dirty="0">
                <a:latin typeface="微软雅黑" panose="020B0503020204020204" charset="-122"/>
                <a:ea typeface="微软雅黑" panose="020B0503020204020204" charset="-122"/>
              </a:rPr>
              <a:t>);</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设置背景图</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片</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301157" y="790481"/>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案例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157149" y="790481"/>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custDataLst>
              <p:tags r:id="rId4"/>
            </p:custDataLst>
          </p:nvPr>
        </p:nvPicPr>
        <p:blipFill>
          <a:blip r:embed="rId5"/>
          <a:stretch>
            <a:fillRect/>
          </a:stretch>
        </p:blipFill>
        <p:spPr>
          <a:xfrm>
            <a:off x="285750" y="1618615"/>
            <a:ext cx="11620500" cy="809625"/>
          </a:xfrm>
          <a:prstGeom prst="rect">
            <a:avLst/>
          </a:prstGeom>
        </p:spPr>
      </p:pic>
      <p:pic>
        <p:nvPicPr>
          <p:cNvPr id="14" name="图片 13"/>
          <p:cNvPicPr>
            <a:picLocks noChangeAspect="1"/>
          </p:cNvPicPr>
          <p:nvPr>
            <p:custDataLst>
              <p:tags r:id="rId6"/>
            </p:custDataLst>
          </p:nvPr>
        </p:nvPicPr>
        <p:blipFill>
          <a:blip r:embed="rId7"/>
          <a:stretch>
            <a:fillRect/>
          </a:stretch>
        </p:blipFill>
        <p:spPr>
          <a:xfrm>
            <a:off x="6010910" y="2509520"/>
            <a:ext cx="4270375" cy="5162550"/>
          </a:xfrm>
          <a:prstGeom prst="rect">
            <a:avLst/>
          </a:prstGeom>
        </p:spPr>
      </p:pic>
      <p:pic>
        <p:nvPicPr>
          <p:cNvPr id="15" name="图片 14"/>
          <p:cNvPicPr>
            <a:picLocks noChangeAspect="1"/>
          </p:cNvPicPr>
          <p:nvPr>
            <p:custDataLst>
              <p:tags r:id="rId8"/>
            </p:custDataLst>
          </p:nvPr>
        </p:nvPicPr>
        <p:blipFill>
          <a:blip r:embed="rId9"/>
          <a:stretch>
            <a:fillRect/>
          </a:stretch>
        </p:blipFill>
        <p:spPr>
          <a:xfrm>
            <a:off x="2150110" y="2509520"/>
            <a:ext cx="3425190" cy="2843530"/>
          </a:xfrm>
          <a:prstGeom prst="rect">
            <a:avLst/>
          </a:prstGeom>
        </p:spPr>
      </p:pic>
      <p:cxnSp>
        <p:nvCxnSpPr>
          <p:cNvPr id="17" name="直接连接符 16"/>
          <p:cNvCxnSpPr/>
          <p:nvPr>
            <p:custDataLst>
              <p:tags r:id="rId10"/>
            </p:custDataLst>
          </p:nvPr>
        </p:nvCxnSpPr>
        <p:spPr>
          <a:xfrm flipV="1">
            <a:off x="2946400" y="3422650"/>
            <a:ext cx="1631950" cy="10160"/>
          </a:xfrm>
          <a:prstGeom prst="line">
            <a:avLst/>
          </a:prstGeom>
          <a:ln w="25400">
            <a:solidFill>
              <a:srgbClr val="FF0000"/>
            </a:solidFill>
          </a:ln>
        </p:spPr>
        <p:style>
          <a:lnRef idx="2">
            <a:schemeClr val="accent1"/>
          </a:lnRef>
          <a:fillRef idx="0">
            <a:srgbClr val="FFFFFF"/>
          </a:fillRef>
          <a:effectRef idx="0">
            <a:srgbClr val="FFFFFF"/>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设置颜色与</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元素的不透明</a:t>
              </a:r>
              <a:r>
                <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rPr>
                <a:t>度</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052736"/>
            <a:ext cx="2697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设置</a:t>
            </a:r>
            <a:r>
              <a:rPr lang="zh-CN" altLang="en-US" sz="2200" b="1" dirty="0" smtClean="0">
                <a:solidFill>
                  <a:prstClr val="black"/>
                </a:solidFill>
                <a:latin typeface="微软雅黑" panose="020B0503020204020204" charset="-122"/>
                <a:ea typeface="微软雅黑" panose="020B0503020204020204" charset="-122"/>
              </a:rPr>
              <a:t>颜色的不透明度</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custDataLst>
              <p:tags r:id="rId4"/>
            </p:custDataLst>
          </p:nvPr>
        </p:nvSpPr>
        <p:spPr bwMode="auto">
          <a:xfrm>
            <a:off x="730250" y="1557020"/>
            <a:ext cx="9993630" cy="38468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buNone/>
            </a:pP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1</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RGBA</a:t>
            </a:r>
            <a:r>
              <a:rPr lang="zh-CN" altLang="zh-CN" sz="1800" b="1" dirty="0">
                <a:solidFill>
                  <a:schemeClr val="tx1"/>
                </a:solidFill>
                <a:latin typeface="微软雅黑" panose="020B0503020204020204" charset="-122"/>
                <a:ea typeface="微软雅黑" panose="020B0503020204020204" charset="-122"/>
              </a:rPr>
              <a:t>模式</a:t>
            </a:r>
            <a:endParaRPr lang="zh-CN" altLang="zh-CN" sz="1800" b="1" dirty="0">
              <a:solidFill>
                <a:schemeClr val="tx1"/>
              </a:solidFill>
              <a:latin typeface="微软雅黑" panose="020B0503020204020204" charset="-122"/>
              <a:ea typeface="微软雅黑" panose="020B0503020204020204" charset="-122"/>
            </a:endParaRPr>
          </a:p>
          <a:p>
            <a:pPr marL="0" indent="457200" hangingPunct="1">
              <a:buNone/>
            </a:pPr>
            <a:r>
              <a:rPr lang="en-US" altLang="zh-CN" sz="1800" dirty="0">
                <a:solidFill>
                  <a:schemeClr val="tx1"/>
                </a:solidFill>
                <a:latin typeface="微软雅黑" panose="020B0503020204020204" charset="-122"/>
                <a:ea typeface="微软雅黑" panose="020B0503020204020204" charset="-122"/>
              </a:rPr>
              <a:t>RGBA</a:t>
            </a:r>
            <a:r>
              <a:rPr lang="zh-CN" altLang="zh-CN" sz="1800" dirty="0">
                <a:solidFill>
                  <a:schemeClr val="tx1"/>
                </a:solidFill>
                <a:latin typeface="微软雅黑" panose="020B0503020204020204" charset="-122"/>
                <a:ea typeface="微软雅黑" panose="020B0503020204020204" charset="-122"/>
              </a:rPr>
              <a:t>是</a:t>
            </a:r>
            <a:r>
              <a:rPr lang="en-US" altLang="zh-CN" sz="1800" dirty="0">
                <a:solidFill>
                  <a:schemeClr val="tx1"/>
                </a:solidFill>
                <a:latin typeface="微软雅黑" panose="020B0503020204020204" charset="-122"/>
                <a:ea typeface="微软雅黑" panose="020B0503020204020204" charset="-122"/>
              </a:rPr>
              <a:t>CSS3</a:t>
            </a:r>
            <a:r>
              <a:rPr lang="zh-CN" altLang="zh-CN" sz="1800" dirty="0">
                <a:solidFill>
                  <a:schemeClr val="tx1"/>
                </a:solidFill>
                <a:latin typeface="微软雅黑" panose="020B0503020204020204" charset="-122"/>
                <a:ea typeface="微软雅黑" panose="020B0503020204020204" charset="-122"/>
              </a:rPr>
              <a:t>新增的颜色模式，它是</a:t>
            </a:r>
            <a:r>
              <a:rPr lang="en-US" altLang="zh-CN" sz="1800" dirty="0">
                <a:solidFill>
                  <a:schemeClr val="tx1"/>
                </a:solidFill>
                <a:latin typeface="微软雅黑" panose="020B0503020204020204" charset="-122"/>
                <a:ea typeface="微软雅黑" panose="020B0503020204020204" charset="-122"/>
              </a:rPr>
              <a:t>RGB</a:t>
            </a:r>
            <a:r>
              <a:rPr lang="zh-CN" altLang="zh-CN" sz="1800" dirty="0">
                <a:solidFill>
                  <a:schemeClr val="tx1"/>
                </a:solidFill>
                <a:latin typeface="微软雅黑" panose="020B0503020204020204" charset="-122"/>
                <a:ea typeface="微软雅黑" panose="020B0503020204020204" charset="-122"/>
              </a:rPr>
              <a:t>颜色模式的延伸，该模式是在红、绿、蓝三原色的基础上添加了不透明度参数。其语法格式如下</a:t>
            </a:r>
            <a:r>
              <a:rPr lang="zh-CN" altLang="zh-CN" sz="1800" dirty="0" smtClean="0">
                <a:solidFill>
                  <a:schemeClr val="tx1"/>
                </a:solidFill>
                <a:latin typeface="微软雅黑" panose="020B0503020204020204" charset="-122"/>
                <a:ea typeface="微软雅黑" panose="020B0503020204020204" charset="-122"/>
              </a:rPr>
              <a:t>：</a:t>
            </a:r>
            <a:endParaRPr lang="en-US" altLang="zh-CN" sz="1800" dirty="0" smtClean="0">
              <a:solidFill>
                <a:schemeClr val="tx1"/>
              </a:solidFill>
              <a:latin typeface="微软雅黑" panose="020B0503020204020204" charset="-122"/>
              <a:ea typeface="微软雅黑" panose="020B0503020204020204" charset="-122"/>
            </a:endParaRPr>
          </a:p>
          <a:p>
            <a:pPr marL="0" indent="457200" hangingPunct="1">
              <a:buNone/>
            </a:pPr>
            <a:endParaRPr lang="en-US" altLang="zh-CN" sz="1800" dirty="0" smtClean="0">
              <a:latin typeface="微软雅黑" panose="020B0503020204020204" charset="-122"/>
              <a:ea typeface="微软雅黑" panose="020B0503020204020204" charset="-122"/>
            </a:endParaRPr>
          </a:p>
          <a:p>
            <a:pPr marL="0" indent="457200" hangingPunct="1">
              <a:buNone/>
            </a:pPr>
            <a:r>
              <a:rPr lang="zh-CN" altLang="en-US" sz="1800" dirty="0" smtClean="0">
                <a:latin typeface="微软雅黑" panose="020B0503020204020204" charset="-122"/>
                <a:ea typeface="微软雅黑" panose="020B0503020204020204" charset="-122"/>
              </a:rPr>
              <a:t>前三个参数与</a:t>
            </a:r>
            <a:r>
              <a:rPr lang="en-US" altLang="zh-CN" sz="1800" dirty="0" smtClean="0">
                <a:latin typeface="微软雅黑" panose="020B0503020204020204" charset="-122"/>
                <a:ea typeface="微软雅黑" panose="020B0503020204020204" charset="-122"/>
              </a:rPr>
              <a:t>RGB</a:t>
            </a:r>
            <a:r>
              <a:rPr lang="zh-CN" altLang="en-US" sz="1800" dirty="0" smtClean="0">
                <a:latin typeface="微软雅黑" panose="020B0503020204020204" charset="-122"/>
                <a:ea typeface="微软雅黑" panose="020B0503020204020204" charset="-122"/>
              </a:rPr>
              <a:t>中的参数含义相同，</a:t>
            </a:r>
            <a:r>
              <a:rPr lang="en-US" altLang="zh-CN" sz="1800" dirty="0" smtClean="0">
                <a:latin typeface="微软雅黑" panose="020B0503020204020204" charset="-122"/>
                <a:ea typeface="微软雅黑" panose="020B0503020204020204" charset="-122"/>
              </a:rPr>
              <a:t>alpha</a:t>
            </a:r>
            <a:r>
              <a:rPr lang="zh-CN" altLang="en-US" sz="1800" dirty="0" smtClean="0">
                <a:latin typeface="微软雅黑" panose="020B0503020204020204" charset="-122"/>
                <a:ea typeface="微软雅黑" panose="020B0503020204020204" charset="-122"/>
              </a:rPr>
              <a:t>参数是一个介于</a:t>
            </a:r>
            <a:r>
              <a:rPr lang="en-US" altLang="zh-CN" sz="1800" dirty="0" smtClean="0">
                <a:latin typeface="微软雅黑" panose="020B0503020204020204" charset="-122"/>
                <a:ea typeface="微软雅黑" panose="020B0503020204020204" charset="-122"/>
              </a:rPr>
              <a:t>0.0</a:t>
            </a:r>
            <a:r>
              <a:rPr lang="zh-CN" altLang="en-US" sz="1800" dirty="0" smtClean="0">
                <a:latin typeface="微软雅黑" panose="020B0503020204020204" charset="-122"/>
                <a:ea typeface="微软雅黑" panose="020B0503020204020204" charset="-122"/>
              </a:rPr>
              <a:t>（完全透明）和</a:t>
            </a:r>
            <a:r>
              <a:rPr lang="en-US" altLang="zh-CN" sz="1800" dirty="0" smtClean="0">
                <a:latin typeface="微软雅黑" panose="020B0503020204020204" charset="-122"/>
                <a:ea typeface="微软雅黑" panose="020B0503020204020204" charset="-122"/>
              </a:rPr>
              <a:t>1.0</a:t>
            </a:r>
            <a:r>
              <a:rPr lang="zh-CN" altLang="en-US" sz="1800" dirty="0" smtClean="0">
                <a:latin typeface="微软雅黑" panose="020B0503020204020204" charset="-122"/>
                <a:ea typeface="微软雅黑" panose="020B0503020204020204" charset="-122"/>
              </a:rPr>
              <a:t>（完全不透明）之间的数字。</a:t>
            </a:r>
            <a:endParaRPr lang="en-US" altLang="zh-CN" sz="1800" dirty="0" smtClean="0">
              <a:latin typeface="微软雅黑" panose="020B0503020204020204" charset="-122"/>
              <a:ea typeface="微软雅黑" panose="020B0503020204020204" charset="-122"/>
            </a:endParaRPr>
          </a:p>
          <a:p>
            <a:pPr marL="0" indent="457200" hangingPunct="1">
              <a:buNone/>
            </a:pPr>
            <a:r>
              <a:rPr lang="zh-CN" altLang="en-US" sz="1800" dirty="0" smtClean="0">
                <a:latin typeface="微软雅黑" panose="020B0503020204020204" charset="-122"/>
                <a:ea typeface="微软雅黑" panose="020B0503020204020204" charset="-122"/>
              </a:rPr>
              <a:t>例如：使用</a:t>
            </a:r>
            <a:r>
              <a:rPr lang="en-US" altLang="zh-CN" sz="1800" dirty="0" smtClean="0">
                <a:latin typeface="微软雅黑" panose="020B0503020204020204" charset="-122"/>
                <a:ea typeface="微软雅黑" panose="020B0503020204020204" charset="-122"/>
              </a:rPr>
              <a:t>RGBA</a:t>
            </a:r>
            <a:r>
              <a:rPr lang="zh-CN" altLang="en-US" sz="1800" dirty="0" smtClean="0">
                <a:latin typeface="微软雅黑" panose="020B0503020204020204" charset="-122"/>
                <a:ea typeface="微软雅黑" panose="020B0503020204020204" charset="-122"/>
              </a:rPr>
              <a:t>模式为</a:t>
            </a:r>
            <a:r>
              <a:rPr lang="en-US" altLang="zh-CN" sz="1800" dirty="0" smtClean="0">
                <a:latin typeface="微软雅黑" panose="020B0503020204020204" charset="-122"/>
                <a:ea typeface="微软雅黑" panose="020B0503020204020204" charset="-122"/>
              </a:rPr>
              <a:t>p</a:t>
            </a:r>
            <a:r>
              <a:rPr lang="zh-CN" altLang="en-US" sz="1800" dirty="0" smtClean="0">
                <a:latin typeface="微软雅黑" panose="020B0503020204020204" charset="-122"/>
                <a:ea typeface="微软雅黑" panose="020B0503020204020204" charset="-122"/>
              </a:rPr>
              <a:t>元素指定透明度为</a:t>
            </a:r>
            <a:r>
              <a:rPr lang="en-US" altLang="zh-CN" sz="1800" dirty="0" smtClean="0">
                <a:latin typeface="微软雅黑" panose="020B0503020204020204" charset="-122"/>
                <a:ea typeface="微软雅黑" panose="020B0503020204020204" charset="-122"/>
              </a:rPr>
              <a:t>0.5</a:t>
            </a:r>
            <a:r>
              <a:rPr lang="zh-CN" altLang="en-US" sz="1800" dirty="0" smtClean="0">
                <a:latin typeface="微软雅黑" panose="020B0503020204020204" charset="-122"/>
                <a:ea typeface="微软雅黑" panose="020B0503020204020204" charset="-122"/>
              </a:rPr>
              <a:t>，颜色为红色的背景</a:t>
            </a:r>
            <a:r>
              <a:rPr lang="zh-CN" altLang="en-US" sz="1800" dirty="0" smtClean="0">
                <a:latin typeface="微软雅黑" panose="020B0503020204020204" charset="-122"/>
                <a:ea typeface="微软雅黑" panose="020B0503020204020204" charset="-122"/>
              </a:rPr>
              <a:t>色，代码如下：</a:t>
            </a:r>
            <a:endParaRPr lang="en-US" altLang="zh-CN" sz="1800" dirty="0">
              <a:latin typeface="微软雅黑" panose="020B0503020204020204" charset="-122"/>
              <a:ea typeface="微软雅黑" panose="020B0503020204020204" charset="-122"/>
            </a:endParaRPr>
          </a:p>
        </p:txBody>
      </p:sp>
      <p:sp>
        <p:nvSpPr>
          <p:cNvPr id="9" name="矩形 8"/>
          <p:cNvSpPr>
            <a:spLocks noChangeArrowheads="1"/>
          </p:cNvSpPr>
          <p:nvPr>
            <p:custDataLst>
              <p:tags r:id="rId5"/>
            </p:custDataLst>
          </p:nvPr>
        </p:nvSpPr>
        <p:spPr bwMode="auto">
          <a:xfrm>
            <a:off x="1500101" y="2974474"/>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err="1"/>
              <a:t>rgba</a:t>
            </a:r>
            <a:r>
              <a:rPr lang="en-US" altLang="zh-CN" b="1" dirty="0"/>
              <a:t>(</a:t>
            </a:r>
            <a:r>
              <a:rPr lang="en-US" altLang="zh-CN" b="1" dirty="0" err="1"/>
              <a:t>r,g,b,alpha</a:t>
            </a:r>
            <a:r>
              <a:rPr lang="en-US" altLang="zh-CN" b="1" dirty="0"/>
              <a:t>);</a:t>
            </a:r>
            <a:endParaRPr lang="zh-CN" altLang="zh-CN" b="1" dirty="0"/>
          </a:p>
        </p:txBody>
      </p:sp>
      <p:sp>
        <p:nvSpPr>
          <p:cNvPr id="10" name="矩形 9"/>
          <p:cNvSpPr>
            <a:spLocks noChangeArrowheads="1"/>
          </p:cNvSpPr>
          <p:nvPr>
            <p:custDataLst>
              <p:tags r:id="rId6"/>
            </p:custDataLst>
          </p:nvPr>
        </p:nvSpPr>
        <p:spPr bwMode="auto">
          <a:xfrm>
            <a:off x="1499884" y="4909526"/>
            <a:ext cx="6637338" cy="369332"/>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dirty="0" smtClean="0"/>
              <a:t>p{background-</a:t>
            </a:r>
            <a:r>
              <a:rPr lang="en-US" altLang="zh-CN" b="1" dirty="0" err="1" smtClean="0"/>
              <a:t>color:rgba</a:t>
            </a:r>
            <a:r>
              <a:rPr lang="en-US" altLang="zh-CN" b="1" dirty="0" smtClean="0"/>
              <a:t>(255,0,0,0.5); }</a:t>
            </a:r>
            <a:endParaRPr lang="zh-CN" altLang="zh-CN" b="1" dirty="0"/>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设置颜色与元素的不透明度</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971592" y="1052736"/>
            <a:ext cx="2697480" cy="429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l" eaLnBrk="1" hangingPunct="1"/>
            <a:r>
              <a:rPr lang="zh-CN" altLang="en-US" sz="2200" b="1" dirty="0" smtClean="0">
                <a:solidFill>
                  <a:prstClr val="black"/>
                </a:solidFill>
                <a:latin typeface="微软雅黑" panose="020B0503020204020204" charset="-122"/>
                <a:ea typeface="微软雅黑" panose="020B0503020204020204" charset="-122"/>
                <a:sym typeface="+mn-ea"/>
              </a:rPr>
              <a:t>设置元素的不透明度</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827584" y="1052736"/>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内容占位符 2"/>
          <p:cNvSpPr>
            <a:spLocks noGrp="1"/>
          </p:cNvSpPr>
          <p:nvPr>
            <p:custDataLst>
              <p:tags r:id="rId4"/>
            </p:custDataLst>
          </p:nvPr>
        </p:nvSpPr>
        <p:spPr bwMode="auto">
          <a:xfrm>
            <a:off x="899795" y="1611630"/>
            <a:ext cx="10194925" cy="38468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a:bodyPr>
          <a:lstStyle>
            <a:lvl1pPr marL="342900" indent="-342900" algn="l" defTabSz="914400" rtl="0" eaLnBrk="1" latinLnBrk="0" hangingPunct="1">
              <a:lnSpc>
                <a:spcPct val="150000"/>
              </a:lnSpc>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lnSpc>
                <a:spcPct val="150000"/>
              </a:lnSpc>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50000"/>
              </a:lnSpc>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50000"/>
              </a:lnSpc>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457200">
              <a:spcBef>
                <a:spcPts val="0"/>
              </a:spcBef>
              <a:buNone/>
            </a:pPr>
            <a:r>
              <a:rPr lang="zh-CN" altLang="en-US" sz="1800" b="1" dirty="0" smtClean="0">
                <a:solidFill>
                  <a:schemeClr val="tx1"/>
                </a:solidFill>
                <a:latin typeface="微软雅黑" panose="020B0503020204020204" charset="-122"/>
                <a:ea typeface="微软雅黑" panose="020B0503020204020204" charset="-122"/>
              </a:rPr>
              <a:t>（</a:t>
            </a:r>
            <a:r>
              <a:rPr lang="en-US" altLang="zh-CN" sz="1800" b="1" dirty="0" smtClean="0">
                <a:solidFill>
                  <a:schemeClr val="tx1"/>
                </a:solidFill>
                <a:latin typeface="微软雅黑" panose="020B0503020204020204" charset="-122"/>
                <a:ea typeface="微软雅黑" panose="020B0503020204020204" charset="-122"/>
              </a:rPr>
              <a:t>2</a:t>
            </a:r>
            <a:r>
              <a:rPr lang="zh-CN" altLang="en-US" sz="1800" b="1" dirty="0">
                <a:solidFill>
                  <a:schemeClr val="tx1"/>
                </a:solidFill>
                <a:latin typeface="微软雅黑" panose="020B0503020204020204" charset="-122"/>
                <a:ea typeface="微软雅黑" panose="020B0503020204020204" charset="-122"/>
              </a:rPr>
              <a:t>）</a:t>
            </a:r>
            <a:r>
              <a:rPr lang="en-US" altLang="zh-CN" sz="1800" b="1" dirty="0">
                <a:solidFill>
                  <a:schemeClr val="tx1"/>
                </a:solidFill>
                <a:latin typeface="微软雅黑" panose="020B0503020204020204" charset="-122"/>
                <a:ea typeface="微软雅黑" panose="020B0503020204020204" charset="-122"/>
              </a:rPr>
              <a:t>opacity</a:t>
            </a:r>
            <a:r>
              <a:rPr lang="zh-CN" altLang="zh-CN" sz="1800" b="1" dirty="0">
                <a:solidFill>
                  <a:schemeClr val="tx1"/>
                </a:solidFill>
                <a:latin typeface="微软雅黑" panose="020B0503020204020204" charset="-122"/>
                <a:ea typeface="微软雅黑" panose="020B0503020204020204" charset="-122"/>
              </a:rPr>
              <a:t>属性</a:t>
            </a:r>
            <a:endParaRPr lang="en-US" altLang="zh-CN" sz="1800" b="1" dirty="0">
              <a:solidFill>
                <a:schemeClr val="tx1"/>
              </a:solidFill>
              <a:latin typeface="微软雅黑" panose="020B0503020204020204" charset="-122"/>
              <a:ea typeface="微软雅黑" panose="020B0503020204020204" charset="-122"/>
            </a:endParaRPr>
          </a:p>
          <a:p>
            <a:pPr marL="0" indent="457200">
              <a:spcBef>
                <a:spcPts val="0"/>
              </a:spcBef>
              <a:buNone/>
            </a:pPr>
            <a:r>
              <a:rPr lang="zh-CN" altLang="zh-CN" sz="1800" dirty="0">
                <a:solidFill>
                  <a:schemeClr val="tx1"/>
                </a:solidFill>
                <a:latin typeface="微软雅黑" panose="020B0503020204020204" charset="-122"/>
                <a:ea typeface="微软雅黑" panose="020B0503020204020204" charset="-122"/>
              </a:rPr>
              <a:t>在</a:t>
            </a:r>
            <a:r>
              <a:rPr lang="en-US" altLang="zh-CN" sz="1800" dirty="0">
                <a:solidFill>
                  <a:schemeClr val="tx1"/>
                </a:solidFill>
                <a:latin typeface="微软雅黑" panose="020B0503020204020204" charset="-122"/>
                <a:ea typeface="微软雅黑" panose="020B0503020204020204" charset="-122"/>
              </a:rPr>
              <a:t>CSS3</a:t>
            </a:r>
            <a:r>
              <a:rPr lang="zh-CN" altLang="zh-CN" sz="1800" dirty="0">
                <a:solidFill>
                  <a:schemeClr val="tx1"/>
                </a:solidFill>
                <a:latin typeface="微软雅黑" panose="020B0503020204020204" charset="-122"/>
                <a:ea typeface="微软雅黑" panose="020B0503020204020204" charset="-122"/>
              </a:rPr>
              <a:t>中，使用</a:t>
            </a:r>
            <a:r>
              <a:rPr lang="en-US" altLang="zh-CN" sz="1800" dirty="0" smtClean="0">
                <a:solidFill>
                  <a:schemeClr val="tx1"/>
                </a:solidFill>
                <a:latin typeface="微软雅黑" panose="020B0503020204020204" charset="-122"/>
                <a:ea typeface="微软雅黑" panose="020B0503020204020204" charset="-122"/>
              </a:rPr>
              <a:t>opacity</a:t>
            </a:r>
            <a:r>
              <a:rPr lang="zh-CN" altLang="en-US" sz="1800" dirty="0" smtClean="0">
                <a:solidFill>
                  <a:schemeClr val="tx1"/>
                </a:solidFill>
                <a:latin typeface="微软雅黑" panose="020B0503020204020204" charset="-122"/>
                <a:ea typeface="微软雅黑" panose="020B0503020204020204" charset="-122"/>
              </a:rPr>
              <a:t>（不透明度）</a:t>
            </a:r>
            <a:r>
              <a:rPr lang="zh-CN" altLang="zh-CN" sz="1800" dirty="0" smtClean="0">
                <a:solidFill>
                  <a:schemeClr val="tx1"/>
                </a:solidFill>
                <a:latin typeface="微软雅黑" panose="020B0503020204020204" charset="-122"/>
                <a:ea typeface="微软雅黑" panose="020B0503020204020204" charset="-122"/>
              </a:rPr>
              <a:t>属</a:t>
            </a:r>
            <a:r>
              <a:rPr lang="zh-CN" altLang="zh-CN" sz="1800" dirty="0">
                <a:solidFill>
                  <a:schemeClr val="tx1"/>
                </a:solidFill>
                <a:latin typeface="微软雅黑" panose="020B0503020204020204" charset="-122"/>
                <a:ea typeface="微软雅黑" panose="020B0503020204020204" charset="-122"/>
              </a:rPr>
              <a:t>性能够使任何元素呈现出透明效果。其语法格式如下</a:t>
            </a:r>
            <a:r>
              <a:rPr lang="zh-CN" altLang="zh-CN" sz="1800" dirty="0" smtClean="0">
                <a:solidFill>
                  <a:schemeClr val="tx1"/>
                </a:solidFill>
                <a:latin typeface="微软雅黑" panose="020B0503020204020204" charset="-122"/>
                <a:ea typeface="微软雅黑" panose="020B0503020204020204" charset="-122"/>
              </a:rPr>
              <a:t>：</a:t>
            </a:r>
            <a:endParaRPr lang="en-US" altLang="zh-CN" sz="1800" dirty="0" smtClean="0">
              <a:solidFill>
                <a:schemeClr val="tx1"/>
              </a:solidFill>
              <a:latin typeface="微软雅黑" panose="020B0503020204020204" charset="-122"/>
              <a:ea typeface="微软雅黑" panose="020B0503020204020204" charset="-122"/>
            </a:endParaRPr>
          </a:p>
          <a:p>
            <a:pPr marL="0" indent="457200">
              <a:spcBef>
                <a:spcPts val="0"/>
              </a:spcBef>
              <a:buNone/>
            </a:pPr>
            <a:endParaRPr lang="en-US" altLang="zh-CN" sz="1800" dirty="0" smtClean="0">
              <a:solidFill>
                <a:schemeClr val="tx1"/>
              </a:solidFill>
              <a:latin typeface="微软雅黑" panose="020B0503020204020204" charset="-122"/>
              <a:ea typeface="微软雅黑" panose="020B0503020204020204" charset="-122"/>
            </a:endParaRPr>
          </a:p>
          <a:p>
            <a:pPr marL="0" indent="457200">
              <a:spcBef>
                <a:spcPts val="0"/>
              </a:spcBef>
              <a:buNone/>
            </a:pPr>
            <a:endParaRPr lang="en-US" altLang="zh-CN" sz="1800" dirty="0" smtClean="0">
              <a:solidFill>
                <a:schemeClr val="tx1"/>
              </a:solidFill>
              <a:latin typeface="微软雅黑" panose="020B0503020204020204" charset="-122"/>
              <a:ea typeface="微软雅黑" panose="020B0503020204020204" charset="-122"/>
            </a:endParaRPr>
          </a:p>
          <a:p>
            <a:pPr marL="0" indent="457200">
              <a:spcBef>
                <a:spcPts val="0"/>
              </a:spcBef>
              <a:buNone/>
            </a:pPr>
            <a:r>
              <a:rPr lang="zh-CN" altLang="en-US" sz="1800" dirty="0" smtClean="0">
                <a:solidFill>
                  <a:schemeClr val="tx1"/>
                </a:solidFill>
                <a:latin typeface="微软雅黑" panose="020B0503020204020204" charset="-122"/>
                <a:ea typeface="微软雅黑" panose="020B0503020204020204" charset="-122"/>
              </a:rPr>
              <a:t>在上述语法中，</a:t>
            </a:r>
            <a:r>
              <a:rPr lang="en-US" altLang="zh-CN" sz="1800" dirty="0" smtClean="0">
                <a:solidFill>
                  <a:schemeClr val="tx1"/>
                </a:solidFill>
                <a:latin typeface="微软雅黑" panose="020B0503020204020204" charset="-122"/>
                <a:ea typeface="微软雅黑" panose="020B0503020204020204" charset="-122"/>
              </a:rPr>
              <a:t>opacity</a:t>
            </a:r>
            <a:r>
              <a:rPr lang="zh-CN" altLang="en-US" sz="1800" dirty="0" smtClean="0">
                <a:solidFill>
                  <a:schemeClr val="tx1"/>
                </a:solidFill>
                <a:latin typeface="微软雅黑" panose="020B0503020204020204" charset="-122"/>
                <a:ea typeface="微软雅黑" panose="020B0503020204020204" charset="-122"/>
              </a:rPr>
              <a:t>属性用于定义元素的不透明度，参数</a:t>
            </a:r>
            <a:r>
              <a:rPr lang="en-US" altLang="zh-CN" sz="1800" dirty="0" err="1" smtClean="0">
                <a:solidFill>
                  <a:schemeClr val="tx1"/>
                </a:solidFill>
                <a:latin typeface="微软雅黑" panose="020B0503020204020204" charset="-122"/>
                <a:ea typeface="微软雅黑" panose="020B0503020204020204" charset="-122"/>
              </a:rPr>
              <a:t>opacityValue</a:t>
            </a:r>
            <a:r>
              <a:rPr lang="zh-CN" altLang="en-US" sz="1800" dirty="0" smtClean="0">
                <a:solidFill>
                  <a:schemeClr val="tx1"/>
                </a:solidFill>
                <a:latin typeface="微软雅黑" panose="020B0503020204020204" charset="-122"/>
                <a:ea typeface="微软雅黑" panose="020B0503020204020204" charset="-122"/>
              </a:rPr>
              <a:t>表示不透明度的值，它是一个介于</a:t>
            </a:r>
            <a:r>
              <a:rPr lang="en-US" altLang="zh-CN" sz="1800" dirty="0" smtClean="0">
                <a:solidFill>
                  <a:schemeClr val="tx1"/>
                </a:solidFill>
                <a:latin typeface="微软雅黑" panose="020B0503020204020204" charset="-122"/>
                <a:ea typeface="微软雅黑" panose="020B0503020204020204" charset="-122"/>
              </a:rPr>
              <a:t>0~1</a:t>
            </a:r>
            <a:r>
              <a:rPr lang="zh-CN" altLang="en-US" sz="1800" dirty="0" smtClean="0">
                <a:solidFill>
                  <a:schemeClr val="tx1"/>
                </a:solidFill>
                <a:latin typeface="微软雅黑" panose="020B0503020204020204" charset="-122"/>
                <a:ea typeface="微软雅黑" panose="020B0503020204020204" charset="-122"/>
              </a:rPr>
              <a:t>的浮点数值。其中，</a:t>
            </a:r>
            <a:r>
              <a:rPr lang="en-US" altLang="zh-CN" sz="1800" dirty="0" smtClean="0">
                <a:solidFill>
                  <a:schemeClr val="tx1"/>
                </a:solidFill>
                <a:latin typeface="微软雅黑" panose="020B0503020204020204" charset="-122"/>
                <a:ea typeface="微软雅黑" panose="020B0503020204020204" charset="-122"/>
              </a:rPr>
              <a:t>0</a:t>
            </a:r>
            <a:r>
              <a:rPr lang="zh-CN" altLang="en-US" sz="1800" dirty="0" smtClean="0">
                <a:solidFill>
                  <a:schemeClr val="tx1"/>
                </a:solidFill>
                <a:latin typeface="微软雅黑" panose="020B0503020204020204" charset="-122"/>
                <a:ea typeface="微软雅黑" panose="020B0503020204020204" charset="-122"/>
              </a:rPr>
              <a:t>表示完全透明，</a:t>
            </a:r>
            <a:r>
              <a:rPr lang="en-US" altLang="zh-CN" sz="1800" dirty="0" smtClean="0">
                <a:solidFill>
                  <a:schemeClr val="tx1"/>
                </a:solidFill>
                <a:latin typeface="微软雅黑" panose="020B0503020204020204" charset="-122"/>
                <a:ea typeface="微软雅黑" panose="020B0503020204020204" charset="-122"/>
              </a:rPr>
              <a:t>1</a:t>
            </a:r>
            <a:r>
              <a:rPr lang="zh-CN" altLang="en-US" sz="1800" dirty="0" smtClean="0">
                <a:solidFill>
                  <a:schemeClr val="tx1"/>
                </a:solidFill>
                <a:latin typeface="微软雅黑" panose="020B0503020204020204" charset="-122"/>
                <a:ea typeface="微软雅黑" panose="020B0503020204020204" charset="-122"/>
              </a:rPr>
              <a:t>表示完全不透明，而</a:t>
            </a:r>
            <a:r>
              <a:rPr lang="en-US" altLang="zh-CN" sz="1800" dirty="0" smtClean="0">
                <a:solidFill>
                  <a:schemeClr val="tx1"/>
                </a:solidFill>
                <a:latin typeface="微软雅黑" panose="020B0503020204020204" charset="-122"/>
                <a:ea typeface="微软雅黑" panose="020B0503020204020204" charset="-122"/>
              </a:rPr>
              <a:t>0.5</a:t>
            </a:r>
            <a:r>
              <a:rPr lang="zh-CN" altLang="en-US" sz="1800" dirty="0" smtClean="0">
                <a:solidFill>
                  <a:schemeClr val="tx1"/>
                </a:solidFill>
                <a:latin typeface="微软雅黑" panose="020B0503020204020204" charset="-122"/>
                <a:ea typeface="微软雅黑" panose="020B0503020204020204" charset="-122"/>
              </a:rPr>
              <a:t>则表示半透明。</a:t>
            </a:r>
            <a:endParaRPr lang="zh-CN" altLang="en-US" sz="1800" dirty="0" smtClean="0">
              <a:solidFill>
                <a:schemeClr val="tx1"/>
              </a:solidFill>
              <a:latin typeface="微软雅黑" panose="020B0503020204020204" charset="-122"/>
              <a:ea typeface="微软雅黑" panose="020B0503020204020204" charset="-122"/>
            </a:endParaRPr>
          </a:p>
        </p:txBody>
      </p:sp>
      <p:sp>
        <p:nvSpPr>
          <p:cNvPr id="10" name="矩形 9"/>
          <p:cNvSpPr>
            <a:spLocks noChangeArrowheads="1"/>
          </p:cNvSpPr>
          <p:nvPr>
            <p:custDataLst>
              <p:tags r:id="rId5"/>
            </p:custDataLst>
          </p:nvPr>
        </p:nvSpPr>
        <p:spPr bwMode="auto">
          <a:xfrm>
            <a:off x="1677436" y="2664847"/>
            <a:ext cx="6637338" cy="458908"/>
          </a:xfrm>
          <a:prstGeom prst="rect">
            <a:avLst/>
          </a:prstGeom>
          <a:solidFill>
            <a:srgbClr val="D5F2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b="1" dirty="0">
                <a:latin typeface="微软雅黑" panose="020B0503020204020204" charset="-122"/>
                <a:ea typeface="微软雅黑" panose="020B0503020204020204" charset="-122"/>
              </a:rPr>
              <a:t>opacity</a:t>
            </a:r>
            <a:r>
              <a:rPr lang="zh-CN" altLang="zh-CN" b="1" dirty="0">
                <a:latin typeface="微软雅黑" panose="020B0503020204020204" charset="-122"/>
                <a:ea typeface="微软雅黑" panose="020B0503020204020204" charset="-122"/>
              </a:rPr>
              <a:t>：</a:t>
            </a:r>
            <a:r>
              <a:rPr lang="en-US" altLang="zh-CN" b="1" dirty="0" err="1">
                <a:latin typeface="微软雅黑" panose="020B0503020204020204" charset="-122"/>
                <a:ea typeface="微软雅黑" panose="020B0503020204020204" charset="-122"/>
              </a:rPr>
              <a:t>opacityValue</a:t>
            </a:r>
            <a:r>
              <a:rPr lang="en-US" altLang="zh-CN" b="1" dirty="0">
                <a:latin typeface="微软雅黑" panose="020B0503020204020204" charset="-122"/>
                <a:ea typeface="微软雅黑" panose="020B0503020204020204" charset="-122"/>
              </a:rPr>
              <a:t>;</a:t>
            </a:r>
            <a:endParaRPr lang="zh-CN" altLang="zh-CN" b="1"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设置颜色与元素的不透明度</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1" name="TextBox 5"/>
          <p:cNvSpPr txBox="1">
            <a:spLocks noChangeArrowheads="1"/>
          </p:cNvSpPr>
          <p:nvPr>
            <p:custDataLst>
              <p:tags r:id="rId2"/>
            </p:custDataLst>
          </p:nvPr>
        </p:nvSpPr>
        <p:spPr bwMode="auto">
          <a:xfrm>
            <a:off x="1792012" y="947961"/>
            <a:ext cx="74892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2200" b="1" dirty="0" smtClean="0">
                <a:solidFill>
                  <a:prstClr val="black"/>
                </a:solidFill>
                <a:latin typeface="微软雅黑" panose="020B0503020204020204" charset="-122"/>
                <a:ea typeface="微软雅黑" panose="020B0503020204020204" charset="-122"/>
              </a:rPr>
              <a:t>案例</a:t>
            </a:r>
            <a:endParaRPr lang="zh-CN" altLang="en-US" sz="2200" b="1" dirty="0">
              <a:solidFill>
                <a:prstClr val="black"/>
              </a:solidFill>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1648004" y="947961"/>
            <a:ext cx="72000" cy="4308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custDataLst>
              <p:tags r:id="rId4"/>
            </p:custDataLst>
          </p:nvPr>
        </p:nvPicPr>
        <p:blipFill>
          <a:blip r:embed="rId5"/>
          <a:stretch>
            <a:fillRect/>
          </a:stretch>
        </p:blipFill>
        <p:spPr>
          <a:xfrm>
            <a:off x="295910" y="1682115"/>
            <a:ext cx="11572875" cy="819150"/>
          </a:xfrm>
          <a:prstGeom prst="rect">
            <a:avLst/>
          </a:prstGeom>
        </p:spPr>
      </p:pic>
      <p:pic>
        <p:nvPicPr>
          <p:cNvPr id="9" name="图片 8"/>
          <p:cNvPicPr>
            <a:picLocks noChangeAspect="1"/>
          </p:cNvPicPr>
          <p:nvPr>
            <p:custDataLst>
              <p:tags r:id="rId6"/>
            </p:custDataLst>
          </p:nvPr>
        </p:nvPicPr>
        <p:blipFill>
          <a:blip r:embed="rId7"/>
          <a:stretch>
            <a:fillRect/>
          </a:stretch>
        </p:blipFill>
        <p:spPr>
          <a:xfrm>
            <a:off x="5847080" y="2509520"/>
            <a:ext cx="5381625" cy="6229350"/>
          </a:xfrm>
          <a:prstGeom prst="rect">
            <a:avLst/>
          </a:prstGeom>
        </p:spPr>
      </p:pic>
      <p:pic>
        <p:nvPicPr>
          <p:cNvPr id="15" name="图片 14"/>
          <p:cNvPicPr>
            <a:picLocks noChangeAspect="1"/>
          </p:cNvPicPr>
          <p:nvPr>
            <p:custDataLst>
              <p:tags r:id="rId8"/>
            </p:custDataLst>
          </p:nvPr>
        </p:nvPicPr>
        <p:blipFill>
          <a:blip r:embed="rId9"/>
          <a:stretch>
            <a:fillRect/>
          </a:stretch>
        </p:blipFill>
        <p:spPr>
          <a:xfrm>
            <a:off x="2150110" y="2509520"/>
            <a:ext cx="3425190" cy="28435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222749" y="286807"/>
            <a:ext cx="5361305" cy="460375"/>
            <a:chOff x="174623" y="286807"/>
            <a:chExt cx="5361305" cy="460375"/>
          </a:xfrm>
        </p:grpSpPr>
        <p:grpSp>
          <p:nvGrpSpPr>
            <p:cNvPr id="7" name="组合 6"/>
            <p:cNvGrpSpPr/>
            <p:nvPr/>
          </p:nvGrpSpPr>
          <p:grpSpPr>
            <a:xfrm>
              <a:off x="174623" y="296357"/>
              <a:ext cx="581749" cy="421571"/>
              <a:chOff x="174623" y="276805"/>
              <a:chExt cx="581749" cy="421571"/>
            </a:xfrm>
          </p:grpSpPr>
          <p:sp>
            <p:nvSpPr>
              <p:cNvPr id="5" name="矩形: 圆角 4"/>
              <p:cNvSpPr/>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6" name="矩形: 圆角 5"/>
              <p:cNvSpPr/>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4" name="矩形 3"/>
            <p:cNvSpPr/>
            <p:nvPr/>
          </p:nvSpPr>
          <p:spPr>
            <a:xfrm>
              <a:off x="865503" y="286807"/>
              <a:ext cx="4670425" cy="460375"/>
            </a:xfrm>
            <a:prstGeom prst="rect">
              <a:avLst/>
            </a:prstGeom>
          </p:spPr>
          <p:txBody>
            <a:bodyPr wrap="square">
              <a:spAutoFit/>
            </a:bodyPr>
            <a:lstStyle/>
            <a:p>
              <a:pPr marL="0" marR="0" lvl="0" algn="l" defTabSz="914400" rtl="0" eaLnBrk="1" fontAlgn="auto" latinLnBrk="0" hangingPunct="1">
                <a:lnSpc>
                  <a:spcPct val="100000"/>
                </a:lnSpc>
                <a:spcBef>
                  <a:spcPct val="20000"/>
                </a:spcBef>
                <a:buClrTx/>
                <a:buSzTx/>
                <a:buFont typeface="Arial" panose="020B0604020202020204" pitchFamily="34" charset="0"/>
                <a:buNone/>
              </a:pPr>
              <a:r>
                <a:rPr lang="zh-CN" sz="2400" b="1" dirty="0">
                  <a:solidFill>
                    <a:srgbClr val="1369B2"/>
                  </a:solidFill>
                  <a:latin typeface="微软雅黑" panose="020B0503020204020204" charset="-122"/>
                  <a:ea typeface="微软雅黑" panose="020B0503020204020204" charset="-122"/>
                  <a:cs typeface="等线" panose="02010600030101010101" charset="-122"/>
                  <a:sym typeface="+mn-ea"/>
                </a:rPr>
                <a:t>设置颜色与元素的不透明度</a:t>
              </a:r>
              <a:endParaRPr kumimoji="0" lang="zh-CN" sz="2400" b="1" i="0" u="none" strike="noStrike" kern="1200" cap="none" spc="0" normalizeH="0" baseline="0" dirty="0">
                <a:solidFill>
                  <a:srgbClr val="1369B2"/>
                </a:solidFill>
                <a:latin typeface="微软雅黑" panose="020B0503020204020204" charset="-122"/>
                <a:ea typeface="微软雅黑" panose="020B0503020204020204" charset="-122"/>
                <a:cs typeface="等线" panose="02010600030101010101" charset="-122"/>
                <a:sym typeface="+mn-ea"/>
              </a:endParaRPr>
            </a:p>
          </p:txBody>
        </p:sp>
      </p:grpSp>
      <p:pic>
        <p:nvPicPr>
          <p:cNvPr id="2" name="图片 1" descr="G:\质量工程项目\课程建设\网页设计与制作\PPT\素材\浏览器logo.png浏览器logo"/>
          <p:cNvPicPr>
            <a:picLocks noChangeAspect="1"/>
          </p:cNvPicPr>
          <p:nvPr/>
        </p:nvPicPr>
        <p:blipFill>
          <a:blip r:embed="rId1"/>
          <a:srcRect/>
          <a:stretch>
            <a:fillRect/>
          </a:stretch>
        </p:blipFill>
        <p:spPr>
          <a:xfrm>
            <a:off x="3465195" y="6090920"/>
            <a:ext cx="5952490" cy="674370"/>
          </a:xfrm>
          <a:prstGeom prst="rect">
            <a:avLst/>
          </a:prstGeom>
        </p:spPr>
      </p:pic>
      <p:sp>
        <p:nvSpPr>
          <p:cNvPr id="10" name="文本框 9"/>
          <p:cNvSpPr txBox="1"/>
          <p:nvPr>
            <p:custDataLst>
              <p:tags r:id="rId2"/>
            </p:custDataLst>
          </p:nvPr>
        </p:nvSpPr>
        <p:spPr>
          <a:xfrm>
            <a:off x="1856105" y="1479550"/>
            <a:ext cx="8265795" cy="1337945"/>
          </a:xfrm>
          <a:prstGeom prst="rect">
            <a:avLst/>
          </a:prstGeom>
          <a:noFill/>
        </p:spPr>
        <p:txBody>
          <a:bodyPr wrap="square" rtlCol="0" anchor="t">
            <a:spAutoFit/>
          </a:bodyPr>
          <a:p>
            <a:pPr algn="l">
              <a:lnSpc>
                <a:spcPct val="150000"/>
              </a:lnSpc>
              <a:buClrTx/>
              <a:buSzTx/>
              <a:buFontTx/>
            </a:pPr>
            <a:r>
              <a:rPr lang="en-US" altLang="zh-CN" dirty="0" smtClean="0">
                <a:latin typeface="微软雅黑" panose="020B0503020204020204" charset="-122"/>
                <a:ea typeface="微软雅黑" panose="020B0503020204020204" charset="-122"/>
              </a:rPr>
              <a:t>       </a:t>
            </a:r>
            <a:r>
              <a:rPr dirty="0" smtClean="0">
                <a:latin typeface="微软雅黑" panose="020B0503020204020204" charset="-122"/>
                <a:ea typeface="微软雅黑" panose="020B0503020204020204" charset="-122"/>
              </a:rPr>
              <a:t>在网页设计中，恰当使用透明度可以增加页面的层次感和立体感。同样，在社会交往中，我们也需要学会适时地展示自己的透明度和诚信，以建立良好的人际关系，为个人的发展和社会进步创造更多机会。</a:t>
            </a:r>
            <a:endParaRPr dirty="0" smtClean="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 name="TABLE_ENDDRAG_ORIGIN_RECT" val="663*394"/>
  <p:tag name="TABLE_ENDDRAG_RECT" val="76*78*663*394"/>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commondata" val="eyJoZGlkIjoiZWRkOTgyN2QyODAzZTk2MmVlMDczMGEwNmMzZDMyMmI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1502</Words>
  <Application>WPS 演示</Application>
  <PresentationFormat>宽屏</PresentationFormat>
  <Paragraphs>129</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宋体</vt:lpstr>
      <vt:lpstr>Wingdings</vt:lpstr>
      <vt:lpstr>微软雅黑</vt:lpstr>
      <vt:lpstr>思源宋体 CN</vt:lpstr>
      <vt:lpstr>等线</vt:lpstr>
      <vt:lpstr>Calibri</vt:lpstr>
      <vt:lpstr>Times New Roman</vt:lpstr>
      <vt:lpstr>思源宋体 CN Heavy</vt:lpstr>
      <vt:lpstr>黑体</vt:lpstr>
      <vt:lpstr>Times New Roman</vt:lpstr>
      <vt:lpstr>Arial Unicode MS</vt:lpstr>
      <vt:lpstr>Arial Black</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circir</cp:lastModifiedBy>
  <cp:revision>50</cp:revision>
  <dcterms:created xsi:type="dcterms:W3CDTF">2019-09-19T02:01:00Z</dcterms:created>
  <dcterms:modified xsi:type="dcterms:W3CDTF">2023-12-26T03:30:09Z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A970BB42E53546A496EAC9F9B7C9D794</vt:lpwstr>
  </property>
</Properties>
</file>