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3"/>
  </p:handoutMasterIdLst>
  <p:sldIdLst>
    <p:sldId id="262" r:id="rId3"/>
    <p:sldId id="260" r:id="rId4"/>
    <p:sldId id="353" r:id="rId6"/>
    <p:sldId id="356" r:id="rId7"/>
    <p:sldId id="357" r:id="rId8"/>
    <p:sldId id="365" r:id="rId9"/>
    <p:sldId id="368" r:id="rId10"/>
    <p:sldId id="258" r:id="rId11"/>
    <p:sldId id="364" r:id="rId12"/>
  </p:sldIdLst>
  <p:sldSz cx="12192000" cy="6858000"/>
  <p:notesSz cx="7103745" cy="10234295"/>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7" userDrawn="1">
          <p15:clr>
            <a:srgbClr val="A4A3A4"/>
          </p15:clr>
        </p15:guide>
        <p15:guide id="2" pos="399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9B2"/>
    <a:srgbClr val="E2E4E5"/>
    <a:srgbClr val="FD8254"/>
    <a:srgbClr val="4C8CF5"/>
    <a:srgbClr val="FD8052"/>
    <a:srgbClr val="FEB092"/>
    <a:srgbClr val="E50505"/>
    <a:srgbClr val="FD703B"/>
    <a:srgbClr val="FFCD41"/>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17"/>
        <p:guide pos="399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20.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image" Target="../media/image4.png"/><Relationship Id="rId6" Type="http://schemas.openxmlformats.org/officeDocument/2006/relationships/tags" Target="../tags/tag11.xml"/><Relationship Id="rId5" Type="http://schemas.openxmlformats.org/officeDocument/2006/relationships/image" Target="../media/image3.png"/><Relationship Id="rId4" Type="http://schemas.openxmlformats.org/officeDocument/2006/relationships/tags" Target="../tags/tag10.xml"/><Relationship Id="rId3" Type="http://schemas.openxmlformats.org/officeDocument/2006/relationships/image" Target="../media/image2.png"/><Relationship Id="rId2" Type="http://schemas.openxmlformats.org/officeDocument/2006/relationships/tags" Target="../tags/tag9.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image" Target="../media/image6.png"/><Relationship Id="rId6" Type="http://schemas.openxmlformats.org/officeDocument/2006/relationships/tags" Target="../tags/tag14.xml"/><Relationship Id="rId5" Type="http://schemas.openxmlformats.org/officeDocument/2006/relationships/image" Target="../media/image5.png"/><Relationship Id="rId4" Type="http://schemas.openxmlformats.org/officeDocument/2006/relationships/tags" Target="../tags/tag13.xml"/><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charset="-122"/>
                <a:ea typeface="微软雅黑" panose="020B0503020204020204" charset="-122"/>
                <a:cs typeface="+mn-ea"/>
                <a:sym typeface="+mn-lt"/>
              </a:endParaRPr>
            </a:p>
          </p:txBody>
        </p:sp>
      </p:grpSp>
      <p:grpSp>
        <p:nvGrpSpPr>
          <p:cNvPr id="15" name="组合 14"/>
          <p:cNvGrpSpPr/>
          <p:nvPr/>
        </p:nvGrpSpPr>
        <p:grpSpPr>
          <a:xfrm>
            <a:off x="-1292860" y="7192010"/>
            <a:ext cx="4031615" cy="576580"/>
            <a:chOff x="7030" y="2677"/>
            <a:chExt cx="6349" cy="908"/>
          </a:xfrm>
        </p:grpSpPr>
        <p:grpSp>
          <p:nvGrpSpPr>
            <p:cNvPr id="7" name="组合 6"/>
            <p:cNvGrpSpPr/>
            <p:nvPr userDrawn="1"/>
          </p:nvGrpSpPr>
          <p:grpSpPr>
            <a:xfrm>
              <a:off x="12473" y="2677"/>
              <a:ext cx="907" cy="909"/>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 name="组合 1"/>
            <p:cNvGrpSpPr/>
            <p:nvPr userDrawn="1"/>
          </p:nvGrpSpPr>
          <p:grpSpPr>
            <a:xfrm>
              <a:off x="9751" y="2678"/>
              <a:ext cx="907" cy="90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11112" y="2677"/>
              <a:ext cx="909" cy="909"/>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 name="组合 2"/>
            <p:cNvGrpSpPr/>
            <p:nvPr userDrawn="1"/>
          </p:nvGrpSpPr>
          <p:grpSpPr>
            <a:xfrm>
              <a:off x="7030" y="2677"/>
              <a:ext cx="909" cy="909"/>
              <a:chOff x="3491880" y="1274820"/>
              <a:chExt cx="432833" cy="432834"/>
            </a:xfrm>
          </p:grpSpPr>
          <p:sp>
            <p:nvSpPr>
              <p:cNvPr id="4"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6" name="组合 5"/>
            <p:cNvGrpSpPr/>
            <p:nvPr userDrawn="1"/>
          </p:nvGrpSpPr>
          <p:grpSpPr>
            <a:xfrm>
              <a:off x="8390" y="2677"/>
              <a:ext cx="909" cy="909"/>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pic>
        <p:nvPicPr>
          <p:cNvPr id="13" name="图片 12" descr="G:\质量工程项目\课程建设\网页设计与制作\PPT\素材\浏览器logo.png浏览器logo"/>
          <p:cNvPicPr>
            <a:picLocks noChangeAspect="1"/>
          </p:cNvPicPr>
          <p:nvPr/>
        </p:nvPicPr>
        <p:blipFill>
          <a:blip r:embed="rId1"/>
          <a:srcRect/>
          <a:stretch>
            <a:fillRect/>
          </a:stretch>
        </p:blipFill>
        <p:spPr>
          <a:xfrm>
            <a:off x="6353175" y="1685925"/>
            <a:ext cx="5952490" cy="674370"/>
          </a:xfrm>
          <a:prstGeom prst="rect">
            <a:avLst/>
          </a:prstGeom>
        </p:spPr>
      </p:pic>
      <p:sp>
        <p:nvSpPr>
          <p:cNvPr id="16" name="TextBox 3"/>
          <p:cNvSpPr txBox="1"/>
          <p:nvPr/>
        </p:nvSpPr>
        <p:spPr>
          <a:xfrm>
            <a:off x="3607078" y="3014226"/>
            <a:ext cx="2802890" cy="829945"/>
          </a:xfrm>
          <a:prstGeom prst="rect">
            <a:avLst/>
          </a:prstGeom>
          <a:noFill/>
        </p:spPr>
        <p:txBody>
          <a:bodyPr wrap="none">
            <a:spAutoFit/>
          </a:bodyPr>
          <a:p>
            <a:pPr>
              <a:defRPr/>
            </a:pPr>
            <a:r>
              <a:rPr lang="en-US" altLang="zh-CN" sz="4800" b="1" kern="0" dirty="0" smtClean="0">
                <a:ln w="17780" cmpd="sng">
                  <a:solidFill>
                    <a:srgbClr val="4F81BD">
                      <a:tint val="3000"/>
                    </a:srgbClr>
                  </a:solidFill>
                  <a:prstDash val="solid"/>
                  <a:miter lim="800000"/>
                </a:ln>
                <a:solidFill>
                  <a:srgbClr val="00B0F0"/>
                </a:solidFill>
                <a:effectLst>
                  <a:outerShdw blurRad="55000" dist="50800" dir="5400000" algn="tl">
                    <a:srgbClr val="000000">
                      <a:alpha val="33000"/>
                    </a:srgbClr>
                  </a:outerShdw>
                  <a:reflection blurRad="6350" stA="50000" endA="300" endPos="50000" dist="60007" dir="5400000" sy="-100000" algn="bl" rotWithShape="0"/>
                </a:effectLst>
                <a:latin typeface="微软雅黑" panose="020B0503020204020204" charset="-122"/>
                <a:ea typeface="微软雅黑" panose="020B0503020204020204" charset="-122"/>
              </a:rPr>
              <a:t> </a:t>
            </a:r>
            <a:r>
              <a:rPr lang="zh-CN" sz="4800" b="1" kern="0" dirty="0" smtClean="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effectLst>
                <a:latin typeface="微软雅黑" panose="020B0503020204020204" charset="-122"/>
                <a:ea typeface="微软雅黑" panose="020B0503020204020204" charset="-122"/>
              </a:rPr>
              <a:t>线性渐变</a:t>
            </a:r>
            <a:endParaRPr lang="zh-CN" sz="4800" b="1" kern="0" dirty="0" smtClean="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effectLst>
              <a:latin typeface="微软雅黑" panose="020B0503020204020204" charset="-122"/>
              <a:ea typeface="微软雅黑" panose="020B0503020204020204" charset="-122"/>
            </a:endParaRPr>
          </a:p>
        </p:txBody>
      </p:sp>
      <p:sp>
        <p:nvSpPr>
          <p:cNvPr id="18" name="TextBox 48"/>
          <p:cNvSpPr txBox="1"/>
          <p:nvPr/>
        </p:nvSpPr>
        <p:spPr>
          <a:xfrm>
            <a:off x="1399540" y="2858135"/>
            <a:ext cx="1875155" cy="1014730"/>
          </a:xfrm>
          <a:prstGeom prst="rect">
            <a:avLst/>
          </a:prstGeom>
          <a:noFill/>
        </p:spPr>
        <p:txBody>
          <a:bodyPr wrap="square" lIns="91443" tIns="45720" rIns="91443" bIns="45720" rtlCol="0">
            <a:spAutoFit/>
          </a:bodyPr>
          <a:p>
            <a:r>
              <a:rPr lang="en-US" altLang="en-GB" sz="6000" b="1" dirty="0">
                <a:solidFill>
                  <a:srgbClr val="FAFAFA"/>
                </a:solidFill>
                <a:latin typeface="微软雅黑" panose="020B0503020204020204" charset="-122"/>
                <a:ea typeface="微软雅黑" panose="020B0503020204020204" charset="-122"/>
                <a:cs typeface="+mn-ea"/>
                <a:sym typeface="+mn-lt"/>
              </a:rPr>
              <a:t>5.10</a:t>
            </a:r>
            <a:endParaRPr lang="en-US" altLang="en-GB" sz="6000" b="1" dirty="0">
              <a:solidFill>
                <a:srgbClr val="FAFAFA"/>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盒子模型中的线性渐变属性</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5" name="TextBox 5"/>
          <p:cNvSpPr txBox="1">
            <a:spLocks noChangeArrowheads="1"/>
          </p:cNvSpPr>
          <p:nvPr>
            <p:custDataLst>
              <p:tags r:id="rId2"/>
            </p:custDataLst>
          </p:nvPr>
        </p:nvSpPr>
        <p:spPr bwMode="auto">
          <a:xfrm>
            <a:off x="971592" y="1268760"/>
            <a:ext cx="62047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a:solidFill>
                  <a:schemeClr val="tx1"/>
                </a:solidFill>
                <a:latin typeface="微软雅黑" panose="020B0503020204020204" charset="-122"/>
                <a:ea typeface="微软雅黑" panose="020B0503020204020204" charset="-122"/>
              </a:rPr>
              <a:t>线性</a:t>
            </a:r>
            <a:r>
              <a:rPr lang="zh-CN" altLang="en-US" sz="2200" b="1" dirty="0" smtClean="0">
                <a:solidFill>
                  <a:schemeClr val="tx1"/>
                </a:solidFill>
                <a:latin typeface="微软雅黑" panose="020B0503020204020204" charset="-122"/>
                <a:ea typeface="微软雅黑" panose="020B0503020204020204" charset="-122"/>
              </a:rPr>
              <a:t>渐变</a:t>
            </a:r>
            <a:r>
              <a:rPr lang="en-US" altLang="zh-CN" sz="2200" b="1" dirty="0" err="1">
                <a:solidFill>
                  <a:schemeClr val="tx1"/>
                </a:solidFill>
                <a:latin typeface="微软雅黑" panose="020B0503020204020204" charset="-122"/>
                <a:ea typeface="微软雅黑" panose="020B0503020204020204" charset="-122"/>
              </a:rPr>
              <a:t>background-image:linear-gradient</a:t>
            </a:r>
            <a:endParaRPr lang="en-US" altLang="zh-CN" sz="2200" b="1" dirty="0" err="1">
              <a:solidFill>
                <a:schemeClr val="tx1"/>
              </a:solidFill>
              <a:latin typeface="微软雅黑" panose="020B0503020204020204" charset="-122"/>
              <a:ea typeface="微软雅黑" panose="020B0503020204020204" charset="-122"/>
            </a:endParaRPr>
          </a:p>
        </p:txBody>
      </p:sp>
      <p:sp>
        <p:nvSpPr>
          <p:cNvPr id="16" name="矩形 15"/>
          <p:cNvSpPr/>
          <p:nvPr>
            <p:custDataLst>
              <p:tags r:id="rId3"/>
            </p:custDataLst>
          </p:nvPr>
        </p:nvSpPr>
        <p:spPr>
          <a:xfrm>
            <a:off x="827584" y="1268760"/>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2"/>
          <p:cNvSpPr>
            <a:spLocks noGrp="1"/>
          </p:cNvSpPr>
          <p:nvPr>
            <p:custDataLst>
              <p:tags r:id="rId4"/>
            </p:custDataLst>
          </p:nvPr>
        </p:nvSpPr>
        <p:spPr bwMode="auto">
          <a:xfrm>
            <a:off x="827405" y="2030095"/>
            <a:ext cx="10159365" cy="267398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Autofit/>
          </a:bodyPr>
          <a:lstStyle>
            <a:lvl1pPr marL="342900" indent="-342900" algn="l" defTabSz="914400" rtl="0" eaLnBrk="1" latinLnBrk="0" hangingPunct="1">
              <a:lnSpc>
                <a:spcPct val="150000"/>
              </a:lnSpc>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lnSpc>
                <a:spcPct val="170000"/>
              </a:lnSpc>
              <a:spcBef>
                <a:spcPts val="0"/>
              </a:spcBef>
              <a:buNone/>
            </a:pPr>
            <a:r>
              <a:rPr lang="zh-CN" altLang="zh-CN" sz="2000" dirty="0">
                <a:solidFill>
                  <a:schemeClr val="tx1"/>
                </a:solidFill>
                <a:latin typeface="微软雅黑" panose="020B0503020204020204" charset="-122"/>
                <a:ea typeface="微软雅黑" panose="020B0503020204020204" charset="-122"/>
              </a:rPr>
              <a:t>在线性渐变过程中，起始颜色会沿着一条直线按顺序过渡到结束颜色。运用</a:t>
            </a:r>
            <a:r>
              <a:rPr lang="en-US" altLang="zh-CN" sz="2000" dirty="0">
                <a:solidFill>
                  <a:schemeClr val="tx1"/>
                </a:solidFill>
                <a:latin typeface="微软雅黑" panose="020B0503020204020204" charset="-122"/>
                <a:ea typeface="微软雅黑" panose="020B0503020204020204" charset="-122"/>
              </a:rPr>
              <a:t>CSS3</a:t>
            </a:r>
            <a:r>
              <a:rPr lang="zh-CN" altLang="zh-CN" sz="2000" dirty="0">
                <a:solidFill>
                  <a:schemeClr val="tx1"/>
                </a:solidFill>
                <a:latin typeface="微软雅黑" panose="020B0503020204020204" charset="-122"/>
                <a:ea typeface="微软雅黑" panose="020B0503020204020204" charset="-122"/>
              </a:rPr>
              <a:t>中的 “</a:t>
            </a:r>
            <a:r>
              <a:rPr lang="en-US" altLang="zh-CN" sz="2000" dirty="0" err="1">
                <a:solidFill>
                  <a:schemeClr val="tx1"/>
                </a:solidFill>
                <a:latin typeface="微软雅黑" panose="020B0503020204020204" charset="-122"/>
                <a:ea typeface="微软雅黑" panose="020B0503020204020204" charset="-122"/>
              </a:rPr>
              <a:t>background-image:linear-gradient</a:t>
            </a:r>
            <a:r>
              <a:rPr lang="zh-CN" altLang="zh-CN" sz="2000" dirty="0">
                <a:solidFill>
                  <a:schemeClr val="tx1"/>
                </a:solidFill>
                <a:latin typeface="微软雅黑" panose="020B0503020204020204" charset="-122"/>
                <a:ea typeface="微软雅黑" panose="020B0503020204020204" charset="-122"/>
              </a:rPr>
              <a:t>（参数值）</a:t>
            </a:r>
            <a:r>
              <a:rPr lang="en-US" altLang="zh-CN" sz="2000" dirty="0">
                <a:solidFill>
                  <a:schemeClr val="tx1"/>
                </a:solidFill>
                <a:latin typeface="微软雅黑" panose="020B0503020204020204" charset="-122"/>
                <a:ea typeface="微软雅黑" panose="020B0503020204020204" charset="-122"/>
              </a:rPr>
              <a:t>;</a:t>
            </a:r>
            <a:r>
              <a:rPr lang="zh-CN" altLang="zh-CN" sz="2000" dirty="0">
                <a:solidFill>
                  <a:schemeClr val="tx1"/>
                </a:solidFill>
                <a:latin typeface="微软雅黑" panose="020B0503020204020204" charset="-122"/>
                <a:ea typeface="微软雅黑" panose="020B0503020204020204" charset="-122"/>
              </a:rPr>
              <a:t>”样式可以实现线性渐变效果，其基本语法格式如下</a:t>
            </a:r>
            <a:r>
              <a:rPr lang="zh-CN" altLang="zh-CN" sz="2000" dirty="0" smtClean="0">
                <a:solidFill>
                  <a:schemeClr val="tx1"/>
                </a:solidFill>
                <a:latin typeface="微软雅黑" panose="020B0503020204020204" charset="-122"/>
                <a:ea typeface="微软雅黑" panose="020B0503020204020204" charset="-122"/>
              </a:rPr>
              <a:t>：</a:t>
            </a:r>
            <a:endParaRPr lang="zh-CN" altLang="zh-CN" sz="2000" dirty="0" smtClean="0">
              <a:solidFill>
                <a:schemeClr val="tx1"/>
              </a:solidFill>
              <a:latin typeface="微软雅黑" panose="020B0503020204020204" charset="-122"/>
              <a:ea typeface="微软雅黑" panose="020B0503020204020204" charset="-122"/>
            </a:endParaRPr>
          </a:p>
        </p:txBody>
      </p:sp>
      <p:sp>
        <p:nvSpPr>
          <p:cNvPr id="18" name="矩形 17"/>
          <p:cNvSpPr>
            <a:spLocks noChangeArrowheads="1"/>
          </p:cNvSpPr>
          <p:nvPr>
            <p:custDataLst>
              <p:tags r:id="rId5"/>
            </p:custDataLst>
          </p:nvPr>
        </p:nvSpPr>
        <p:spPr bwMode="auto">
          <a:xfrm>
            <a:off x="1422837" y="3851121"/>
            <a:ext cx="7994379" cy="369332"/>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err="1"/>
              <a:t>background-image:linear-gradient</a:t>
            </a:r>
            <a:r>
              <a:rPr lang="en-US" altLang="zh-CN" b="1" dirty="0"/>
              <a:t>(</a:t>
            </a:r>
            <a:r>
              <a:rPr lang="zh-CN" altLang="zh-CN" b="1" dirty="0"/>
              <a:t>渐变角度</a:t>
            </a:r>
            <a:r>
              <a:rPr lang="en-US" altLang="zh-CN" b="1" dirty="0"/>
              <a:t>,</a:t>
            </a:r>
            <a:r>
              <a:rPr lang="zh-CN" altLang="zh-CN" b="1" dirty="0"/>
              <a:t>颜色值</a:t>
            </a:r>
            <a:r>
              <a:rPr lang="en-US" altLang="zh-CN" b="1" dirty="0"/>
              <a:t>1,</a:t>
            </a:r>
            <a:r>
              <a:rPr lang="zh-CN" altLang="zh-CN" b="1" dirty="0"/>
              <a:t>颜色值</a:t>
            </a:r>
            <a:r>
              <a:rPr lang="en-US" altLang="zh-CN" b="1" dirty="0"/>
              <a:t>2...,</a:t>
            </a:r>
            <a:r>
              <a:rPr lang="zh-CN" altLang="zh-CN" b="1" dirty="0"/>
              <a:t>颜色值</a:t>
            </a:r>
            <a:r>
              <a:rPr lang="en-US" altLang="zh-CN" b="1" dirty="0"/>
              <a:t>n);</a:t>
            </a:r>
            <a:endParaRPr lang="zh-CN" altLang="zh-CN" b="1" dirty="0"/>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盒子模型中的线性渐变属性</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9" name="内容占位符 2"/>
          <p:cNvSpPr>
            <a:spLocks noGrp="1"/>
          </p:cNvSpPr>
          <p:nvPr>
            <p:custDataLst>
              <p:tags r:id="rId2"/>
            </p:custDataLst>
          </p:nvPr>
        </p:nvSpPr>
        <p:spPr bwMode="auto">
          <a:xfrm>
            <a:off x="1423035" y="1924050"/>
            <a:ext cx="8980805" cy="28505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Autofit/>
          </a:bodyPr>
          <a:lstStyle>
            <a:lvl1pPr marL="342900" indent="-342900" algn="l" defTabSz="914400" rtl="0" eaLnBrk="1" latinLnBrk="0" hangingPunct="1">
              <a:lnSpc>
                <a:spcPct val="150000"/>
              </a:lnSpc>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u"/>
            </a:pPr>
            <a:r>
              <a:rPr lang="en-US" altLang="zh-CN" sz="1800" b="1" dirty="0">
                <a:solidFill>
                  <a:schemeClr val="tx1"/>
                </a:solidFill>
                <a:latin typeface="微软雅黑" panose="020B0503020204020204" charset="-122"/>
                <a:ea typeface="微软雅黑" panose="020B0503020204020204" charset="-122"/>
              </a:rPr>
              <a:t> </a:t>
            </a:r>
            <a:r>
              <a:rPr lang="zh-CN" altLang="zh-CN" sz="1800" b="1" dirty="0" smtClean="0">
                <a:solidFill>
                  <a:schemeClr val="tx1"/>
                </a:solidFill>
                <a:latin typeface="微软雅黑" panose="020B0503020204020204" charset="-122"/>
                <a:ea typeface="微软雅黑" panose="020B0503020204020204" charset="-122"/>
              </a:rPr>
              <a:t>渐变</a:t>
            </a:r>
            <a:r>
              <a:rPr lang="zh-CN" altLang="zh-CN" sz="1800" b="1" dirty="0">
                <a:solidFill>
                  <a:schemeClr val="tx1"/>
                </a:solidFill>
                <a:latin typeface="微软雅黑" panose="020B0503020204020204" charset="-122"/>
                <a:ea typeface="微软雅黑" panose="020B0503020204020204" charset="-122"/>
              </a:rPr>
              <a:t>角度</a:t>
            </a:r>
            <a:endParaRPr lang="zh-CN" altLang="zh-CN" sz="1800" b="1" dirty="0">
              <a:solidFill>
                <a:schemeClr val="tx1"/>
              </a:solidFill>
              <a:latin typeface="微软雅黑" panose="020B0503020204020204" charset="-122"/>
              <a:ea typeface="微软雅黑" panose="020B0503020204020204" charset="-122"/>
            </a:endParaRPr>
          </a:p>
          <a:p>
            <a:pPr>
              <a:buFont typeface="Wingdings" panose="05000000000000000000" charset="0"/>
              <a:buChar char="Ø"/>
            </a:pPr>
            <a:r>
              <a:rPr lang="en-US" altLang="zh-CN" sz="1800" dirty="0" smtClean="0">
                <a:latin typeface="微软雅黑" panose="020B0503020204020204" charset="-122"/>
                <a:ea typeface="微软雅黑" panose="020B0503020204020204" charset="-122"/>
              </a:rPr>
              <a:t> </a:t>
            </a:r>
            <a:r>
              <a:rPr lang="zh-CN" altLang="zh-CN" sz="1800" dirty="0" smtClean="0">
                <a:latin typeface="微软雅黑" panose="020B0503020204020204" charset="-122"/>
                <a:ea typeface="微软雅黑" panose="020B0503020204020204" charset="-122"/>
              </a:rPr>
              <a:t>指</a:t>
            </a:r>
            <a:r>
              <a:rPr lang="zh-CN" altLang="zh-CN" sz="1800" dirty="0">
                <a:latin typeface="微软雅黑" panose="020B0503020204020204" charset="-122"/>
                <a:ea typeface="微软雅黑" panose="020B0503020204020204" charset="-122"/>
              </a:rPr>
              <a:t>的是水平线和渐变线之间的夹角，可以是以</a:t>
            </a:r>
            <a:r>
              <a:rPr lang="en-US" altLang="zh-CN" sz="1800" dirty="0" err="1">
                <a:latin typeface="微软雅黑" panose="020B0503020204020204" charset="-122"/>
                <a:ea typeface="微软雅黑" panose="020B0503020204020204" charset="-122"/>
              </a:rPr>
              <a:t>deg</a:t>
            </a:r>
            <a:r>
              <a:rPr lang="zh-CN" altLang="zh-CN" sz="1800" dirty="0">
                <a:latin typeface="微软雅黑" panose="020B0503020204020204" charset="-122"/>
                <a:ea typeface="微软雅黑" panose="020B0503020204020204" charset="-122"/>
              </a:rPr>
              <a:t>为单位的角度数值或“</a:t>
            </a:r>
            <a:r>
              <a:rPr lang="en-US" altLang="zh-CN" sz="1800" dirty="0">
                <a:latin typeface="微软雅黑" panose="020B0503020204020204" charset="-122"/>
                <a:ea typeface="微软雅黑" panose="020B0503020204020204" charset="-122"/>
              </a:rPr>
              <a:t>to</a:t>
            </a:r>
            <a:r>
              <a:rPr lang="zh-CN" altLang="zh-CN" sz="1800" dirty="0">
                <a:latin typeface="微软雅黑" panose="020B0503020204020204" charset="-122"/>
                <a:ea typeface="微软雅黑" panose="020B0503020204020204" charset="-122"/>
              </a:rPr>
              <a:t>”加“</a:t>
            </a:r>
            <a:r>
              <a:rPr lang="en-US" altLang="zh-CN" sz="1800" dirty="0">
                <a:latin typeface="微软雅黑" panose="020B0503020204020204" charset="-122"/>
                <a:ea typeface="微软雅黑" panose="020B0503020204020204" charset="-122"/>
              </a:rPr>
              <a:t>left</a:t>
            </a:r>
            <a:r>
              <a:rPr lang="zh-CN" altLang="zh-CN"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right</a:t>
            </a:r>
            <a:r>
              <a:rPr lang="zh-CN" altLang="zh-CN"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top</a:t>
            </a:r>
            <a:r>
              <a:rPr lang="zh-CN" altLang="zh-CN" sz="1800" dirty="0">
                <a:latin typeface="微软雅黑" panose="020B0503020204020204" charset="-122"/>
                <a:ea typeface="微软雅黑" panose="020B0503020204020204" charset="-122"/>
              </a:rPr>
              <a:t>”和“</a:t>
            </a:r>
            <a:r>
              <a:rPr lang="en-US" altLang="zh-CN" sz="1800" dirty="0">
                <a:latin typeface="微软雅黑" panose="020B0503020204020204" charset="-122"/>
                <a:ea typeface="微软雅黑" panose="020B0503020204020204" charset="-122"/>
              </a:rPr>
              <a:t>bottom</a:t>
            </a:r>
            <a:r>
              <a:rPr lang="zh-CN" altLang="zh-CN" sz="1800" dirty="0">
                <a:latin typeface="微软雅黑" panose="020B0503020204020204" charset="-122"/>
                <a:ea typeface="微软雅黑" panose="020B0503020204020204" charset="-122"/>
              </a:rPr>
              <a:t>”等关键词。</a:t>
            </a:r>
            <a:endParaRPr lang="zh-CN" altLang="zh-CN" sz="1800" dirty="0">
              <a:latin typeface="微软雅黑" panose="020B0503020204020204" charset="-122"/>
              <a:ea typeface="微软雅黑" panose="020B0503020204020204" charset="-122"/>
            </a:endParaRPr>
          </a:p>
          <a:p>
            <a:pPr>
              <a:buFont typeface="Wingdings" panose="05000000000000000000" charset="0"/>
              <a:buChar char="Ø"/>
            </a:pPr>
            <a:r>
              <a:rPr lang="zh-CN" altLang="zh-CN" sz="1800" dirty="0">
                <a:latin typeface="微软雅黑" panose="020B0503020204020204" charset="-122"/>
                <a:ea typeface="微软雅黑" panose="020B0503020204020204" charset="-122"/>
              </a:rPr>
              <a:t>在设定角度值时需要注意，</a:t>
            </a:r>
            <a:r>
              <a:rPr lang="en-US" altLang="zh-CN" sz="1800" dirty="0">
                <a:latin typeface="微软雅黑" panose="020B0503020204020204" charset="-122"/>
                <a:ea typeface="微软雅黑" panose="020B0503020204020204" charset="-122"/>
              </a:rPr>
              <a:t>0deg</a:t>
            </a:r>
            <a:r>
              <a:rPr lang="zh-CN" altLang="zh-CN" sz="1800" dirty="0">
                <a:latin typeface="微软雅黑" panose="020B0503020204020204" charset="-122"/>
                <a:ea typeface="微软雅黑" panose="020B0503020204020204" charset="-122"/>
              </a:rPr>
              <a:t>对应“</a:t>
            </a:r>
            <a:r>
              <a:rPr lang="en-US" altLang="zh-CN" sz="1800" dirty="0">
                <a:latin typeface="微软雅黑" panose="020B0503020204020204" charset="-122"/>
                <a:ea typeface="微软雅黑" panose="020B0503020204020204" charset="-122"/>
              </a:rPr>
              <a:t>to top</a:t>
            </a:r>
            <a:r>
              <a:rPr lang="zh-CN" altLang="zh-CN"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90deg</a:t>
            </a:r>
            <a:r>
              <a:rPr lang="zh-CN" altLang="zh-CN" sz="1800" dirty="0">
                <a:latin typeface="微软雅黑" panose="020B0503020204020204" charset="-122"/>
                <a:ea typeface="微软雅黑" panose="020B0503020204020204" charset="-122"/>
              </a:rPr>
              <a:t>对应“</a:t>
            </a:r>
            <a:r>
              <a:rPr lang="en-US" altLang="zh-CN" sz="1800" dirty="0">
                <a:latin typeface="微软雅黑" panose="020B0503020204020204" charset="-122"/>
                <a:ea typeface="微软雅黑" panose="020B0503020204020204" charset="-122"/>
              </a:rPr>
              <a:t>to right</a:t>
            </a:r>
            <a:r>
              <a:rPr lang="zh-CN" altLang="zh-CN"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180deg</a:t>
            </a:r>
            <a:r>
              <a:rPr lang="zh-CN" altLang="zh-CN" sz="1800" dirty="0">
                <a:latin typeface="微软雅黑" panose="020B0503020204020204" charset="-122"/>
                <a:ea typeface="微软雅黑" panose="020B0503020204020204" charset="-122"/>
              </a:rPr>
              <a:t>对应“</a:t>
            </a:r>
            <a:r>
              <a:rPr lang="en-US" altLang="zh-CN" sz="1800" dirty="0">
                <a:latin typeface="微软雅黑" panose="020B0503020204020204" charset="-122"/>
                <a:ea typeface="微软雅黑" panose="020B0503020204020204" charset="-122"/>
              </a:rPr>
              <a:t>to bottom</a:t>
            </a:r>
            <a:r>
              <a:rPr lang="zh-CN" altLang="zh-CN"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270deg</a:t>
            </a:r>
            <a:r>
              <a:rPr lang="zh-CN" altLang="zh-CN" sz="1800" dirty="0">
                <a:latin typeface="微软雅黑" panose="020B0503020204020204" charset="-122"/>
                <a:ea typeface="微软雅黑" panose="020B0503020204020204" charset="-122"/>
              </a:rPr>
              <a:t>对应“</a:t>
            </a:r>
            <a:r>
              <a:rPr lang="en-US" altLang="zh-CN" sz="1800" dirty="0">
                <a:latin typeface="微软雅黑" panose="020B0503020204020204" charset="-122"/>
                <a:ea typeface="微软雅黑" panose="020B0503020204020204" charset="-122"/>
              </a:rPr>
              <a:t>to left</a:t>
            </a:r>
            <a:r>
              <a:rPr lang="zh-CN" altLang="zh-CN" sz="1800" dirty="0">
                <a:latin typeface="微软雅黑" panose="020B0503020204020204" charset="-122"/>
                <a:ea typeface="微软雅黑" panose="020B0503020204020204" charset="-122"/>
              </a:rPr>
              <a:t>”。</a:t>
            </a:r>
            <a:endParaRPr lang="zh-CN" altLang="zh-CN" sz="1800" dirty="0">
              <a:latin typeface="微软雅黑" panose="020B0503020204020204" charset="-122"/>
              <a:ea typeface="微软雅黑" panose="020B0503020204020204" charset="-122"/>
            </a:endParaRPr>
          </a:p>
          <a:p>
            <a:pPr>
              <a:buFont typeface="Wingdings" panose="05000000000000000000" charset="0"/>
              <a:buChar char="Ø"/>
            </a:pPr>
            <a:r>
              <a:rPr lang="zh-CN" altLang="zh-CN" sz="1800" dirty="0">
                <a:latin typeface="微软雅黑" panose="020B0503020204020204" charset="-122"/>
                <a:ea typeface="微软雅黑" panose="020B0503020204020204" charset="-122"/>
              </a:rPr>
              <a:t>当未设置渐变</a:t>
            </a:r>
            <a:r>
              <a:rPr lang="zh-CN" altLang="zh-CN" sz="1800" dirty="0" smtClean="0">
                <a:latin typeface="微软雅黑" panose="020B0503020204020204" charset="-122"/>
                <a:ea typeface="微软雅黑" panose="020B0503020204020204" charset="-122"/>
              </a:rPr>
              <a:t>角度</a:t>
            </a:r>
            <a:r>
              <a:rPr lang="zh-CN" altLang="en-US" sz="1800" dirty="0" smtClean="0">
                <a:latin typeface="微软雅黑" panose="020B0503020204020204" charset="-122"/>
                <a:ea typeface="微软雅黑" panose="020B0503020204020204" charset="-122"/>
              </a:rPr>
              <a:t>时</a:t>
            </a:r>
            <a:r>
              <a:rPr lang="zh-CN" altLang="zh-CN" sz="1800" dirty="0" smtClean="0">
                <a:latin typeface="微软雅黑" panose="020B0503020204020204" charset="-122"/>
                <a:ea typeface="微软雅黑" panose="020B0503020204020204" charset="-122"/>
              </a:rPr>
              <a:t>，</a:t>
            </a:r>
            <a:r>
              <a:rPr lang="zh-CN" altLang="zh-CN" sz="1800" dirty="0">
                <a:latin typeface="微软雅黑" panose="020B0503020204020204" charset="-122"/>
                <a:ea typeface="微软雅黑" panose="020B0503020204020204" charset="-122"/>
              </a:rPr>
              <a:t>会默认为“</a:t>
            </a:r>
            <a:r>
              <a:rPr lang="en-US" altLang="zh-CN" sz="1800" dirty="0">
                <a:latin typeface="微软雅黑" panose="020B0503020204020204" charset="-122"/>
                <a:ea typeface="微软雅黑" panose="020B0503020204020204" charset="-122"/>
              </a:rPr>
              <a:t>180deg</a:t>
            </a:r>
            <a:r>
              <a:rPr lang="zh-CN" altLang="zh-CN" sz="1800" dirty="0">
                <a:latin typeface="微软雅黑" panose="020B0503020204020204" charset="-122"/>
                <a:ea typeface="微软雅黑" panose="020B0503020204020204" charset="-122"/>
              </a:rPr>
              <a:t>”等同于“</a:t>
            </a:r>
            <a:r>
              <a:rPr lang="en-US" altLang="zh-CN" sz="1800" dirty="0">
                <a:latin typeface="微软雅黑" panose="020B0503020204020204" charset="-122"/>
                <a:ea typeface="微软雅黑" panose="020B0503020204020204" charset="-122"/>
              </a:rPr>
              <a:t>to bottom</a:t>
            </a:r>
            <a:r>
              <a:rPr lang="zh-CN" altLang="zh-CN" sz="1800" dirty="0">
                <a:latin typeface="微软雅黑" panose="020B0503020204020204" charset="-122"/>
                <a:ea typeface="微软雅黑" panose="020B0503020204020204" charset="-122"/>
              </a:rPr>
              <a:t>”。</a:t>
            </a:r>
            <a:endParaRPr lang="en-US" altLang="zh-CN" sz="1800" dirty="0" smtClean="0">
              <a:latin typeface="微软雅黑" panose="020B0503020204020204" charset="-122"/>
              <a:ea typeface="微软雅黑" panose="020B0503020204020204" charset="-122"/>
            </a:endParaRPr>
          </a:p>
          <a:p>
            <a:pPr marL="0" indent="457200" eaLnBrk="1">
              <a:buNone/>
              <a:defRPr/>
            </a:pPr>
            <a:endParaRPr lang="en-US" altLang="zh-CN" sz="1800" dirty="0">
              <a:latin typeface="微软雅黑" panose="020B0503020204020204" charset="-122"/>
              <a:ea typeface="微软雅黑" panose="020B0503020204020204" charset="-122"/>
            </a:endParaRPr>
          </a:p>
        </p:txBody>
      </p:sp>
      <p:sp>
        <p:nvSpPr>
          <p:cNvPr id="18" name="矩形 17"/>
          <p:cNvSpPr>
            <a:spLocks noChangeArrowheads="1"/>
          </p:cNvSpPr>
          <p:nvPr>
            <p:custDataLst>
              <p:tags r:id="rId3"/>
            </p:custDataLst>
          </p:nvPr>
        </p:nvSpPr>
        <p:spPr bwMode="auto">
          <a:xfrm>
            <a:off x="1422837" y="1359381"/>
            <a:ext cx="7994379" cy="369332"/>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err="1"/>
              <a:t>background-image:linear-gradient</a:t>
            </a:r>
            <a:r>
              <a:rPr lang="en-US" altLang="zh-CN" b="1" dirty="0"/>
              <a:t>(</a:t>
            </a:r>
            <a:r>
              <a:rPr lang="zh-CN" altLang="zh-CN" b="1" dirty="0"/>
              <a:t>渐变角度</a:t>
            </a:r>
            <a:r>
              <a:rPr lang="en-US" altLang="zh-CN" b="1" dirty="0"/>
              <a:t>,</a:t>
            </a:r>
            <a:r>
              <a:rPr lang="zh-CN" altLang="zh-CN" b="1" dirty="0"/>
              <a:t>颜色值</a:t>
            </a:r>
            <a:r>
              <a:rPr lang="en-US" altLang="zh-CN" b="1" dirty="0"/>
              <a:t>1,</a:t>
            </a:r>
            <a:r>
              <a:rPr lang="zh-CN" altLang="zh-CN" b="1" dirty="0"/>
              <a:t>颜色值</a:t>
            </a:r>
            <a:r>
              <a:rPr lang="en-US" altLang="zh-CN" b="1" dirty="0"/>
              <a:t>2...,</a:t>
            </a:r>
            <a:r>
              <a:rPr lang="zh-CN" altLang="zh-CN" b="1" dirty="0"/>
              <a:t>颜色值</a:t>
            </a:r>
            <a:r>
              <a:rPr lang="en-US" altLang="zh-CN" b="1" dirty="0"/>
              <a:t>n);</a:t>
            </a:r>
            <a:endParaRPr lang="zh-CN" altLang="zh-CN" b="1" dirty="0"/>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盒子模型中的线性渐变属性</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3" name="内容占位符 2"/>
          <p:cNvSpPr>
            <a:spLocks noGrp="1"/>
          </p:cNvSpPr>
          <p:nvPr>
            <p:custDataLst>
              <p:tags r:id="rId2"/>
            </p:custDataLst>
          </p:nvPr>
        </p:nvSpPr>
        <p:spPr bwMode="auto">
          <a:xfrm>
            <a:off x="1439545" y="2068830"/>
            <a:ext cx="9015095" cy="24809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Autofit/>
          </a:bodyPr>
          <a:lstStyle>
            <a:lvl1pPr marL="342900" indent="-342900" algn="l" defTabSz="914400" rtl="0" eaLnBrk="1" latinLnBrk="0" hangingPunct="1">
              <a:lnSpc>
                <a:spcPct val="150000"/>
              </a:lnSpc>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0">
              <a:buFont typeface="Wingdings" panose="05000000000000000000" pitchFamily="2" charset="2"/>
              <a:buChar char="u"/>
            </a:pPr>
            <a:r>
              <a:rPr lang="zh-CN" altLang="zh-CN" sz="1800" b="1" dirty="0">
                <a:solidFill>
                  <a:schemeClr val="tx1"/>
                </a:solidFill>
                <a:latin typeface="微软雅黑" panose="020B0503020204020204" charset="-122"/>
                <a:ea typeface="微软雅黑" panose="020B0503020204020204" charset="-122"/>
              </a:rPr>
              <a:t>颜色值</a:t>
            </a:r>
            <a:endParaRPr lang="zh-CN" altLang="zh-CN" sz="1800" b="1" dirty="0">
              <a:solidFill>
                <a:schemeClr val="tx1"/>
              </a:solidFill>
              <a:latin typeface="微软雅黑" panose="020B0503020204020204" charset="-122"/>
              <a:ea typeface="微软雅黑" panose="020B0503020204020204" charset="-122"/>
            </a:endParaRPr>
          </a:p>
          <a:p>
            <a:pPr>
              <a:buFont typeface="Wingdings" panose="05000000000000000000" charset="0"/>
              <a:buChar char="Ø"/>
            </a:pPr>
            <a:r>
              <a:rPr lang="zh-CN" altLang="zh-CN" sz="1800" dirty="0" smtClean="0">
                <a:latin typeface="微软雅黑" panose="020B0503020204020204" charset="-122"/>
                <a:ea typeface="微软雅黑" panose="020B0503020204020204" charset="-122"/>
              </a:rPr>
              <a:t>颜色</a:t>
            </a:r>
            <a:r>
              <a:rPr lang="zh-CN" altLang="zh-CN" sz="1800" dirty="0">
                <a:latin typeface="微软雅黑" panose="020B0503020204020204" charset="-122"/>
                <a:ea typeface="微软雅黑" panose="020B0503020204020204" charset="-122"/>
              </a:rPr>
              <a:t>值用于设置渐变颜色</a:t>
            </a:r>
            <a:endParaRPr lang="zh-CN" altLang="zh-CN" sz="1800" dirty="0">
              <a:latin typeface="微软雅黑" panose="020B0503020204020204" charset="-122"/>
              <a:ea typeface="微软雅黑" panose="020B0503020204020204" charset="-122"/>
            </a:endParaRPr>
          </a:p>
          <a:p>
            <a:pPr>
              <a:buFont typeface="Wingdings" panose="05000000000000000000" charset="0"/>
              <a:buChar char="Ø"/>
            </a:pPr>
            <a:r>
              <a:rPr lang="zh-CN" altLang="zh-CN" sz="1800" dirty="0">
                <a:latin typeface="微软雅黑" panose="020B0503020204020204" charset="-122"/>
                <a:ea typeface="微软雅黑" panose="020B0503020204020204" charset="-122"/>
              </a:rPr>
              <a:t>其中“颜色值</a:t>
            </a:r>
            <a:r>
              <a:rPr lang="en-US" altLang="zh-CN" sz="1800" dirty="0">
                <a:latin typeface="微软雅黑" panose="020B0503020204020204" charset="-122"/>
                <a:ea typeface="微软雅黑" panose="020B0503020204020204" charset="-122"/>
              </a:rPr>
              <a:t>1</a:t>
            </a:r>
            <a:r>
              <a:rPr lang="zh-CN" altLang="zh-CN" sz="1800" dirty="0">
                <a:latin typeface="微软雅黑" panose="020B0503020204020204" charset="-122"/>
                <a:ea typeface="微软雅黑" panose="020B0503020204020204" charset="-122"/>
              </a:rPr>
              <a:t>”表示起始颜色，“颜色值</a:t>
            </a:r>
            <a:r>
              <a:rPr lang="en-US" altLang="zh-CN" sz="1800" dirty="0">
                <a:latin typeface="微软雅黑" panose="020B0503020204020204" charset="-122"/>
                <a:ea typeface="微软雅黑" panose="020B0503020204020204" charset="-122"/>
              </a:rPr>
              <a:t>n</a:t>
            </a:r>
            <a:r>
              <a:rPr lang="zh-CN" altLang="zh-CN" sz="1800" dirty="0">
                <a:latin typeface="微软雅黑" panose="020B0503020204020204" charset="-122"/>
                <a:ea typeface="微软雅黑" panose="020B0503020204020204" charset="-122"/>
              </a:rPr>
              <a:t>”表示结束颜色</a:t>
            </a:r>
            <a:endParaRPr lang="zh-CN" altLang="zh-CN" sz="1800" dirty="0">
              <a:latin typeface="微软雅黑" panose="020B0503020204020204" charset="-122"/>
              <a:ea typeface="微软雅黑" panose="020B0503020204020204" charset="-122"/>
            </a:endParaRPr>
          </a:p>
          <a:p>
            <a:pPr>
              <a:buFont typeface="Wingdings" panose="05000000000000000000" charset="0"/>
              <a:buChar char="Ø"/>
            </a:pPr>
            <a:r>
              <a:rPr lang="zh-CN" altLang="zh-CN" sz="1800" dirty="0">
                <a:latin typeface="微软雅黑" panose="020B0503020204020204" charset="-122"/>
                <a:ea typeface="微软雅黑" panose="020B0503020204020204" charset="-122"/>
              </a:rPr>
              <a:t>起始颜色和结束颜色之前可以添加多个颜色值</a:t>
            </a:r>
            <a:r>
              <a:rPr lang="zh-CN" altLang="zh-CN" sz="1800" dirty="0" smtClean="0">
                <a:latin typeface="微软雅黑" panose="020B0503020204020204" charset="-122"/>
                <a:ea typeface="微软雅黑" panose="020B0503020204020204" charset="-122"/>
              </a:rPr>
              <a:t>，且每个颜色值后面都可以用百分比值设定该颜色在整个过渡阶段中对应的位置，</a:t>
            </a:r>
            <a:r>
              <a:rPr lang="zh-CN" altLang="en-US" sz="1800" dirty="0" smtClean="0">
                <a:latin typeface="微软雅黑" panose="020B0503020204020204" charset="-122"/>
                <a:ea typeface="微软雅黑" panose="020B0503020204020204" charset="-122"/>
              </a:rPr>
              <a:t>各</a:t>
            </a:r>
            <a:r>
              <a:rPr lang="zh-CN" altLang="zh-CN" sz="1800" dirty="0" smtClean="0">
                <a:latin typeface="微软雅黑" panose="020B0503020204020204" charset="-122"/>
                <a:ea typeface="微软雅黑" panose="020B0503020204020204" charset="-122"/>
              </a:rPr>
              <a:t>颜色</a:t>
            </a:r>
            <a:r>
              <a:rPr lang="zh-CN" altLang="zh-CN" sz="1800" dirty="0">
                <a:latin typeface="微软雅黑" panose="020B0503020204020204" charset="-122"/>
                <a:ea typeface="微软雅黑" panose="020B0503020204020204" charset="-122"/>
              </a:rPr>
              <a:t>值之间用“，”隔开。</a:t>
            </a:r>
            <a:endParaRPr lang="en-US" altLang="zh-CN" sz="1800" dirty="0">
              <a:latin typeface="微软雅黑" panose="020B0503020204020204" charset="-122"/>
              <a:ea typeface="微软雅黑" panose="020B0503020204020204" charset="-122"/>
            </a:endParaRPr>
          </a:p>
        </p:txBody>
      </p:sp>
      <p:sp>
        <p:nvSpPr>
          <p:cNvPr id="18" name="矩形 17"/>
          <p:cNvSpPr>
            <a:spLocks noChangeArrowheads="1"/>
          </p:cNvSpPr>
          <p:nvPr>
            <p:custDataLst>
              <p:tags r:id="rId3"/>
            </p:custDataLst>
          </p:nvPr>
        </p:nvSpPr>
        <p:spPr bwMode="auto">
          <a:xfrm>
            <a:off x="1518087" y="1471776"/>
            <a:ext cx="7994379" cy="369332"/>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err="1"/>
              <a:t>background-image:linear-gradient</a:t>
            </a:r>
            <a:r>
              <a:rPr lang="en-US" altLang="zh-CN" b="1" dirty="0"/>
              <a:t>(</a:t>
            </a:r>
            <a:r>
              <a:rPr lang="zh-CN" altLang="zh-CN" b="1" dirty="0"/>
              <a:t>渐变角度</a:t>
            </a:r>
            <a:r>
              <a:rPr lang="en-US" altLang="zh-CN" b="1" dirty="0"/>
              <a:t>,</a:t>
            </a:r>
            <a:r>
              <a:rPr lang="zh-CN" altLang="zh-CN" b="1" dirty="0"/>
              <a:t>颜色值</a:t>
            </a:r>
            <a:r>
              <a:rPr lang="en-US" altLang="zh-CN" b="1" dirty="0"/>
              <a:t>1,</a:t>
            </a:r>
            <a:r>
              <a:rPr lang="zh-CN" altLang="zh-CN" b="1" dirty="0"/>
              <a:t>颜色值</a:t>
            </a:r>
            <a:r>
              <a:rPr lang="en-US" altLang="zh-CN" b="1" dirty="0"/>
              <a:t>2...,</a:t>
            </a:r>
            <a:r>
              <a:rPr lang="zh-CN" altLang="zh-CN" b="1" dirty="0"/>
              <a:t>颜色值</a:t>
            </a:r>
            <a:r>
              <a:rPr lang="en-US" altLang="zh-CN" b="1" dirty="0"/>
              <a:t>n);</a:t>
            </a:r>
            <a:endParaRPr lang="zh-CN" altLang="zh-CN" b="1" dirty="0"/>
          </a:p>
        </p:txBody>
      </p:sp>
      <p:sp>
        <p:nvSpPr>
          <p:cNvPr id="9" name="文本框 8"/>
          <p:cNvSpPr txBox="1"/>
          <p:nvPr/>
        </p:nvSpPr>
        <p:spPr>
          <a:xfrm>
            <a:off x="-2034540" y="-1546860"/>
            <a:ext cx="4064000" cy="368300"/>
          </a:xfrm>
          <a:prstGeom prst="rect">
            <a:avLst/>
          </a:prstGeom>
          <a:noFill/>
        </p:spPr>
        <p:txBody>
          <a:bodyPr wrap="square" rtlCol="0">
            <a:spAutoFit/>
          </a:bodyPr>
          <a:p>
            <a:endParaRPr lang="zh-CN" altLang="en-US"/>
          </a:p>
        </p:txBody>
      </p:sp>
      <p:sp>
        <p:nvSpPr>
          <p:cNvPr id="10" name="文本框 9"/>
          <p:cNvSpPr txBox="1"/>
          <p:nvPr/>
        </p:nvSpPr>
        <p:spPr>
          <a:xfrm>
            <a:off x="-4069080" y="-2719070"/>
            <a:ext cx="4064000" cy="368300"/>
          </a:xfrm>
          <a:prstGeom prst="rect">
            <a:avLst/>
          </a:prstGeom>
          <a:noFill/>
        </p:spPr>
        <p:txBody>
          <a:bodyPr wrap="square" rtlCol="0">
            <a:spAutoFit/>
          </a:bodyPr>
          <a:p>
            <a:endParaRPr lang="zh-CN" altLang="en-US"/>
          </a:p>
        </p:txBody>
      </p:sp>
      <p:sp>
        <p:nvSpPr>
          <p:cNvPr id="11" name="文本框 10"/>
          <p:cNvSpPr txBox="1"/>
          <p:nvPr/>
        </p:nvSpPr>
        <p:spPr>
          <a:xfrm>
            <a:off x="-6103620" y="-3891280"/>
            <a:ext cx="4064000" cy="368300"/>
          </a:xfrm>
          <a:prstGeom prst="rect">
            <a:avLst/>
          </a:prstGeom>
          <a:noFill/>
        </p:spPr>
        <p:txBody>
          <a:bodyPr wrap="square" rtlCol="0">
            <a:spAutoFit/>
          </a:bodyPr>
          <a:p>
            <a:endParaRPr lang="zh-CN" altLang="en-US"/>
          </a:p>
        </p:txBody>
      </p:sp>
      <p:sp>
        <p:nvSpPr>
          <p:cNvPr id="12" name="文本框 11"/>
          <p:cNvSpPr txBox="1"/>
          <p:nvPr/>
        </p:nvSpPr>
        <p:spPr>
          <a:xfrm>
            <a:off x="-8138160" y="-5063490"/>
            <a:ext cx="4064000" cy="368300"/>
          </a:xfrm>
          <a:prstGeom prst="rect">
            <a:avLst/>
          </a:prstGeom>
          <a:noFill/>
        </p:spPr>
        <p:txBody>
          <a:bodyPr wrap="square" rtlCol="0">
            <a:spAutoFit/>
          </a:bodyPr>
          <a:p>
            <a:endParaRPr lang="zh-CN" altLang="en-US"/>
          </a:p>
        </p:txBody>
      </p:sp>
      <p:sp>
        <p:nvSpPr>
          <p:cNvPr id="13" name="文本框 12"/>
          <p:cNvSpPr txBox="1"/>
          <p:nvPr/>
        </p:nvSpPr>
        <p:spPr>
          <a:xfrm>
            <a:off x="-10172700" y="-6235700"/>
            <a:ext cx="4064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线性渐变属性编程实战</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pic>
        <p:nvPicPr>
          <p:cNvPr id="3" name="图片 2"/>
          <p:cNvPicPr>
            <a:picLocks noChangeAspect="1"/>
          </p:cNvPicPr>
          <p:nvPr>
            <p:custDataLst>
              <p:tags r:id="rId2"/>
            </p:custDataLst>
          </p:nvPr>
        </p:nvPicPr>
        <p:blipFill>
          <a:blip r:embed="rId3"/>
          <a:stretch>
            <a:fillRect/>
          </a:stretch>
        </p:blipFill>
        <p:spPr>
          <a:xfrm>
            <a:off x="1147445" y="1280795"/>
            <a:ext cx="3533775" cy="4276725"/>
          </a:xfrm>
          <a:prstGeom prst="rect">
            <a:avLst/>
          </a:prstGeom>
        </p:spPr>
      </p:pic>
      <p:pic>
        <p:nvPicPr>
          <p:cNvPr id="10" name="图片 9"/>
          <p:cNvPicPr>
            <a:picLocks noChangeAspect="1"/>
          </p:cNvPicPr>
          <p:nvPr>
            <p:custDataLst>
              <p:tags r:id="rId4"/>
            </p:custDataLst>
          </p:nvPr>
        </p:nvPicPr>
        <p:blipFill>
          <a:blip r:embed="rId5"/>
          <a:stretch>
            <a:fillRect/>
          </a:stretch>
        </p:blipFill>
        <p:spPr>
          <a:xfrm>
            <a:off x="4776470" y="2680970"/>
            <a:ext cx="6848475" cy="2876550"/>
          </a:xfrm>
          <a:prstGeom prst="rect">
            <a:avLst/>
          </a:prstGeom>
        </p:spPr>
      </p:pic>
      <p:pic>
        <p:nvPicPr>
          <p:cNvPr id="12" name="图片 11"/>
          <p:cNvPicPr>
            <a:picLocks noChangeAspect="1"/>
          </p:cNvPicPr>
          <p:nvPr>
            <p:custDataLst>
              <p:tags r:id="rId6"/>
            </p:custDataLst>
          </p:nvPr>
        </p:nvPicPr>
        <p:blipFill>
          <a:blip r:embed="rId7"/>
          <a:stretch>
            <a:fillRect/>
          </a:stretch>
        </p:blipFill>
        <p:spPr>
          <a:xfrm>
            <a:off x="4776470" y="1280795"/>
            <a:ext cx="4867275" cy="1152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线性渐变属性编程实战</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pic>
        <p:nvPicPr>
          <p:cNvPr id="12" name="图片 11"/>
          <p:cNvPicPr>
            <a:picLocks noChangeAspect="1"/>
          </p:cNvPicPr>
          <p:nvPr>
            <p:custDataLst>
              <p:tags r:id="rId2"/>
            </p:custDataLst>
          </p:nvPr>
        </p:nvPicPr>
        <p:blipFill>
          <a:blip r:embed="rId3"/>
          <a:stretch>
            <a:fillRect/>
          </a:stretch>
        </p:blipFill>
        <p:spPr>
          <a:xfrm>
            <a:off x="3902075" y="1704340"/>
            <a:ext cx="4867275" cy="1152525"/>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295910" y="1370965"/>
            <a:ext cx="3524250" cy="4286250"/>
          </a:xfrm>
          <a:prstGeom prst="rect">
            <a:avLst/>
          </a:prstGeom>
        </p:spPr>
      </p:pic>
      <p:pic>
        <p:nvPicPr>
          <p:cNvPr id="13" name="图片 12"/>
          <p:cNvPicPr>
            <a:picLocks noChangeAspect="1"/>
          </p:cNvPicPr>
          <p:nvPr>
            <p:custDataLst>
              <p:tags r:id="rId6"/>
            </p:custDataLst>
          </p:nvPr>
        </p:nvPicPr>
        <p:blipFill>
          <a:blip r:embed="rId7"/>
          <a:stretch>
            <a:fillRect/>
          </a:stretch>
        </p:blipFill>
        <p:spPr>
          <a:xfrm>
            <a:off x="3902075" y="3077210"/>
            <a:ext cx="8077200" cy="25800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线性渐变属性编程实战</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3" name="文本框 2"/>
          <p:cNvSpPr txBox="1"/>
          <p:nvPr>
            <p:custDataLst>
              <p:tags r:id="rId2"/>
            </p:custDataLst>
          </p:nvPr>
        </p:nvSpPr>
        <p:spPr>
          <a:xfrm>
            <a:off x="1856105" y="1479550"/>
            <a:ext cx="8265795" cy="1337945"/>
          </a:xfrm>
          <a:prstGeom prst="rect">
            <a:avLst/>
          </a:prstGeom>
          <a:noFill/>
        </p:spPr>
        <p:txBody>
          <a:bodyPr wrap="square" rtlCol="0" anchor="t">
            <a:spAutoFit/>
          </a:bodyPr>
          <a:p>
            <a:pPr algn="l">
              <a:lnSpc>
                <a:spcPct val="150000"/>
              </a:lnSpc>
              <a:buClrTx/>
              <a:buSzTx/>
              <a:buFontTx/>
            </a:pPr>
            <a:r>
              <a:rPr lang="en-US" dirty="0" smtClean="0">
                <a:latin typeface="微软雅黑" panose="020B0503020204020204" charset="-122"/>
                <a:ea typeface="微软雅黑" panose="020B0503020204020204" charset="-122"/>
              </a:rPr>
              <a:t>       </a:t>
            </a:r>
            <a:r>
              <a:rPr dirty="0" smtClean="0">
                <a:latin typeface="微软雅黑" panose="020B0503020204020204" charset="-122"/>
                <a:ea typeface="微软雅黑" panose="020B0503020204020204" charset="-122"/>
              </a:rPr>
              <a:t>线性渐变的效果，其实是一种艺术的表现，通过颜色的变化与过渡，能够创造出美感，提升用户体验。同样，在我们日常生活中，也应该学会欣赏美、创造美，以美的态度去对待生活，去服务社会。</a:t>
            </a:r>
            <a:endParaRPr dirty="0" smtClean="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45532"/>
            <a:ext cx="4505960" cy="521970"/>
            <a:chOff x="174623" y="245532"/>
            <a:chExt cx="4505960" cy="521970"/>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48993" y="245532"/>
              <a:ext cx="3831590" cy="521970"/>
            </a:xfrm>
            <a:prstGeom prst="rect">
              <a:avLst/>
            </a:prstGeom>
          </p:spPr>
          <p:txBody>
            <a:bodyPr wrap="square">
              <a:spAutoFit/>
            </a:bodyPr>
            <a:lstStyle/>
            <a:p>
              <a:pPr marL="0" lvl="0" indent="0" algn="l" defTabSz="914400" rtl="0" eaLnBrk="1" latinLnBrk="0" hangingPunct="1">
                <a:lnSpc>
                  <a:spcPct val="100000"/>
                </a:lnSpc>
                <a:spcBef>
                  <a:spcPct val="20000"/>
                </a:spcBef>
                <a:buFont typeface="Arial" panose="020B0604020202020204" pitchFamily="34" charset="0"/>
                <a:buNone/>
              </a:pPr>
              <a:r>
                <a:rPr lang="zh-CN" sz="2800" b="1" dirty="0">
                  <a:solidFill>
                    <a:srgbClr val="1369B2"/>
                  </a:solidFill>
                  <a:latin typeface="微软雅黑" panose="020B0503020204020204" charset="-122"/>
                  <a:ea typeface="微软雅黑" panose="020B0503020204020204" charset="-122"/>
                  <a:cs typeface="等线" panose="02010600030101010101" charset="-122"/>
                  <a:sym typeface="等线" panose="02010600030101010101" charset="-122"/>
                </a:rPr>
                <a:t>总结</a:t>
              </a:r>
              <a:endParaRPr kumimoji="0" lang="zh-CN"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endParaRPr>
            </a:p>
          </p:txBody>
        </p:sp>
      </p:grpSp>
      <p:pic>
        <p:nvPicPr>
          <p:cNvPr id="3" name="图片 2"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grpSp>
        <p:nvGrpSpPr>
          <p:cNvPr id="22" name="组合 21"/>
          <p:cNvGrpSpPr/>
          <p:nvPr/>
        </p:nvGrpSpPr>
        <p:grpSpPr>
          <a:xfrm>
            <a:off x="2303061" y="2306128"/>
            <a:ext cx="1326135" cy="681694"/>
            <a:chOff x="2215144" y="982844"/>
            <a:chExt cx="1244730" cy="842780"/>
          </a:xfrm>
        </p:grpSpPr>
        <p:sp>
          <p:nvSpPr>
            <p:cNvPr id="23" name="平行四边形 22"/>
            <p:cNvSpPr/>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4" name="文本框 9"/>
            <p:cNvSpPr txBox="1"/>
            <p:nvPr/>
          </p:nvSpPr>
          <p:spPr>
            <a:xfrm>
              <a:off x="2393075" y="1005670"/>
              <a:ext cx="1066799" cy="721463"/>
            </a:xfrm>
            <a:prstGeom prst="rect">
              <a:avLst/>
            </a:prstGeom>
            <a:noFill/>
          </p:spPr>
          <p:txBody>
            <a:bodyPr wrap="square" rtlCol="0">
              <a:spAutoFit/>
            </a:bodyPr>
            <a:lstStyle/>
            <a:p>
              <a:r>
                <a:rPr lang="en-US" altLang="zh-CN" sz="3200" dirty="0">
                  <a:solidFill>
                    <a:sysClr val="window" lastClr="FFFFFF"/>
                  </a:solidFill>
                  <a:latin typeface="微软雅黑" panose="020B0503020204020204" charset="-122"/>
                  <a:ea typeface="微软雅黑" panose="020B0503020204020204" charset="-122"/>
                  <a:cs typeface="+mn-ea"/>
                  <a:sym typeface="等线" panose="02010600030101010101" charset="-122"/>
                </a:rPr>
                <a:t>01</a:t>
              </a:r>
              <a:endParaRPr lang="zh-CN" altLang="en-US"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25" name="组合 24"/>
          <p:cNvGrpSpPr/>
          <p:nvPr/>
        </p:nvGrpSpPr>
        <p:grpSpPr>
          <a:xfrm>
            <a:off x="2303061" y="3329565"/>
            <a:ext cx="1326135" cy="687637"/>
            <a:chOff x="2215144" y="2026500"/>
            <a:chExt cx="1244730" cy="850129"/>
          </a:xfrm>
        </p:grpSpPr>
        <p:sp>
          <p:nvSpPr>
            <p:cNvPr id="26" name="平行四边形 25"/>
            <p:cNvSpPr/>
            <p:nvPr/>
          </p:nvSpPr>
          <p:spPr>
            <a:xfrm>
              <a:off x="2215144" y="2033848"/>
              <a:ext cx="1120898" cy="842781"/>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7" name="文本框 10"/>
            <p:cNvSpPr txBox="1"/>
            <p:nvPr/>
          </p:nvSpPr>
          <p:spPr>
            <a:xfrm>
              <a:off x="2393075" y="2026500"/>
              <a:ext cx="1066799" cy="721464"/>
            </a:xfrm>
            <a:prstGeom prst="rect">
              <a:avLst/>
            </a:prstGeom>
            <a:noFill/>
          </p:spPr>
          <p:txBody>
            <a:bodyPr wrap="square" rtlCol="0">
              <a:spAutoFit/>
            </a:bodyPr>
            <a:lstStyle/>
            <a:p>
              <a:r>
                <a:rPr lang="en-US" altLang="zh-CN" sz="3200" dirty="0">
                  <a:solidFill>
                    <a:sysClr val="window" lastClr="FFFFFF"/>
                  </a:solidFill>
                  <a:latin typeface="微软雅黑" panose="020B0503020204020204" charset="-122"/>
                  <a:ea typeface="微软雅黑" panose="020B0503020204020204" charset="-122"/>
                  <a:cs typeface="+mn-ea"/>
                  <a:sym typeface="等线" panose="02010600030101010101" charset="-122"/>
                </a:rPr>
                <a:t>02</a:t>
              </a:r>
              <a:endParaRPr lang="zh-CN" altLang="en-US"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31" name="组合 30"/>
          <p:cNvGrpSpPr/>
          <p:nvPr/>
        </p:nvGrpSpPr>
        <p:grpSpPr>
          <a:xfrm>
            <a:off x="3310355" y="2281467"/>
            <a:ext cx="5720084" cy="681694"/>
            <a:chOff x="4315150" y="953426"/>
            <a:chExt cx="3857250" cy="540057"/>
          </a:xfrm>
        </p:grpSpPr>
        <p:sp>
          <p:nvSpPr>
            <p:cNvPr id="32" name="矩形 31"/>
            <p:cNvSpPr/>
            <p:nvPr/>
          </p:nvSpPr>
          <p:spPr>
            <a:xfrm>
              <a:off x="4841196" y="1051182"/>
              <a:ext cx="2827147" cy="297814"/>
            </a:xfrm>
            <a:prstGeom prst="rect">
              <a:avLst/>
            </a:prstGeom>
            <a:ln w="15875">
              <a:noFill/>
            </a:ln>
          </p:spPr>
          <p:txBody>
            <a:bodyPr wrap="square" lIns="68580" tIns="34290" rIns="68580" bIns="34290">
              <a:spAutoFit/>
            </a:bodyPr>
            <a:lstStyle/>
            <a:p>
              <a:pPr algn="l" fontAlgn="auto">
                <a:spcBef>
                  <a:spcPts val="0"/>
                </a:spcBef>
                <a:spcAft>
                  <a:spcPts val="0"/>
                </a:spcAft>
                <a:defRPr/>
              </a:pPr>
              <a:r>
                <a:rPr kumimoji="1" lang="zh-CN" altLang="en-US" sz="2000" kern="0" dirty="0">
                  <a:latin typeface="微软雅黑" panose="020B0503020204020204" charset="-122"/>
                  <a:ea typeface="黑体" panose="02010609060101010101" charset="-122"/>
                  <a:cs typeface="+mn-ea"/>
                  <a:sym typeface="+mn-ea"/>
                </a:rPr>
                <a:t>盒子模型中的</a:t>
              </a:r>
              <a:r>
                <a:rPr kumimoji="1" lang="zh-CN" altLang="en-US" sz="2000" kern="0" dirty="0">
                  <a:solidFill>
                    <a:schemeClr val="tx1"/>
                  </a:solidFill>
                  <a:latin typeface="微软雅黑" panose="020B0503020204020204" charset="-122"/>
                  <a:ea typeface="黑体" panose="02010609060101010101" charset="-122"/>
                  <a:cs typeface="+mn-ea"/>
                  <a:sym typeface="+mn-ea"/>
                </a:rPr>
                <a:t>线性渐变属性</a:t>
              </a:r>
              <a:endParaRPr kumimoji="1" lang="zh-CN" altLang="en-US" sz="2000" kern="0" dirty="0">
                <a:solidFill>
                  <a:schemeClr val="tx1"/>
                </a:solidFill>
                <a:latin typeface="微软雅黑" panose="020B0503020204020204" charset="-122"/>
                <a:ea typeface="黑体" panose="02010609060101010101" charset="-122"/>
                <a:cs typeface="+mn-ea"/>
                <a:sym typeface="+mn-ea"/>
              </a:endParaRPr>
            </a:p>
          </p:txBody>
        </p:sp>
        <p:sp>
          <p:nvSpPr>
            <p:cNvPr id="33" name="平行四边形 32"/>
            <p:cNvSpPr/>
            <p:nvPr/>
          </p:nvSpPr>
          <p:spPr>
            <a:xfrm>
              <a:off x="4315150" y="953426"/>
              <a:ext cx="3857250" cy="540057"/>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lstStyle/>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34" name="组合 33"/>
          <p:cNvGrpSpPr/>
          <p:nvPr/>
        </p:nvGrpSpPr>
        <p:grpSpPr>
          <a:xfrm>
            <a:off x="3310355" y="3310855"/>
            <a:ext cx="5720084" cy="681694"/>
            <a:chOff x="4315150" y="1647579"/>
            <a:chExt cx="3857250" cy="540057"/>
          </a:xfrm>
        </p:grpSpPr>
        <p:sp>
          <p:nvSpPr>
            <p:cNvPr id="35" name="矩形 34"/>
            <p:cNvSpPr/>
            <p:nvPr/>
          </p:nvSpPr>
          <p:spPr>
            <a:xfrm>
              <a:off x="4841196" y="1745335"/>
              <a:ext cx="2827147" cy="297814"/>
            </a:xfrm>
            <a:prstGeom prst="rect">
              <a:avLst/>
            </a:prstGeom>
            <a:ln w="15875">
              <a:noFill/>
            </a:ln>
          </p:spPr>
          <p:txBody>
            <a:bodyPr wrap="square" lIns="68580" tIns="34290" rIns="68580" bIns="34290">
              <a:spAutoFit/>
            </a:bodyPr>
            <a:lstStyle/>
            <a:p>
              <a:pPr algn="l" fontAlgn="auto">
                <a:spcBef>
                  <a:spcPts val="0"/>
                </a:spcBef>
                <a:spcAft>
                  <a:spcPts val="0"/>
                </a:spcAft>
                <a:defRPr/>
              </a:pPr>
              <a:r>
                <a:rPr kumimoji="1" lang="zh-CN" altLang="en-US" sz="2000" kern="0" dirty="0">
                  <a:latin typeface="微软雅黑" panose="020B0503020204020204" charset="-122"/>
                  <a:ea typeface="黑体" panose="02010609060101010101" charset="-122"/>
                  <a:cs typeface="+mn-ea"/>
                  <a:sym typeface="+mn-ea"/>
                </a:rPr>
                <a:t>线性渐变属性编程实战</a:t>
              </a:r>
              <a:endParaRPr kumimoji="1" lang="zh-CN" altLang="en-US" sz="2000" kern="0" dirty="0">
                <a:latin typeface="微软雅黑" panose="020B0503020204020204" charset="-122"/>
                <a:ea typeface="黑体" panose="02010609060101010101" charset="-122"/>
                <a:cs typeface="+mn-ea"/>
                <a:sym typeface="+mn-ea"/>
              </a:endParaRPr>
            </a:p>
          </p:txBody>
        </p:sp>
        <p:sp>
          <p:nvSpPr>
            <p:cNvPr id="36" name="平行四边形 35"/>
            <p:cNvSpPr/>
            <p:nvPr/>
          </p:nvSpPr>
          <p:spPr>
            <a:xfrm>
              <a:off x="4315150" y="1647579"/>
              <a:ext cx="3857250" cy="540057"/>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lstStyle/>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
        <p:nvSpPr>
          <p:cNvPr id="2" name="文本框 1"/>
          <p:cNvSpPr txBox="1"/>
          <p:nvPr/>
        </p:nvSpPr>
        <p:spPr>
          <a:xfrm>
            <a:off x="9467850" y="5119370"/>
            <a:ext cx="4064000" cy="368300"/>
          </a:xfrm>
          <a:prstGeom prst="rect">
            <a:avLst/>
          </a:prstGeom>
          <a:noFill/>
        </p:spPr>
        <p:txBody>
          <a:bodyPr wrap="square" rtlCol="0">
            <a:spAutoFit/>
          </a:bodyPr>
          <a:p>
            <a:endParaRPr lang="zh-CN" altLang="en-US"/>
          </a:p>
        </p:txBody>
      </p:sp>
      <p:sp>
        <p:nvSpPr>
          <p:cNvPr id="9" name="文本框 8"/>
          <p:cNvSpPr txBox="1"/>
          <p:nvPr/>
        </p:nvSpPr>
        <p:spPr>
          <a:xfrm>
            <a:off x="-1895475" y="-1356995"/>
            <a:ext cx="4064000" cy="368300"/>
          </a:xfrm>
          <a:prstGeom prst="rect">
            <a:avLst/>
          </a:prstGeom>
          <a:noFill/>
        </p:spPr>
        <p:txBody>
          <a:bodyPr wrap="square" rtlCol="0">
            <a:spAutoFit/>
          </a:bodyPr>
          <a:p>
            <a:endParaRPr lang="zh-CN" altLang="en-US"/>
          </a:p>
        </p:txBody>
      </p:sp>
      <p:sp>
        <p:nvSpPr>
          <p:cNvPr id="10" name="文本框 9"/>
          <p:cNvSpPr txBox="1"/>
          <p:nvPr/>
        </p:nvSpPr>
        <p:spPr>
          <a:xfrm>
            <a:off x="-3790950" y="-2480945"/>
            <a:ext cx="4064000" cy="368300"/>
          </a:xfrm>
          <a:prstGeom prst="rect">
            <a:avLst/>
          </a:prstGeom>
          <a:noFill/>
        </p:spPr>
        <p:txBody>
          <a:bodyPr wrap="square" rtlCol="0">
            <a:spAutoFit/>
          </a:bodyPr>
          <a:p>
            <a:endParaRPr lang="zh-CN" altLang="en-US"/>
          </a:p>
        </p:txBody>
      </p:sp>
      <p:sp>
        <p:nvSpPr>
          <p:cNvPr id="14" name="文本框 13"/>
          <p:cNvSpPr txBox="1"/>
          <p:nvPr/>
        </p:nvSpPr>
        <p:spPr>
          <a:xfrm>
            <a:off x="-5686425" y="-3604895"/>
            <a:ext cx="4064000" cy="368300"/>
          </a:xfrm>
          <a:prstGeom prst="rect">
            <a:avLst/>
          </a:prstGeom>
          <a:noFill/>
        </p:spPr>
        <p:txBody>
          <a:bodyPr wrap="square" rtlCol="0">
            <a:spAutoFit/>
          </a:bodyPr>
          <a:p>
            <a:endParaRPr lang="zh-CN" altLang="en-US"/>
          </a:p>
        </p:txBody>
      </p:sp>
      <p:sp>
        <p:nvSpPr>
          <p:cNvPr id="15" name="文本框 14"/>
          <p:cNvSpPr txBox="1"/>
          <p:nvPr/>
        </p:nvSpPr>
        <p:spPr>
          <a:xfrm>
            <a:off x="-7581900" y="-4728845"/>
            <a:ext cx="4064000" cy="368300"/>
          </a:xfrm>
          <a:prstGeom prst="rect">
            <a:avLst/>
          </a:prstGeom>
          <a:noFill/>
        </p:spPr>
        <p:txBody>
          <a:bodyPr wrap="square" rtlCol="0">
            <a:spAutoFit/>
          </a:bodyPr>
          <a:p>
            <a:endParaRPr lang="zh-CN" altLang="en-US"/>
          </a:p>
        </p:txBody>
      </p:sp>
      <p:sp>
        <p:nvSpPr>
          <p:cNvPr id="16" name="文本框 15"/>
          <p:cNvSpPr txBox="1"/>
          <p:nvPr/>
        </p:nvSpPr>
        <p:spPr>
          <a:xfrm>
            <a:off x="-9525000" y="-5843270"/>
            <a:ext cx="4064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7360285" cy="460375"/>
            <a:chOff x="174623" y="286807"/>
            <a:chExt cx="736028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666940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altLang="en-US" sz="2400" b="1" dirty="0">
                  <a:solidFill>
                    <a:srgbClr val="1369B2"/>
                  </a:solidFill>
                  <a:latin typeface="微软雅黑" panose="020B0503020204020204" charset="-122"/>
                  <a:ea typeface="微软雅黑" panose="020B0503020204020204" charset="-122"/>
                  <a:cs typeface="等线" panose="02010600030101010101" charset="-122"/>
                  <a:sym typeface="+mn-ea"/>
                </a:rPr>
                <a:t>乡村振兴</a:t>
              </a:r>
              <a:r>
                <a:rPr lang="zh-CN" altLang="en-US" sz="2400" b="1" dirty="0">
                  <a:solidFill>
                    <a:srgbClr val="1369B2"/>
                  </a:solidFill>
                  <a:latin typeface="微软雅黑" panose="020B0503020204020204" charset="-122"/>
                  <a:ea typeface="微软雅黑" panose="020B0503020204020204" charset="-122"/>
                  <a:cs typeface="等线" panose="02010600030101010101" charset="-122"/>
                  <a:sym typeface="+mn-ea"/>
                </a:rPr>
                <a:t>网项目中</a:t>
              </a:r>
              <a:r>
                <a:rPr lang="zh-CN" altLang="en-US" sz="2400" b="1" dirty="0">
                  <a:solidFill>
                    <a:srgbClr val="1369B2"/>
                  </a:solidFill>
                  <a:latin typeface="微软雅黑" panose="020B0503020204020204" charset="-122"/>
                  <a:ea typeface="微软雅黑" panose="020B0503020204020204" charset="-122"/>
                  <a:cs typeface="等线" panose="02010600030101010101" charset="-122"/>
                  <a:sym typeface="+mn-ea"/>
                </a:rPr>
                <a:t>线性渐变</a:t>
              </a: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属性的应用</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3" name="TextBox 5"/>
          <p:cNvSpPr txBox="1">
            <a:spLocks noChangeArrowheads="1"/>
          </p:cNvSpPr>
          <p:nvPr>
            <p:custDataLst>
              <p:tags r:id="rId2"/>
            </p:custDataLst>
          </p:nvPr>
        </p:nvSpPr>
        <p:spPr bwMode="auto">
          <a:xfrm>
            <a:off x="1187624" y="1211865"/>
            <a:ext cx="13004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smtClean="0">
                <a:solidFill>
                  <a:prstClr val="black"/>
                </a:solidFill>
                <a:latin typeface="微软雅黑" panose="020B0503020204020204" charset="-122"/>
                <a:ea typeface="微软雅黑" panose="020B0503020204020204" charset="-122"/>
              </a:rPr>
              <a:t>小试身手</a:t>
            </a:r>
            <a:endParaRPr lang="zh-CN" altLang="en-US" sz="2200" b="1" dirty="0">
              <a:solidFill>
                <a:prstClr val="black"/>
              </a:solidFill>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043616" y="1211865"/>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p:cNvSpPr>
            <a:spLocks noGrp="1"/>
          </p:cNvSpPr>
          <p:nvPr>
            <p:custDataLst>
              <p:tags r:id="rId4"/>
            </p:custDataLst>
          </p:nvPr>
        </p:nvSpPr>
        <p:spPr bwMode="auto">
          <a:xfrm>
            <a:off x="971550" y="1772920"/>
            <a:ext cx="3610610" cy="31464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kern="100" dirty="0" smtClean="0">
                <a:latin typeface="微软雅黑" panose="020B0503020204020204" charset="-122"/>
                <a:ea typeface="微软雅黑" panose="020B0503020204020204" charset="-122"/>
                <a:cs typeface="Times New Roman" panose="02020603050405020304" pitchFamily="18" charset="0"/>
                <a:sym typeface="+mn-ea"/>
              </a:rPr>
              <a:t>根据自己的想法，</a:t>
            </a:r>
            <a:r>
              <a:rPr lang="zh-CN" altLang="en-US" sz="2000" b="1" kern="100" dirty="0" smtClean="0">
                <a:latin typeface="微软雅黑" panose="020B0503020204020204" charset="-122"/>
                <a:ea typeface="微软雅黑" panose="020B0503020204020204" charset="-122"/>
                <a:cs typeface="Times New Roman" panose="02020603050405020304" pitchFamily="18" charset="0"/>
                <a:sym typeface="+mn-ea"/>
              </a:rPr>
              <a:t>使用线性渐变属性，为乡村振兴宣传栏网页中头部导航栏设置背景效果。</a:t>
            </a:r>
            <a:endParaRPr lang="en-US" altLang="zh-CN" sz="2000" b="1" kern="100" dirty="0">
              <a:latin typeface="微软雅黑" panose="020B0503020204020204" charset="-122"/>
              <a:ea typeface="微软雅黑" panose="020B0503020204020204" charset="-122"/>
              <a:cs typeface="Times New Roman" panose="02020603050405020304" pitchFamily="18" charset="0"/>
            </a:endParaRPr>
          </a:p>
        </p:txBody>
      </p:sp>
      <p:pic>
        <p:nvPicPr>
          <p:cNvPr id="12" name="图片 11"/>
          <p:cNvPicPr>
            <a:picLocks noChangeAspect="1"/>
          </p:cNvPicPr>
          <p:nvPr>
            <p:custDataLst>
              <p:tags r:id="rId5"/>
            </p:custDataLst>
          </p:nvPr>
        </p:nvPicPr>
        <p:blipFill>
          <a:blip r:embed="rId6"/>
          <a:stretch>
            <a:fillRect/>
          </a:stretch>
        </p:blipFill>
        <p:spPr>
          <a:xfrm>
            <a:off x="4692650" y="804545"/>
            <a:ext cx="7291705" cy="5990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commondata" val="eyJoZGlkIjoiZWRkOTgyN2QyODAzZTk2MmVlMDczMGEwNmMzZDMyMmI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873</Words>
  <Application>WPS 演示</Application>
  <PresentationFormat>宽屏</PresentationFormat>
  <Paragraphs>55</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宋体</vt:lpstr>
      <vt:lpstr>Wingdings</vt:lpstr>
      <vt:lpstr>微软雅黑</vt:lpstr>
      <vt:lpstr>思源宋体 CN</vt:lpstr>
      <vt:lpstr>等线</vt:lpstr>
      <vt:lpstr>Calibri</vt:lpstr>
      <vt:lpstr>Wingdings</vt:lpstr>
      <vt:lpstr>思源宋体 CN Heavy</vt:lpstr>
      <vt:lpstr>黑体</vt:lpstr>
      <vt:lpstr>Times New Roman</vt:lpstr>
      <vt:lpstr>Arial Unicode MS</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circir</cp:lastModifiedBy>
  <cp:revision>52</cp:revision>
  <dcterms:created xsi:type="dcterms:W3CDTF">2019-09-19T02:01:00Z</dcterms:created>
  <dcterms:modified xsi:type="dcterms:W3CDTF">2023-12-26T03:30:14Z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A970BB42E53546A496EAC9F9B7C9D794</vt:lpwstr>
  </property>
</Properties>
</file>