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4"/>
  </p:handoutMasterIdLst>
  <p:sldIdLst>
    <p:sldId id="262" r:id="rId3"/>
    <p:sldId id="260" r:id="rId4"/>
    <p:sldId id="370" r:id="rId6"/>
    <p:sldId id="369" r:id="rId7"/>
    <p:sldId id="368" r:id="rId8"/>
    <p:sldId id="366" r:id="rId9"/>
    <p:sldId id="376" r:id="rId10"/>
    <p:sldId id="379" r:id="rId11"/>
    <p:sldId id="258" r:id="rId12"/>
    <p:sldId id="371" r:id="rId13"/>
  </p:sldIdLst>
  <p:sldSz cx="12192000" cy="6858000"/>
  <p:notesSz cx="7103745" cy="10234295"/>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9B2"/>
    <a:srgbClr val="E2E4E5"/>
    <a:srgbClr val="FD8254"/>
    <a:srgbClr val="4C8CF5"/>
    <a:srgbClr val="FD8052"/>
    <a:srgbClr val="FEB092"/>
    <a:srgbClr val="E50505"/>
    <a:srgbClr val="FD703B"/>
    <a:srgbClr val="FFCD4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0"/>
        <p:guide pos="400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6.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5.xml"/><Relationship Id="rId7" Type="http://schemas.openxmlformats.org/officeDocument/2006/relationships/image" Target="../media/image3.png"/><Relationship Id="rId6" Type="http://schemas.openxmlformats.org/officeDocument/2006/relationships/tags" Target="../tags/tag14.xml"/><Relationship Id="rId5" Type="http://schemas.openxmlformats.org/officeDocument/2006/relationships/image" Target="../media/image2.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20.xml"/><Relationship Id="rId7" Type="http://schemas.openxmlformats.org/officeDocument/2006/relationships/image" Target="../media/image5.png"/><Relationship Id="rId6" Type="http://schemas.openxmlformats.org/officeDocument/2006/relationships/tags" Target="../tags/tag19.xml"/><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1" Type="http://schemas.openxmlformats.org/officeDocument/2006/relationships/notesSlide" Target="../notesSlides/notesSlide6.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charset="-122"/>
                <a:ea typeface="微软雅黑" panose="020B0503020204020204" charset="-122"/>
                <a:cs typeface="+mn-ea"/>
                <a:sym typeface="+mn-lt"/>
              </a:endParaRPr>
            </a:p>
          </p:txBody>
        </p:sp>
      </p:grpSp>
      <p:grpSp>
        <p:nvGrpSpPr>
          <p:cNvPr id="15" name="组合 14"/>
          <p:cNvGrpSpPr/>
          <p:nvPr/>
        </p:nvGrpSpPr>
        <p:grpSpPr>
          <a:xfrm>
            <a:off x="-1292860" y="7192010"/>
            <a:ext cx="4031615" cy="576580"/>
            <a:chOff x="7030" y="2677"/>
            <a:chExt cx="6349" cy="908"/>
          </a:xfrm>
        </p:grpSpPr>
        <p:grpSp>
          <p:nvGrpSpPr>
            <p:cNvPr id="7" name="组合 6"/>
            <p:cNvGrpSpPr/>
            <p:nvPr userDrawn="1"/>
          </p:nvGrpSpPr>
          <p:grpSpPr>
            <a:xfrm>
              <a:off x="12473" y="2677"/>
              <a:ext cx="907" cy="909"/>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 name="组合 1"/>
            <p:cNvGrpSpPr/>
            <p:nvPr userDrawn="1"/>
          </p:nvGrpSpPr>
          <p:grpSpPr>
            <a:xfrm>
              <a:off x="9751" y="2678"/>
              <a:ext cx="907" cy="90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11112" y="2677"/>
              <a:ext cx="909" cy="909"/>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 name="组合 2"/>
            <p:cNvGrpSpPr/>
            <p:nvPr userDrawn="1"/>
          </p:nvGrpSpPr>
          <p:grpSpPr>
            <a:xfrm>
              <a:off x="7030" y="2677"/>
              <a:ext cx="909" cy="909"/>
              <a:chOff x="3491880" y="1274820"/>
              <a:chExt cx="432833" cy="432834"/>
            </a:xfrm>
          </p:grpSpPr>
          <p:sp>
            <p:nvSpPr>
              <p:cNvPr id="4"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6" name="组合 5"/>
            <p:cNvGrpSpPr/>
            <p:nvPr userDrawn="1"/>
          </p:nvGrpSpPr>
          <p:grpSpPr>
            <a:xfrm>
              <a:off x="8390" y="2677"/>
              <a:ext cx="909" cy="909"/>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pic>
        <p:nvPicPr>
          <p:cNvPr id="13" name="图片 12" descr="G:\质量工程项目\课程建设\网页设计与制作\PPT\素材\浏览器logo.png浏览器logo"/>
          <p:cNvPicPr>
            <a:picLocks noChangeAspect="1"/>
          </p:cNvPicPr>
          <p:nvPr/>
        </p:nvPicPr>
        <p:blipFill>
          <a:blip r:embed="rId1"/>
          <a:srcRect/>
          <a:stretch>
            <a:fillRect/>
          </a:stretch>
        </p:blipFill>
        <p:spPr>
          <a:xfrm>
            <a:off x="6353175" y="1685925"/>
            <a:ext cx="5952490" cy="674370"/>
          </a:xfrm>
          <a:prstGeom prst="rect">
            <a:avLst/>
          </a:prstGeom>
        </p:spPr>
      </p:pic>
      <p:sp>
        <p:nvSpPr>
          <p:cNvPr id="16" name="TextBox 3"/>
          <p:cNvSpPr txBox="1"/>
          <p:nvPr/>
        </p:nvSpPr>
        <p:spPr>
          <a:xfrm>
            <a:off x="3607078" y="3014226"/>
            <a:ext cx="2621280" cy="829945"/>
          </a:xfrm>
          <a:prstGeom prst="rect">
            <a:avLst/>
          </a:prstGeom>
          <a:noFill/>
        </p:spPr>
        <p:txBody>
          <a:bodyPr wrap="none">
            <a:spAutoFit/>
          </a:bodyPr>
          <a:p>
            <a:pPr>
              <a:defRPr/>
            </a:pPr>
            <a:r>
              <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rPr>
              <a:t>径向渐变</a:t>
            </a:r>
            <a:endPar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endParaRPr>
          </a:p>
        </p:txBody>
      </p:sp>
      <p:sp>
        <p:nvSpPr>
          <p:cNvPr id="18" name="TextBox 48"/>
          <p:cNvSpPr txBox="1"/>
          <p:nvPr/>
        </p:nvSpPr>
        <p:spPr>
          <a:xfrm>
            <a:off x="1399540" y="2858135"/>
            <a:ext cx="1875155" cy="1014730"/>
          </a:xfrm>
          <a:prstGeom prst="rect">
            <a:avLst/>
          </a:prstGeom>
          <a:noFill/>
        </p:spPr>
        <p:txBody>
          <a:bodyPr wrap="square" lIns="91443" tIns="45720" rIns="91443" bIns="45720" rtlCol="0">
            <a:spAutoFit/>
          </a:bodyPr>
          <a:p>
            <a:r>
              <a:rPr lang="en-US" altLang="en-GB" sz="6000" b="1" dirty="0">
                <a:solidFill>
                  <a:srgbClr val="FAFAFA"/>
                </a:solidFill>
                <a:latin typeface="微软雅黑" panose="020B0503020204020204" charset="-122"/>
                <a:ea typeface="微软雅黑" panose="020B0503020204020204" charset="-122"/>
                <a:cs typeface="+mn-ea"/>
                <a:sym typeface="+mn-lt"/>
              </a:rPr>
              <a:t>5.11</a:t>
            </a:r>
            <a:endParaRPr lang="en-US" altLang="en-GB" sz="6000" b="1" dirty="0">
              <a:solidFill>
                <a:srgbClr val="FAFAFA"/>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7360285" cy="460375"/>
            <a:chOff x="174623" y="286807"/>
            <a:chExt cx="736028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666940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乡村振兴网页案例中径向渐变</a:t>
              </a: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属性的应用</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TextBox 5"/>
          <p:cNvSpPr txBox="1">
            <a:spLocks noChangeArrowheads="1"/>
          </p:cNvSpPr>
          <p:nvPr>
            <p:custDataLst>
              <p:tags r:id="rId2"/>
            </p:custDataLst>
          </p:nvPr>
        </p:nvSpPr>
        <p:spPr bwMode="auto">
          <a:xfrm>
            <a:off x="1187624" y="1211865"/>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小试身手</a:t>
            </a:r>
            <a:endParaRPr lang="zh-CN" altLang="en-US" sz="2200" b="1" dirty="0">
              <a:solidFill>
                <a:prstClr val="black"/>
              </a:solidFill>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43616" y="1211865"/>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a:spLocks noGrp="1"/>
          </p:cNvSpPr>
          <p:nvPr>
            <p:custDataLst>
              <p:tags r:id="rId4"/>
            </p:custDataLst>
          </p:nvPr>
        </p:nvSpPr>
        <p:spPr bwMode="auto">
          <a:xfrm>
            <a:off x="971550" y="1772920"/>
            <a:ext cx="3610610" cy="31464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kern="100" dirty="0" smtClean="0">
                <a:latin typeface="微软雅黑" panose="020B0503020204020204" charset="-122"/>
                <a:ea typeface="微软雅黑" panose="020B0503020204020204" charset="-122"/>
                <a:cs typeface="Times New Roman" panose="02020603050405020304" pitchFamily="18" charset="0"/>
                <a:sym typeface="+mn-ea"/>
              </a:rPr>
              <a:t>根据自己的想法，使用径向渐变属性，为乡村振兴宣传栏网页中头部导航栏设置背景效果。</a:t>
            </a:r>
            <a:endParaRPr lang="en-US" altLang="zh-CN" sz="2000" b="1" kern="100" dirty="0">
              <a:latin typeface="微软雅黑" panose="020B0503020204020204" charset="-122"/>
              <a:ea typeface="微软雅黑" panose="020B0503020204020204" charset="-122"/>
              <a:cs typeface="Times New Roman" panose="02020603050405020304" pitchFamily="18" charset="0"/>
            </a:endParaRPr>
          </a:p>
        </p:txBody>
      </p:sp>
      <p:pic>
        <p:nvPicPr>
          <p:cNvPr id="12" name="图片 11"/>
          <p:cNvPicPr>
            <a:picLocks noChangeAspect="1"/>
          </p:cNvPicPr>
          <p:nvPr>
            <p:custDataLst>
              <p:tags r:id="rId5"/>
            </p:custDataLst>
          </p:nvPr>
        </p:nvPicPr>
        <p:blipFill>
          <a:blip r:embed="rId6"/>
          <a:stretch>
            <a:fillRect/>
          </a:stretch>
        </p:blipFill>
        <p:spPr>
          <a:xfrm>
            <a:off x="4692650" y="804545"/>
            <a:ext cx="7291705" cy="5990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盒子模型中的径向渐变属性</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971592" y="1268760"/>
            <a:ext cx="622529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schemeClr val="tx1"/>
                </a:solidFill>
                <a:latin typeface="微软雅黑" panose="020B0503020204020204" charset="-122"/>
                <a:ea typeface="微软雅黑" panose="020B0503020204020204" charset="-122"/>
              </a:rPr>
              <a:t>径向渐变</a:t>
            </a:r>
            <a:r>
              <a:rPr lang="en-US" altLang="zh-CN" sz="2200" b="1" dirty="0" err="1" smtClean="0">
                <a:solidFill>
                  <a:schemeClr val="tx1"/>
                </a:solidFill>
                <a:latin typeface="微软雅黑" panose="020B0503020204020204" charset="-122"/>
                <a:ea typeface="微软雅黑" panose="020B0503020204020204" charset="-122"/>
              </a:rPr>
              <a:t>background-image:radial-gradient</a:t>
            </a:r>
            <a:endParaRPr lang="en-US" altLang="zh-CN" sz="2200" b="1" dirty="0" err="1" smtClean="0">
              <a:solidFill>
                <a:schemeClr val="tx1"/>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827584" y="1268760"/>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custDataLst>
              <p:tags r:id="rId4"/>
            </p:custDataLst>
          </p:nvPr>
        </p:nvSpPr>
        <p:spPr bwMode="auto">
          <a:xfrm>
            <a:off x="793115" y="1772920"/>
            <a:ext cx="9643745" cy="3775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49580">
              <a:spcBef>
                <a:spcPts val="0"/>
              </a:spcBef>
              <a:buNone/>
            </a:pPr>
            <a:r>
              <a:rPr lang="zh-CN" altLang="zh-CN" sz="1800" dirty="0">
                <a:latin typeface="微软雅黑" panose="020B0503020204020204" charset="-122"/>
                <a:ea typeface="微软雅黑" panose="020B0503020204020204" charset="-122"/>
              </a:rPr>
              <a:t>径向渐变是网页中另一种常见的渐变，在径向渐变过程中，起始颜色会从一个中心点开始</a:t>
            </a:r>
            <a:r>
              <a:rPr lang="zh-CN" altLang="zh-CN" sz="1800" dirty="0" smtClean="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依据</a:t>
            </a:r>
            <a:r>
              <a:rPr lang="zh-CN" altLang="zh-CN" sz="1800" dirty="0" smtClean="0">
                <a:latin typeface="微软雅黑" panose="020B0503020204020204" charset="-122"/>
                <a:ea typeface="微软雅黑" panose="020B0503020204020204" charset="-122"/>
              </a:rPr>
              <a:t>椭圆</a:t>
            </a:r>
            <a:r>
              <a:rPr lang="zh-CN" altLang="zh-CN" sz="1800" dirty="0">
                <a:latin typeface="微软雅黑" panose="020B0503020204020204" charset="-122"/>
                <a:ea typeface="微软雅黑" panose="020B0503020204020204" charset="-122"/>
              </a:rPr>
              <a:t>或圆形进行扩张渐变。运用</a:t>
            </a:r>
            <a:r>
              <a:rPr lang="en-US" altLang="zh-CN" sz="1800" dirty="0">
                <a:latin typeface="微软雅黑" panose="020B0503020204020204" charset="-122"/>
                <a:ea typeface="微软雅黑" panose="020B0503020204020204" charset="-122"/>
              </a:rPr>
              <a:t>CSS3</a:t>
            </a:r>
            <a:r>
              <a:rPr lang="zh-CN" altLang="zh-CN" sz="1800" dirty="0">
                <a:latin typeface="微软雅黑" panose="020B0503020204020204" charset="-122"/>
                <a:ea typeface="微软雅黑" panose="020B0503020204020204" charset="-122"/>
              </a:rPr>
              <a:t>中的“</a:t>
            </a:r>
            <a:r>
              <a:rPr lang="en-US" altLang="zh-CN" sz="1800" dirty="0" err="1">
                <a:latin typeface="微软雅黑" panose="020B0503020204020204" charset="-122"/>
                <a:ea typeface="微软雅黑" panose="020B0503020204020204" charset="-122"/>
              </a:rPr>
              <a:t>background-image:radial-gradient</a:t>
            </a:r>
            <a:r>
              <a:rPr lang="zh-CN" altLang="zh-CN" sz="1800" dirty="0">
                <a:latin typeface="微软雅黑" panose="020B0503020204020204" charset="-122"/>
                <a:ea typeface="微软雅黑" panose="020B0503020204020204" charset="-122"/>
              </a:rPr>
              <a:t>（参数值）</a:t>
            </a:r>
            <a:r>
              <a:rPr lang="en-US" altLang="zh-CN" sz="1800" dirty="0">
                <a:latin typeface="微软雅黑" panose="020B0503020204020204" charset="-122"/>
                <a:ea typeface="微软雅黑" panose="020B0503020204020204" charset="-122"/>
              </a:rPr>
              <a:t>;</a:t>
            </a:r>
            <a:r>
              <a:rPr lang="zh-CN" altLang="zh-CN" sz="1800" dirty="0">
                <a:latin typeface="微软雅黑" panose="020B0503020204020204" charset="-122"/>
                <a:ea typeface="微软雅黑" panose="020B0503020204020204" charset="-122"/>
              </a:rPr>
              <a:t>”样式可以实现径向渐变效果，其基本语法格式如下：</a:t>
            </a:r>
            <a:endParaRPr lang="zh-CN" altLang="zh-CN" sz="1800" dirty="0">
              <a:latin typeface="微软雅黑" panose="020B0503020204020204" charset="-122"/>
              <a:ea typeface="微软雅黑" panose="020B0503020204020204" charset="-122"/>
            </a:endParaRPr>
          </a:p>
          <a:p>
            <a:pPr marL="0" indent="449580">
              <a:spcBef>
                <a:spcPts val="0"/>
              </a:spcBef>
              <a:buNone/>
            </a:pPr>
            <a:endParaRPr lang="en-US" altLang="zh-CN" sz="1800" dirty="0" smtClean="0">
              <a:latin typeface="微软雅黑" panose="020B0503020204020204" charset="-122"/>
              <a:ea typeface="微软雅黑" panose="020B0503020204020204" charset="-122"/>
            </a:endParaRPr>
          </a:p>
          <a:p>
            <a:pPr marL="0" indent="449580">
              <a:spcBef>
                <a:spcPts val="0"/>
              </a:spcBef>
              <a:buNone/>
            </a:pPr>
            <a:endParaRPr lang="en-US" altLang="zh-CN" sz="1800" dirty="0">
              <a:latin typeface="微软雅黑" panose="020B0503020204020204" charset="-122"/>
              <a:ea typeface="微软雅黑" panose="020B0503020204020204" charset="-122"/>
            </a:endParaRPr>
          </a:p>
          <a:p>
            <a:pPr marL="0" indent="449580">
              <a:spcBef>
                <a:spcPts val="0"/>
              </a:spcBef>
              <a:buNone/>
            </a:pPr>
            <a:r>
              <a:rPr lang="zh-CN" altLang="zh-CN" sz="1800" dirty="0" smtClean="0">
                <a:latin typeface="微软雅黑" panose="020B0503020204020204" charset="-122"/>
                <a:ea typeface="微软雅黑" panose="020B0503020204020204" charset="-122"/>
              </a:rPr>
              <a:t>在</a:t>
            </a:r>
            <a:r>
              <a:rPr lang="zh-CN" altLang="zh-CN" sz="1800" dirty="0">
                <a:latin typeface="微软雅黑" panose="020B0503020204020204" charset="-122"/>
                <a:ea typeface="微软雅黑" panose="020B0503020204020204" charset="-122"/>
              </a:rPr>
              <a:t>上面的语法格式中，</a:t>
            </a:r>
            <a:r>
              <a:rPr lang="en-US" altLang="zh-CN" sz="1800" dirty="0">
                <a:latin typeface="微软雅黑" panose="020B0503020204020204" charset="-122"/>
                <a:ea typeface="微软雅黑" panose="020B0503020204020204" charset="-122"/>
              </a:rPr>
              <a:t>radial-gradient</a:t>
            </a:r>
            <a:r>
              <a:rPr lang="zh-CN" altLang="zh-CN" sz="1800" dirty="0">
                <a:latin typeface="微软雅黑" panose="020B0503020204020204" charset="-122"/>
                <a:ea typeface="微软雅黑" panose="020B0503020204020204" charset="-122"/>
              </a:rPr>
              <a:t>用于定义径向渐变效果，括号内</a:t>
            </a:r>
            <a:r>
              <a:rPr lang="zh-CN" altLang="zh-CN" sz="1800" dirty="0" smtClean="0">
                <a:latin typeface="微软雅黑" panose="020B0503020204020204" charset="-122"/>
                <a:ea typeface="微软雅黑" panose="020B0503020204020204" charset="-122"/>
              </a:rPr>
              <a:t>的</a:t>
            </a:r>
            <a:r>
              <a:rPr lang="zh-CN" altLang="en-US" sz="1800" dirty="0" smtClean="0">
                <a:latin typeface="微软雅黑" panose="020B0503020204020204" charset="-122"/>
                <a:ea typeface="微软雅黑" panose="020B0503020204020204" charset="-122"/>
              </a:rPr>
              <a:t>参数值</a:t>
            </a:r>
            <a:r>
              <a:rPr lang="zh-CN" altLang="zh-CN" sz="1800" dirty="0" smtClean="0">
                <a:latin typeface="微软雅黑" panose="020B0503020204020204" charset="-122"/>
                <a:ea typeface="微软雅黑" panose="020B0503020204020204" charset="-122"/>
              </a:rPr>
              <a:t>用于</a:t>
            </a:r>
            <a:r>
              <a:rPr lang="zh-CN" altLang="zh-CN" sz="1800" dirty="0">
                <a:latin typeface="微软雅黑" panose="020B0503020204020204" charset="-122"/>
                <a:ea typeface="微软雅黑" panose="020B0503020204020204" charset="-122"/>
              </a:rPr>
              <a:t>设定渐变形状、圆心位置和颜色</a:t>
            </a:r>
            <a:r>
              <a:rPr lang="zh-CN" altLang="zh-CN" sz="1800" dirty="0" smtClean="0">
                <a:latin typeface="微软雅黑" panose="020B0503020204020204" charset="-122"/>
                <a:ea typeface="微软雅黑" panose="020B0503020204020204" charset="-122"/>
              </a:rPr>
              <a:t>值。</a:t>
            </a:r>
            <a:endParaRPr lang="zh-CN" altLang="zh-CN" sz="1800" dirty="0">
              <a:latin typeface="微软雅黑" panose="020B0503020204020204" charset="-122"/>
              <a:ea typeface="微软雅黑" panose="020B0503020204020204" charset="-122"/>
            </a:endParaRPr>
          </a:p>
          <a:p>
            <a:pPr marL="0" indent="457200">
              <a:lnSpc>
                <a:spcPct val="170000"/>
              </a:lnSpc>
              <a:spcBef>
                <a:spcPts val="0"/>
              </a:spcBef>
              <a:buNone/>
            </a:pPr>
            <a:endParaRPr lang="en-US" altLang="zh-CN" sz="1800" dirty="0" smtClean="0">
              <a:latin typeface="微软雅黑" panose="020B0503020204020204" charset="-122"/>
              <a:ea typeface="微软雅黑" panose="020B0503020204020204" charset="-122"/>
            </a:endParaRPr>
          </a:p>
          <a:p>
            <a:pPr marL="0" indent="457200" eaLnBrk="1">
              <a:buNone/>
              <a:defRPr/>
            </a:pPr>
            <a:endParaRPr lang="en-US" altLang="zh-CN" sz="1800" dirty="0" smtClean="0"/>
          </a:p>
          <a:p>
            <a:pPr marL="0" indent="457200" eaLnBrk="1">
              <a:buNone/>
              <a:defRPr/>
            </a:pPr>
            <a:endParaRPr lang="en-US" altLang="zh-CN" sz="1800" dirty="0"/>
          </a:p>
        </p:txBody>
      </p:sp>
      <p:sp>
        <p:nvSpPr>
          <p:cNvPr id="9" name="矩形 8"/>
          <p:cNvSpPr>
            <a:spLocks noChangeArrowheads="1"/>
          </p:cNvSpPr>
          <p:nvPr>
            <p:custDataLst>
              <p:tags r:id="rId5"/>
            </p:custDataLst>
          </p:nvPr>
        </p:nvSpPr>
        <p:spPr bwMode="auto">
          <a:xfrm>
            <a:off x="1156335" y="3244850"/>
            <a:ext cx="9280525" cy="490855"/>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err="1">
                <a:latin typeface="微软雅黑" panose="020B0503020204020204" charset="-122"/>
                <a:ea typeface="微软雅黑" panose="020B0503020204020204" charset="-122"/>
              </a:rPr>
              <a:t>background-image:radial-gradient</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渐变形状 圆心位置</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1,</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2...,</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n);</a:t>
            </a:r>
            <a:endParaRPr lang="zh-CN"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径向</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渐变属性的基本语法</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内容占位符 2"/>
          <p:cNvSpPr>
            <a:spLocks noGrp="1"/>
          </p:cNvSpPr>
          <p:nvPr>
            <p:custDataLst>
              <p:tags r:id="rId2"/>
            </p:custDataLst>
          </p:nvPr>
        </p:nvSpPr>
        <p:spPr bwMode="auto">
          <a:xfrm>
            <a:off x="913765" y="2044065"/>
            <a:ext cx="10133965" cy="33928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u"/>
            </a:pPr>
            <a:r>
              <a:rPr lang="en-US" altLang="zh-CN" sz="1800" b="1" dirty="0">
                <a:solidFill>
                  <a:schemeClr val="tx1"/>
                </a:solidFill>
                <a:latin typeface="微软雅黑" panose="020B0503020204020204" charset="-122"/>
                <a:ea typeface="微软雅黑" panose="020B0503020204020204" charset="-122"/>
              </a:rPr>
              <a:t> </a:t>
            </a:r>
            <a:r>
              <a:rPr lang="zh-CN" altLang="zh-CN" sz="1800" b="1" dirty="0">
                <a:solidFill>
                  <a:schemeClr val="tx1"/>
                </a:solidFill>
                <a:latin typeface="微软雅黑" panose="020B0503020204020204" charset="-122"/>
                <a:ea typeface="微软雅黑" panose="020B0503020204020204" charset="-122"/>
              </a:rPr>
              <a:t>渐变形状</a:t>
            </a:r>
            <a:endParaRPr lang="zh-CN" altLang="zh-CN" sz="1800" b="1" dirty="0">
              <a:solidFill>
                <a:schemeClr val="tx1"/>
              </a:solidFill>
              <a:latin typeface="微软雅黑" panose="020B0503020204020204" charset="-122"/>
              <a:ea typeface="微软雅黑" panose="020B0503020204020204" charset="-122"/>
            </a:endParaRPr>
          </a:p>
          <a:p>
            <a:pPr marL="0" indent="0">
              <a:buNone/>
            </a:pPr>
            <a:r>
              <a:rPr lang="en-US" altLang="zh-CN" sz="1800" dirty="0" smtClean="0">
                <a:latin typeface="微软雅黑" panose="020B0503020204020204" charset="-122"/>
                <a:ea typeface="微软雅黑" panose="020B0503020204020204" charset="-122"/>
              </a:rPr>
              <a:t>        </a:t>
            </a:r>
            <a:r>
              <a:rPr lang="zh-CN" altLang="zh-CN" sz="1800" dirty="0" smtClean="0">
                <a:latin typeface="微软雅黑" panose="020B0503020204020204" charset="-122"/>
                <a:ea typeface="微软雅黑" panose="020B0503020204020204" charset="-122"/>
              </a:rPr>
              <a:t>渐变</a:t>
            </a:r>
            <a:r>
              <a:rPr lang="zh-CN" altLang="zh-CN" sz="1800" dirty="0">
                <a:latin typeface="微软雅黑" panose="020B0503020204020204" charset="-122"/>
                <a:ea typeface="微软雅黑" panose="020B0503020204020204" charset="-122"/>
              </a:rPr>
              <a:t>形状用来定义径向渐变的形状，其取值既可以是定义水平和垂直半径的像素值或百分比，也可以是相应</a:t>
            </a:r>
            <a:r>
              <a:rPr lang="zh-CN" altLang="zh-CN" sz="1800" dirty="0" smtClean="0">
                <a:latin typeface="微软雅黑" panose="020B0503020204020204" charset="-122"/>
                <a:ea typeface="微软雅黑" panose="020B0503020204020204" charset="-122"/>
              </a:rPr>
              <a:t>的</a:t>
            </a:r>
            <a:r>
              <a:rPr lang="zh-CN" altLang="en-US" sz="1800" dirty="0" smtClean="0">
                <a:latin typeface="微软雅黑" panose="020B0503020204020204" charset="-122"/>
                <a:ea typeface="微软雅黑" panose="020B0503020204020204" charset="-122"/>
              </a:rPr>
              <a:t>关键词</a:t>
            </a:r>
            <a:r>
              <a:rPr lang="zh-CN" altLang="zh-CN" sz="1800" dirty="0" smtClean="0">
                <a:latin typeface="微软雅黑" panose="020B0503020204020204" charset="-122"/>
                <a:ea typeface="微软雅黑" panose="020B0503020204020204" charset="-122"/>
              </a:rPr>
              <a:t>。</a:t>
            </a:r>
            <a:r>
              <a:rPr lang="zh-CN" altLang="zh-CN" sz="1800" dirty="0">
                <a:latin typeface="微软雅黑" panose="020B0503020204020204" charset="-122"/>
                <a:ea typeface="微软雅黑" panose="020B0503020204020204" charset="-122"/>
              </a:rPr>
              <a:t>其中关键词主要包括两个值“</a:t>
            </a:r>
            <a:r>
              <a:rPr lang="en-US" altLang="zh-CN" sz="1800" dirty="0">
                <a:latin typeface="微软雅黑" panose="020B0503020204020204" charset="-122"/>
                <a:ea typeface="微软雅黑" panose="020B0503020204020204" charset="-122"/>
              </a:rPr>
              <a:t>circle</a:t>
            </a:r>
            <a:r>
              <a:rPr lang="zh-CN" altLang="zh-CN" sz="1800" dirty="0">
                <a:latin typeface="微软雅黑" panose="020B0503020204020204" charset="-122"/>
                <a:ea typeface="微软雅黑" panose="020B0503020204020204" charset="-122"/>
              </a:rPr>
              <a:t>”和“</a:t>
            </a:r>
            <a:r>
              <a:rPr lang="en-US" altLang="zh-CN" sz="1800" dirty="0">
                <a:latin typeface="微软雅黑" panose="020B0503020204020204" charset="-122"/>
                <a:ea typeface="微软雅黑" panose="020B0503020204020204" charset="-122"/>
              </a:rPr>
              <a:t>ellipse</a:t>
            </a:r>
            <a:r>
              <a:rPr lang="zh-CN" altLang="zh-CN" sz="1800" dirty="0">
                <a:latin typeface="微软雅黑" panose="020B0503020204020204" charset="-122"/>
                <a:ea typeface="微软雅黑" panose="020B0503020204020204" charset="-122"/>
              </a:rPr>
              <a:t>”，具体解释如下。</a:t>
            </a:r>
            <a:endParaRPr lang="zh-CN" altLang="zh-CN" sz="1800" dirty="0">
              <a:latin typeface="微软雅黑" panose="020B0503020204020204" charset="-122"/>
              <a:ea typeface="微软雅黑" panose="020B0503020204020204" charset="-122"/>
            </a:endParaRPr>
          </a:p>
          <a:p>
            <a:pPr marL="711200" indent="-347980"/>
            <a:r>
              <a:rPr lang="zh-CN" altLang="zh-CN" sz="1800" dirty="0">
                <a:latin typeface="微软雅黑" panose="020B0503020204020204" charset="-122"/>
                <a:ea typeface="微软雅黑" panose="020B0503020204020204" charset="-122"/>
              </a:rPr>
              <a:t>像素值</a:t>
            </a:r>
            <a:r>
              <a:rPr lang="en-US" altLang="zh-CN" sz="1800" dirty="0">
                <a:latin typeface="微软雅黑" panose="020B0503020204020204" charset="-122"/>
                <a:ea typeface="微软雅黑" panose="020B0503020204020204" charset="-122"/>
              </a:rPr>
              <a:t>/</a:t>
            </a:r>
            <a:r>
              <a:rPr lang="zh-CN" altLang="zh-CN" sz="1800" dirty="0">
                <a:latin typeface="微软雅黑" panose="020B0503020204020204" charset="-122"/>
                <a:ea typeface="微软雅黑" panose="020B0503020204020204" charset="-122"/>
              </a:rPr>
              <a:t>百分比：用于定义形状的水平和垂直半径，如“</a:t>
            </a:r>
            <a:r>
              <a:rPr lang="en-US" altLang="zh-CN" sz="1800" dirty="0">
                <a:latin typeface="微软雅黑" panose="020B0503020204020204" charset="-122"/>
                <a:ea typeface="微软雅黑" panose="020B0503020204020204" charset="-122"/>
              </a:rPr>
              <a:t>80px 50px</a:t>
            </a:r>
            <a:r>
              <a:rPr lang="zh-CN" altLang="zh-CN" sz="1800" dirty="0">
                <a:latin typeface="微软雅黑" panose="020B0503020204020204" charset="-122"/>
                <a:ea typeface="微软雅黑" panose="020B0503020204020204" charset="-122"/>
              </a:rPr>
              <a:t>”表示</a:t>
            </a:r>
            <a:r>
              <a:rPr lang="zh-CN" altLang="zh-CN" sz="1800" dirty="0">
                <a:latin typeface="微软雅黑" panose="020B0503020204020204" charset="-122"/>
                <a:ea typeface="微软雅黑" panose="020B0503020204020204" charset="-122"/>
                <a:sym typeface="+mn-ea"/>
              </a:rPr>
              <a:t>径向</a:t>
            </a:r>
            <a:r>
              <a:rPr lang="zh-CN" altLang="zh-CN" sz="1800" dirty="0">
                <a:latin typeface="微软雅黑" panose="020B0503020204020204" charset="-122"/>
                <a:ea typeface="微软雅黑" panose="020B0503020204020204" charset="-122"/>
                <a:sym typeface="+mn-ea"/>
              </a:rPr>
              <a:t>渐变形状为</a:t>
            </a:r>
            <a:r>
              <a:rPr lang="zh-CN" altLang="zh-CN" sz="1800" dirty="0">
                <a:latin typeface="微软雅黑" panose="020B0503020204020204" charset="-122"/>
                <a:ea typeface="微软雅黑" panose="020B0503020204020204" charset="-122"/>
              </a:rPr>
              <a:t>水平半径为</a:t>
            </a:r>
            <a:r>
              <a:rPr lang="en-US" altLang="zh-CN" sz="1800" dirty="0">
                <a:latin typeface="微软雅黑" panose="020B0503020204020204" charset="-122"/>
                <a:ea typeface="微软雅黑" panose="020B0503020204020204" charset="-122"/>
              </a:rPr>
              <a:t>80px</a:t>
            </a:r>
            <a:r>
              <a:rPr lang="zh-CN" altLang="zh-CN" sz="1800" dirty="0">
                <a:latin typeface="微软雅黑" panose="020B0503020204020204" charset="-122"/>
                <a:ea typeface="微软雅黑" panose="020B0503020204020204" charset="-122"/>
              </a:rPr>
              <a:t>，垂直半径为</a:t>
            </a:r>
            <a:r>
              <a:rPr lang="en-US" altLang="zh-CN" sz="1800" dirty="0">
                <a:latin typeface="微软雅黑" panose="020B0503020204020204" charset="-122"/>
                <a:ea typeface="微软雅黑" panose="020B0503020204020204" charset="-122"/>
              </a:rPr>
              <a:t>50px</a:t>
            </a:r>
            <a:r>
              <a:rPr lang="zh-CN" altLang="zh-CN" sz="1800" dirty="0">
                <a:latin typeface="微软雅黑" panose="020B0503020204020204" charset="-122"/>
                <a:ea typeface="微软雅黑" panose="020B0503020204020204" charset="-122"/>
              </a:rPr>
              <a:t>的椭圆形。</a:t>
            </a:r>
            <a:endParaRPr lang="zh-CN" altLang="zh-CN" sz="1800" dirty="0">
              <a:latin typeface="微软雅黑" panose="020B0503020204020204" charset="-122"/>
              <a:ea typeface="微软雅黑" panose="020B0503020204020204" charset="-122"/>
            </a:endParaRPr>
          </a:p>
          <a:p>
            <a:pPr marL="711200" indent="-347980"/>
            <a:r>
              <a:rPr lang="en-US" altLang="zh-CN" sz="1800" dirty="0">
                <a:latin typeface="微软雅黑" panose="020B0503020204020204" charset="-122"/>
                <a:ea typeface="微软雅黑" panose="020B0503020204020204" charset="-122"/>
              </a:rPr>
              <a:t>circle</a:t>
            </a:r>
            <a:r>
              <a:rPr lang="zh-CN" altLang="zh-CN" sz="1800" dirty="0">
                <a:latin typeface="微软雅黑" panose="020B0503020204020204" charset="-122"/>
                <a:ea typeface="微软雅黑" panose="020B0503020204020204" charset="-122"/>
              </a:rPr>
              <a:t>：指定</a:t>
            </a:r>
            <a:r>
              <a:rPr lang="zh-CN" altLang="zh-CN" sz="1800" dirty="0">
                <a:latin typeface="微软雅黑" panose="020B0503020204020204" charset="-122"/>
                <a:ea typeface="微软雅黑" panose="020B0503020204020204" charset="-122"/>
                <a:sym typeface="+mn-ea"/>
              </a:rPr>
              <a:t>径向</a:t>
            </a:r>
            <a:r>
              <a:rPr lang="zh-CN" altLang="zh-CN" sz="1800" dirty="0">
                <a:latin typeface="微软雅黑" panose="020B0503020204020204" charset="-122"/>
                <a:ea typeface="微软雅黑" panose="020B0503020204020204" charset="-122"/>
              </a:rPr>
              <a:t>渐变形状为圆形。</a:t>
            </a:r>
            <a:endParaRPr lang="zh-CN" altLang="zh-CN" sz="1800" dirty="0">
              <a:latin typeface="微软雅黑" panose="020B0503020204020204" charset="-122"/>
              <a:ea typeface="微软雅黑" panose="020B0503020204020204" charset="-122"/>
            </a:endParaRPr>
          </a:p>
          <a:p>
            <a:pPr marL="711200" indent="-347980"/>
            <a:r>
              <a:rPr lang="en-US" altLang="zh-CN" sz="1800" dirty="0">
                <a:latin typeface="微软雅黑" panose="020B0503020204020204" charset="-122"/>
                <a:ea typeface="微软雅黑" panose="020B0503020204020204" charset="-122"/>
              </a:rPr>
              <a:t>ellipse</a:t>
            </a:r>
            <a:r>
              <a:rPr lang="zh-CN" altLang="zh-CN" sz="1800" dirty="0">
                <a:latin typeface="微软雅黑" panose="020B0503020204020204" charset="-122"/>
                <a:ea typeface="微软雅黑" panose="020B0503020204020204" charset="-122"/>
              </a:rPr>
              <a:t>：指定径向渐变形状是椭圆形</a:t>
            </a:r>
            <a:endParaRPr lang="zh-CN" altLang="zh-CN" sz="1800" dirty="0">
              <a:latin typeface="微软雅黑" panose="020B0503020204020204" charset="-122"/>
              <a:ea typeface="微软雅黑" panose="020B0503020204020204" charset="-122"/>
            </a:endParaRPr>
          </a:p>
        </p:txBody>
      </p:sp>
      <p:sp>
        <p:nvSpPr>
          <p:cNvPr id="9" name="矩形 8"/>
          <p:cNvSpPr>
            <a:spLocks noChangeArrowheads="1"/>
          </p:cNvSpPr>
          <p:nvPr>
            <p:custDataLst>
              <p:tags r:id="rId3"/>
            </p:custDataLst>
          </p:nvPr>
        </p:nvSpPr>
        <p:spPr bwMode="auto">
          <a:xfrm>
            <a:off x="1156335" y="1331595"/>
            <a:ext cx="9280525" cy="490855"/>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err="1">
                <a:latin typeface="微软雅黑" panose="020B0503020204020204" charset="-122"/>
                <a:ea typeface="微软雅黑" panose="020B0503020204020204" charset="-122"/>
              </a:rPr>
              <a:t>background-image:radial-gradient</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渐变形状 圆心位置</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1,</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2...,</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n);</a:t>
            </a:r>
            <a:endParaRPr lang="zh-CN"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径向</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渐变属性的基本语法</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内容占位符 2"/>
          <p:cNvSpPr>
            <a:spLocks noGrp="1"/>
          </p:cNvSpPr>
          <p:nvPr>
            <p:custDataLst>
              <p:tags r:id="rId2"/>
            </p:custDataLst>
          </p:nvPr>
        </p:nvSpPr>
        <p:spPr bwMode="auto">
          <a:xfrm>
            <a:off x="1156335" y="1954530"/>
            <a:ext cx="9481820" cy="38290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2800"/>
              </a:lnSpc>
              <a:spcBef>
                <a:spcPts val="0"/>
              </a:spcBef>
              <a:buFont typeface="Wingdings" panose="05000000000000000000" pitchFamily="2" charset="2"/>
              <a:buChar char="u"/>
            </a:pPr>
            <a:r>
              <a:rPr lang="en-US" altLang="zh-CN" sz="1800" b="1" dirty="0">
                <a:solidFill>
                  <a:schemeClr val="tx1"/>
                </a:solidFill>
                <a:latin typeface="微软雅黑" panose="020B0503020204020204" charset="-122"/>
                <a:ea typeface="微软雅黑" panose="020B0503020204020204" charset="-122"/>
              </a:rPr>
              <a:t> </a:t>
            </a:r>
            <a:r>
              <a:rPr lang="zh-CN" altLang="en-US" sz="1800" b="1" dirty="0" smtClean="0">
                <a:solidFill>
                  <a:schemeClr val="tx1"/>
                </a:solidFill>
                <a:latin typeface="微软雅黑" panose="020B0503020204020204" charset="-122"/>
                <a:ea typeface="微软雅黑" panose="020B0503020204020204" charset="-122"/>
              </a:rPr>
              <a:t>圆心位置</a:t>
            </a:r>
            <a:endParaRPr lang="zh-CN" altLang="zh-CN" sz="1800" dirty="0">
              <a:solidFill>
                <a:schemeClr val="tx1"/>
              </a:solidFill>
              <a:latin typeface="微软雅黑" panose="020B0503020204020204" charset="-122"/>
              <a:ea typeface="微软雅黑" panose="020B0503020204020204" charset="-122"/>
            </a:endParaRPr>
          </a:p>
          <a:p>
            <a:pPr marL="0" indent="0">
              <a:lnSpc>
                <a:spcPts val="2800"/>
              </a:lnSpc>
              <a:spcBef>
                <a:spcPts val="0"/>
              </a:spcBef>
              <a:buNone/>
            </a:pPr>
            <a:r>
              <a:rPr lang="en-US" altLang="zh-CN" sz="1800" dirty="0" smtClean="0">
                <a:latin typeface="微软雅黑" panose="020B0503020204020204" charset="-122"/>
                <a:ea typeface="微软雅黑" panose="020B0503020204020204" charset="-122"/>
              </a:rPr>
              <a:t>        </a:t>
            </a:r>
            <a:r>
              <a:rPr lang="zh-CN" altLang="zh-CN" sz="1800" dirty="0" smtClean="0">
                <a:latin typeface="微软雅黑" panose="020B0503020204020204" charset="-122"/>
                <a:ea typeface="微软雅黑" panose="020B0503020204020204" charset="-122"/>
              </a:rPr>
              <a:t>圆心</a:t>
            </a:r>
            <a:r>
              <a:rPr lang="zh-CN" altLang="zh-CN" sz="1800" dirty="0">
                <a:latin typeface="微软雅黑" panose="020B0503020204020204" charset="-122"/>
                <a:ea typeface="微软雅黑" panose="020B0503020204020204" charset="-122"/>
              </a:rPr>
              <a:t>位置用于确定元素渐变的中心位置，使用“</a:t>
            </a:r>
            <a:r>
              <a:rPr lang="en-US" altLang="zh-CN" sz="1800" dirty="0">
                <a:latin typeface="微软雅黑" panose="020B0503020204020204" charset="-122"/>
                <a:ea typeface="微软雅黑" panose="020B0503020204020204" charset="-122"/>
              </a:rPr>
              <a:t>at</a:t>
            </a:r>
            <a:r>
              <a:rPr lang="zh-CN" altLang="zh-CN" sz="1800" dirty="0">
                <a:latin typeface="微软雅黑" panose="020B0503020204020204" charset="-122"/>
                <a:ea typeface="微软雅黑" panose="020B0503020204020204" charset="-122"/>
              </a:rPr>
              <a:t>”加上关键词或参数值来定义径向渐变的中心位置。该属性值类似于</a:t>
            </a:r>
            <a:r>
              <a:rPr lang="en-US" altLang="zh-CN" sz="1800" dirty="0">
                <a:latin typeface="微软雅黑" panose="020B0503020204020204" charset="-122"/>
                <a:ea typeface="微软雅黑" panose="020B0503020204020204" charset="-122"/>
              </a:rPr>
              <a:t>CSS</a:t>
            </a:r>
            <a:r>
              <a:rPr lang="zh-CN" altLang="zh-CN" sz="1800" dirty="0">
                <a:latin typeface="微软雅黑" panose="020B0503020204020204" charset="-122"/>
                <a:ea typeface="微软雅黑" panose="020B0503020204020204" charset="-122"/>
              </a:rPr>
              <a:t>中的</a:t>
            </a:r>
            <a:r>
              <a:rPr lang="en-US" altLang="zh-CN" sz="1800" dirty="0">
                <a:latin typeface="微软雅黑" panose="020B0503020204020204" charset="-122"/>
                <a:ea typeface="微软雅黑" panose="020B0503020204020204" charset="-122"/>
              </a:rPr>
              <a:t>background-</a:t>
            </a:r>
            <a:r>
              <a:rPr lang="en-US" altLang="zh-CN" sz="1800" dirty="0" err="1">
                <a:latin typeface="微软雅黑" panose="020B0503020204020204" charset="-122"/>
                <a:ea typeface="微软雅黑" panose="020B0503020204020204" charset="-122"/>
              </a:rPr>
              <a:t>pisition</a:t>
            </a:r>
            <a:r>
              <a:rPr lang="zh-CN" altLang="zh-CN" sz="1800" dirty="0">
                <a:latin typeface="微软雅黑" panose="020B0503020204020204" charset="-122"/>
                <a:ea typeface="微软雅黑" panose="020B0503020204020204" charset="-122"/>
              </a:rPr>
              <a:t>属性值，如果省略则默认为“</a:t>
            </a:r>
            <a:r>
              <a:rPr lang="en-US" altLang="zh-CN" sz="1800" dirty="0">
                <a:latin typeface="微软雅黑" panose="020B0503020204020204" charset="-122"/>
                <a:ea typeface="微软雅黑" panose="020B0503020204020204" charset="-122"/>
              </a:rPr>
              <a:t>center</a:t>
            </a:r>
            <a:r>
              <a:rPr lang="zh-CN" altLang="zh-CN" sz="1800" dirty="0">
                <a:latin typeface="微软雅黑" panose="020B0503020204020204" charset="-122"/>
                <a:ea typeface="微软雅黑" panose="020B0503020204020204" charset="-122"/>
              </a:rPr>
              <a:t>”。该属性值主要有以下</a:t>
            </a:r>
            <a:r>
              <a:rPr lang="zh-CN" altLang="zh-CN" sz="1800" dirty="0" smtClean="0">
                <a:latin typeface="微软雅黑" panose="020B0503020204020204" charset="-122"/>
                <a:ea typeface="微软雅黑" panose="020B0503020204020204" charset="-122"/>
              </a:rPr>
              <a:t>几种</a:t>
            </a:r>
            <a:r>
              <a:rPr lang="zh-CN" altLang="en-US" sz="1800" dirty="0" smtClean="0">
                <a:latin typeface="微软雅黑" panose="020B0503020204020204" charset="-122"/>
                <a:ea typeface="微软雅黑" panose="020B0503020204020204" charset="-122"/>
              </a:rPr>
              <a:t>：</a:t>
            </a:r>
            <a:endParaRPr lang="en-US" altLang="zh-CN" sz="1800" dirty="0" smtClean="0">
              <a:latin typeface="微软雅黑" panose="020B0503020204020204" charset="-122"/>
              <a:ea typeface="微软雅黑" panose="020B0503020204020204" charset="-122"/>
            </a:endParaRPr>
          </a:p>
          <a:p>
            <a:pPr marL="711200" indent="-347980">
              <a:lnSpc>
                <a:spcPts val="2800"/>
              </a:lnSpc>
              <a:spcBef>
                <a:spcPts val="0"/>
              </a:spcBef>
            </a:pPr>
            <a:r>
              <a:rPr lang="zh-CN" altLang="zh-CN" sz="1800" dirty="0" smtClean="0">
                <a:latin typeface="微软雅黑" panose="020B0503020204020204" charset="-122"/>
                <a:ea typeface="微软雅黑" panose="020B0503020204020204" charset="-122"/>
              </a:rPr>
              <a:t>像素</a:t>
            </a:r>
            <a:r>
              <a:rPr lang="zh-CN" altLang="zh-CN" sz="1800" dirty="0">
                <a:latin typeface="微软雅黑" panose="020B0503020204020204" charset="-122"/>
                <a:ea typeface="微软雅黑" panose="020B0503020204020204" charset="-122"/>
              </a:rPr>
              <a:t>值</a:t>
            </a:r>
            <a:r>
              <a:rPr lang="en-US" altLang="zh-CN" sz="1800" dirty="0">
                <a:latin typeface="微软雅黑" panose="020B0503020204020204" charset="-122"/>
                <a:ea typeface="微软雅黑" panose="020B0503020204020204" charset="-122"/>
              </a:rPr>
              <a:t>/</a:t>
            </a:r>
            <a:r>
              <a:rPr lang="zh-CN" altLang="zh-CN" sz="1800" dirty="0">
                <a:latin typeface="微软雅黑" panose="020B0503020204020204" charset="-122"/>
                <a:ea typeface="微软雅黑" panose="020B0503020204020204" charset="-122"/>
              </a:rPr>
              <a:t>百分比：用于定义圆心的水平和垂直坐标，可以为负值。</a:t>
            </a:r>
            <a:endParaRPr lang="zh-CN" altLang="zh-CN" sz="1800" dirty="0">
              <a:latin typeface="微软雅黑" panose="020B0503020204020204" charset="-122"/>
              <a:ea typeface="微软雅黑" panose="020B0503020204020204" charset="-122"/>
            </a:endParaRPr>
          </a:p>
          <a:p>
            <a:pPr marL="711200" indent="-347980">
              <a:lnSpc>
                <a:spcPts val="2800"/>
              </a:lnSpc>
              <a:spcBef>
                <a:spcPts val="0"/>
              </a:spcBef>
            </a:pPr>
            <a:r>
              <a:rPr lang="en-US" altLang="zh-CN" sz="1800" dirty="0">
                <a:latin typeface="微软雅黑" panose="020B0503020204020204" charset="-122"/>
                <a:ea typeface="微软雅黑" panose="020B0503020204020204" charset="-122"/>
              </a:rPr>
              <a:t>left</a:t>
            </a:r>
            <a:r>
              <a:rPr lang="zh-CN" altLang="zh-CN" sz="1800" dirty="0">
                <a:latin typeface="微软雅黑" panose="020B0503020204020204" charset="-122"/>
                <a:ea typeface="微软雅黑" panose="020B0503020204020204" charset="-122"/>
              </a:rPr>
              <a:t>：设置左边为径向渐变圆心的横坐标值。</a:t>
            </a:r>
            <a:endParaRPr lang="zh-CN" altLang="zh-CN" sz="1800" dirty="0">
              <a:latin typeface="微软雅黑" panose="020B0503020204020204" charset="-122"/>
              <a:ea typeface="微软雅黑" panose="020B0503020204020204" charset="-122"/>
            </a:endParaRPr>
          </a:p>
          <a:p>
            <a:pPr marL="711200" indent="-347980">
              <a:lnSpc>
                <a:spcPts val="2800"/>
              </a:lnSpc>
              <a:spcBef>
                <a:spcPts val="0"/>
              </a:spcBef>
            </a:pPr>
            <a:r>
              <a:rPr lang="en-US" altLang="zh-CN" sz="1800" dirty="0">
                <a:latin typeface="微软雅黑" panose="020B0503020204020204" charset="-122"/>
                <a:ea typeface="微软雅黑" panose="020B0503020204020204" charset="-122"/>
              </a:rPr>
              <a:t>center</a:t>
            </a:r>
            <a:r>
              <a:rPr lang="zh-CN" altLang="zh-CN" sz="1800" dirty="0">
                <a:latin typeface="微软雅黑" panose="020B0503020204020204" charset="-122"/>
                <a:ea typeface="微软雅黑" panose="020B0503020204020204" charset="-122"/>
              </a:rPr>
              <a:t>：设置中间为径向渐变圆心的横坐标值或纵坐标。</a:t>
            </a:r>
            <a:endParaRPr lang="zh-CN" altLang="zh-CN" sz="1800" dirty="0">
              <a:latin typeface="微软雅黑" panose="020B0503020204020204" charset="-122"/>
              <a:ea typeface="微软雅黑" panose="020B0503020204020204" charset="-122"/>
            </a:endParaRPr>
          </a:p>
          <a:p>
            <a:pPr marL="711200" indent="-347980">
              <a:lnSpc>
                <a:spcPts val="2800"/>
              </a:lnSpc>
              <a:spcBef>
                <a:spcPts val="0"/>
              </a:spcBef>
            </a:pPr>
            <a:r>
              <a:rPr lang="en-US" altLang="zh-CN" sz="1800" dirty="0">
                <a:latin typeface="微软雅黑" panose="020B0503020204020204" charset="-122"/>
                <a:ea typeface="微软雅黑" panose="020B0503020204020204" charset="-122"/>
              </a:rPr>
              <a:t>right</a:t>
            </a:r>
            <a:r>
              <a:rPr lang="zh-CN" altLang="zh-CN" sz="1800" dirty="0">
                <a:latin typeface="微软雅黑" panose="020B0503020204020204" charset="-122"/>
                <a:ea typeface="微软雅黑" panose="020B0503020204020204" charset="-122"/>
              </a:rPr>
              <a:t>：设置右边为径向渐变圆心的横坐标值。</a:t>
            </a:r>
            <a:endParaRPr lang="zh-CN" altLang="zh-CN" sz="1800" dirty="0">
              <a:latin typeface="微软雅黑" panose="020B0503020204020204" charset="-122"/>
              <a:ea typeface="微软雅黑" panose="020B0503020204020204" charset="-122"/>
            </a:endParaRPr>
          </a:p>
          <a:p>
            <a:pPr marL="711200" indent="-347980">
              <a:lnSpc>
                <a:spcPts val="2800"/>
              </a:lnSpc>
              <a:spcBef>
                <a:spcPts val="0"/>
              </a:spcBef>
            </a:pPr>
            <a:r>
              <a:rPr lang="en-US" altLang="zh-CN" sz="1800" dirty="0">
                <a:latin typeface="微软雅黑" panose="020B0503020204020204" charset="-122"/>
                <a:ea typeface="微软雅黑" panose="020B0503020204020204" charset="-122"/>
              </a:rPr>
              <a:t>top</a:t>
            </a:r>
            <a:r>
              <a:rPr lang="zh-CN" altLang="zh-CN" sz="1800" dirty="0">
                <a:latin typeface="微软雅黑" panose="020B0503020204020204" charset="-122"/>
                <a:ea typeface="微软雅黑" panose="020B0503020204020204" charset="-122"/>
              </a:rPr>
              <a:t>：设置顶部为径向渐变圆心的纵坐标值。</a:t>
            </a:r>
            <a:endParaRPr lang="zh-CN" altLang="zh-CN" sz="1800" dirty="0">
              <a:latin typeface="微软雅黑" panose="020B0503020204020204" charset="-122"/>
              <a:ea typeface="微软雅黑" panose="020B0503020204020204" charset="-122"/>
            </a:endParaRPr>
          </a:p>
          <a:p>
            <a:pPr marL="711200" indent="-347980">
              <a:lnSpc>
                <a:spcPts val="2800"/>
              </a:lnSpc>
              <a:spcBef>
                <a:spcPts val="0"/>
              </a:spcBef>
            </a:pPr>
            <a:r>
              <a:rPr lang="en-US" altLang="zh-CN" sz="1800" dirty="0">
                <a:latin typeface="微软雅黑" panose="020B0503020204020204" charset="-122"/>
                <a:ea typeface="微软雅黑" panose="020B0503020204020204" charset="-122"/>
              </a:rPr>
              <a:t>bottom</a:t>
            </a:r>
            <a:r>
              <a:rPr lang="zh-CN" altLang="zh-CN" sz="1800" dirty="0">
                <a:latin typeface="微软雅黑" panose="020B0503020204020204" charset="-122"/>
                <a:ea typeface="微软雅黑" panose="020B0503020204020204" charset="-122"/>
              </a:rPr>
              <a:t>：设置底部为径向渐变圆心的纵坐标值</a:t>
            </a:r>
            <a:r>
              <a:rPr lang="zh-CN" altLang="zh-CN" sz="1800" dirty="0" smtClean="0">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p:txBody>
      </p:sp>
      <p:sp>
        <p:nvSpPr>
          <p:cNvPr id="9" name="矩形 8"/>
          <p:cNvSpPr>
            <a:spLocks noChangeArrowheads="1"/>
          </p:cNvSpPr>
          <p:nvPr>
            <p:custDataLst>
              <p:tags r:id="rId3"/>
            </p:custDataLst>
          </p:nvPr>
        </p:nvSpPr>
        <p:spPr bwMode="auto">
          <a:xfrm>
            <a:off x="1156335" y="1331595"/>
            <a:ext cx="9280525" cy="490855"/>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err="1">
                <a:latin typeface="微软雅黑" panose="020B0503020204020204" charset="-122"/>
                <a:ea typeface="微软雅黑" panose="020B0503020204020204" charset="-122"/>
              </a:rPr>
              <a:t>background-image:radial-gradient</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渐变形状 圆心位置</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1,</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2...,</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n);</a:t>
            </a:r>
            <a:endParaRPr lang="zh-CN"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径向</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渐变属性的基本语法</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内容占位符 2"/>
          <p:cNvSpPr>
            <a:spLocks noGrp="1"/>
          </p:cNvSpPr>
          <p:nvPr>
            <p:custDataLst>
              <p:tags r:id="rId2"/>
            </p:custDataLst>
          </p:nvPr>
        </p:nvSpPr>
        <p:spPr bwMode="auto">
          <a:xfrm>
            <a:off x="1077595" y="2133600"/>
            <a:ext cx="9281160" cy="151384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3220" indent="0">
              <a:lnSpc>
                <a:spcPts val="2800"/>
              </a:lnSpc>
              <a:spcBef>
                <a:spcPts val="0"/>
              </a:spcBef>
              <a:buNone/>
            </a:pPr>
            <a:r>
              <a:rPr lang="zh-CN" altLang="zh-CN" sz="1800" b="1" dirty="0">
                <a:solidFill>
                  <a:schemeClr val="tx1"/>
                </a:solidFill>
                <a:latin typeface="微软雅黑" panose="020B0503020204020204" charset="-122"/>
                <a:ea typeface="微软雅黑" panose="020B0503020204020204" charset="-122"/>
              </a:rPr>
              <a:t>颜色值</a:t>
            </a:r>
            <a:endParaRPr lang="zh-CN" altLang="zh-CN" sz="1800" b="1" dirty="0">
              <a:solidFill>
                <a:schemeClr val="tx1"/>
              </a:solidFill>
              <a:latin typeface="微软雅黑" panose="020B0503020204020204" charset="-122"/>
              <a:ea typeface="微软雅黑" panose="020B0503020204020204" charset="-122"/>
            </a:endParaRPr>
          </a:p>
          <a:p>
            <a:pPr marL="0" indent="0">
              <a:lnSpc>
                <a:spcPts val="2800"/>
              </a:lnSpc>
              <a:spcBef>
                <a:spcPts val="0"/>
              </a:spcBef>
              <a:buNone/>
            </a:pPr>
            <a:r>
              <a:rPr lang="en-US" altLang="zh-CN" sz="1800" dirty="0" smtClean="0">
                <a:latin typeface="微软雅黑" panose="020B0503020204020204" charset="-122"/>
                <a:ea typeface="微软雅黑" panose="020B0503020204020204" charset="-122"/>
              </a:rPr>
              <a:t>     </a:t>
            </a:r>
            <a:r>
              <a:rPr lang="zh-CN" altLang="en-US" sz="1800" dirty="0" smtClean="0">
                <a:latin typeface="微软雅黑" panose="020B0503020204020204" charset="-122"/>
                <a:ea typeface="微软雅黑" panose="020B0503020204020204" charset="-122"/>
              </a:rPr>
              <a:t>”</a:t>
            </a:r>
            <a:r>
              <a:rPr lang="zh-CN" altLang="zh-CN" sz="1800" dirty="0" smtClean="0">
                <a:latin typeface="微软雅黑" panose="020B0503020204020204" charset="-122"/>
                <a:ea typeface="微软雅黑" panose="020B0503020204020204" charset="-122"/>
              </a:rPr>
              <a:t>颜色</a:t>
            </a:r>
            <a:r>
              <a:rPr lang="zh-CN" altLang="zh-CN" sz="1800" dirty="0">
                <a:latin typeface="微软雅黑" panose="020B0503020204020204" charset="-122"/>
                <a:ea typeface="微软雅黑" panose="020B0503020204020204" charset="-122"/>
              </a:rPr>
              <a:t>值</a:t>
            </a:r>
            <a:r>
              <a:rPr lang="en-US" altLang="zh-CN" sz="1800" dirty="0">
                <a:latin typeface="微软雅黑" panose="020B0503020204020204" charset="-122"/>
                <a:ea typeface="微软雅黑" panose="020B0503020204020204" charset="-122"/>
              </a:rPr>
              <a:t>1</a:t>
            </a:r>
            <a:r>
              <a:rPr lang="zh-CN" altLang="zh-CN" sz="1800" dirty="0">
                <a:latin typeface="微软雅黑" panose="020B0503020204020204" charset="-122"/>
                <a:ea typeface="微软雅黑" panose="020B0503020204020204" charset="-122"/>
              </a:rPr>
              <a:t>”表示起始颜色，“颜色值</a:t>
            </a:r>
            <a:r>
              <a:rPr lang="en-US" altLang="zh-CN" sz="1800" dirty="0">
                <a:latin typeface="微软雅黑" panose="020B0503020204020204" charset="-122"/>
                <a:ea typeface="微软雅黑" panose="020B0503020204020204" charset="-122"/>
              </a:rPr>
              <a:t>n</a:t>
            </a:r>
            <a:r>
              <a:rPr lang="zh-CN" altLang="zh-CN" sz="1800" dirty="0">
                <a:latin typeface="微软雅黑" panose="020B0503020204020204" charset="-122"/>
                <a:ea typeface="微软雅黑" panose="020B0503020204020204" charset="-122"/>
              </a:rPr>
              <a:t>”表示结束颜色，起始颜色和结束颜色之前可以添加多个颜色值，且每个颜色值后面都可以用百分比值设定该颜色在整个过渡阶段中对应的位置</a:t>
            </a:r>
            <a:r>
              <a:rPr lang="zh-CN"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各</a:t>
            </a:r>
            <a:r>
              <a:rPr lang="zh-CN" altLang="zh-CN" sz="1800" dirty="0" smtClean="0">
                <a:latin typeface="微软雅黑" panose="020B0503020204020204" charset="-122"/>
                <a:ea typeface="微软雅黑" panose="020B0503020204020204" charset="-122"/>
              </a:rPr>
              <a:t>颜色</a:t>
            </a:r>
            <a:r>
              <a:rPr lang="zh-CN" altLang="zh-CN" sz="1800" dirty="0">
                <a:latin typeface="微软雅黑" panose="020B0503020204020204" charset="-122"/>
                <a:ea typeface="微软雅黑" panose="020B0503020204020204" charset="-122"/>
              </a:rPr>
              <a:t>值之间用“，”隔开。</a:t>
            </a:r>
            <a:endParaRPr lang="zh-CN" altLang="zh-CN" sz="1800" dirty="0">
              <a:latin typeface="微软雅黑" panose="020B0503020204020204" charset="-122"/>
              <a:ea typeface="微软雅黑" panose="020B0503020204020204" charset="-122"/>
            </a:endParaRPr>
          </a:p>
          <a:p>
            <a:pPr marL="0" indent="0">
              <a:lnSpc>
                <a:spcPts val="2800"/>
              </a:lnSpc>
              <a:spcBef>
                <a:spcPts val="0"/>
              </a:spcBef>
              <a:buNone/>
            </a:pPr>
            <a:endParaRPr lang="en-US" altLang="zh-CN" sz="1800" dirty="0">
              <a:latin typeface="微软雅黑" panose="020B0503020204020204" charset="-122"/>
              <a:ea typeface="微软雅黑" panose="020B0503020204020204" charset="-122"/>
            </a:endParaRPr>
          </a:p>
        </p:txBody>
      </p:sp>
      <p:sp>
        <p:nvSpPr>
          <p:cNvPr id="9" name="矩形 8"/>
          <p:cNvSpPr>
            <a:spLocks noChangeArrowheads="1"/>
          </p:cNvSpPr>
          <p:nvPr>
            <p:custDataLst>
              <p:tags r:id="rId3"/>
            </p:custDataLst>
          </p:nvPr>
        </p:nvSpPr>
        <p:spPr bwMode="auto">
          <a:xfrm>
            <a:off x="1156335" y="1331595"/>
            <a:ext cx="9280525" cy="490855"/>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nchorCtr="0">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err="1">
                <a:latin typeface="微软雅黑" panose="020B0503020204020204" charset="-122"/>
                <a:ea typeface="微软雅黑" panose="020B0503020204020204" charset="-122"/>
              </a:rPr>
              <a:t>background-image:radial-gradient</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渐变形状 圆心位置</a:t>
            </a:r>
            <a:r>
              <a:rPr lang="en-US" altLang="zh-CN" b="1" dirty="0">
                <a:latin typeface="微软雅黑" panose="020B0503020204020204" charset="-122"/>
                <a:ea typeface="微软雅黑" panose="020B0503020204020204" charset="-122"/>
              </a:rPr>
              <a:t>,</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1,</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2...,</a:t>
            </a:r>
            <a:r>
              <a:rPr lang="zh-CN" altLang="zh-CN" b="1" dirty="0">
                <a:latin typeface="微软雅黑" panose="020B0503020204020204" charset="-122"/>
                <a:ea typeface="微软雅黑" panose="020B0503020204020204" charset="-122"/>
              </a:rPr>
              <a:t>颜色值</a:t>
            </a:r>
            <a:r>
              <a:rPr lang="en-US" altLang="zh-CN" b="1" dirty="0">
                <a:latin typeface="微软雅黑" panose="020B0503020204020204" charset="-122"/>
                <a:ea typeface="微软雅黑" panose="020B0503020204020204" charset="-122"/>
              </a:rPr>
              <a:t>n);</a:t>
            </a:r>
            <a:endParaRPr lang="zh-CN"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径向渐变属性编程实战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1446572" y="1050196"/>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案例</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302564" y="105019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custDataLst>
              <p:tags r:id="rId4"/>
            </p:custDataLst>
          </p:nvPr>
        </p:nvPicPr>
        <p:blipFill>
          <a:blip r:embed="rId5"/>
          <a:stretch>
            <a:fillRect/>
          </a:stretch>
        </p:blipFill>
        <p:spPr>
          <a:xfrm>
            <a:off x="4269740" y="2810510"/>
            <a:ext cx="7922260" cy="2643505"/>
          </a:xfrm>
          <a:prstGeom prst="rect">
            <a:avLst/>
          </a:prstGeom>
        </p:spPr>
      </p:pic>
      <p:pic>
        <p:nvPicPr>
          <p:cNvPr id="15" name="图片 14"/>
          <p:cNvPicPr>
            <a:picLocks noChangeAspect="1"/>
          </p:cNvPicPr>
          <p:nvPr>
            <p:custDataLst>
              <p:tags r:id="rId6"/>
            </p:custDataLst>
          </p:nvPr>
        </p:nvPicPr>
        <p:blipFill>
          <a:blip r:embed="rId7"/>
          <a:stretch>
            <a:fillRect/>
          </a:stretch>
        </p:blipFill>
        <p:spPr>
          <a:xfrm>
            <a:off x="4269740" y="1548765"/>
            <a:ext cx="4867275" cy="1152525"/>
          </a:xfrm>
          <a:prstGeom prst="rect">
            <a:avLst/>
          </a:prstGeom>
        </p:spPr>
      </p:pic>
      <p:pic>
        <p:nvPicPr>
          <p:cNvPr id="16" name="图片 15"/>
          <p:cNvPicPr>
            <a:picLocks noChangeAspect="1"/>
          </p:cNvPicPr>
          <p:nvPr>
            <p:custDataLst>
              <p:tags r:id="rId8"/>
            </p:custDataLst>
          </p:nvPr>
        </p:nvPicPr>
        <p:blipFill>
          <a:blip r:embed="rId9"/>
          <a:stretch>
            <a:fillRect/>
          </a:stretch>
        </p:blipFill>
        <p:spPr>
          <a:xfrm>
            <a:off x="1016000" y="1548765"/>
            <a:ext cx="3162300" cy="3848100"/>
          </a:xfrm>
          <a:prstGeom prst="rect">
            <a:avLst/>
          </a:prstGeom>
        </p:spPr>
      </p:pic>
      <p:sp>
        <p:nvSpPr>
          <p:cNvPr id="17" name="矩形 16"/>
          <p:cNvSpPr/>
          <p:nvPr/>
        </p:nvSpPr>
        <p:spPr>
          <a:xfrm>
            <a:off x="4699635" y="4741545"/>
            <a:ext cx="7442835" cy="310515"/>
          </a:xfrm>
          <a:prstGeom prst="rect">
            <a:avLst/>
          </a:prstGeom>
          <a:solidFill>
            <a:schemeClr val="accent1">
              <a:alpha val="0"/>
            </a:schemeClr>
          </a:soli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径向渐变属性编程实战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1446572" y="1050196"/>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案例</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302564" y="105019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custDataLst>
              <p:tags r:id="rId4"/>
            </p:custDataLst>
          </p:nvPr>
        </p:nvPicPr>
        <p:blipFill>
          <a:blip r:embed="rId5"/>
          <a:stretch>
            <a:fillRect/>
          </a:stretch>
        </p:blipFill>
        <p:spPr>
          <a:xfrm>
            <a:off x="4269740" y="1664970"/>
            <a:ext cx="4867275" cy="1152525"/>
          </a:xfrm>
          <a:prstGeom prst="rect">
            <a:avLst/>
          </a:prstGeom>
        </p:spPr>
      </p:pic>
      <p:pic>
        <p:nvPicPr>
          <p:cNvPr id="3" name="图片 2"/>
          <p:cNvPicPr>
            <a:picLocks noChangeAspect="1"/>
          </p:cNvPicPr>
          <p:nvPr>
            <p:custDataLst>
              <p:tags r:id="rId6"/>
            </p:custDataLst>
          </p:nvPr>
        </p:nvPicPr>
        <p:blipFill>
          <a:blip r:embed="rId7"/>
          <a:stretch>
            <a:fillRect/>
          </a:stretch>
        </p:blipFill>
        <p:spPr>
          <a:xfrm>
            <a:off x="913765" y="1548765"/>
            <a:ext cx="3202305" cy="3905250"/>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4317365" y="3016250"/>
            <a:ext cx="7855585" cy="2437765"/>
          </a:xfrm>
          <a:prstGeom prst="rect">
            <a:avLst/>
          </a:prstGeom>
        </p:spPr>
      </p:pic>
      <p:sp>
        <p:nvSpPr>
          <p:cNvPr id="17" name="矩形 16"/>
          <p:cNvSpPr/>
          <p:nvPr/>
        </p:nvSpPr>
        <p:spPr>
          <a:xfrm>
            <a:off x="4614545" y="4828540"/>
            <a:ext cx="7415530" cy="252730"/>
          </a:xfrm>
          <a:prstGeom prst="rect">
            <a:avLst/>
          </a:prstGeom>
          <a:solidFill>
            <a:schemeClr val="accent1">
              <a:alpha val="0"/>
            </a:schemeClr>
          </a:solid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径向渐变属性编程实战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0" name="文本框 9"/>
          <p:cNvSpPr txBox="1"/>
          <p:nvPr>
            <p:custDataLst>
              <p:tags r:id="rId2"/>
            </p:custDataLst>
          </p:nvPr>
        </p:nvSpPr>
        <p:spPr>
          <a:xfrm>
            <a:off x="1856105" y="1479550"/>
            <a:ext cx="8265795" cy="1337945"/>
          </a:xfrm>
          <a:prstGeom prst="rect">
            <a:avLst/>
          </a:prstGeom>
          <a:noFill/>
        </p:spPr>
        <p:txBody>
          <a:bodyPr wrap="square" rtlCol="0" anchor="t">
            <a:spAutoFit/>
          </a:bodyPr>
          <a:p>
            <a:pPr algn="l">
              <a:lnSpc>
                <a:spcPct val="150000"/>
              </a:lnSpc>
              <a:buClrTx/>
              <a:buSzTx/>
              <a:buFontTx/>
            </a:pPr>
            <a:r>
              <a:rPr lang="en-US" dirty="0" smtClean="0">
                <a:latin typeface="微软雅黑" panose="020B0503020204020204" charset="-122"/>
                <a:ea typeface="微软雅黑" panose="020B0503020204020204" charset="-122"/>
              </a:rPr>
              <a:t>       </a:t>
            </a:r>
            <a:r>
              <a:rPr dirty="0" smtClean="0">
                <a:latin typeface="微软雅黑" panose="020B0503020204020204" charset="-122"/>
                <a:ea typeface="微软雅黑" panose="020B0503020204020204" charset="-122"/>
              </a:rPr>
              <a:t>径向渐变效果的实现展示了技术的灵活性和创新性。通过调整渐变形状、圆心位置和颜色值，可以创造出丰富多样的视觉效果。我们在面对问题和挑战时，应该保持开放的思维，敢于尝试不同的解决方案，寻求最佳的效果。</a:t>
            </a:r>
            <a:endParaRPr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4505960" cy="521970"/>
            <a:chOff x="174623" y="245532"/>
            <a:chExt cx="4505960" cy="52197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48993" y="245532"/>
              <a:ext cx="3831590" cy="521970"/>
            </a:xfrm>
            <a:prstGeom prst="rect">
              <a:avLst/>
            </a:prstGeom>
          </p:spPr>
          <p:txBody>
            <a:bodyPr wrap="square">
              <a:spAutoFit/>
            </a:bodyPr>
            <a:lstStyle/>
            <a:p>
              <a:pPr marL="0" lvl="0" indent="0" algn="l" defTabSz="914400" rtl="0" eaLnBrk="1" latinLnBrk="0" hangingPunct="1">
                <a:lnSpc>
                  <a:spcPct val="100000"/>
                </a:lnSpc>
                <a:spcBef>
                  <a:spcPct val="20000"/>
                </a:spcBef>
                <a:buFont typeface="Arial" panose="020B0604020202020204" pitchFamily="34" charset="0"/>
                <a:buNone/>
              </a:pPr>
              <a:r>
                <a:rPr lang="zh-CN" sz="2800" b="1" dirty="0">
                  <a:solidFill>
                    <a:srgbClr val="1369B2"/>
                  </a:solidFill>
                  <a:latin typeface="微软雅黑" panose="020B0503020204020204" charset="-122"/>
                  <a:ea typeface="微软雅黑" panose="020B0503020204020204" charset="-122"/>
                  <a:cs typeface="等线" panose="02010600030101010101" charset="-122"/>
                  <a:sym typeface="等线" panose="02010600030101010101" charset="-122"/>
                </a:rPr>
                <a:t>总结</a:t>
              </a:r>
              <a:endParaRPr kumimoji="0" 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p:txBody>
        </p:sp>
      </p:grpSp>
      <p:pic>
        <p:nvPicPr>
          <p:cNvPr id="3" name="图片 2"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grpSp>
        <p:nvGrpSpPr>
          <p:cNvPr id="22" name="组合 21"/>
          <p:cNvGrpSpPr/>
          <p:nvPr/>
        </p:nvGrpSpPr>
        <p:grpSpPr>
          <a:xfrm>
            <a:off x="2290996" y="2019743"/>
            <a:ext cx="1326135" cy="681694"/>
            <a:chOff x="2215144" y="982844"/>
            <a:chExt cx="1244730" cy="842780"/>
          </a:xfrm>
        </p:grpSpPr>
        <p:sp>
          <p:nvSpPr>
            <p:cNvPr id="23" name="平行四边形 22"/>
            <p:cNvSpPr/>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4" name="文本框 9"/>
            <p:cNvSpPr txBox="1"/>
            <p:nvPr/>
          </p:nvSpPr>
          <p:spPr>
            <a:xfrm>
              <a:off x="2393075" y="1005670"/>
              <a:ext cx="1066799" cy="721463"/>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01</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5" name="组合 24"/>
          <p:cNvGrpSpPr/>
          <p:nvPr/>
        </p:nvGrpSpPr>
        <p:grpSpPr>
          <a:xfrm>
            <a:off x="2290996" y="3043180"/>
            <a:ext cx="1326135" cy="687637"/>
            <a:chOff x="2215144" y="2026500"/>
            <a:chExt cx="1244730" cy="850129"/>
          </a:xfrm>
        </p:grpSpPr>
        <p:sp>
          <p:nvSpPr>
            <p:cNvPr id="26" name="平行四边形 25"/>
            <p:cNvSpPr/>
            <p:nvPr/>
          </p:nvSpPr>
          <p:spPr>
            <a:xfrm>
              <a:off x="2215144" y="2033848"/>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7" name="文本框 10"/>
            <p:cNvSpPr txBox="1"/>
            <p:nvPr/>
          </p:nvSpPr>
          <p:spPr>
            <a:xfrm>
              <a:off x="2393075" y="2026500"/>
              <a:ext cx="1066799" cy="721464"/>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02</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1" name="组合 30"/>
          <p:cNvGrpSpPr/>
          <p:nvPr/>
        </p:nvGrpSpPr>
        <p:grpSpPr>
          <a:xfrm>
            <a:off x="3298290" y="1995082"/>
            <a:ext cx="5720084" cy="681694"/>
            <a:chOff x="4315150" y="953426"/>
            <a:chExt cx="3857250" cy="540057"/>
          </a:xfrm>
        </p:grpSpPr>
        <p:sp>
          <p:nvSpPr>
            <p:cNvPr id="32" name="矩形 31"/>
            <p:cNvSpPr/>
            <p:nvPr/>
          </p:nvSpPr>
          <p:spPr>
            <a:xfrm>
              <a:off x="4841196" y="1036090"/>
              <a:ext cx="2827147" cy="297814"/>
            </a:xfrm>
            <a:prstGeom prst="rect">
              <a:avLst/>
            </a:prstGeom>
            <a:ln w="15875">
              <a:noFill/>
            </a:ln>
          </p:spPr>
          <p:txBody>
            <a:bodyPr wrap="square" lIns="68580" tIns="34290" rIns="68580" bIns="34290">
              <a:spAutoFit/>
            </a:bodyPr>
            <a:lstStyle/>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盒子模型中的</a:t>
              </a:r>
              <a:r>
                <a:rPr kumimoji="1" lang="zh-CN" altLang="en-US" sz="2000" kern="0" dirty="0">
                  <a:solidFill>
                    <a:schemeClr val="tx1"/>
                  </a:solidFill>
                  <a:latin typeface="微软雅黑" panose="020B0503020204020204" charset="-122"/>
                  <a:ea typeface="黑体" panose="02010609060101010101" charset="-122"/>
                  <a:cs typeface="+mn-ea"/>
                  <a:sym typeface="+mn-ea"/>
                </a:rPr>
                <a:t>径向渐变属性</a:t>
              </a:r>
              <a:endParaRPr kumimoji="1" lang="zh-CN" altLang="en-US" sz="2000" kern="0" dirty="0">
                <a:solidFill>
                  <a:schemeClr val="tx1"/>
                </a:solidFill>
                <a:latin typeface="微软雅黑" panose="020B0503020204020204" charset="-122"/>
                <a:ea typeface="黑体" panose="02010609060101010101" charset="-122"/>
                <a:cs typeface="+mn-ea"/>
                <a:sym typeface="+mn-ea"/>
              </a:endParaRPr>
            </a:p>
          </p:txBody>
        </p:sp>
        <p:sp>
          <p:nvSpPr>
            <p:cNvPr id="33" name="平行四边形 32"/>
            <p:cNvSpPr/>
            <p:nvPr/>
          </p:nvSpPr>
          <p:spPr>
            <a:xfrm>
              <a:off x="4315150" y="953426"/>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4" name="组合 33"/>
          <p:cNvGrpSpPr/>
          <p:nvPr/>
        </p:nvGrpSpPr>
        <p:grpSpPr>
          <a:xfrm>
            <a:off x="3298290" y="3024470"/>
            <a:ext cx="5720084" cy="681694"/>
            <a:chOff x="4315150" y="1647579"/>
            <a:chExt cx="3857250" cy="540057"/>
          </a:xfrm>
        </p:grpSpPr>
        <p:sp>
          <p:nvSpPr>
            <p:cNvPr id="35" name="矩形 34"/>
            <p:cNvSpPr/>
            <p:nvPr/>
          </p:nvSpPr>
          <p:spPr>
            <a:xfrm>
              <a:off x="4841196" y="1730243"/>
              <a:ext cx="2827147" cy="297814"/>
            </a:xfrm>
            <a:prstGeom prst="rect">
              <a:avLst/>
            </a:prstGeom>
            <a:ln w="15875">
              <a:noFill/>
            </a:ln>
          </p:spPr>
          <p:txBody>
            <a:bodyPr wrap="square" lIns="68580" tIns="34290" rIns="68580" bIns="34290">
              <a:spAutoFit/>
            </a:bodyPr>
            <a:lstStyle/>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径向渐变属性</a:t>
              </a:r>
              <a:r>
                <a:rPr kumimoji="1" lang="zh-CN" altLang="en-US" sz="2000" kern="0" dirty="0">
                  <a:latin typeface="微软雅黑" panose="020B0503020204020204" charset="-122"/>
                  <a:ea typeface="黑体" panose="02010609060101010101" charset="-122"/>
                  <a:cs typeface="+mn-ea"/>
                  <a:sym typeface="+mn-ea"/>
                </a:rPr>
                <a:t>编程实战</a:t>
              </a:r>
              <a:endParaRPr kumimoji="1" lang="zh-CN" altLang="en-US" sz="2000" kern="0" dirty="0">
                <a:latin typeface="微软雅黑" panose="020B0503020204020204" charset="-122"/>
                <a:ea typeface="黑体" panose="02010609060101010101" charset="-122"/>
                <a:cs typeface="+mn-ea"/>
                <a:sym typeface="+mn-ea"/>
              </a:endParaRPr>
            </a:p>
          </p:txBody>
        </p:sp>
        <p:sp>
          <p:nvSpPr>
            <p:cNvPr id="36" name="平行四边形 35"/>
            <p:cNvSpPr/>
            <p:nvPr/>
          </p:nvSpPr>
          <p:spPr>
            <a:xfrm>
              <a:off x="4315150" y="1647579"/>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commondata" val="eyJoZGlkIjoiZWRkOTgyN2QyODAzZTk2MmVlMDczMGEwNmMzZDMyMm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1335</Words>
  <Application>WPS 演示</Application>
  <PresentationFormat>宽屏</PresentationFormat>
  <Paragraphs>77</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微软雅黑</vt:lpstr>
      <vt:lpstr>思源宋体 CN</vt:lpstr>
      <vt:lpstr>等线</vt:lpstr>
      <vt:lpstr>Calibri</vt:lpstr>
      <vt:lpstr>思源宋体 CN Heavy</vt:lpstr>
      <vt:lpstr>黑体</vt:lpstr>
      <vt:lpstr>Times New Roman</vt:lpstr>
      <vt:lpstr>Arial Unicode MS</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circir</cp:lastModifiedBy>
  <cp:revision>53</cp:revision>
  <dcterms:created xsi:type="dcterms:W3CDTF">2019-09-19T02:01:00Z</dcterms:created>
  <dcterms:modified xsi:type="dcterms:W3CDTF">2023-12-26T03:30:24Z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A970BB42E53546A496EAC9F9B7C9D794</vt:lpwstr>
  </property>
</Properties>
</file>