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2"/>
  </p:handoutMasterIdLst>
  <p:sldIdLst>
    <p:sldId id="262" r:id="rId3"/>
    <p:sldId id="260" r:id="rId4"/>
    <p:sldId id="381" r:id="rId6"/>
    <p:sldId id="380" r:id="rId7"/>
    <p:sldId id="388" r:id="rId8"/>
    <p:sldId id="390" r:id="rId9"/>
    <p:sldId id="258" r:id="rId10"/>
    <p:sldId id="371" r:id="rId11"/>
  </p:sldIdLst>
  <p:sldSz cx="12192000" cy="6858000"/>
  <p:notesSz cx="7103745" cy="10234295"/>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9" userDrawn="1">
          <p15:clr>
            <a:srgbClr val="A4A3A4"/>
          </p15:clr>
        </p15:guide>
        <p15:guide id="2" pos="3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9B2"/>
    <a:srgbClr val="E2E4E5"/>
    <a:srgbClr val="FD8254"/>
    <a:srgbClr val="4C8CF5"/>
    <a:srgbClr val="FD8052"/>
    <a:srgbClr val="FEB092"/>
    <a:srgbClr val="E50505"/>
    <a:srgbClr val="FD703B"/>
    <a:srgbClr val="FFCD4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79"/>
        <p:guide pos="394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30.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png"/><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3.png"/><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image" Target="../media/image2.png"/><Relationship Id="rId10" Type="http://schemas.openxmlformats.org/officeDocument/2006/relationships/notesSlide" Target="../notesSlides/notesSlide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png"/><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1.png"/><Relationship Id="rId2" Type="http://schemas.openxmlformats.org/officeDocument/2006/relationships/image" Target="../media/image5.png"/><Relationship Id="rId10" Type="http://schemas.openxmlformats.org/officeDocument/2006/relationships/notesSlide" Target="../notesSlides/notesSlide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292860" y="7192010"/>
            <a:ext cx="4031615" cy="576580"/>
            <a:chOff x="7030" y="2677"/>
            <a:chExt cx="6349" cy="908"/>
          </a:xfrm>
        </p:grpSpPr>
        <p:grpSp>
          <p:nvGrpSpPr>
            <p:cNvPr id="7" name="组合 6"/>
            <p:cNvGrpSpPr/>
            <p:nvPr userDrawn="1"/>
          </p:nvGrpSpPr>
          <p:grpSpPr>
            <a:xfrm>
              <a:off x="12473" y="2677"/>
              <a:ext cx="907" cy="909"/>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 name="组合 1"/>
            <p:cNvGrpSpPr/>
            <p:nvPr userDrawn="1"/>
          </p:nvGrpSpPr>
          <p:grpSpPr>
            <a:xfrm>
              <a:off x="9751" y="2678"/>
              <a:ext cx="907" cy="90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11112" y="2677"/>
              <a:ext cx="909" cy="909"/>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 name="组合 2"/>
            <p:cNvGrpSpPr/>
            <p:nvPr userDrawn="1"/>
          </p:nvGrpSpPr>
          <p:grpSpPr>
            <a:xfrm>
              <a:off x="7030" y="2677"/>
              <a:ext cx="909" cy="909"/>
              <a:chOff x="3491880" y="1274820"/>
              <a:chExt cx="432833" cy="432834"/>
            </a:xfrm>
          </p:grpSpPr>
          <p:sp>
            <p:nvSpPr>
              <p:cNvPr id="4"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6" name="组合 5"/>
            <p:cNvGrpSpPr/>
            <p:nvPr userDrawn="1"/>
          </p:nvGrpSpPr>
          <p:grpSpPr>
            <a:xfrm>
              <a:off x="8390" y="2677"/>
              <a:ext cx="909" cy="909"/>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pic>
        <p:nvPicPr>
          <p:cNvPr id="13" name="图片 12" descr="G:\质量工程项目\课程建设\网页设计与制作\PPT\素材\浏览器logo.png浏览器logo"/>
          <p:cNvPicPr>
            <a:picLocks noChangeAspect="1"/>
          </p:cNvPicPr>
          <p:nvPr/>
        </p:nvPicPr>
        <p:blipFill>
          <a:blip r:embed="rId1"/>
          <a:srcRect/>
          <a:stretch>
            <a:fillRect/>
          </a:stretch>
        </p:blipFill>
        <p:spPr>
          <a:xfrm>
            <a:off x="6353175" y="1685925"/>
            <a:ext cx="5952490" cy="674370"/>
          </a:xfrm>
          <a:prstGeom prst="rect">
            <a:avLst/>
          </a:prstGeom>
        </p:spPr>
      </p:pic>
      <p:sp>
        <p:nvSpPr>
          <p:cNvPr id="16" name="TextBox 3"/>
          <p:cNvSpPr txBox="1"/>
          <p:nvPr/>
        </p:nvSpPr>
        <p:spPr>
          <a:xfrm>
            <a:off x="3607078" y="3014226"/>
            <a:ext cx="2621280" cy="829945"/>
          </a:xfrm>
          <a:prstGeom prst="rect">
            <a:avLst/>
          </a:prstGeom>
          <a:noFill/>
        </p:spPr>
        <p:txBody>
          <a:bodyPr wrap="none">
            <a:spAutoFit/>
          </a:bodyPr>
          <a:p>
            <a:pPr>
              <a:defRPr/>
            </a:pPr>
            <a:r>
              <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rPr>
              <a:t>重复渐变</a:t>
            </a:r>
            <a:endPar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endParaRPr>
          </a:p>
        </p:txBody>
      </p:sp>
      <p:sp>
        <p:nvSpPr>
          <p:cNvPr id="18" name="TextBox 48"/>
          <p:cNvSpPr txBox="1"/>
          <p:nvPr/>
        </p:nvSpPr>
        <p:spPr>
          <a:xfrm>
            <a:off x="1399540" y="2858135"/>
            <a:ext cx="1875155" cy="1014730"/>
          </a:xfrm>
          <a:prstGeom prst="rect">
            <a:avLst/>
          </a:prstGeom>
          <a:noFill/>
        </p:spPr>
        <p:txBody>
          <a:bodyPr wrap="square" lIns="91443" tIns="45720" rIns="91443" bIns="45720" rtlCol="0">
            <a:spAutoFit/>
          </a:bodyPr>
          <a:p>
            <a:r>
              <a:rPr lang="en-US" altLang="en-GB" sz="6000" b="1" dirty="0">
                <a:solidFill>
                  <a:srgbClr val="FAFAFA"/>
                </a:solidFill>
                <a:latin typeface="微软雅黑" panose="020B0503020204020204" charset="-122"/>
                <a:ea typeface="微软雅黑" panose="020B0503020204020204" charset="-122"/>
                <a:cs typeface="+mn-ea"/>
                <a:sym typeface="+mn-lt"/>
              </a:rPr>
              <a:t>5.12</a:t>
            </a:r>
            <a:endParaRPr lang="en-US" altLang="en-GB" sz="6000" b="1" dirty="0">
              <a:solidFill>
                <a:srgbClr val="FAFAFA"/>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盒子模型中的重复线性渐变属性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0" name="TextBox 5"/>
          <p:cNvSpPr txBox="1">
            <a:spLocks noChangeArrowheads="1"/>
          </p:cNvSpPr>
          <p:nvPr>
            <p:custDataLst>
              <p:tags r:id="rId2"/>
            </p:custDataLst>
          </p:nvPr>
        </p:nvSpPr>
        <p:spPr bwMode="auto">
          <a:xfrm>
            <a:off x="971592" y="1268760"/>
            <a:ext cx="18774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重复线性渐变</a:t>
            </a:r>
            <a:endParaRPr lang="zh-CN" altLang="en-US" sz="2200" b="1" dirty="0">
              <a:solidFill>
                <a:srgbClr val="00B0F0"/>
              </a:solidFill>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827584" y="1268760"/>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p:cNvSpPr>
            <a:spLocks noGrp="1"/>
          </p:cNvSpPr>
          <p:nvPr>
            <p:custDataLst>
              <p:tags r:id="rId4"/>
            </p:custDataLst>
          </p:nvPr>
        </p:nvSpPr>
        <p:spPr bwMode="auto">
          <a:xfrm>
            <a:off x="981075" y="1772920"/>
            <a:ext cx="10238740" cy="29362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49580">
              <a:spcBef>
                <a:spcPts val="0"/>
              </a:spcBef>
              <a:buNone/>
            </a:pPr>
            <a:r>
              <a:rPr altLang="zh-CN" sz="1800">
                <a:latin typeface="微软雅黑" panose="020B0503020204020204" charset="-122"/>
                <a:ea typeface="微软雅黑" panose="020B0503020204020204" charset="-122"/>
              </a:rPr>
              <a:t>有时我们需要</a:t>
            </a:r>
            <a:r>
              <a:rPr lang="zh-CN" sz="1800">
                <a:latin typeface="微软雅黑" panose="020B0503020204020204" charset="-122"/>
                <a:ea typeface="微软雅黑" panose="020B0503020204020204" charset="-122"/>
              </a:rPr>
              <a:t>将</a:t>
            </a:r>
            <a:r>
              <a:rPr altLang="zh-CN" sz="1800">
                <a:latin typeface="微软雅黑" panose="020B0503020204020204" charset="-122"/>
                <a:ea typeface="微软雅黑" panose="020B0503020204020204" charset="-122"/>
              </a:rPr>
              <a:t>背景色进行有规律的重复，形成好看的背景效果，这时可以考虑使用重复线性渐变来实现。其基本语法格式如下：</a:t>
            </a:r>
            <a:endParaRPr altLang="zh-CN" sz="1800">
              <a:latin typeface="微软雅黑" panose="020B0503020204020204" charset="-122"/>
              <a:ea typeface="微软雅黑" panose="020B0503020204020204" charset="-122"/>
            </a:endParaRPr>
          </a:p>
          <a:p>
            <a:pPr marL="0" indent="449580">
              <a:spcBef>
                <a:spcPts val="0"/>
              </a:spcBef>
              <a:buNone/>
            </a:pPr>
            <a:endParaRPr altLang="zh-CN" sz="1800">
              <a:latin typeface="微软雅黑" panose="020B0503020204020204" charset="-122"/>
              <a:ea typeface="微软雅黑" panose="020B0503020204020204" charset="-122"/>
            </a:endParaRPr>
          </a:p>
          <a:p>
            <a:pPr marL="0" indent="449580">
              <a:spcBef>
                <a:spcPts val="0"/>
              </a:spcBef>
              <a:buNone/>
            </a:pPr>
            <a:endParaRPr lang="zh-CN" altLang="zh-CN" sz="1800" dirty="0">
              <a:latin typeface="微软雅黑" panose="020B0503020204020204" charset="-122"/>
              <a:ea typeface="微软雅黑" panose="020B0503020204020204" charset="-122"/>
            </a:endParaRPr>
          </a:p>
          <a:p>
            <a:pPr marL="0" indent="449580">
              <a:spcBef>
                <a:spcPts val="0"/>
              </a:spcBef>
              <a:buNone/>
            </a:pPr>
            <a:r>
              <a:rPr lang="zh-CN" altLang="zh-CN" sz="1800" dirty="0" smtClean="0">
                <a:latin typeface="微软雅黑" panose="020B0503020204020204" charset="-122"/>
                <a:ea typeface="微软雅黑" panose="020B0503020204020204" charset="-122"/>
              </a:rPr>
              <a:t>在</a:t>
            </a:r>
            <a:r>
              <a:rPr lang="zh-CN" altLang="zh-CN" sz="1800" dirty="0">
                <a:latin typeface="微软雅黑" panose="020B0503020204020204" charset="-122"/>
                <a:ea typeface="微软雅黑" panose="020B0503020204020204" charset="-122"/>
              </a:rPr>
              <a:t>上面的语法格式中，“</a:t>
            </a:r>
            <a:r>
              <a:rPr lang="en-US" altLang="zh-CN" sz="1800" dirty="0">
                <a:latin typeface="微软雅黑" panose="020B0503020204020204" charset="-122"/>
                <a:ea typeface="微软雅黑" panose="020B0503020204020204" charset="-122"/>
              </a:rPr>
              <a:t>repeating-liner-gradient</a:t>
            </a:r>
            <a:r>
              <a:rPr lang="zh-CN" altLang="zh-CN" sz="1800" dirty="0">
                <a:latin typeface="微软雅黑" panose="020B0503020204020204" charset="-122"/>
                <a:ea typeface="微软雅黑" panose="020B0503020204020204" charset="-122"/>
              </a:rPr>
              <a:t>（参数值）”用于定义渐变方式为重复线性渐变，括号内的参数取值和线性渐变相同，分别用于定义渐变角度和颜色值。</a:t>
            </a:r>
            <a:endParaRPr lang="en-US" altLang="zh-CN" sz="1800" dirty="0">
              <a:latin typeface="微软雅黑" panose="020B0503020204020204" charset="-122"/>
              <a:ea typeface="微软雅黑" panose="020B0503020204020204" charset="-122"/>
            </a:endParaRPr>
          </a:p>
        </p:txBody>
      </p:sp>
      <p:sp>
        <p:nvSpPr>
          <p:cNvPr id="15" name="矩形 14"/>
          <p:cNvSpPr>
            <a:spLocks noChangeArrowheads="1"/>
          </p:cNvSpPr>
          <p:nvPr>
            <p:custDataLst>
              <p:tags r:id="rId5"/>
            </p:custDataLst>
          </p:nvPr>
        </p:nvSpPr>
        <p:spPr bwMode="auto">
          <a:xfrm>
            <a:off x="1202690" y="2808605"/>
            <a:ext cx="9401175" cy="50673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err="1">
                <a:latin typeface="微软雅黑" panose="020B0503020204020204" charset="-122"/>
                <a:ea typeface="微软雅黑" panose="020B0503020204020204" charset="-122"/>
              </a:rPr>
              <a:t>background-image:repeating-linear-gradient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渐变角度</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a:stretch>
            <a:fillRect/>
          </a:stretch>
        </p:blipFill>
        <p:spPr>
          <a:xfrm>
            <a:off x="4507230" y="3035300"/>
            <a:ext cx="7684770" cy="2354580"/>
          </a:xfrm>
          <a:prstGeom prst="rect">
            <a:avLst/>
          </a:prstGeom>
        </p:spPr>
      </p:pic>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重复线性渐变属性编程实战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3"/>
          <a:srcRect/>
          <a:stretch>
            <a:fillRect/>
          </a:stretch>
        </p:blipFill>
        <p:spPr>
          <a:xfrm>
            <a:off x="3465195" y="6090920"/>
            <a:ext cx="5952490" cy="674370"/>
          </a:xfrm>
          <a:prstGeom prst="rect">
            <a:avLst/>
          </a:prstGeom>
        </p:spPr>
      </p:pic>
      <p:pic>
        <p:nvPicPr>
          <p:cNvPr id="15" name="图片 14"/>
          <p:cNvPicPr>
            <a:picLocks noChangeAspect="1"/>
          </p:cNvPicPr>
          <p:nvPr>
            <p:custDataLst>
              <p:tags r:id="rId4"/>
            </p:custDataLst>
          </p:nvPr>
        </p:nvPicPr>
        <p:blipFill>
          <a:blip r:embed="rId5"/>
          <a:stretch>
            <a:fillRect/>
          </a:stretch>
        </p:blipFill>
        <p:spPr>
          <a:xfrm>
            <a:off x="4460875" y="1689735"/>
            <a:ext cx="4867275" cy="1152525"/>
          </a:xfrm>
          <a:prstGeom prst="rect">
            <a:avLst/>
          </a:prstGeom>
        </p:spPr>
      </p:pic>
      <p:sp>
        <p:nvSpPr>
          <p:cNvPr id="17" name="矩形 16"/>
          <p:cNvSpPr/>
          <p:nvPr>
            <p:custDataLst>
              <p:tags r:id="rId6"/>
            </p:custDataLst>
          </p:nvPr>
        </p:nvSpPr>
        <p:spPr>
          <a:xfrm>
            <a:off x="4845685" y="4785360"/>
            <a:ext cx="7346315" cy="243840"/>
          </a:xfrm>
          <a:prstGeom prst="rect">
            <a:avLst/>
          </a:prstGeom>
          <a:solidFill>
            <a:schemeClr val="accent1">
              <a:alpha val="0"/>
            </a:schemeClr>
          </a:soli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1" name="图片 20"/>
          <p:cNvPicPr>
            <a:picLocks noChangeAspect="1"/>
          </p:cNvPicPr>
          <p:nvPr>
            <p:custDataLst>
              <p:tags r:id="rId7"/>
            </p:custDataLst>
          </p:nvPr>
        </p:nvPicPr>
        <p:blipFill>
          <a:blip r:embed="rId8"/>
          <a:stretch>
            <a:fillRect/>
          </a:stretch>
        </p:blipFill>
        <p:spPr>
          <a:xfrm>
            <a:off x="817880" y="1111250"/>
            <a:ext cx="3533775" cy="4286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盒子模型中的重复径向渐变属性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443397" y="996345"/>
            <a:ext cx="18774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重复径向渐变</a:t>
            </a:r>
            <a:endParaRPr lang="zh-CN" altLang="en-US" sz="2200" b="1" dirty="0">
              <a:solidFill>
                <a:srgbClr val="00B0F0"/>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299389" y="996345"/>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custDataLst>
              <p:tags r:id="rId4"/>
            </p:custDataLst>
          </p:nvPr>
        </p:nvSpPr>
        <p:spPr bwMode="auto">
          <a:xfrm>
            <a:off x="1108075" y="1541780"/>
            <a:ext cx="9495790" cy="3775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49580">
              <a:spcBef>
                <a:spcPts val="0"/>
              </a:spcBef>
              <a:buNone/>
            </a:pPr>
            <a:r>
              <a:rPr altLang="zh-CN" sz="1800">
                <a:latin typeface="微软雅黑" panose="020B0503020204020204" charset="-122"/>
                <a:ea typeface="微软雅黑" panose="020B0503020204020204" charset="-122"/>
                <a:sym typeface="+mn-ea"/>
              </a:rPr>
              <a:t>有时我们需要</a:t>
            </a:r>
            <a:r>
              <a:rPr lang="zh-CN" sz="1800">
                <a:latin typeface="微软雅黑" panose="020B0503020204020204" charset="-122"/>
                <a:ea typeface="微软雅黑" panose="020B0503020204020204" charset="-122"/>
                <a:sym typeface="+mn-ea"/>
              </a:rPr>
              <a:t>将</a:t>
            </a:r>
            <a:r>
              <a:rPr altLang="zh-CN" sz="1800">
                <a:latin typeface="微软雅黑" panose="020B0503020204020204" charset="-122"/>
                <a:ea typeface="微软雅黑" panose="020B0503020204020204" charset="-122"/>
                <a:sym typeface="+mn-ea"/>
              </a:rPr>
              <a:t>背景色</a:t>
            </a:r>
            <a:r>
              <a:rPr lang="zh-CN" sz="1800">
                <a:latin typeface="微软雅黑" panose="020B0503020204020204" charset="-122"/>
                <a:ea typeface="微软雅黑" panose="020B0503020204020204" charset="-122"/>
                <a:sym typeface="+mn-ea"/>
              </a:rPr>
              <a:t>在径向渐变的基础上进行不断重复的颜色变化形成好看的环形变化效果，这就叫重复径向渐变</a:t>
            </a:r>
            <a:r>
              <a:rPr altLang="zh-CN" sz="1800">
                <a:latin typeface="微软雅黑" panose="020B0503020204020204" charset="-122"/>
                <a:ea typeface="微软雅黑" panose="020B0503020204020204" charset="-122"/>
                <a:sym typeface="+mn-ea"/>
              </a:rPr>
              <a:t>。</a:t>
            </a:r>
            <a:r>
              <a:rPr lang="zh-CN" altLang="zh-CN" sz="1800" dirty="0">
                <a:latin typeface="微软雅黑" panose="020B0503020204020204" charset="-122"/>
                <a:ea typeface="微软雅黑" panose="020B0503020204020204" charset="-122"/>
              </a:rPr>
              <a:t>其基本语法格式如下</a:t>
            </a:r>
            <a:r>
              <a:rPr lang="zh-CN" altLang="zh-CN" sz="1800" dirty="0" smtClean="0">
                <a:latin typeface="微软雅黑" panose="020B0503020204020204" charset="-122"/>
                <a:ea typeface="微软雅黑" panose="020B0503020204020204" charset="-122"/>
              </a:rPr>
              <a:t>：</a:t>
            </a:r>
            <a:endParaRPr lang="en-US" altLang="zh-CN" sz="1800" dirty="0" smtClean="0">
              <a:latin typeface="微软雅黑" panose="020B0503020204020204" charset="-122"/>
              <a:ea typeface="微软雅黑" panose="020B0503020204020204" charset="-122"/>
            </a:endParaRPr>
          </a:p>
          <a:p>
            <a:pPr marL="0" indent="449580">
              <a:spcBef>
                <a:spcPts val="0"/>
              </a:spcBef>
              <a:buNone/>
            </a:pPr>
            <a:endParaRPr lang="en-US" altLang="zh-CN" sz="1800" dirty="0">
              <a:latin typeface="微软雅黑" panose="020B0503020204020204" charset="-122"/>
              <a:ea typeface="微软雅黑" panose="020B0503020204020204" charset="-122"/>
            </a:endParaRPr>
          </a:p>
          <a:p>
            <a:pPr marL="0" indent="449580">
              <a:spcBef>
                <a:spcPts val="0"/>
              </a:spcBef>
              <a:buNone/>
            </a:pPr>
            <a:endParaRPr lang="zh-CN" altLang="zh-CN" sz="1800" dirty="0">
              <a:latin typeface="微软雅黑" panose="020B0503020204020204" charset="-122"/>
              <a:ea typeface="微软雅黑" panose="020B0503020204020204" charset="-122"/>
            </a:endParaRPr>
          </a:p>
          <a:p>
            <a:pPr marL="0" indent="449580">
              <a:spcBef>
                <a:spcPts val="0"/>
              </a:spcBef>
              <a:buNone/>
            </a:pPr>
            <a:r>
              <a:rPr lang="zh-CN" altLang="zh-CN" sz="1800" dirty="0" smtClean="0">
                <a:latin typeface="微软雅黑" panose="020B0503020204020204" charset="-122"/>
                <a:ea typeface="微软雅黑" panose="020B0503020204020204" charset="-122"/>
              </a:rPr>
              <a:t>在</a:t>
            </a:r>
            <a:r>
              <a:rPr lang="zh-CN" altLang="zh-CN" sz="1800" dirty="0">
                <a:latin typeface="微软雅黑" panose="020B0503020204020204" charset="-122"/>
                <a:ea typeface="微软雅黑" panose="020B0503020204020204" charset="-122"/>
              </a:rPr>
              <a:t>上面的语法格式中，“</a:t>
            </a:r>
            <a:r>
              <a:rPr lang="en-US" altLang="zh-CN" sz="1800" dirty="0">
                <a:latin typeface="微软雅黑" panose="020B0503020204020204" charset="-122"/>
                <a:ea typeface="微软雅黑" panose="020B0503020204020204" charset="-122"/>
              </a:rPr>
              <a:t>repeating-radial-gradient</a:t>
            </a:r>
            <a:r>
              <a:rPr lang="zh-CN" altLang="zh-CN" sz="1800" dirty="0">
                <a:latin typeface="微软雅黑" panose="020B0503020204020204" charset="-122"/>
                <a:ea typeface="微软雅黑" panose="020B0503020204020204" charset="-122"/>
              </a:rPr>
              <a:t>（参数值）”用于定义渐变方式为重复径向渐变，括号内的参数取值和径向渐变相同，分别用于定义渐变形状、圆心位置和颜色值。</a:t>
            </a:r>
            <a:endParaRPr lang="zh-CN" altLang="zh-CN" sz="1800" dirty="0">
              <a:latin typeface="微软雅黑" panose="020B0503020204020204" charset="-122"/>
              <a:ea typeface="微软雅黑" panose="020B0503020204020204" charset="-122"/>
            </a:endParaRPr>
          </a:p>
        </p:txBody>
      </p:sp>
      <p:sp>
        <p:nvSpPr>
          <p:cNvPr id="9" name="矩形 8"/>
          <p:cNvSpPr>
            <a:spLocks noChangeArrowheads="1"/>
          </p:cNvSpPr>
          <p:nvPr>
            <p:custDataLst>
              <p:tags r:id="rId5"/>
            </p:custDataLst>
          </p:nvPr>
        </p:nvSpPr>
        <p:spPr bwMode="auto">
          <a:xfrm>
            <a:off x="913765" y="2595880"/>
            <a:ext cx="10377805" cy="50673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err="1">
                <a:latin typeface="微软雅黑" panose="020B0503020204020204" charset="-122"/>
                <a:ea typeface="微软雅黑" panose="020B0503020204020204" charset="-122"/>
              </a:rPr>
              <a:t>background-image:repeating-radial-gradient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渐变形状 圆心位置</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766185" y="3246120"/>
            <a:ext cx="8503285" cy="2083435"/>
          </a:xfrm>
          <a:prstGeom prst="rect">
            <a:avLst/>
          </a:prstGeom>
        </p:spPr>
      </p:pic>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重复径向渐变属性编程实战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3"/>
          <a:srcRect/>
          <a:stretch>
            <a:fillRect/>
          </a:stretch>
        </p:blipFill>
        <p:spPr>
          <a:xfrm>
            <a:off x="3465195" y="6090920"/>
            <a:ext cx="5952490" cy="674370"/>
          </a:xfrm>
          <a:prstGeom prst="rect">
            <a:avLst/>
          </a:prstGeom>
        </p:spPr>
      </p:pic>
      <p:pic>
        <p:nvPicPr>
          <p:cNvPr id="15" name="图片 14"/>
          <p:cNvPicPr>
            <a:picLocks noChangeAspect="1"/>
          </p:cNvPicPr>
          <p:nvPr>
            <p:custDataLst>
              <p:tags r:id="rId4"/>
            </p:custDataLst>
          </p:nvPr>
        </p:nvPicPr>
        <p:blipFill>
          <a:blip r:embed="rId5"/>
          <a:stretch>
            <a:fillRect/>
          </a:stretch>
        </p:blipFill>
        <p:spPr>
          <a:xfrm>
            <a:off x="3766185" y="1864360"/>
            <a:ext cx="4867275" cy="1152525"/>
          </a:xfrm>
          <a:prstGeom prst="rect">
            <a:avLst/>
          </a:prstGeom>
        </p:spPr>
      </p:pic>
      <p:sp>
        <p:nvSpPr>
          <p:cNvPr id="17" name="矩形 16"/>
          <p:cNvSpPr/>
          <p:nvPr>
            <p:custDataLst>
              <p:tags r:id="rId6"/>
            </p:custDataLst>
          </p:nvPr>
        </p:nvSpPr>
        <p:spPr>
          <a:xfrm>
            <a:off x="4100195" y="4803775"/>
            <a:ext cx="8091805" cy="196215"/>
          </a:xfrm>
          <a:prstGeom prst="rect">
            <a:avLst/>
          </a:prstGeom>
          <a:solidFill>
            <a:schemeClr val="accent1">
              <a:alpha val="0"/>
            </a:schemeClr>
          </a:soli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0" name="图片 19"/>
          <p:cNvPicPr>
            <a:picLocks noChangeAspect="1"/>
          </p:cNvPicPr>
          <p:nvPr>
            <p:custDataLst>
              <p:tags r:id="rId7"/>
            </p:custDataLst>
          </p:nvPr>
        </p:nvPicPr>
        <p:blipFill>
          <a:blip r:embed="rId8"/>
          <a:stretch>
            <a:fillRect/>
          </a:stretch>
        </p:blipFill>
        <p:spPr>
          <a:xfrm>
            <a:off x="135255" y="1043305"/>
            <a:ext cx="3533775" cy="4286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重复径向渐变属性编程实战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0" name="文本框 9"/>
          <p:cNvSpPr txBox="1"/>
          <p:nvPr>
            <p:custDataLst>
              <p:tags r:id="rId2"/>
            </p:custDataLst>
          </p:nvPr>
        </p:nvSpPr>
        <p:spPr>
          <a:xfrm>
            <a:off x="1856105" y="1479550"/>
            <a:ext cx="8265795" cy="1337945"/>
          </a:xfrm>
          <a:prstGeom prst="rect">
            <a:avLst/>
          </a:prstGeom>
          <a:noFill/>
        </p:spPr>
        <p:txBody>
          <a:bodyPr wrap="square" rtlCol="0" anchor="t">
            <a:spAutoFit/>
          </a:bodyPr>
          <a:p>
            <a:pPr algn="l">
              <a:lnSpc>
                <a:spcPct val="150000"/>
              </a:lnSpc>
              <a:buClrTx/>
              <a:buSzTx/>
              <a:buFontTx/>
            </a:pPr>
            <a:r>
              <a:rPr lang="en-US" dirty="0" smtClean="0">
                <a:latin typeface="微软雅黑" panose="020B0503020204020204" charset="-122"/>
                <a:ea typeface="微软雅黑" panose="020B0503020204020204" charset="-122"/>
              </a:rPr>
              <a:t>       </a:t>
            </a:r>
            <a:r>
              <a:rPr dirty="0" smtClean="0">
                <a:latin typeface="微软雅黑" panose="020B0503020204020204" charset="-122"/>
                <a:ea typeface="微软雅黑" panose="020B0503020204020204" charset="-122"/>
              </a:rPr>
              <a:t>无论是重复的线性渐变还是径向渐变，它们都有一种规律性的变化，这种规律性就像社会生活中的秩序和规则。正如我们个人在成长和发展过程中，也需要遵循一定的规律和秩序，才能更好地实现自身的价值。</a:t>
            </a:r>
            <a:endParaRPr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4505960" cy="521970"/>
            <a:chOff x="174623" y="245532"/>
            <a:chExt cx="4505960" cy="52197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48993" y="245532"/>
              <a:ext cx="3831590" cy="521970"/>
            </a:xfrm>
            <a:prstGeom prst="rect">
              <a:avLst/>
            </a:prstGeom>
          </p:spPr>
          <p:txBody>
            <a:bodyPr wrap="square">
              <a:spAutoFit/>
            </a:bodyPr>
            <a:lstStyle/>
            <a:p>
              <a:pPr marL="0" lvl="0" indent="0" algn="l" defTabSz="914400" rtl="0" eaLnBrk="1" latinLnBrk="0" hangingPunct="1">
                <a:lnSpc>
                  <a:spcPct val="100000"/>
                </a:lnSpc>
                <a:spcBef>
                  <a:spcPct val="20000"/>
                </a:spcBef>
                <a:buFont typeface="Arial" panose="020B0604020202020204" pitchFamily="34" charset="0"/>
                <a:buNone/>
              </a:pPr>
              <a:r>
                <a:rPr lang="zh-CN" sz="2800" b="1" dirty="0">
                  <a:solidFill>
                    <a:srgbClr val="1369B2"/>
                  </a:solidFill>
                  <a:latin typeface="微软雅黑" panose="020B0503020204020204" charset="-122"/>
                  <a:ea typeface="微软雅黑" panose="020B0503020204020204" charset="-122"/>
                  <a:cs typeface="等线" panose="02010600030101010101" charset="-122"/>
                  <a:sym typeface="等线" panose="02010600030101010101" charset="-122"/>
                </a:rPr>
                <a:t>总结</a:t>
              </a:r>
              <a:endParaRPr kumimoji="0" 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pic>
        <p:nvPicPr>
          <p:cNvPr id="3" name="图片 2"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pSp>
        <p:nvGrpSpPr>
          <p:cNvPr id="22" name="组合 21"/>
          <p:cNvGrpSpPr/>
          <p:nvPr/>
        </p:nvGrpSpPr>
        <p:grpSpPr>
          <a:xfrm>
            <a:off x="2444666" y="1474913"/>
            <a:ext cx="1326135" cy="681694"/>
            <a:chOff x="2215144" y="982844"/>
            <a:chExt cx="1244730" cy="842780"/>
          </a:xfrm>
        </p:grpSpPr>
        <p:sp>
          <p:nvSpPr>
            <p:cNvPr id="23" name="平行四边形 22"/>
            <p:cNvSpPr/>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4" name="文本框 9"/>
            <p:cNvSpPr txBox="1"/>
            <p:nvPr/>
          </p:nvSpPr>
          <p:spPr>
            <a:xfrm>
              <a:off x="2393075" y="1005670"/>
              <a:ext cx="1066799" cy="721463"/>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01</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1" name="组合 30"/>
          <p:cNvGrpSpPr/>
          <p:nvPr/>
        </p:nvGrpSpPr>
        <p:grpSpPr>
          <a:xfrm>
            <a:off x="3451960" y="1450252"/>
            <a:ext cx="5720084" cy="681694"/>
            <a:chOff x="4315150" y="953426"/>
            <a:chExt cx="3857250" cy="540057"/>
          </a:xfrm>
        </p:grpSpPr>
        <p:sp>
          <p:nvSpPr>
            <p:cNvPr id="32" name="矩形 31"/>
            <p:cNvSpPr/>
            <p:nvPr/>
          </p:nvSpPr>
          <p:spPr>
            <a:xfrm>
              <a:off x="4841196" y="1036090"/>
              <a:ext cx="2827147" cy="297814"/>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盒子模型中的</a:t>
              </a:r>
              <a:r>
                <a:rPr kumimoji="1" lang="zh-CN" altLang="en-US" sz="2000" kern="0" dirty="0">
                  <a:solidFill>
                    <a:schemeClr val="tx1"/>
                  </a:solidFill>
                  <a:latin typeface="微软雅黑" panose="020B0503020204020204" charset="-122"/>
                  <a:ea typeface="黑体" panose="02010609060101010101" charset="-122"/>
                  <a:cs typeface="+mn-ea"/>
                  <a:sym typeface="+mn-ea"/>
                </a:rPr>
                <a:t>重复线性渐变属性</a:t>
              </a:r>
              <a:endParaRPr kumimoji="1" lang="zh-CN" altLang="en-US" sz="2000" kern="0" dirty="0">
                <a:solidFill>
                  <a:schemeClr val="tx1"/>
                </a:solidFill>
                <a:latin typeface="微软雅黑" panose="020B0503020204020204" charset="-122"/>
                <a:ea typeface="黑体" panose="02010609060101010101" charset="-122"/>
                <a:cs typeface="+mn-ea"/>
                <a:sym typeface="+mn-ea"/>
              </a:endParaRPr>
            </a:p>
          </p:txBody>
        </p:sp>
        <p:sp>
          <p:nvSpPr>
            <p:cNvPr id="33" name="平行四边形 32"/>
            <p:cNvSpPr/>
            <p:nvPr/>
          </p:nvSpPr>
          <p:spPr>
            <a:xfrm>
              <a:off x="4315150" y="953426"/>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 name="组合 1"/>
          <p:cNvGrpSpPr/>
          <p:nvPr/>
        </p:nvGrpSpPr>
        <p:grpSpPr>
          <a:xfrm>
            <a:off x="2344336" y="2588703"/>
            <a:ext cx="1326135" cy="681694"/>
            <a:chOff x="2215144" y="982844"/>
            <a:chExt cx="1244730" cy="842780"/>
          </a:xfrm>
        </p:grpSpPr>
        <p:sp>
          <p:nvSpPr>
            <p:cNvPr id="9" name="平行四边形 8"/>
            <p:cNvSpPr/>
            <p:nvPr>
              <p:custDataLst>
                <p:tags r:id="rId2"/>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0" name="文本框 9"/>
            <p:cNvSpPr txBox="1"/>
            <p:nvPr>
              <p:custDataLst>
                <p:tags r:id="rId3"/>
              </p:custDataLst>
            </p:nvPr>
          </p:nvSpPr>
          <p:spPr>
            <a:xfrm>
              <a:off x="2393075" y="1005670"/>
              <a:ext cx="1066799" cy="721463"/>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02</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4" name="组合 13"/>
          <p:cNvGrpSpPr/>
          <p:nvPr/>
        </p:nvGrpSpPr>
        <p:grpSpPr>
          <a:xfrm>
            <a:off x="2239561" y="3687070"/>
            <a:ext cx="1326135" cy="687637"/>
            <a:chOff x="2215144" y="2026500"/>
            <a:chExt cx="1244730" cy="850129"/>
          </a:xfrm>
        </p:grpSpPr>
        <p:sp>
          <p:nvSpPr>
            <p:cNvPr id="15" name="平行四边形 14"/>
            <p:cNvSpPr/>
            <p:nvPr>
              <p:custDataLst>
                <p:tags r:id="rId4"/>
              </p:custDataLst>
            </p:nvPr>
          </p:nvSpPr>
          <p:spPr>
            <a:xfrm>
              <a:off x="2215144" y="2033848"/>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6" name="文本框 10"/>
            <p:cNvSpPr txBox="1"/>
            <p:nvPr>
              <p:custDataLst>
                <p:tags r:id="rId5"/>
              </p:custDataLst>
            </p:nvPr>
          </p:nvSpPr>
          <p:spPr>
            <a:xfrm>
              <a:off x="2393075" y="2026500"/>
              <a:ext cx="1066799" cy="721464"/>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03</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7" name="组合 16"/>
          <p:cNvGrpSpPr/>
          <p:nvPr/>
        </p:nvGrpSpPr>
        <p:grpSpPr>
          <a:xfrm>
            <a:off x="3351630" y="2564042"/>
            <a:ext cx="5720084" cy="681694"/>
            <a:chOff x="4315150" y="953426"/>
            <a:chExt cx="3857250" cy="540057"/>
          </a:xfrm>
        </p:grpSpPr>
        <p:sp>
          <p:nvSpPr>
            <p:cNvPr id="18" name="矩形 17"/>
            <p:cNvSpPr/>
            <p:nvPr>
              <p:custDataLst>
                <p:tags r:id="rId6"/>
              </p:custDataLst>
            </p:nvPr>
          </p:nvSpPr>
          <p:spPr>
            <a:xfrm>
              <a:off x="4841196" y="1036090"/>
              <a:ext cx="2827147" cy="297814"/>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盒子模型中的</a:t>
              </a:r>
              <a:r>
                <a:rPr kumimoji="1" lang="zh-CN" altLang="en-US" sz="2000" kern="0" dirty="0">
                  <a:solidFill>
                    <a:schemeClr val="tx1"/>
                  </a:solidFill>
                  <a:latin typeface="微软雅黑" panose="020B0503020204020204" charset="-122"/>
                  <a:ea typeface="黑体" panose="02010609060101010101" charset="-122"/>
                  <a:cs typeface="+mn-ea"/>
                  <a:sym typeface="+mn-ea"/>
                </a:rPr>
                <a:t>重复径向渐变属性</a:t>
              </a:r>
              <a:endParaRPr kumimoji="1" lang="zh-CN" altLang="en-US" sz="2000" kern="0" dirty="0">
                <a:solidFill>
                  <a:schemeClr val="tx1"/>
                </a:solidFill>
                <a:latin typeface="微软雅黑" panose="020B0503020204020204" charset="-122"/>
                <a:ea typeface="黑体" panose="02010609060101010101" charset="-122"/>
                <a:cs typeface="+mn-ea"/>
                <a:sym typeface="+mn-ea"/>
              </a:endParaRPr>
            </a:p>
          </p:txBody>
        </p:sp>
        <p:sp>
          <p:nvSpPr>
            <p:cNvPr id="19" name="平行四边形 18"/>
            <p:cNvSpPr/>
            <p:nvPr>
              <p:custDataLst>
                <p:tags r:id="rId7"/>
              </p:custDataLst>
            </p:nvPr>
          </p:nvSpPr>
          <p:spPr>
            <a:xfrm>
              <a:off x="4315150" y="953426"/>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0" name="组合 19"/>
          <p:cNvGrpSpPr/>
          <p:nvPr/>
        </p:nvGrpSpPr>
        <p:grpSpPr>
          <a:xfrm>
            <a:off x="3246855" y="3668360"/>
            <a:ext cx="5720084" cy="681694"/>
            <a:chOff x="4315150" y="1647579"/>
            <a:chExt cx="3857250" cy="540057"/>
          </a:xfrm>
        </p:grpSpPr>
        <p:sp>
          <p:nvSpPr>
            <p:cNvPr id="21" name="矩形 20"/>
            <p:cNvSpPr/>
            <p:nvPr>
              <p:custDataLst>
                <p:tags r:id="rId8"/>
              </p:custDataLst>
            </p:nvPr>
          </p:nvSpPr>
          <p:spPr>
            <a:xfrm>
              <a:off x="4841196" y="1730243"/>
              <a:ext cx="2827147" cy="297814"/>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重复径向渐变属性</a:t>
              </a:r>
              <a:r>
                <a:rPr kumimoji="1" lang="zh-CN" altLang="en-US" sz="2000" kern="0" dirty="0">
                  <a:latin typeface="微软雅黑" panose="020B0503020204020204" charset="-122"/>
                  <a:ea typeface="黑体" panose="02010609060101010101" charset="-122"/>
                  <a:cs typeface="+mn-ea"/>
                  <a:sym typeface="+mn-ea"/>
                </a:rPr>
                <a:t>编程实战</a:t>
              </a:r>
              <a:endParaRPr kumimoji="1" lang="zh-CN" altLang="en-US" sz="2000" kern="0" dirty="0">
                <a:latin typeface="微软雅黑" panose="020B0503020204020204" charset="-122"/>
                <a:ea typeface="黑体" panose="02010609060101010101" charset="-122"/>
                <a:cs typeface="+mn-ea"/>
                <a:sym typeface="+mn-ea"/>
              </a:endParaRPr>
            </a:p>
          </p:txBody>
        </p:sp>
        <p:sp>
          <p:nvSpPr>
            <p:cNvPr id="37" name="平行四边形 36"/>
            <p:cNvSpPr/>
            <p:nvPr>
              <p:custDataLst>
                <p:tags r:id="rId9"/>
              </p:custDataLst>
            </p:nvPr>
          </p:nvSpPr>
          <p:spPr>
            <a:xfrm>
              <a:off x="4315150" y="1647579"/>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7360285" cy="460375"/>
            <a:chOff x="174623" y="286807"/>
            <a:chExt cx="736028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666940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乡村振兴网页案例中重复渐变</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属性的应用</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2" name="TextBox 5"/>
          <p:cNvSpPr txBox="1">
            <a:spLocks noChangeArrowheads="1"/>
          </p:cNvSpPr>
          <p:nvPr>
            <p:custDataLst>
              <p:tags r:id="rId2"/>
            </p:custDataLst>
          </p:nvPr>
        </p:nvSpPr>
        <p:spPr bwMode="auto">
          <a:xfrm>
            <a:off x="1187624" y="1211865"/>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小试身手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043616" y="1211865"/>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p:cNvSpPr>
            <a:spLocks noGrp="1"/>
          </p:cNvSpPr>
          <p:nvPr>
            <p:custDataLst>
              <p:tags r:id="rId4"/>
            </p:custDataLst>
          </p:nvPr>
        </p:nvSpPr>
        <p:spPr bwMode="auto">
          <a:xfrm>
            <a:off x="971550" y="1772920"/>
            <a:ext cx="3610610" cy="31464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kern="100" dirty="0" smtClean="0">
                <a:latin typeface="微软雅黑" panose="020B0503020204020204" charset="-122"/>
                <a:ea typeface="微软雅黑" panose="020B0503020204020204" charset="-122"/>
                <a:cs typeface="Times New Roman" panose="02020603050405020304" pitchFamily="18" charset="0"/>
                <a:sym typeface="+mn-ea"/>
              </a:rPr>
              <a:t>根据自己的想法，</a:t>
            </a:r>
            <a:r>
              <a:rPr lang="zh-CN" altLang="en-US" sz="2000" b="1" kern="100" dirty="0" smtClean="0">
                <a:latin typeface="微软雅黑" panose="020B0503020204020204" charset="-122"/>
                <a:ea typeface="微软雅黑" panose="020B0503020204020204" charset="-122"/>
                <a:cs typeface="Times New Roman" panose="02020603050405020304" pitchFamily="18" charset="0"/>
                <a:sym typeface="+mn-ea"/>
              </a:rPr>
              <a:t>使用重复渐变属性，为乡村振兴宣传栏网页中头部导航栏设置背景效果。</a:t>
            </a:r>
            <a:endParaRPr lang="en-US" altLang="zh-CN" sz="2000" b="1" kern="100" dirty="0">
              <a:latin typeface="微软雅黑" panose="020B0503020204020204" charset="-122"/>
              <a:ea typeface="微软雅黑" panose="020B0503020204020204" charset="-122"/>
              <a:cs typeface="Times New Roman" panose="02020603050405020304" pitchFamily="18" charset="0"/>
            </a:endParaRPr>
          </a:p>
        </p:txBody>
      </p:sp>
      <p:pic>
        <p:nvPicPr>
          <p:cNvPr id="15" name="图片 14"/>
          <p:cNvPicPr>
            <a:picLocks noChangeAspect="1"/>
          </p:cNvPicPr>
          <p:nvPr>
            <p:custDataLst>
              <p:tags r:id="rId5"/>
            </p:custDataLst>
          </p:nvPr>
        </p:nvPicPr>
        <p:blipFill>
          <a:blip r:embed="rId6"/>
          <a:stretch>
            <a:fillRect/>
          </a:stretch>
        </p:blipFill>
        <p:spPr>
          <a:xfrm>
            <a:off x="4692650" y="804545"/>
            <a:ext cx="7291705" cy="5990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ZWRkOTgyN2QyODAzZTk2MmVlMDczMGEwNmMzZDMyM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WPS 演示</Application>
  <PresentationFormat>宽屏</PresentationFormat>
  <Paragraphs>54</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微软雅黑</vt:lpstr>
      <vt:lpstr>思源宋体 CN</vt:lpstr>
      <vt:lpstr>等线</vt:lpstr>
      <vt:lpstr>Calibri</vt:lpstr>
      <vt:lpstr>思源宋体 CN Heavy</vt:lpstr>
      <vt:lpstr>黑体</vt:lpstr>
      <vt:lpstr>Times New Roman</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circir</cp:lastModifiedBy>
  <cp:revision>55</cp:revision>
  <dcterms:created xsi:type="dcterms:W3CDTF">2019-09-19T02:01:00Z</dcterms:created>
  <dcterms:modified xsi:type="dcterms:W3CDTF">2023-12-26T03:30:29Z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A970BB42E53546A496EAC9F9B7C9D794</vt:lpwstr>
  </property>
</Properties>
</file>