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88" r:id="rId4"/>
    <p:sldId id="262" r:id="rId5"/>
    <p:sldId id="267" r:id="rId6"/>
    <p:sldId id="268" r:id="rId7"/>
    <p:sldId id="269" r:id="rId8"/>
    <p:sldId id="270" r:id="rId9"/>
    <p:sldId id="271" r:id="rId10"/>
    <p:sldId id="302" r:id="rId11"/>
    <p:sldId id="306" r:id="rId12"/>
  </p:sldIdLst>
  <p:sldSz cx="12192000" cy="6858000"/>
  <p:notesSz cx="7103745" cy="10234295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5" userDrawn="1">
          <p15:clr>
            <a:srgbClr val="A4A3A4"/>
          </p15:clr>
        </p15:guide>
        <p15:guide id="2" pos="40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52"/>
    <a:srgbClr val="1369B2"/>
    <a:srgbClr val="E2E4E5"/>
    <a:srgbClr val="FD8254"/>
    <a:srgbClr val="4C8CF5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85"/>
        <p:guide pos="403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57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2.png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54.xml"/><Relationship Id="rId2" Type="http://schemas.openxmlformats.org/officeDocument/2006/relationships/image" Target="../media/image3.png"/><Relationship Id="rId1" Type="http://schemas.openxmlformats.org/officeDocument/2006/relationships/tags" Target="../tags/tag5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hyperlink" Target="..\..\logoin\index.html" TargetMode="External"/><Relationship Id="rId2" Type="http://schemas.openxmlformats.org/officeDocument/2006/relationships/image" Target="../media/image4.png"/><Relationship Id="rId1" Type="http://schemas.openxmlformats.org/officeDocument/2006/relationships/tags" Target="../tags/tag5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..\..\logoin\slogin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364105" y="2757805"/>
            <a:ext cx="7569835" cy="982980"/>
          </a:xfrm>
          <a:prstGeom prst="rect">
            <a:avLst/>
          </a:prstGeom>
          <a:noFill/>
        </p:spPr>
        <p:txBody>
          <a:bodyPr wrap="none">
            <a:noAutofit/>
          </a:bodyPr>
          <a:p>
            <a:pPr algn="l">
              <a:defRPr/>
            </a:pPr>
            <a:r>
              <a:rPr lang="zh-CN" altLang="en-US" sz="3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0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项目七：乡村振兴网站</a:t>
            </a:r>
            <a:r>
              <a:rPr lang="zh-CN" altLang="en-US" sz="40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endParaRPr lang="zh-CN" altLang="en-US" sz="40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defRPr/>
            </a:pPr>
            <a:r>
              <a:rPr lang="zh-CN" altLang="en-US" sz="40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r>
              <a:rPr lang="zh-CN" altLang="en-US" sz="40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结构高级进阶</a:t>
            </a:r>
            <a:endParaRPr lang="zh-CN" altLang="en-US" sz="40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本节小</a:t>
            </a:r>
            <a:r>
              <a:rPr>
                <a:sym typeface="+mn-ea"/>
              </a:rPr>
              <a:t>结</a:t>
            </a:r>
            <a:endParaRPr>
              <a:sym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243051" y="1345620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/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3171438" y="2445229"/>
                <a:ext cx="625642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976950" y="2445229"/>
              <a:ext cx="2339102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800">
                  <a:sym typeface="+mn-ea"/>
                </a:rPr>
                <a:t>表单的概念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243051" y="2448446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/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3171438" y="2445229"/>
                <a:ext cx="625642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800">
                  <a:sym typeface="+mn-ea"/>
                </a:rPr>
                <a:t>表单的构成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243051" y="3551272"/>
            <a:ext cx="3179620" cy="866740"/>
            <a:chOff x="3125240" y="2346839"/>
            <a:chExt cx="3179620" cy="86674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/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3171438" y="2445229"/>
                <a:ext cx="625642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3976950" y="2445229"/>
              <a:ext cx="2327910" cy="76835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800">
                  <a:sym typeface="+mn-ea"/>
                </a:rPr>
                <a:t>创建表单</a:t>
              </a:r>
              <a:endParaRPr lang="zh-CN" altLang="en-US" sz="2800"/>
            </a:p>
            <a:p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56865" y="573405"/>
            <a:ext cx="5490845" cy="5324475"/>
          </a:xfrm>
          <a:prstGeom prst="rect">
            <a:avLst/>
          </a:prstGeom>
        </p:spPr>
      </p:pic>
      <p:sp>
        <p:nvSpPr>
          <p:cNvPr id="25" name="标题 2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p>
            <a:r>
              <a:rPr lang="zh-CN" altLang="en-US"/>
              <a:t>引入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280289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认识表单</a:t>
            </a: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zh-CN"/>
              <a:t>7.1</a:t>
            </a:r>
            <a:endParaRPr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表单的概念</a:t>
            </a:r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half" idx="13"/>
          </p:nvPr>
        </p:nvSpPr>
        <p:spPr/>
        <p:txBody>
          <a:bodyPr/>
          <a:p>
            <a:r>
              <a:rPr lang="zh-CN" altLang="en-US"/>
              <a:t>表单的构成</a:t>
            </a:r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</p:nvPr>
        </p:nvSpPr>
        <p:spPr/>
        <p:txBody>
          <a:bodyPr/>
          <a:p>
            <a:r>
              <a:rPr lang="zh-CN" altLang="en-US"/>
              <a:t>创建表单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5970" y="1497965"/>
            <a:ext cx="10369550" cy="2740025"/>
          </a:xfrm>
        </p:spPr>
        <p:txBody>
          <a:bodyPr/>
          <a:p>
            <a:pPr indent="457200">
              <a:lnSpc>
                <a:spcPct val="200000"/>
              </a:lnSpc>
            </a:pP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网页中的重要元素，是网页上用于输入信息的区域，用来实现网页与用户的交互、沟通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200000"/>
              </a:lnSpc>
            </a:pP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表单可以使网页从单向的信息传递发展到与用户进行交互对话，并且能够实现网上注册、网上登录、网上交易等多种功能。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一、表单的概念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2748" b="13102"/>
          <a:stretch>
            <a:fillRect/>
          </a:stretch>
        </p:blipFill>
        <p:spPr>
          <a:xfrm>
            <a:off x="3630295" y="1799590"/>
            <a:ext cx="3990975" cy="34607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二、表单的构成</a:t>
            </a:r>
            <a:endParaRPr lang="zh-CN" altLang="en-US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indent="457200">
              <a:buNone/>
            </a:pPr>
            <a:r>
              <a:rPr lang="zh-CN" altLang="zh-CN" sz="2400" dirty="0"/>
              <a:t>在</a:t>
            </a:r>
            <a:r>
              <a:rPr lang="en-US" altLang="zh-CN" sz="2400" dirty="0"/>
              <a:t>HTML</a:t>
            </a:r>
            <a:r>
              <a:rPr lang="zh-CN" altLang="zh-CN" sz="2400" dirty="0"/>
              <a:t>中，一个完整的表单通常</a:t>
            </a:r>
            <a:r>
              <a:rPr lang="zh-CN" altLang="zh-CN" sz="2400" dirty="0" smtClean="0"/>
              <a:t>由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提示信息</a:t>
            </a:r>
            <a:r>
              <a:rPr lang="zh-CN" altLang="zh-CN" sz="2400" dirty="0"/>
              <a:t>、</a:t>
            </a:r>
            <a:r>
              <a:rPr lang="zh-CN" altLang="zh-CN" sz="2400" b="1" dirty="0">
                <a:solidFill>
                  <a:srgbClr val="009ED6"/>
                </a:solidFill>
              </a:rPr>
              <a:t>表</a:t>
            </a:r>
            <a:r>
              <a:rPr lang="zh-CN" altLang="zh-CN" sz="2400" b="1" dirty="0">
                <a:solidFill>
                  <a:srgbClr val="009ED6"/>
                </a:solidFill>
              </a:rPr>
              <a:t>单</a:t>
            </a:r>
            <a:r>
              <a:rPr lang="zh-CN" altLang="zh-CN" sz="2400" b="1" dirty="0">
                <a:solidFill>
                  <a:srgbClr val="009ED6"/>
                </a:solidFill>
              </a:rPr>
              <a:t>控件</a:t>
            </a:r>
            <a:r>
              <a:rPr lang="zh-CN" altLang="zh-CN" sz="2400" dirty="0" smtClean="0"/>
              <a:t>和</a:t>
            </a:r>
            <a:r>
              <a:rPr lang="zh-CN" altLang="zh-CN" sz="2400" b="1" dirty="0">
                <a:solidFill>
                  <a:srgbClr val="009ED6"/>
                </a:solidFill>
              </a:rPr>
              <a:t>表单域</a:t>
            </a:r>
            <a:r>
              <a:rPr lang="en-US" altLang="zh-CN" sz="2400" dirty="0"/>
              <a:t>3</a:t>
            </a:r>
            <a:r>
              <a:rPr lang="zh-CN" altLang="zh-CN" sz="2400" dirty="0"/>
              <a:t>个部分</a:t>
            </a:r>
            <a:r>
              <a:rPr lang="zh-CN" altLang="zh-CN" sz="2400" dirty="0" smtClean="0"/>
              <a:t>构成。</a:t>
            </a:r>
            <a:endParaRPr lang="en-US" altLang="zh-CN" sz="2400" dirty="0" smtClean="0"/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3220085" y="5782945"/>
            <a:ext cx="4796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 fontAlgn="auto"/>
            <a:r>
              <a:rPr lang="zh-CN" sz="2000" b="1" dirty="0" smtClean="0">
                <a:solidFill>
                  <a:srgbClr val="FF0000"/>
                </a:solidFill>
                <a:sym typeface="+mn-ea"/>
              </a:rPr>
              <a:t>乡村振兴网页产业振兴购物注册页面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3896995" y="1903730"/>
            <a:ext cx="607060" cy="2448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84065" y="1854200"/>
            <a:ext cx="2609215" cy="3312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647440" y="1661160"/>
            <a:ext cx="3942080" cy="3552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箭头 35"/>
          <p:cNvSpPr/>
          <p:nvPr/>
        </p:nvSpPr>
        <p:spPr>
          <a:xfrm>
            <a:off x="3395701" y="3296027"/>
            <a:ext cx="648072" cy="216024"/>
          </a:xfrm>
          <a:prstGeom prst="lef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87705" y="3232816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提示信息</a:t>
            </a:r>
            <a:endParaRPr lang="zh-CN" altLang="en-US" sz="2000" b="1" dirty="0"/>
          </a:p>
        </p:txBody>
      </p:sp>
      <p:sp>
        <p:nvSpPr>
          <p:cNvPr id="38" name="左箭头 37"/>
          <p:cNvSpPr/>
          <p:nvPr/>
        </p:nvSpPr>
        <p:spPr>
          <a:xfrm flipH="1">
            <a:off x="7104676" y="3080603"/>
            <a:ext cx="648072" cy="216024"/>
          </a:xfrm>
          <a:prstGeom prst="lef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733458" y="2576432"/>
            <a:ext cx="190770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表单控件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（包含具体的表单功能项，如单选框，复选框，单行文本框等）</a:t>
            </a:r>
            <a:endParaRPr lang="zh-CN" altLang="en-US" sz="2000" b="1" dirty="0"/>
          </a:p>
        </p:txBody>
      </p:sp>
      <p:sp>
        <p:nvSpPr>
          <p:cNvPr id="40" name="左箭头 39"/>
          <p:cNvSpPr/>
          <p:nvPr/>
        </p:nvSpPr>
        <p:spPr>
          <a:xfrm rot="5400000" flipH="1">
            <a:off x="4008021" y="5168498"/>
            <a:ext cx="648072" cy="216024"/>
          </a:xfrm>
          <a:prstGeom prst="lef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367964" y="5384130"/>
            <a:ext cx="47777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表单域（容纳所有表单控件和提示信息</a:t>
            </a:r>
            <a:r>
              <a:rPr lang="zh-CN" altLang="en-US" sz="2000" b="1" dirty="0"/>
              <a:t>）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2672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二、表单的构成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二、表单的构成</a:t>
            </a:r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006113" y="1488966"/>
            <a:ext cx="1537764" cy="1537764"/>
          </a:xfrm>
          <a:custGeom>
            <a:avLst/>
            <a:gdLst>
              <a:gd name="connsiteX0" fmla="*/ 0 w 1537764"/>
              <a:gd name="connsiteY0" fmla="*/ 768882 h 1537764"/>
              <a:gd name="connsiteX1" fmla="*/ 768882 w 1537764"/>
              <a:gd name="connsiteY1" fmla="*/ 0 h 1537764"/>
              <a:gd name="connsiteX2" fmla="*/ 1537764 w 1537764"/>
              <a:gd name="connsiteY2" fmla="*/ 768882 h 1537764"/>
              <a:gd name="connsiteX3" fmla="*/ 768882 w 1537764"/>
              <a:gd name="connsiteY3" fmla="*/ 1537764 h 1537764"/>
              <a:gd name="connsiteX4" fmla="*/ 0 w 1537764"/>
              <a:gd name="connsiteY4" fmla="*/ 768882 h 153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764" h="1537764">
                <a:moveTo>
                  <a:pt x="0" y="768882"/>
                </a:moveTo>
                <a:cubicBezTo>
                  <a:pt x="0" y="344240"/>
                  <a:pt x="344240" y="0"/>
                  <a:pt x="768882" y="0"/>
                </a:cubicBezTo>
                <a:cubicBezTo>
                  <a:pt x="1193524" y="0"/>
                  <a:pt x="1537764" y="344240"/>
                  <a:pt x="1537764" y="768882"/>
                </a:cubicBezTo>
                <a:cubicBezTo>
                  <a:pt x="1537764" y="1193524"/>
                  <a:pt x="1193524" y="1537764"/>
                  <a:pt x="768882" y="1537764"/>
                </a:cubicBezTo>
                <a:cubicBezTo>
                  <a:pt x="344240" y="1537764"/>
                  <a:pt x="0" y="1193524"/>
                  <a:pt x="0" y="768882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60" tIns="248060" rIns="248060" bIns="248060" numCol="1" spcCol="127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kern="12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提示信息</a:t>
            </a:r>
            <a:endParaRPr lang="en-US" altLang="zh-CN" sz="1800" kern="1200" dirty="0" smtClean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329044" y="3070931"/>
            <a:ext cx="891903" cy="891903"/>
          </a:xfrm>
          <a:custGeom>
            <a:avLst/>
            <a:gdLst>
              <a:gd name="connsiteX0" fmla="*/ 118222 w 891903"/>
              <a:gd name="connsiteY0" fmla="*/ 341064 h 891903"/>
              <a:gd name="connsiteX1" fmla="*/ 341064 w 891903"/>
              <a:gd name="connsiteY1" fmla="*/ 341064 h 891903"/>
              <a:gd name="connsiteX2" fmla="*/ 341064 w 891903"/>
              <a:gd name="connsiteY2" fmla="*/ 118222 h 891903"/>
              <a:gd name="connsiteX3" fmla="*/ 550839 w 891903"/>
              <a:gd name="connsiteY3" fmla="*/ 118222 h 891903"/>
              <a:gd name="connsiteX4" fmla="*/ 550839 w 891903"/>
              <a:gd name="connsiteY4" fmla="*/ 341064 h 891903"/>
              <a:gd name="connsiteX5" fmla="*/ 773681 w 891903"/>
              <a:gd name="connsiteY5" fmla="*/ 341064 h 891903"/>
              <a:gd name="connsiteX6" fmla="*/ 773681 w 891903"/>
              <a:gd name="connsiteY6" fmla="*/ 550839 h 891903"/>
              <a:gd name="connsiteX7" fmla="*/ 550839 w 891903"/>
              <a:gd name="connsiteY7" fmla="*/ 550839 h 891903"/>
              <a:gd name="connsiteX8" fmla="*/ 550839 w 891903"/>
              <a:gd name="connsiteY8" fmla="*/ 773681 h 891903"/>
              <a:gd name="connsiteX9" fmla="*/ 341064 w 891903"/>
              <a:gd name="connsiteY9" fmla="*/ 773681 h 891903"/>
              <a:gd name="connsiteX10" fmla="*/ 341064 w 891903"/>
              <a:gd name="connsiteY10" fmla="*/ 550839 h 891903"/>
              <a:gd name="connsiteX11" fmla="*/ 118222 w 891903"/>
              <a:gd name="connsiteY11" fmla="*/ 550839 h 891903"/>
              <a:gd name="connsiteX12" fmla="*/ 118222 w 891903"/>
              <a:gd name="connsiteY12" fmla="*/ 341064 h 89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1903" h="891903">
                <a:moveTo>
                  <a:pt x="118222" y="341064"/>
                </a:moveTo>
                <a:lnTo>
                  <a:pt x="341064" y="341064"/>
                </a:lnTo>
                <a:lnTo>
                  <a:pt x="341064" y="118222"/>
                </a:lnTo>
                <a:lnTo>
                  <a:pt x="550839" y="118222"/>
                </a:lnTo>
                <a:lnTo>
                  <a:pt x="550839" y="341064"/>
                </a:lnTo>
                <a:lnTo>
                  <a:pt x="773681" y="341064"/>
                </a:lnTo>
                <a:lnTo>
                  <a:pt x="773681" y="550839"/>
                </a:lnTo>
                <a:lnTo>
                  <a:pt x="550839" y="550839"/>
                </a:lnTo>
                <a:lnTo>
                  <a:pt x="550839" y="773681"/>
                </a:lnTo>
                <a:lnTo>
                  <a:pt x="341064" y="773681"/>
                </a:lnTo>
                <a:lnTo>
                  <a:pt x="341064" y="550839"/>
                </a:lnTo>
                <a:lnTo>
                  <a:pt x="118222" y="550839"/>
                </a:lnTo>
                <a:lnTo>
                  <a:pt x="118222" y="341064"/>
                </a:lnTo>
                <a:close/>
              </a:path>
            </a:pathLst>
          </a:custGeom>
          <a:solidFill>
            <a:srgbClr val="00B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222" tIns="341064" rIns="118222" bIns="341064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500" kern="1200"/>
          </a:p>
        </p:txBody>
      </p:sp>
      <p:sp>
        <p:nvSpPr>
          <p:cNvPr id="9" name="任意多边形 8"/>
          <p:cNvSpPr/>
          <p:nvPr/>
        </p:nvSpPr>
        <p:spPr>
          <a:xfrm>
            <a:off x="4006113" y="3922571"/>
            <a:ext cx="1537764" cy="1537764"/>
          </a:xfrm>
          <a:custGeom>
            <a:avLst/>
            <a:gdLst>
              <a:gd name="connsiteX0" fmla="*/ 0 w 1537764"/>
              <a:gd name="connsiteY0" fmla="*/ 768882 h 1537764"/>
              <a:gd name="connsiteX1" fmla="*/ 768882 w 1537764"/>
              <a:gd name="connsiteY1" fmla="*/ 0 h 1537764"/>
              <a:gd name="connsiteX2" fmla="*/ 1537764 w 1537764"/>
              <a:gd name="connsiteY2" fmla="*/ 768882 h 1537764"/>
              <a:gd name="connsiteX3" fmla="*/ 768882 w 1537764"/>
              <a:gd name="connsiteY3" fmla="*/ 1537764 h 1537764"/>
              <a:gd name="connsiteX4" fmla="*/ 0 w 1537764"/>
              <a:gd name="connsiteY4" fmla="*/ 768882 h 153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764" h="1537764">
                <a:moveTo>
                  <a:pt x="0" y="768882"/>
                </a:moveTo>
                <a:cubicBezTo>
                  <a:pt x="0" y="344240"/>
                  <a:pt x="344240" y="0"/>
                  <a:pt x="768882" y="0"/>
                </a:cubicBezTo>
                <a:cubicBezTo>
                  <a:pt x="1193524" y="0"/>
                  <a:pt x="1537764" y="344240"/>
                  <a:pt x="1537764" y="768882"/>
                </a:cubicBezTo>
                <a:cubicBezTo>
                  <a:pt x="1537764" y="1193524"/>
                  <a:pt x="1193524" y="1537764"/>
                  <a:pt x="768882" y="1537764"/>
                </a:cubicBezTo>
                <a:cubicBezTo>
                  <a:pt x="344240" y="1537764"/>
                  <a:pt x="0" y="1193524"/>
                  <a:pt x="0" y="768882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0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60" tIns="248060" rIns="248060" bIns="24806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表单控件</a:t>
            </a:r>
            <a:endParaRPr lang="zh-CN" altLang="en-US" sz="1800" kern="1200" dirty="0"/>
          </a:p>
        </p:txBody>
      </p:sp>
      <p:sp>
        <p:nvSpPr>
          <p:cNvPr id="10" name="任意多边形 9"/>
          <p:cNvSpPr/>
          <p:nvPr/>
        </p:nvSpPr>
        <p:spPr>
          <a:xfrm>
            <a:off x="5726477" y="3225160"/>
            <a:ext cx="489009" cy="572048"/>
          </a:xfrm>
          <a:custGeom>
            <a:avLst/>
            <a:gdLst>
              <a:gd name="connsiteX0" fmla="*/ 0 w 489009"/>
              <a:gd name="connsiteY0" fmla="*/ 114410 h 572048"/>
              <a:gd name="connsiteX1" fmla="*/ 244505 w 489009"/>
              <a:gd name="connsiteY1" fmla="*/ 114410 h 572048"/>
              <a:gd name="connsiteX2" fmla="*/ 244505 w 489009"/>
              <a:gd name="connsiteY2" fmla="*/ 0 h 572048"/>
              <a:gd name="connsiteX3" fmla="*/ 489009 w 489009"/>
              <a:gd name="connsiteY3" fmla="*/ 286024 h 572048"/>
              <a:gd name="connsiteX4" fmla="*/ 244505 w 489009"/>
              <a:gd name="connsiteY4" fmla="*/ 572048 h 572048"/>
              <a:gd name="connsiteX5" fmla="*/ 244505 w 489009"/>
              <a:gd name="connsiteY5" fmla="*/ 457638 h 572048"/>
              <a:gd name="connsiteX6" fmla="*/ 0 w 489009"/>
              <a:gd name="connsiteY6" fmla="*/ 457638 h 572048"/>
              <a:gd name="connsiteX7" fmla="*/ 0 w 489009"/>
              <a:gd name="connsiteY7" fmla="*/ 114410 h 57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9009" h="572048">
                <a:moveTo>
                  <a:pt x="0" y="114410"/>
                </a:moveTo>
                <a:lnTo>
                  <a:pt x="244505" y="114410"/>
                </a:lnTo>
                <a:lnTo>
                  <a:pt x="244505" y="0"/>
                </a:lnTo>
                <a:lnTo>
                  <a:pt x="489009" y="286024"/>
                </a:lnTo>
                <a:lnTo>
                  <a:pt x="244505" y="572048"/>
                </a:lnTo>
                <a:lnTo>
                  <a:pt x="244505" y="457638"/>
                </a:lnTo>
                <a:lnTo>
                  <a:pt x="0" y="457638"/>
                </a:lnTo>
                <a:lnTo>
                  <a:pt x="0" y="114410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4410" rIns="146703" bIns="11441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/>
          </a:p>
        </p:txBody>
      </p:sp>
      <p:sp>
        <p:nvSpPr>
          <p:cNvPr id="11" name="任意多边形 10"/>
          <p:cNvSpPr/>
          <p:nvPr/>
        </p:nvSpPr>
        <p:spPr>
          <a:xfrm>
            <a:off x="6459991" y="2492051"/>
            <a:ext cx="2038267" cy="2038267"/>
          </a:xfrm>
          <a:custGeom>
            <a:avLst/>
            <a:gdLst>
              <a:gd name="connsiteX0" fmla="*/ 0 w 3075529"/>
              <a:gd name="connsiteY0" fmla="*/ 1537765 h 3075529"/>
              <a:gd name="connsiteX1" fmla="*/ 1537765 w 3075529"/>
              <a:gd name="connsiteY1" fmla="*/ 0 h 3075529"/>
              <a:gd name="connsiteX2" fmla="*/ 3075530 w 3075529"/>
              <a:gd name="connsiteY2" fmla="*/ 1537765 h 3075529"/>
              <a:gd name="connsiteX3" fmla="*/ 1537765 w 3075529"/>
              <a:gd name="connsiteY3" fmla="*/ 3075530 h 3075529"/>
              <a:gd name="connsiteX4" fmla="*/ 0 w 3075529"/>
              <a:gd name="connsiteY4" fmla="*/ 1537765 h 307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5529" h="3075529">
                <a:moveTo>
                  <a:pt x="0" y="1537765"/>
                </a:moveTo>
                <a:cubicBezTo>
                  <a:pt x="0" y="688481"/>
                  <a:pt x="688481" y="0"/>
                  <a:pt x="1537765" y="0"/>
                </a:cubicBezTo>
                <a:cubicBezTo>
                  <a:pt x="2387049" y="0"/>
                  <a:pt x="3075530" y="688481"/>
                  <a:pt x="3075530" y="1537765"/>
                </a:cubicBezTo>
                <a:cubicBezTo>
                  <a:pt x="3075530" y="2387049"/>
                  <a:pt x="2387049" y="3075530"/>
                  <a:pt x="1537765" y="3075530"/>
                </a:cubicBezTo>
                <a:cubicBezTo>
                  <a:pt x="688481" y="3075530"/>
                  <a:pt x="0" y="2387049"/>
                  <a:pt x="0" y="1537765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7711" tIns="517711" rIns="517711" bIns="517711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表单域</a:t>
            </a:r>
            <a:endParaRPr lang="zh-CN" altLang="en-US" sz="2400" kern="1200" dirty="0"/>
          </a:p>
        </p:txBody>
      </p:sp>
      <p:grpSp>
        <p:nvGrpSpPr>
          <p:cNvPr id="5" name="组合 4"/>
          <p:cNvGrpSpPr/>
          <p:nvPr/>
        </p:nvGrpSpPr>
        <p:grpSpPr>
          <a:xfrm>
            <a:off x="7968207" y="2658952"/>
            <a:ext cx="2448272" cy="1468592"/>
            <a:chOff x="6804248" y="3310581"/>
            <a:chExt cx="2448272" cy="1468592"/>
          </a:xfrm>
        </p:grpSpPr>
        <p:sp>
          <p:nvSpPr>
            <p:cNvPr id="26" name="矩形 25"/>
            <p:cNvSpPr/>
            <p:nvPr/>
          </p:nvSpPr>
          <p:spPr bwMode="auto">
            <a:xfrm>
              <a:off x="7334299" y="3555173"/>
              <a:ext cx="49213" cy="1224000"/>
            </a:xfrm>
            <a:prstGeom prst="rect">
              <a:avLst/>
            </a:prstGeom>
            <a:solidFill>
              <a:srgbClr val="005DD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TextBox 59"/>
            <p:cNvSpPr txBox="1">
              <a:spLocks noChangeArrowheads="1"/>
            </p:cNvSpPr>
            <p:nvPr/>
          </p:nvSpPr>
          <p:spPr bwMode="auto">
            <a:xfrm>
              <a:off x="7695975" y="3310581"/>
              <a:ext cx="1556545" cy="141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ea typeface="微软雅黑" panose="020B0503020204020204" charset="-122"/>
                </a:rPr>
                <a:t>就是一个容器，</a:t>
              </a:r>
              <a:r>
                <a:rPr lang="zh-CN" altLang="zh-CN" sz="1600" dirty="0" smtClean="0">
                  <a:ea typeface="微软雅黑" panose="020B0503020204020204" charset="-122"/>
                </a:rPr>
                <a:t>用来</a:t>
              </a:r>
              <a:r>
                <a:rPr lang="zh-CN" altLang="zh-CN" sz="1600" dirty="0">
                  <a:ea typeface="微软雅黑" panose="020B0503020204020204" charset="-122"/>
                </a:rPr>
                <a:t>容纳所有</a:t>
              </a:r>
              <a:r>
                <a:rPr lang="zh-CN" altLang="zh-CN" sz="1600" dirty="0" smtClean="0">
                  <a:ea typeface="微软雅黑" panose="020B0503020204020204" charset="-122"/>
                </a:rPr>
                <a:t>的</a:t>
              </a:r>
              <a:r>
                <a:rPr lang="zh-CN" altLang="zh-CN" sz="1600" dirty="0" smtClean="0">
                  <a:ea typeface="微软雅黑" panose="020B0503020204020204" charset="-122"/>
                </a:rPr>
                <a:t>提示</a:t>
              </a:r>
              <a:r>
                <a:rPr lang="zh-CN" altLang="zh-CN" sz="1600" dirty="0">
                  <a:ea typeface="微软雅黑" panose="020B0503020204020204" charset="-122"/>
                </a:rPr>
                <a:t>信息</a:t>
              </a:r>
              <a:r>
                <a:rPr lang="zh-CN" altLang="zh-CN" sz="1600" dirty="0" smtClean="0">
                  <a:ea typeface="微软雅黑" panose="020B0503020204020204" charset="-122"/>
                </a:rPr>
                <a:t>和</a:t>
              </a:r>
              <a:r>
                <a:rPr lang="zh-CN" altLang="zh-CN" dirty="0">
                  <a:ea typeface="微软雅黑" panose="020B0503020204020204" charset="-122"/>
                </a:rPr>
                <a:t>表单控件</a:t>
              </a:r>
              <a:r>
                <a:rPr lang="zh-CN" altLang="en-US" dirty="0" smtClean="0">
                  <a:ea typeface="微软雅黑" panose="020B0503020204020204" charset="-122"/>
                </a:rPr>
                <a:t>。</a:t>
              </a:r>
              <a:endParaRPr lang="en-US" altLang="zh-CN" dirty="0">
                <a:ea typeface="微软雅黑" panose="020B0503020204020204" charset="-122"/>
              </a:endParaRPr>
            </a:p>
          </p:txBody>
        </p:sp>
        <p:sp>
          <p:nvSpPr>
            <p:cNvPr id="34" name="任意多边形 33"/>
            <p:cNvSpPr/>
            <p:nvPr/>
          </p:nvSpPr>
          <p:spPr bwMode="auto">
            <a:xfrm flipH="1">
              <a:off x="6804248" y="4007332"/>
              <a:ext cx="833839" cy="328654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rgbClr val="006A96"/>
              </a:solidFill>
              <a:prstDash val="sysDot"/>
              <a:headEnd type="oval"/>
              <a:tailEnd type="oval" w="med" len="me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1773968" y="1530278"/>
            <a:ext cx="2521831" cy="1224000"/>
            <a:chOff x="1349052" y="2273867"/>
            <a:chExt cx="2521831" cy="1224000"/>
          </a:xfrm>
        </p:grpSpPr>
        <p:sp>
          <p:nvSpPr>
            <p:cNvPr id="23" name="矩形 22"/>
            <p:cNvSpPr/>
            <p:nvPr/>
          </p:nvSpPr>
          <p:spPr bwMode="auto">
            <a:xfrm>
              <a:off x="3525747" y="2273867"/>
              <a:ext cx="46038" cy="1224000"/>
            </a:xfrm>
            <a:prstGeom prst="rect">
              <a:avLst/>
            </a:prstGeom>
            <a:solidFill>
              <a:srgbClr val="119707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任意多边形 23"/>
            <p:cNvSpPr/>
            <p:nvPr/>
          </p:nvSpPr>
          <p:spPr bwMode="auto">
            <a:xfrm>
              <a:off x="3097398" y="2843066"/>
              <a:ext cx="773485" cy="282575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rgbClr val="119707"/>
              </a:solidFill>
              <a:prstDash val="sysDot"/>
              <a:headEnd type="oval"/>
              <a:tailEnd type="oval" w="med" len="me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TextBox 59"/>
            <p:cNvSpPr txBox="1">
              <a:spLocks noChangeArrowheads="1"/>
            </p:cNvSpPr>
            <p:nvPr/>
          </p:nvSpPr>
          <p:spPr bwMode="auto">
            <a:xfrm>
              <a:off x="1349052" y="2415542"/>
              <a:ext cx="1892362" cy="1050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</a:rPr>
                <a:t>说明性的文字，提示用户进行填写和操作。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31504" y="3825062"/>
            <a:ext cx="2664295" cy="1731010"/>
            <a:chOff x="395536" y="4587372"/>
            <a:chExt cx="2664295" cy="1731010"/>
          </a:xfrm>
        </p:grpSpPr>
        <p:sp>
          <p:nvSpPr>
            <p:cNvPr id="27" name="矩形 26"/>
            <p:cNvSpPr/>
            <p:nvPr/>
          </p:nvSpPr>
          <p:spPr bwMode="auto">
            <a:xfrm>
              <a:off x="2719112" y="4797152"/>
              <a:ext cx="60325" cy="1225550"/>
            </a:xfrm>
            <a:prstGeom prst="rect">
              <a:avLst/>
            </a:prstGeom>
            <a:solidFill>
              <a:srgbClr val="C77201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TextBox 59"/>
            <p:cNvSpPr txBox="1">
              <a:spLocks noChangeArrowheads="1"/>
            </p:cNvSpPr>
            <p:nvPr/>
          </p:nvSpPr>
          <p:spPr bwMode="auto">
            <a:xfrm>
              <a:off x="395536" y="4587372"/>
              <a:ext cx="1820354" cy="173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1600" dirty="0" smtClean="0">
                  <a:ea typeface="微软雅黑" panose="020B0503020204020204" charset="-122"/>
                </a:rPr>
                <a:t>实现</a:t>
              </a:r>
              <a:r>
                <a:rPr lang="zh-CN" altLang="zh-CN" sz="1600" dirty="0" smtClean="0">
                  <a:ea typeface="微软雅黑" panose="020B0503020204020204" charset="-122"/>
                </a:rPr>
                <a:t>具体</a:t>
              </a:r>
              <a:r>
                <a:rPr lang="zh-CN" altLang="zh-CN" sz="1600" dirty="0">
                  <a:ea typeface="微软雅黑" panose="020B0503020204020204" charset="-122"/>
                </a:rPr>
                <a:t>的表单</a:t>
              </a:r>
              <a:r>
                <a:rPr lang="zh-CN" altLang="zh-CN" sz="1600" dirty="0" smtClean="0">
                  <a:ea typeface="微软雅黑" panose="020B0503020204020204" charset="-122"/>
                </a:rPr>
                <a:t>功能，</a:t>
              </a:r>
              <a:r>
                <a:rPr lang="zh-CN" altLang="zh-CN" sz="1600" dirty="0">
                  <a:ea typeface="微软雅黑" panose="020B0503020204020204" charset="-122"/>
                </a:rPr>
                <a:t>如单行文本输入框、密码输入框、复选框、提交按钮</a:t>
              </a:r>
              <a:r>
                <a:rPr lang="zh-CN" altLang="zh-CN" sz="1600" dirty="0" smtClean="0">
                  <a:ea typeface="微软雅黑" panose="020B0503020204020204" charset="-122"/>
                </a:rPr>
                <a:t>、等</a:t>
              </a:r>
              <a:r>
                <a:rPr lang="zh-CN" altLang="zh-CN" dirty="0">
                  <a:ea typeface="微软雅黑" panose="020B0503020204020204" charset="-122"/>
                </a:rPr>
                <a:t>。</a:t>
              </a:r>
              <a:endParaRPr lang="en-US" altLang="zh-CN" dirty="0">
                <a:ea typeface="微软雅黑" panose="020B0503020204020204" charset="-122"/>
              </a:endParaRPr>
            </a:p>
          </p:txBody>
        </p:sp>
        <p:sp>
          <p:nvSpPr>
            <p:cNvPr id="28" name="任意多边形 27"/>
            <p:cNvSpPr/>
            <p:nvPr/>
          </p:nvSpPr>
          <p:spPr bwMode="auto">
            <a:xfrm>
              <a:off x="2191818" y="5292628"/>
              <a:ext cx="868013" cy="324213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rgbClr val="C73E01"/>
              </a:solidFill>
              <a:prstDash val="sysDot"/>
              <a:headEnd type="oval"/>
              <a:tailEnd type="oval" w="med" len="me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" name="内容占位符 2"/>
          <p:cNvSpPr>
            <a:spLocks noGrp="1"/>
          </p:cNvSpPr>
          <p:nvPr>
            <p:ph idx="1"/>
          </p:nvPr>
        </p:nvSpPr>
        <p:spPr bwMode="auto">
          <a:xfrm>
            <a:off x="723900" y="876935"/>
            <a:ext cx="10439400" cy="512508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457200">
              <a:buNone/>
            </a:pPr>
            <a:r>
              <a:rPr lang="zh-CN" altLang="zh-CN" sz="2000" dirty="0"/>
              <a:t>在</a:t>
            </a:r>
            <a:r>
              <a:rPr lang="en-US" altLang="zh-CN" sz="2000" dirty="0"/>
              <a:t>HTML</a:t>
            </a:r>
            <a:r>
              <a:rPr lang="zh-CN" altLang="zh-CN" sz="2000" dirty="0"/>
              <a:t>中，一个完整的表单通常</a:t>
            </a:r>
            <a:r>
              <a:rPr lang="zh-CN" altLang="zh-CN" sz="2000" dirty="0" smtClean="0"/>
              <a:t>由</a:t>
            </a:r>
            <a:r>
              <a:rPr lang="zh-CN" altLang="zh-CN" sz="2000" dirty="0" smtClean="0">
                <a:solidFill>
                  <a:srgbClr val="009ED6"/>
                </a:solidFill>
              </a:rPr>
              <a:t>提示信息</a:t>
            </a:r>
            <a:r>
              <a:rPr lang="zh-CN" altLang="zh-CN" sz="2000" dirty="0"/>
              <a:t>、</a:t>
            </a:r>
            <a:r>
              <a:rPr lang="zh-CN" altLang="zh-CN" sz="2000" dirty="0" smtClean="0">
                <a:solidFill>
                  <a:srgbClr val="009ED6"/>
                </a:solidFill>
              </a:rPr>
              <a:t>表</a:t>
            </a:r>
            <a:r>
              <a:rPr lang="zh-CN" altLang="zh-CN" sz="2000" dirty="0">
                <a:solidFill>
                  <a:srgbClr val="009ED6"/>
                </a:solidFill>
              </a:rPr>
              <a:t>单</a:t>
            </a:r>
            <a:r>
              <a:rPr lang="zh-CN" altLang="zh-CN" sz="2000" dirty="0" smtClean="0">
                <a:solidFill>
                  <a:srgbClr val="009ED6"/>
                </a:solidFill>
              </a:rPr>
              <a:t>控件</a:t>
            </a:r>
            <a:r>
              <a:rPr lang="zh-CN" altLang="zh-CN" sz="2000" dirty="0" smtClean="0"/>
              <a:t>和</a:t>
            </a:r>
            <a:r>
              <a:rPr lang="zh-CN" altLang="zh-CN" sz="2000" dirty="0">
                <a:solidFill>
                  <a:srgbClr val="009ED6"/>
                </a:solidFill>
              </a:rPr>
              <a:t>表单域</a:t>
            </a:r>
            <a:r>
              <a:rPr lang="en-US" altLang="zh-CN" sz="2000" dirty="0"/>
              <a:t>3</a:t>
            </a:r>
            <a:r>
              <a:rPr lang="zh-CN" altLang="zh-CN" sz="2000" dirty="0"/>
              <a:t>个部分</a:t>
            </a:r>
            <a:r>
              <a:rPr lang="zh-CN" altLang="zh-CN" sz="2000" dirty="0" smtClean="0"/>
              <a:t>构成。</a:t>
            </a:r>
            <a:endParaRPr lang="en-US" altLang="zh-CN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925310" y="4822825"/>
            <a:ext cx="2176780" cy="6965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indent="0" algn="just" fontAlgn="auto"/>
            <a:r>
              <a:rPr lang="zh-CN" sz="2000" b="1" dirty="0" smtClean="0">
                <a:solidFill>
                  <a:srgbClr val="FF0000"/>
                </a:solidFill>
                <a:uFillTx/>
                <a:hlinkClick r:id="rId1" action="ppaction://hlinkfile"/>
              </a:rPr>
              <a:t>乡村振兴网页产业</a:t>
            </a:r>
            <a:endParaRPr lang="zh-CN" sz="2000" b="1" dirty="0" smtClean="0">
              <a:solidFill>
                <a:srgbClr val="FF0000"/>
              </a:solidFill>
              <a:uFillTx/>
              <a:hlinkClick r:id="rId1" action="ppaction://hlinkfile"/>
            </a:endParaRPr>
          </a:p>
          <a:p>
            <a:pPr indent="0" algn="just" fontAlgn="auto"/>
            <a:r>
              <a:rPr lang="zh-CN" sz="2000" b="1" dirty="0" smtClean="0">
                <a:solidFill>
                  <a:srgbClr val="FF0000"/>
                </a:solidFill>
                <a:uFillTx/>
                <a:hlinkClick r:id="rId1" action="ppaction://hlinkfile"/>
              </a:rPr>
              <a:t>振兴购物登录页面</a:t>
            </a:r>
            <a:endParaRPr lang="zh-CN" sz="2000" b="1" dirty="0" smtClean="0">
              <a:solidFill>
                <a:srgbClr val="FF0000"/>
              </a:solidFill>
              <a:uFillTx/>
              <a:hlinkClick r:id="rId1" action="ppaction://hlinkfil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三、创建表单</a:t>
            </a:r>
            <a:endParaRPr lang="en-US" altLang="zh-CN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014017" y="2533114"/>
            <a:ext cx="6552728" cy="6451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sz="2400" dirty="0"/>
              <a:t>创建表单的基本语法格式如下：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0254" y="3521199"/>
            <a:ext cx="7370958" cy="1691640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/>
              <a:t>&lt;form </a:t>
            </a:r>
            <a:r>
              <a:rPr lang="en-US" altLang="zh-CN" sz="2400" dirty="0" smtClean="0"/>
              <a:t>    action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url</a:t>
            </a:r>
            <a:r>
              <a:rPr lang="zh-CN" altLang="zh-CN" sz="2400" dirty="0"/>
              <a:t>地址</a:t>
            </a:r>
            <a:r>
              <a:rPr lang="en-US" altLang="zh-CN" sz="2400" dirty="0"/>
              <a:t>" </a:t>
            </a:r>
            <a:r>
              <a:rPr lang="en-US" altLang="zh-CN" sz="2400" dirty="0" smtClean="0"/>
              <a:t>    method</a:t>
            </a:r>
            <a:r>
              <a:rPr lang="en-US" altLang="zh-CN" sz="2400" dirty="0"/>
              <a:t>="</a:t>
            </a:r>
            <a:r>
              <a:rPr lang="zh-CN" altLang="zh-CN" sz="2400" dirty="0"/>
              <a:t>提交方式</a:t>
            </a:r>
            <a:r>
              <a:rPr lang="en-US" altLang="zh-CN" sz="2400" dirty="0"/>
              <a:t>" </a:t>
            </a:r>
            <a:r>
              <a:rPr lang="en-US" altLang="zh-CN" sz="2400" dirty="0" smtClean="0"/>
              <a:t>  &gt;</a:t>
            </a:r>
            <a:endParaRPr lang="zh-CN" altLang="zh-CN" sz="2400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/>
              <a:t>	</a:t>
            </a:r>
            <a:r>
              <a:rPr lang="zh-CN" altLang="zh-CN" sz="2400" dirty="0"/>
              <a:t>各种表单控件</a:t>
            </a:r>
            <a:endParaRPr lang="zh-CN" altLang="zh-CN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/>
              <a:t>&lt;/form&gt;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997346" y="1216943"/>
            <a:ext cx="723888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HTML5</a:t>
            </a:r>
            <a:r>
              <a:rPr lang="zh-CN" altLang="en-US" sz="2400" dirty="0" smtClean="0"/>
              <a:t>中，使用</a:t>
            </a:r>
            <a:r>
              <a:rPr lang="en-US" altLang="zh-CN" sz="2400" dirty="0" smtClean="0"/>
              <a:t>&lt;form</a:t>
            </a:r>
            <a:r>
              <a:rPr lang="en-US" altLang="zh-CN" sz="2400" dirty="0"/>
              <a:t>&gt;&lt;/form&gt;</a:t>
            </a:r>
            <a:r>
              <a:rPr lang="zh-CN" altLang="zh-CN" sz="2400" dirty="0" smtClean="0"/>
              <a:t>标</a:t>
            </a:r>
            <a:r>
              <a:rPr lang="zh-CN" altLang="en-US" sz="2400" dirty="0" smtClean="0"/>
              <a:t>签来</a:t>
            </a:r>
            <a:r>
              <a:rPr lang="zh-CN" altLang="zh-CN" sz="2400" dirty="0" smtClean="0"/>
              <a:t>定义</a:t>
            </a:r>
            <a:r>
              <a:rPr lang="zh-CN" altLang="zh-CN" sz="2400" dirty="0"/>
              <a:t>表单</a:t>
            </a:r>
            <a:r>
              <a:rPr lang="zh-CN" altLang="zh-CN" sz="2400" dirty="0" smtClean="0"/>
              <a:t>域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&lt;</a:t>
            </a:r>
            <a:r>
              <a:rPr lang="en-US" altLang="zh-CN" sz="2400" dirty="0"/>
              <a:t>form&gt; &lt;/form&gt;</a:t>
            </a:r>
            <a:r>
              <a:rPr lang="zh-CN" altLang="zh-CN" sz="2400" dirty="0"/>
              <a:t>中的所有内容都会被提交给服务器。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三、创建表单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65555" y="1294765"/>
            <a:ext cx="9486900" cy="35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commondata" val="eyJoZGlkIjoiNWM2MGY3YTYwNDIwZWNlZGE5NDdkNjQzZDEyODE4ZWI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WPS 演示</Application>
  <PresentationFormat>宽屏</PresentationFormat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Calibri</vt:lpstr>
      <vt:lpstr>Arial</vt:lpstr>
      <vt:lpstr>Arial Black</vt:lpstr>
      <vt:lpstr>Arial Unicode MS</vt:lpstr>
      <vt:lpstr>Office 主题​​</vt:lpstr>
      <vt:lpstr>PowerPoint 演示文稿</vt:lpstr>
      <vt:lpstr>引入</vt:lpstr>
      <vt:lpstr>7.1</vt:lpstr>
      <vt:lpstr>目录</vt:lpstr>
      <vt:lpstr>一、表单的概念</vt:lpstr>
      <vt:lpstr>二、表单的构成</vt:lpstr>
      <vt:lpstr>二、表单的构成</vt:lpstr>
      <vt:lpstr>三、创建表单</vt:lpstr>
      <vt:lpstr>三、创建表单</vt:lpstr>
      <vt:lpstr>本节小结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30</cp:revision>
  <dcterms:created xsi:type="dcterms:W3CDTF">2019-09-19T02:01:00Z</dcterms:created>
  <dcterms:modified xsi:type="dcterms:W3CDTF">2023-11-10T03:39:48Z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4CD14777236948A39D3A31177511D932_13</vt:lpwstr>
  </property>
</Properties>
</file>