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3"/>
    <p:sldId id="267" r:id="rId4"/>
    <p:sldId id="271" r:id="rId5"/>
    <p:sldId id="269" r:id="rId6"/>
    <p:sldId id="278" r:id="rId7"/>
    <p:sldId id="279" r:id="rId8"/>
    <p:sldId id="280" r:id="rId9"/>
    <p:sldId id="272" r:id="rId10"/>
    <p:sldId id="273" r:id="rId11"/>
    <p:sldId id="275" r:id="rId12"/>
    <p:sldId id="276" r:id="rId13"/>
    <p:sldId id="287" r:id="rId14"/>
    <p:sldId id="277" r:id="rId15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40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1"/>
        <p:guide pos="405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96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9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3" Type="http://schemas.openxmlformats.org/officeDocument/2006/relationships/slideLayout" Target="../slideLayouts/slideLayout5.xml"/><Relationship Id="rId32" Type="http://schemas.openxmlformats.org/officeDocument/2006/relationships/tags" Target="../tags/tag88.xml"/><Relationship Id="rId31" Type="http://schemas.openxmlformats.org/officeDocument/2006/relationships/tags" Target="../tags/tag87.xml"/><Relationship Id="rId30" Type="http://schemas.openxmlformats.org/officeDocument/2006/relationships/tags" Target="../tags/tag86.xml"/><Relationship Id="rId3" Type="http://schemas.openxmlformats.org/officeDocument/2006/relationships/tags" Target="../tags/tag59.xml"/><Relationship Id="rId29" Type="http://schemas.openxmlformats.org/officeDocument/2006/relationships/tags" Target="../tags/tag85.xml"/><Relationship Id="rId28" Type="http://schemas.openxmlformats.org/officeDocument/2006/relationships/tags" Target="../tags/tag84.xml"/><Relationship Id="rId27" Type="http://schemas.openxmlformats.org/officeDocument/2006/relationships/tags" Target="../tags/tag83.xml"/><Relationship Id="rId26" Type="http://schemas.openxmlformats.org/officeDocument/2006/relationships/tags" Target="../tags/tag82.xml"/><Relationship Id="rId25" Type="http://schemas.openxmlformats.org/officeDocument/2006/relationships/tags" Target="../tags/tag8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58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tags" Target="../tags/tag8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tags" Target="../tags/tag9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tags" Target="../tags/tag9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1" Type="http://schemas.openxmlformats.org/officeDocument/2006/relationships/tags" Target="../tags/tag9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6260465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put元素的其它属性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7.4</a:t>
            </a:r>
            <a:endParaRPr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placeholder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类型的输入框提供相关提示信息，以描述输入框期待用户输入何种内容。在输入框为空时显式出现，而当输入框获得焦点时则会消失。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7</a:t>
            </a:r>
            <a:r>
              <a:rPr>
                <a:sym typeface="+mn-ea"/>
              </a:rPr>
              <a:t>、placeholder属性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79493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67608" y="1700807"/>
            <a:ext cx="7056784" cy="589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35000"/>
              </a:lnSpc>
            </a:pP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8225" y="2445385"/>
            <a:ext cx="5988050" cy="440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中的输入类型，不会自动判断用户是否在输入框中输入了内容，如果开发者要求输入框中的内容是必须填写的，那么需要为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元素指定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required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required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属性用于规定输入框填写的内容不能为空，否则不允许用户提交表单。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/>
              <a:t>8</a:t>
            </a:r>
            <a:r>
              <a:rPr lang="zh-CN" altLang="en-US" sz="2800"/>
              <a:t>、</a:t>
            </a:r>
            <a:r>
              <a:rPr sz="2800"/>
              <a:t>required</a:t>
            </a:r>
            <a:r>
              <a:rPr lang="zh-CN" altLang="en-US" sz="2800"/>
              <a:t>属性</a:t>
            </a:r>
            <a:endParaRPr lang="zh-CN" altLang="en-US" sz="28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47528" y="1412776"/>
            <a:ext cx="84923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2840" y="2876550"/>
            <a:ext cx="5872480" cy="11976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/>
              <a:t> 例如：</a:t>
            </a:r>
            <a:r>
              <a:rPr lang="zh-CN" altLang="en-US"/>
              <a:t>&lt;input type="text" required&gt;</a:t>
            </a: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1235710"/>
            <a:ext cx="8719185" cy="2376805"/>
          </a:xfrm>
        </p:spPr>
        <p:txBody>
          <a:bodyPr/>
          <a:p>
            <a:pPr indent="543560">
              <a:extLst>
                <a:ext uri="{35155182-B16C-46BC-9424-99874614C6A1}">
                  <wpsdc:indentchars xmlns:wpsdc="http://www.wps.cn/officeDocument/2017/drawingmlCustomData" val="214" checksum="2536243089"/>
                </a:ext>
              </a:extLst>
            </a:pPr>
            <a:r>
              <a:rPr lang="zh-CN" altLang="en-US"/>
              <a:t>input元素的一些重要属性，包括autofocus属性、form属性、list属性、multiple属性、min、max、step属性、pattern属性、placeholder属性和required属性。这些属性让网页设计更加智能化，提升用户体验和数据验证的效果。</a:t>
            </a:r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2800"/>
              <a:t>小结</a:t>
            </a:r>
            <a:endParaRPr sz="28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47528" y="1412776"/>
            <a:ext cx="84923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3"/>
          <p:cNvSpPr txBox="1"/>
          <p:nvPr>
            <p:custDataLst>
              <p:tags r:id="rId1"/>
            </p:custDataLst>
          </p:nvPr>
        </p:nvSpPr>
        <p:spPr>
          <a:xfrm>
            <a:off x="4402207" y="2719710"/>
            <a:ext cx="2922270" cy="101473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0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94385" y="1287780"/>
            <a:ext cx="10439400" cy="3937000"/>
          </a:xfrm>
        </p:spPr>
        <p:txBody>
          <a:bodyPr>
            <a:noAutofit/>
          </a:bodyPr>
          <a:p>
            <a:pPr indent="457200">
              <a:lnSpc>
                <a:spcPct val="150000"/>
              </a:lnSpc>
            </a:pPr>
            <a:r>
              <a:rPr altLang="zh-CN" sz="2400" dirty="0" smtClean="0">
                <a:sym typeface="+mn-ea"/>
              </a:rPr>
              <a:t>除了</a:t>
            </a:r>
            <a:r>
              <a:rPr lang="en-US" altLang="zh-CN" sz="2400" dirty="0">
                <a:sym typeface="+mn-ea"/>
              </a:rPr>
              <a:t>type</a:t>
            </a:r>
            <a:r>
              <a:rPr altLang="zh-CN" sz="2400" dirty="0">
                <a:sym typeface="+mn-ea"/>
              </a:rPr>
              <a:t>属性之外，</a:t>
            </a:r>
            <a:r>
              <a:rPr lang="en-US" altLang="zh-CN" sz="2400" dirty="0">
                <a:sym typeface="+mn-ea"/>
              </a:rPr>
              <a:t>&lt;input </a:t>
            </a:r>
            <a:r>
              <a:rPr lang="en-US" altLang="zh-CN" sz="2400" dirty="0" smtClean="0">
                <a:sym typeface="+mn-ea"/>
              </a:rPr>
              <a:t>/&gt;</a:t>
            </a:r>
            <a:r>
              <a:rPr sz="2400" dirty="0" smtClean="0">
                <a:sym typeface="+mn-ea"/>
              </a:rPr>
              <a:t>元素</a:t>
            </a:r>
            <a:r>
              <a:rPr altLang="zh-CN" sz="2400" dirty="0" smtClean="0">
                <a:sym typeface="+mn-ea"/>
              </a:rPr>
              <a:t>还</a:t>
            </a:r>
            <a:r>
              <a:rPr altLang="zh-CN" sz="2400" dirty="0">
                <a:sym typeface="+mn-ea"/>
              </a:rPr>
              <a:t>可以定义很多其他的属性，以实现不同的功能</a:t>
            </a:r>
            <a:r>
              <a:rPr altLang="zh-CN" sz="2400" dirty="0" smtClean="0">
                <a:sym typeface="+mn-ea"/>
              </a:rPr>
              <a:t>。</a:t>
            </a:r>
            <a:endParaRPr lang="en-US" altLang="zh-CN" sz="2400" dirty="0" smtClean="0"/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sym typeface="+mn-ea"/>
              </a:rPr>
              <a:t>Name</a:t>
            </a:r>
            <a:r>
              <a:rPr sz="2400" dirty="0" smtClean="0">
                <a:sym typeface="+mn-ea"/>
              </a:rPr>
              <a:t>属性定义</a:t>
            </a:r>
            <a:r>
              <a:rPr lang="en-US" altLang="zh-CN" sz="2400" dirty="0" smtClean="0">
                <a:sym typeface="+mn-ea"/>
              </a:rPr>
              <a:t>input</a:t>
            </a:r>
            <a:r>
              <a:rPr sz="2400" dirty="0" smtClean="0">
                <a:sym typeface="+mn-ea"/>
              </a:rPr>
              <a:t>元素的名称</a:t>
            </a:r>
            <a:endParaRPr lang="en-US" altLang="zh-CN" sz="2400" dirty="0" smtClean="0"/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sym typeface="+mn-ea"/>
              </a:rPr>
              <a:t>Value</a:t>
            </a:r>
            <a:r>
              <a:rPr sz="2400" dirty="0" smtClean="0">
                <a:sym typeface="+mn-ea"/>
              </a:rPr>
              <a:t>属性定义</a:t>
            </a:r>
            <a:r>
              <a:rPr lang="en-US" altLang="zh-CN" sz="2400" dirty="0" smtClean="0">
                <a:sym typeface="+mn-ea"/>
              </a:rPr>
              <a:t>input</a:t>
            </a:r>
            <a:r>
              <a:rPr sz="2400" dirty="0" smtClean="0">
                <a:sym typeface="+mn-ea"/>
              </a:rPr>
              <a:t>元素的值</a:t>
            </a:r>
            <a:endParaRPr lang="en-US" altLang="zh-CN" sz="2400" dirty="0" smtClean="0"/>
          </a:p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sym typeface="+mn-ea"/>
              </a:rPr>
              <a:t>Checked</a:t>
            </a:r>
            <a:r>
              <a:rPr sz="2400" dirty="0" smtClean="0">
                <a:sym typeface="+mn-ea"/>
              </a:rPr>
              <a:t>属性定义 </a:t>
            </a:r>
            <a:r>
              <a:rPr lang="en-US" altLang="zh-CN" sz="2400" dirty="0">
                <a:sym typeface="+mn-ea"/>
              </a:rPr>
              <a:t>input </a:t>
            </a:r>
            <a:r>
              <a:rPr sz="2400" dirty="0">
                <a:sym typeface="+mn-ea"/>
              </a:rPr>
              <a:t>元素首次加载</a:t>
            </a:r>
            <a:r>
              <a:rPr sz="2400" dirty="0" smtClean="0">
                <a:sym typeface="+mn-ea"/>
              </a:rPr>
              <a:t>时被</a:t>
            </a:r>
            <a:r>
              <a:rPr sz="2400" dirty="0">
                <a:sym typeface="+mn-ea"/>
              </a:rPr>
              <a:t>选中。</a:t>
            </a:r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目录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435725" y="2638425"/>
            <a:ext cx="1137920" cy="635635"/>
            <a:chOff x="2215144" y="3084852"/>
            <a:chExt cx="1244730" cy="842781"/>
          </a:xfrm>
        </p:grpSpPr>
        <p:sp>
          <p:nvSpPr>
            <p:cNvPr id="4" name="平行四边形 3"/>
            <p:cNvSpPr/>
            <p:nvPr>
              <p:custDataLst>
                <p:tags r:id="rId1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5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2393075" y="3125750"/>
              <a:ext cx="1066799" cy="77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06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41235" y="2616835"/>
            <a:ext cx="3971925" cy="594360"/>
            <a:chOff x="4315150" y="2341731"/>
            <a:chExt cx="3857250" cy="540057"/>
          </a:xfrm>
        </p:grpSpPr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4767111" y="2430134"/>
              <a:ext cx="2827020" cy="37487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no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patten属性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  <a:p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8" name="平行四边形 7"/>
            <p:cNvSpPr/>
            <p:nvPr>
              <p:custDataLst>
                <p:tags r:id="rId4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37910" y="4572635"/>
            <a:ext cx="1137920" cy="635635"/>
            <a:chOff x="2215144" y="3084852"/>
            <a:chExt cx="1244730" cy="842781"/>
          </a:xfrm>
        </p:grpSpPr>
        <p:sp>
          <p:nvSpPr>
            <p:cNvPr id="10" name="平行四边形 9"/>
            <p:cNvSpPr/>
            <p:nvPr>
              <p:custDataLst>
                <p:tags r:id="rId5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1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2393075" y="3125750"/>
              <a:ext cx="1066799" cy="77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08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043420" y="4551045"/>
            <a:ext cx="3971925" cy="594360"/>
            <a:chOff x="4315150" y="2341731"/>
            <a:chExt cx="3857250" cy="540057"/>
          </a:xfrm>
        </p:grpSpPr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4841197" y="2424395"/>
              <a:ext cx="2827146" cy="34157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buClrTx/>
                <a:buSzTx/>
                <a:buFontTx/>
              </a:pPr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required属性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14" name="平行四边形 13"/>
            <p:cNvSpPr/>
            <p:nvPr>
              <p:custDataLst>
                <p:tags r:id="rId8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576695" y="1714500"/>
            <a:ext cx="1235710" cy="635635"/>
            <a:chOff x="2215144" y="3084852"/>
            <a:chExt cx="1351541" cy="842781"/>
          </a:xfrm>
        </p:grpSpPr>
        <p:sp>
          <p:nvSpPr>
            <p:cNvPr id="16" name="平行四边形 15"/>
            <p:cNvSpPr/>
            <p:nvPr>
              <p:custDataLst>
                <p:tags r:id="rId9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7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2393443" y="3125778"/>
              <a:ext cx="1173242" cy="7806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05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82205" y="1692910"/>
            <a:ext cx="3971925" cy="594360"/>
            <a:chOff x="4315150" y="2341731"/>
            <a:chExt cx="3857250" cy="540057"/>
          </a:xfrm>
        </p:grpSpPr>
        <p:sp>
          <p:nvSpPr>
            <p:cNvPr id="19" name="矩形 18"/>
            <p:cNvSpPr/>
            <p:nvPr>
              <p:custDataLst>
                <p:tags r:id="rId11"/>
              </p:custDataLst>
            </p:nvPr>
          </p:nvSpPr>
          <p:spPr>
            <a:xfrm>
              <a:off x="4767111" y="2430134"/>
              <a:ext cx="2827020" cy="37487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no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Min、max、step属性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  <a:p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20" name="平行四边形 19"/>
            <p:cNvSpPr/>
            <p:nvPr>
              <p:custDataLst>
                <p:tags r:id="rId12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73165" y="3586480"/>
            <a:ext cx="1137920" cy="635635"/>
            <a:chOff x="2215144" y="3084852"/>
            <a:chExt cx="1244730" cy="842781"/>
          </a:xfrm>
        </p:grpSpPr>
        <p:sp>
          <p:nvSpPr>
            <p:cNvPr id="22" name="平行四边形 21"/>
            <p:cNvSpPr/>
            <p:nvPr>
              <p:custDataLst>
                <p:tags r:id="rId13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11"/>
            <p:cNvSpPr txBox="1"/>
            <p:nvPr>
              <p:custDataLst>
                <p:tags r:id="rId14"/>
              </p:custDataLst>
            </p:nvPr>
          </p:nvSpPr>
          <p:spPr>
            <a:xfrm>
              <a:off x="2393075" y="3125750"/>
              <a:ext cx="1066799" cy="77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07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195185" y="3564890"/>
            <a:ext cx="3971925" cy="594995"/>
            <a:chOff x="4315150" y="2341731"/>
            <a:chExt cx="3857250" cy="540057"/>
          </a:xfrm>
        </p:grpSpPr>
        <p:sp>
          <p:nvSpPr>
            <p:cNvPr id="25" name="矩形 24"/>
            <p:cNvSpPr/>
            <p:nvPr>
              <p:custDataLst>
                <p:tags r:id="rId15"/>
              </p:custDataLst>
            </p:nvPr>
          </p:nvSpPr>
          <p:spPr>
            <a:xfrm>
              <a:off x="4841197" y="2424395"/>
              <a:ext cx="2827146" cy="341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buClrTx/>
                <a:buSzTx/>
                <a:buFontTx/>
              </a:pPr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placeholder属性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26" name="平行四边形 25"/>
            <p:cNvSpPr/>
            <p:nvPr>
              <p:custDataLst>
                <p:tags r:id="rId16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339215" y="2685415"/>
            <a:ext cx="1137920" cy="635635"/>
            <a:chOff x="2215144" y="3084852"/>
            <a:chExt cx="1244730" cy="842781"/>
          </a:xfrm>
        </p:grpSpPr>
        <p:sp>
          <p:nvSpPr>
            <p:cNvPr id="28" name="平行四边形 27"/>
            <p:cNvSpPr/>
            <p:nvPr>
              <p:custDataLst>
                <p:tags r:id="rId17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9" name="文本框 11"/>
            <p:cNvSpPr txBox="1"/>
            <p:nvPr>
              <p:custDataLst>
                <p:tags r:id="rId18"/>
              </p:custDataLst>
            </p:nvPr>
          </p:nvSpPr>
          <p:spPr>
            <a:xfrm>
              <a:off x="2393075" y="3125750"/>
              <a:ext cx="1066799" cy="77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244725" y="2663825"/>
            <a:ext cx="3971925" cy="594360"/>
            <a:chOff x="4315150" y="2341731"/>
            <a:chExt cx="3857250" cy="540057"/>
          </a:xfrm>
        </p:grpSpPr>
        <p:sp>
          <p:nvSpPr>
            <p:cNvPr id="31" name="矩形 30"/>
            <p:cNvSpPr/>
            <p:nvPr>
              <p:custDataLst>
                <p:tags r:id="rId19"/>
              </p:custDataLst>
            </p:nvPr>
          </p:nvSpPr>
          <p:spPr>
            <a:xfrm>
              <a:off x="4767111" y="2430134"/>
              <a:ext cx="2827020" cy="37487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no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form属性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  <a:p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32" name="平行四边形 31"/>
            <p:cNvSpPr/>
            <p:nvPr>
              <p:custDataLst>
                <p:tags r:id="rId20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41400" y="4619625"/>
            <a:ext cx="1137920" cy="635635"/>
            <a:chOff x="2215144" y="3084852"/>
            <a:chExt cx="1244730" cy="842781"/>
          </a:xfrm>
        </p:grpSpPr>
        <p:sp>
          <p:nvSpPr>
            <p:cNvPr id="34" name="平行四边形 33"/>
            <p:cNvSpPr/>
            <p:nvPr>
              <p:custDataLst>
                <p:tags r:id="rId21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5" name="文本框 11"/>
            <p:cNvSpPr txBox="1"/>
            <p:nvPr>
              <p:custDataLst>
                <p:tags r:id="rId22"/>
              </p:custDataLst>
            </p:nvPr>
          </p:nvSpPr>
          <p:spPr>
            <a:xfrm>
              <a:off x="2393075" y="3125750"/>
              <a:ext cx="1066799" cy="77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04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946910" y="4598035"/>
            <a:ext cx="3971925" cy="594360"/>
            <a:chOff x="4315150" y="2341731"/>
            <a:chExt cx="3857250" cy="540057"/>
          </a:xfrm>
        </p:grpSpPr>
        <p:sp>
          <p:nvSpPr>
            <p:cNvPr id="61" name="矩形 60"/>
            <p:cNvSpPr/>
            <p:nvPr>
              <p:custDataLst>
                <p:tags r:id="rId23"/>
              </p:custDataLst>
            </p:nvPr>
          </p:nvSpPr>
          <p:spPr>
            <a:xfrm>
              <a:off x="4841197" y="2424395"/>
              <a:ext cx="2827146" cy="341575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buClrTx/>
                <a:buSzTx/>
                <a:buFontTx/>
              </a:pPr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multiple属性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62" name="平行四边形 61"/>
            <p:cNvSpPr/>
            <p:nvPr>
              <p:custDataLst>
                <p:tags r:id="rId24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480185" y="1761490"/>
            <a:ext cx="1235710" cy="635635"/>
            <a:chOff x="2215144" y="3084852"/>
            <a:chExt cx="1351541" cy="842781"/>
          </a:xfrm>
        </p:grpSpPr>
        <p:sp>
          <p:nvSpPr>
            <p:cNvPr id="64" name="平行四边形 63"/>
            <p:cNvSpPr/>
            <p:nvPr>
              <p:custDataLst>
                <p:tags r:id="rId25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65" name="文本框 11"/>
            <p:cNvSpPr txBox="1"/>
            <p:nvPr>
              <p:custDataLst>
                <p:tags r:id="rId26"/>
              </p:custDataLst>
            </p:nvPr>
          </p:nvSpPr>
          <p:spPr>
            <a:xfrm>
              <a:off x="2393443" y="3125778"/>
              <a:ext cx="1173242" cy="7806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2385695" y="1739900"/>
            <a:ext cx="3971925" cy="594360"/>
            <a:chOff x="4315150" y="2341731"/>
            <a:chExt cx="3857250" cy="540057"/>
          </a:xfrm>
        </p:grpSpPr>
        <p:sp>
          <p:nvSpPr>
            <p:cNvPr id="67" name="矩形 66"/>
            <p:cNvSpPr/>
            <p:nvPr>
              <p:custDataLst>
                <p:tags r:id="rId27"/>
              </p:custDataLst>
            </p:nvPr>
          </p:nvSpPr>
          <p:spPr>
            <a:xfrm>
              <a:off x="4767111" y="2430134"/>
              <a:ext cx="2827020" cy="37487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noAutofit/>
            </a:bodyPr>
            <a:p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auto</a:t>
              </a:r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focus属性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</a:endParaRPr>
            </a:p>
            <a:p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等线" panose="02010600030101010101" charset="-122"/>
              </a:endParaRPr>
            </a:p>
          </p:txBody>
        </p:sp>
        <p:sp>
          <p:nvSpPr>
            <p:cNvPr id="68" name="平行四边形 67"/>
            <p:cNvSpPr/>
            <p:nvPr>
              <p:custDataLst>
                <p:tags r:id="rId28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176655" y="3633470"/>
            <a:ext cx="1137920" cy="635635"/>
            <a:chOff x="2215144" y="3084852"/>
            <a:chExt cx="1244730" cy="842781"/>
          </a:xfrm>
        </p:grpSpPr>
        <p:sp>
          <p:nvSpPr>
            <p:cNvPr id="70" name="平行四边形 69"/>
            <p:cNvSpPr/>
            <p:nvPr>
              <p:custDataLst>
                <p:tags r:id="rId29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71" name="文本框 11"/>
            <p:cNvSpPr txBox="1"/>
            <p:nvPr>
              <p:custDataLst>
                <p:tags r:id="rId30"/>
              </p:custDataLst>
            </p:nvPr>
          </p:nvSpPr>
          <p:spPr>
            <a:xfrm>
              <a:off x="2393075" y="3125750"/>
              <a:ext cx="1066799" cy="773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098675" y="3611880"/>
            <a:ext cx="3971925" cy="594995"/>
            <a:chOff x="4315150" y="2341731"/>
            <a:chExt cx="3857250" cy="540057"/>
          </a:xfrm>
        </p:grpSpPr>
        <p:sp>
          <p:nvSpPr>
            <p:cNvPr id="73" name="矩形 72"/>
            <p:cNvSpPr/>
            <p:nvPr>
              <p:custDataLst>
                <p:tags r:id="rId31"/>
              </p:custDataLst>
            </p:nvPr>
          </p:nvSpPr>
          <p:spPr>
            <a:xfrm>
              <a:off x="4841197" y="2424395"/>
              <a:ext cx="2827146" cy="34121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buClrTx/>
                <a:buSzTx/>
                <a:buFontTx/>
              </a:pPr>
              <a:r>
                <a:rPr lang="en-US" alt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ea"/>
                </a:rPr>
                <a:t>list属性</a:t>
              </a:r>
              <a:endParaRPr lang="en-US" altLang="zh-CN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endParaRPr>
            </a:p>
          </p:txBody>
        </p:sp>
        <p:sp>
          <p:nvSpPr>
            <p:cNvPr id="74" name="平行四边形 73"/>
            <p:cNvSpPr/>
            <p:nvPr>
              <p:custDataLst>
                <p:tags r:id="rId32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autofocus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属性用于指定页面加载后是否自动获取焦点，将标记的属性值指定为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true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时，表示页面加载完毕后会自动获取该焦点</a:t>
            </a:r>
            <a:r>
              <a:rPr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221990" y="189801"/>
            <a:ext cx="309880" cy="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l" eaLnBrk="1" hangingPunct="1">
              <a:lnSpc>
                <a:spcPct val="90000"/>
              </a:lnSpc>
              <a:buClrTx/>
              <a:buSzTx/>
              <a:buFontTx/>
            </a:pPr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07568" y="1772816"/>
            <a:ext cx="770485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 5"/>
          <p:cNvSpPr/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1、autofocus属性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30960" y="3429000"/>
            <a:ext cx="7416800" cy="60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之前，如果用户要提交一个表单，必须把相关的控件元素都放在表单内部，即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&lt;form&gt;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&lt;/form&gt;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标签之间。在提交表单时，会将页面中不是表单子元素的控件直接忽略掉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中，有了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属性，可以把表单内的子元素写在页面的任一位置，只需为这个元素指定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属性并设置属性值为该表单的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即可。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Form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属性还允许规定一个表单控件从属于多个表单。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2、form属性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6350" y="4281170"/>
            <a:ext cx="9062720" cy="1486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9335" y="1313815"/>
            <a:ext cx="9120505" cy="2827020"/>
          </a:xfrm>
        </p:spPr>
        <p:txBody>
          <a:bodyPr/>
          <a:p>
            <a:r>
              <a:rPr sz="28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元素实现数据列表的下拉效果。而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list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属性用于指定输入框所绑定的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元素，其值是某个</a:t>
            </a:r>
            <a:r>
              <a:rPr lang="en-US" altLang="zh-CN" sz="28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元素的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id</a:t>
            </a:r>
            <a:r>
              <a:rPr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3、list属性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4130" y="3429000"/>
            <a:ext cx="9112250" cy="1868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multiple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属性指定输入框可以选择多个值，该属性适用于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email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multiple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email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元素时，表示可以向文本框中输入多个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E-mail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地址，多个地址之间通过逗号隔开；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multiple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file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元素时，表示可以选择多个文件。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sz="2800"/>
              <a:t>4</a:t>
            </a:r>
            <a:r>
              <a:rPr lang="zh-CN" altLang="en-US" sz="2800"/>
              <a:t>、</a:t>
            </a:r>
            <a:r>
              <a:rPr sz="2800"/>
              <a:t>multiple</a:t>
            </a:r>
            <a:r>
              <a:rPr lang="zh-CN" altLang="en-US" sz="2800"/>
              <a:t>属性</a:t>
            </a:r>
            <a:endParaRPr lang="zh-CN" altLang="en-US" sz="28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847528" y="1412776"/>
            <a:ext cx="849238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63140" y="3429000"/>
            <a:ext cx="6767830" cy="61531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0"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min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max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step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属性用于为包含数字或日期的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输入类型规定限值，也就是给这些类型的输入框加一个数值的约束，适用于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date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pickers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number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range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标签。具体属性说明如下：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max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：规定输入框所允许的最大输入值。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min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：规定输入框所允许的最小输入值。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step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：为输入框规定合法的数字间隔，如果不设置，默认值是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、min、max和step属性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8610" y="4413885"/>
            <a:ext cx="7354570" cy="575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0"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pattern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属性用于验证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input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类型输入框中，用户输入的内容是否与所定义的正则表达式相匹配。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pattern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属性适用于的类型是：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text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search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url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tel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email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password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&lt;input/&gt;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标记。常用的正则表达式如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下表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所示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457200">
              <a:lnSpc>
                <a:spcPct val="150000"/>
              </a:lnSpc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</a:t>
            </a:r>
            <a:r>
              <a:rPr>
                <a:sym typeface="+mn-ea"/>
              </a:rPr>
              <a:t>、pattern属性</a:t>
            </a:r>
            <a:endParaRPr lang="zh-CN" alt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18285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>
              <a:solidFill>
                <a:srgbClr val="1369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5560" y="1286312"/>
            <a:ext cx="799288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endParaRPr lang="zh-CN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649095" y="503714"/>
          <a:ext cx="7178675" cy="515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1085"/>
                <a:gridCol w="3577590"/>
              </a:tblGrid>
              <a:tr h="34861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正则表达式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^[0-9]*$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^\d{n}$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位的数字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^\d{n,}$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至少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位的数字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^\d{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m,n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m-n</a:t>
                      </a: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位的数字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^(0|[1-9][0-9]*)$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零和非零开头的数字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^([1-9][0-9]*)+(.[0-9]{1,2})?$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非零开头的最多带两位小数的数字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^(\-|\+)?\d+(\.\d+)?$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正数、负数、和小数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^\d+$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^[1-9]\d*|0$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非负整数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^-[1-9]\d*|0$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^((-\d+)|(0+))$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非正整数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^[\u4e00-\u9fa5]{0,}$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汉字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^[A-Za-z0-9]+$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^[A-Za-z0-9]{4,40}$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英文和数字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177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^[A-</a:t>
                      </a:r>
                      <a:r>
                        <a:rPr lang="en-US" sz="1050" b="0" kern="100" dirty="0" err="1">
                          <a:solidFill>
                            <a:schemeClr val="tx1"/>
                          </a:solidFill>
                          <a:effectLst/>
                        </a:rPr>
                        <a:t>Za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-z]+$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由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个英文字母组成的字符串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^[A-Za-z0-9]+$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由数字和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个英文字母组成的字符串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^\w+$ 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 ^\w{3,20}$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由数字、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个英文字母或者下划线组成的字符串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^[\u4E00-\u9FA5A-Za-z0-9_]+$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中文、英文、数字包括下划线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177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^\w+([-+.]\w+)*@\w+([-.]\w+)*\.\w+([-.]\w+)*$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Email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地址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[a-zA-z]+://[^\s]* </a:t>
                      </a:r>
                      <a:r>
                        <a:rPr lang="zh-CN" sz="1050" b="0" kern="10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 ^http://([\w-]+\.)+[\w-]+(/[\w-./?%&amp;=]*)?$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r>
                        <a:rPr lang="zh-CN" sz="1000" b="0" dirty="0">
                          <a:solidFill>
                            <a:schemeClr val="tx1"/>
                          </a:solidFill>
                          <a:effectLst/>
                        </a:rPr>
                        <a:t>地址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192405">
                <a:tc>
                  <a:txBody>
                    <a:bodyPr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^\d{15}|\d{18}$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身份证号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(15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位、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r>
                        <a:rPr lang="zh-CN" sz="1050" b="0" dirty="0">
                          <a:solidFill>
                            <a:schemeClr val="tx1"/>
                          </a:solidFill>
                          <a:effectLst/>
                        </a:rPr>
                        <a:t>位数字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000" b="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^([0-9]){7,18}(x|X)?$ </a:t>
                      </a:r>
                      <a:r>
                        <a:rPr lang="zh-CN" sz="1050" b="0">
                          <a:solidFill>
                            <a:schemeClr val="tx1"/>
                          </a:solidFill>
                          <a:effectLst/>
                        </a:rPr>
                        <a:t>或</a:t>
                      </a:r>
                      <a:r>
                        <a:rPr lang="en-US" sz="1050" b="0">
                          <a:solidFill>
                            <a:schemeClr val="tx1"/>
                          </a:solidFill>
                          <a:effectLst/>
                        </a:rPr>
                        <a:t> ^\d{8,18}|[0-9x]{8,18}|[0-9X]{8,18}?$</a:t>
                      </a:r>
                      <a:endParaRPr lang="zh-CN" sz="1000" b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以数字、字母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结尾的短身份证号码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^[a-zA-Z][a-zA-Z0-9_]{4,15}$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帐号是否合法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字母开头，允许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5-16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字节，允许字母数字下划线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  <a:tr h="38481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0" kern="100">
                          <a:solidFill>
                            <a:schemeClr val="tx1"/>
                          </a:solidFill>
                          <a:effectLst/>
                        </a:rPr>
                        <a:t>^[a-zA-Z]\w{5,17}$</a:t>
                      </a:r>
                      <a:endParaRPr lang="zh-CN" sz="1050" b="0" kern="1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  <a:tc>
                  <a:txBody>
                    <a:bodyPr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密码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以字母开头，长度在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6~18</a:t>
                      </a:r>
                      <a:r>
                        <a:rPr lang="zh-CN" sz="1050" b="0" kern="100" dirty="0">
                          <a:solidFill>
                            <a:schemeClr val="tx1"/>
                          </a:solidFill>
                          <a:effectLst/>
                        </a:rPr>
                        <a:t>之间，只能包含字母、数字和下划线</a:t>
                      </a: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2350" y="5532120"/>
            <a:ext cx="7835900" cy="64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commondata" val="eyJoZGlkIjoiNWM2MGY3YTYwNDIwZWNlZGE5NDdkNjQzZDEyODE4Z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2250</Words>
  <Application>WPS 演示</Application>
  <PresentationFormat>宽屏</PresentationFormat>
  <Paragraphs>195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Times New Roman</vt:lpstr>
      <vt:lpstr>Arial Unicode MS</vt:lpstr>
      <vt:lpstr>Arial Black</vt:lpstr>
      <vt:lpstr>Office 主题​​</vt:lpstr>
      <vt:lpstr>7.4</vt:lpstr>
      <vt:lpstr>引言</vt:lpstr>
      <vt:lpstr>目录</vt:lpstr>
      <vt:lpstr>1、autofocus属性</vt:lpstr>
      <vt:lpstr>2、form属性</vt:lpstr>
      <vt:lpstr>3、list属性</vt:lpstr>
      <vt:lpstr>4、multiple属性</vt:lpstr>
      <vt:lpstr>5、min、max和step属性</vt:lpstr>
      <vt:lpstr>6、pattern属性</vt:lpstr>
      <vt:lpstr>7、placeholder属性</vt:lpstr>
      <vt:lpstr>8、required属性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27</cp:revision>
  <dcterms:created xsi:type="dcterms:W3CDTF">2019-09-19T02:01:00Z</dcterms:created>
  <dcterms:modified xsi:type="dcterms:W3CDTF">2023-11-21T02:16:39Z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27BB52811B07469485603C722E07D203_13</vt:lpwstr>
  </property>
</Properties>
</file>