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2" r:id="rId3"/>
    <p:sldId id="267" r:id="rId4"/>
    <p:sldId id="269" r:id="rId5"/>
    <p:sldId id="285" r:id="rId6"/>
    <p:sldId id="286" r:id="rId7"/>
    <p:sldId id="289" r:id="rId8"/>
    <p:sldId id="270" r:id="rId9"/>
    <p:sldId id="276" r:id="rId10"/>
  </p:sldIdLst>
  <p:sldSz cx="12192000" cy="6858000"/>
  <p:notesSz cx="7103745" cy="10234295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40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6"/>
        <p:guide pos="40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89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3" Type="http://schemas.openxmlformats.org/officeDocument/2006/relationships/slideLayout" Target="../slideLayouts/slideLayout5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1" Type="http://schemas.openxmlformats.org/officeDocument/2006/relationships/slideLayout" Target="../slideLayouts/slideLayout5.xml"/><Relationship Id="rId20" Type="http://schemas.openxmlformats.org/officeDocument/2006/relationships/tags" Target="../tags/tag88.xml"/><Relationship Id="rId2" Type="http://schemas.openxmlformats.org/officeDocument/2006/relationships/tags" Target="../tags/tag70.xml"/><Relationship Id="rId19" Type="http://schemas.openxmlformats.org/officeDocument/2006/relationships/tags" Target="../tags/tag87.xml"/><Relationship Id="rId18" Type="http://schemas.openxmlformats.org/officeDocument/2006/relationships/tags" Target="../tags/tag86.xml"/><Relationship Id="rId17" Type="http://schemas.openxmlformats.org/officeDocument/2006/relationships/tags" Target="../tags/tag85.xml"/><Relationship Id="rId16" Type="http://schemas.openxmlformats.org/officeDocument/2006/relationships/tags" Target="../tags/tag84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4119245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textarea元素</a:t>
            </a:r>
            <a:endParaRPr lang="zh-CN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zh-CN"/>
              <a:t>7.5</a:t>
            </a:r>
            <a:endParaRPr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kumimoji="1" lang="en-US" altLang="zh-CN" kern="0" dirty="0" err="1" smtClean="0">
                <a:solidFill>
                  <a:sysClr val="window" lastClr="FFFFFF"/>
                </a:solidFill>
                <a:sym typeface="+mn-ea"/>
              </a:rPr>
              <a:t>textarea</a:t>
            </a:r>
            <a:r>
              <a:rPr kumimoji="1" kern="0" dirty="0" smtClean="0">
                <a:solidFill>
                  <a:sysClr val="window" lastClr="FFFFFF"/>
                </a:solidFill>
                <a:sym typeface="+mn-ea"/>
              </a:rPr>
              <a:t>元素</a:t>
            </a:r>
            <a:endParaRPr kumimoji="1" lang="zh-CN" altLang="en-US" kern="0" dirty="0">
              <a:solidFill>
                <a:sysClr val="window" lastClr="FFFFFF"/>
              </a:solidFill>
              <a:ea typeface="黑体" panose="02010609060101010101" charset="-122"/>
            </a:endParaRPr>
          </a:p>
          <a:p>
            <a:endParaRPr lang="zh-CN" altLang="en-US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mtClean="0">
                <a:solidFill>
                  <a:srgbClr val="0070C0"/>
                </a:solidFill>
                <a:sym typeface="+mn-ea"/>
              </a:rPr>
              <a:t>目录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119671" y="2058530"/>
            <a:ext cx="1192345" cy="612920"/>
            <a:chOff x="2215144" y="982844"/>
            <a:chExt cx="1244730" cy="842780"/>
          </a:xfrm>
        </p:grpSpPr>
        <p:sp>
          <p:nvSpPr>
            <p:cNvPr id="23" name="平行四边形 22"/>
            <p:cNvSpPr/>
            <p:nvPr>
              <p:custDataLst>
                <p:tags r:id="rId1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4" name="文本框 9"/>
            <p:cNvSpPr txBox="1"/>
            <p:nvPr>
              <p:custDataLst>
                <p:tags r:id="rId2"/>
              </p:custDataLst>
            </p:nvPr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01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19671" y="2978715"/>
            <a:ext cx="1192345" cy="618263"/>
            <a:chOff x="2215144" y="2026500"/>
            <a:chExt cx="1244730" cy="850129"/>
          </a:xfrm>
        </p:grpSpPr>
        <p:sp>
          <p:nvSpPr>
            <p:cNvPr id="26" name="平行四边形 25"/>
            <p:cNvSpPr/>
            <p:nvPr>
              <p:custDataLst>
                <p:tags r:id="rId3"/>
              </p:custDataLst>
            </p:nvPr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7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02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25342" y="2036357"/>
            <a:ext cx="5143000" cy="612920"/>
            <a:chOff x="4315150" y="953426"/>
            <a:chExt cx="3857250" cy="540057"/>
          </a:xfrm>
        </p:grpSpPr>
        <p:sp>
          <p:nvSpPr>
            <p:cNvPr id="32" name="矩形 31"/>
            <p:cNvSpPr/>
            <p:nvPr>
              <p:custDataLst>
                <p:tags r:id="rId5"/>
              </p:custDataLst>
            </p:nvPr>
          </p:nvSpPr>
          <p:spPr>
            <a:xfrm>
              <a:off x="4841196" y="1036090"/>
              <a:ext cx="2827147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zh-CN" altLang="en-US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textarea元素</a:t>
              </a:r>
              <a:endParaRPr lang="zh-CN" altLang="en-US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33" name="平行四边形 32"/>
            <p:cNvSpPr/>
            <p:nvPr>
              <p:custDataLst>
                <p:tags r:id="rId6"/>
              </p:custDataLst>
            </p:nvPr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045027" y="3013622"/>
            <a:ext cx="5143000" cy="612920"/>
            <a:chOff x="4315150" y="1676875"/>
            <a:chExt cx="3857250" cy="540057"/>
          </a:xfrm>
        </p:grpSpPr>
        <p:sp>
          <p:nvSpPr>
            <p:cNvPr id="28" name="矩形 27"/>
            <p:cNvSpPr/>
            <p:nvPr>
              <p:custDataLst>
                <p:tags r:id="rId7"/>
              </p:custDataLst>
            </p:nvPr>
          </p:nvSpPr>
          <p:spPr>
            <a:xfrm>
              <a:off x="4749280" y="1746111"/>
              <a:ext cx="2827147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zh-CN" altLang="en-US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元素常用属性</a:t>
              </a:r>
              <a:endParaRPr lang="zh-CN" altLang="en-US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9" name="平行四边形 28"/>
            <p:cNvSpPr/>
            <p:nvPr>
              <p:custDataLst>
                <p:tags r:id="rId8"/>
              </p:custDataLst>
            </p:nvPr>
          </p:nvSpPr>
          <p:spPr>
            <a:xfrm>
              <a:off x="4315150" y="1676875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02501" y="3874700"/>
            <a:ext cx="1192345" cy="618263"/>
            <a:chOff x="2215144" y="2026500"/>
            <a:chExt cx="1244730" cy="850129"/>
          </a:xfrm>
        </p:grpSpPr>
        <p:sp>
          <p:nvSpPr>
            <p:cNvPr id="5" name="平行四边形 4"/>
            <p:cNvSpPr/>
            <p:nvPr>
              <p:custDataLst>
                <p:tags r:id="rId9"/>
              </p:custDataLst>
            </p:nvPr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6" name="文本框 10"/>
            <p:cNvSpPr txBox="1"/>
            <p:nvPr>
              <p:custDataLst>
                <p:tags r:id="rId10"/>
              </p:custDataLst>
            </p:nvPr>
          </p:nvSpPr>
          <p:spPr>
            <a:xfrm>
              <a:off x="2393075" y="2026500"/>
              <a:ext cx="1066799" cy="802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03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827857" y="3909607"/>
            <a:ext cx="5143000" cy="612920"/>
            <a:chOff x="4315150" y="1676875"/>
            <a:chExt cx="3857250" cy="540057"/>
          </a:xfrm>
        </p:grpSpPr>
        <p:sp>
          <p:nvSpPr>
            <p:cNvPr id="8" name="矩形 7"/>
            <p:cNvSpPr/>
            <p:nvPr>
              <p:custDataLst>
                <p:tags r:id="rId11"/>
              </p:custDataLst>
            </p:nvPr>
          </p:nvSpPr>
          <p:spPr>
            <a:xfrm>
              <a:off x="4749280" y="1746111"/>
              <a:ext cx="2827147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zh-CN" altLang="en-US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元素常用技巧和注意事项</a:t>
              </a:r>
              <a:endParaRPr lang="zh-CN" altLang="en-US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  <p:sp>
          <p:nvSpPr>
            <p:cNvPr id="9" name="平行四边形 8"/>
            <p:cNvSpPr/>
            <p:nvPr>
              <p:custDataLst>
                <p:tags r:id="rId12"/>
              </p:custDataLst>
            </p:nvPr>
          </p:nvSpPr>
          <p:spPr>
            <a:xfrm>
              <a:off x="4315150" y="1676875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2185" y="1113155"/>
            <a:ext cx="9994265" cy="3237865"/>
          </a:xfrm>
        </p:spPr>
        <p:txBody>
          <a:bodyPr/>
          <a:p>
            <a:pPr indent="457200"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Textarea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元素用于创建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多行文本输入框，其基本语法格式如下：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 smtClean="0"/>
          </a:p>
          <a:p>
            <a:pPr indent="720090"/>
            <a:r>
              <a:rPr lang="en-US" altLang="zh-CN" b="1" dirty="0" smtClean="0">
                <a:sym typeface="+mn-ea"/>
              </a:rPr>
              <a:t>&lt;</a:t>
            </a:r>
            <a:r>
              <a:rPr lang="en-US" altLang="zh-CN" b="1" dirty="0" err="1" smtClean="0">
                <a:sym typeface="+mn-ea"/>
              </a:rPr>
              <a:t>textarea</a:t>
            </a:r>
            <a:r>
              <a:rPr lang="en-US" altLang="zh-CN" b="1" dirty="0" smtClean="0">
                <a:sym typeface="+mn-ea"/>
              </a:rPr>
              <a:t>  rows=“4"  </a:t>
            </a:r>
            <a:r>
              <a:rPr lang="en-US" altLang="zh-CN" b="1" dirty="0">
                <a:sym typeface="+mn-ea"/>
              </a:rPr>
              <a:t>cols=“30" </a:t>
            </a:r>
            <a:r>
              <a:rPr lang="en-US" altLang="zh-CN" b="1" dirty="0" smtClean="0">
                <a:sym typeface="+mn-ea"/>
              </a:rPr>
              <a:t>&gt;</a:t>
            </a:r>
            <a:endParaRPr lang="zh-CN" altLang="zh-CN" b="1" dirty="0"/>
          </a:p>
          <a:p>
            <a:pPr indent="720090"/>
            <a:r>
              <a:rPr lang="en-US" altLang="zh-CN" b="1" dirty="0">
                <a:sym typeface="+mn-ea"/>
              </a:rPr>
              <a:t>	</a:t>
            </a:r>
            <a:r>
              <a:rPr lang="en-US" altLang="zh-CN" b="1" dirty="0" smtClean="0">
                <a:sym typeface="+mn-ea"/>
              </a:rPr>
              <a:t>      </a:t>
            </a:r>
            <a:r>
              <a:rPr altLang="zh-CN" dirty="0">
                <a:sym typeface="+mn-ea"/>
              </a:rPr>
              <a:t>默认显示的文本</a:t>
            </a:r>
            <a:endParaRPr altLang="zh-CN" dirty="0">
              <a:sym typeface="+mn-ea"/>
            </a:endParaRPr>
          </a:p>
          <a:p>
            <a:pPr indent="720090"/>
            <a:r>
              <a:rPr lang="en-US" altLang="zh-CN" b="1" dirty="0">
                <a:sym typeface="+mn-ea"/>
              </a:rPr>
              <a:t>&lt;/</a:t>
            </a:r>
            <a:r>
              <a:rPr lang="en-US" altLang="zh-CN" b="1" dirty="0" err="1">
                <a:sym typeface="+mn-ea"/>
              </a:rPr>
              <a:t>textarea</a:t>
            </a:r>
            <a:r>
              <a:rPr lang="en-US" altLang="zh-CN" b="1" dirty="0" smtClean="0">
                <a:sym typeface="+mn-ea"/>
              </a:rPr>
              <a:t>&gt;</a:t>
            </a:r>
            <a:endParaRPr lang="zh-CN" altLang="zh-CN" b="1" dirty="0"/>
          </a:p>
          <a:p>
            <a:endParaRPr lang="zh-CN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err="1" smtClean="0">
                <a:solidFill>
                  <a:srgbClr val="0070C0"/>
                </a:solidFill>
              </a:rPr>
              <a:t>textarea</a:t>
            </a:r>
            <a:r>
              <a:rPr lang="zh-CN" altLang="en-US" sz="2800" dirty="0" smtClean="0">
                <a:solidFill>
                  <a:srgbClr val="0070C0"/>
                </a:solidFill>
              </a:rPr>
              <a:t>元素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48684" y="1628800"/>
            <a:ext cx="828092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endParaRPr lang="zh-CN" altLang="zh-CN" sz="2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err="1" smtClean="0">
                <a:solidFill>
                  <a:srgbClr val="0070C0"/>
                </a:solidFill>
              </a:rPr>
              <a:t>textarea</a:t>
            </a:r>
            <a:r>
              <a:rPr lang="zh-CN" altLang="en-US" sz="2800" dirty="0" smtClean="0">
                <a:solidFill>
                  <a:srgbClr val="0070C0"/>
                </a:solidFill>
              </a:rPr>
              <a:t>元素常用</a:t>
            </a:r>
            <a:r>
              <a:rPr lang="zh-CN" altLang="en-US" sz="2800" dirty="0" smtClean="0">
                <a:solidFill>
                  <a:srgbClr val="0070C0"/>
                </a:solidFill>
              </a:rPr>
              <a:t>属性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48684" y="1628800"/>
            <a:ext cx="828092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endParaRPr lang="zh-CN" altLang="zh-CN" sz="2800" b="1" dirty="0"/>
          </a:p>
        </p:txBody>
      </p:sp>
      <p:sp>
        <p:nvSpPr>
          <p:cNvPr id="38" name="圆角矩形 5"/>
          <p:cNvSpPr/>
          <p:nvPr>
            <p:custDataLst>
              <p:tags r:id="rId1"/>
            </p:custDataLst>
          </p:nvPr>
        </p:nvSpPr>
        <p:spPr>
          <a:xfrm>
            <a:off x="662940" y="1790065"/>
            <a:ext cx="2088699" cy="3326838"/>
          </a:xfrm>
          <a:prstGeom prst="roundRect">
            <a:avLst>
              <a:gd name="adj" fmla="val 6621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9" name="圆角矩形 3"/>
          <p:cNvSpPr/>
          <p:nvPr>
            <p:custDataLst>
              <p:tags r:id="rId2"/>
            </p:custDataLst>
          </p:nvPr>
        </p:nvSpPr>
        <p:spPr>
          <a:xfrm>
            <a:off x="615950" y="1741805"/>
            <a:ext cx="2088699" cy="3326838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0" name="文本框 39"/>
          <p:cNvSpPr txBox="1"/>
          <p:nvPr>
            <p:custDataLst>
              <p:tags r:id="rId3"/>
            </p:custDataLst>
          </p:nvPr>
        </p:nvSpPr>
        <p:spPr>
          <a:xfrm>
            <a:off x="799465" y="1940560"/>
            <a:ext cx="1723606" cy="2592684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uFillTx/>
                <a:latin typeface="+mn-ea"/>
              </a:rPr>
              <a:t>rows和cols属性：用于指定textarea元素的行数和列数。</a:t>
            </a:r>
            <a:endParaRPr lang="zh-CN" altLang="en-US" dirty="0">
              <a:solidFill>
                <a:schemeClr val="tx1"/>
              </a:solidFill>
              <a:uFillTx/>
              <a:latin typeface="+mn-ea"/>
            </a:endParaRPr>
          </a:p>
        </p:txBody>
      </p:sp>
      <p:sp>
        <p:nvSpPr>
          <p:cNvPr id="41" name="圆角矩形 16"/>
          <p:cNvSpPr/>
          <p:nvPr>
            <p:custDataLst>
              <p:tags r:id="rId4"/>
            </p:custDataLst>
          </p:nvPr>
        </p:nvSpPr>
        <p:spPr>
          <a:xfrm>
            <a:off x="732155" y="4581525"/>
            <a:ext cx="381970" cy="384373"/>
          </a:xfrm>
          <a:prstGeom prst="roundRect">
            <a:avLst>
              <a:gd name="adj" fmla="val 2376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/>
          </a:bodyPr>
          <a:p>
            <a:pPr algn="ctr"/>
            <a:r>
              <a:rPr lang="en-US" altLang="zh-CN" sz="1000" b="1">
                <a:latin typeface="+mn-ea"/>
              </a:rPr>
              <a:t>01</a:t>
            </a:r>
            <a:endParaRPr lang="en-US" altLang="zh-CN" sz="1000" b="1">
              <a:latin typeface="+mn-ea"/>
            </a:endParaRPr>
          </a:p>
        </p:txBody>
      </p:sp>
      <p:sp>
        <p:nvSpPr>
          <p:cNvPr id="42" name="圆角矩形 41"/>
          <p:cNvSpPr/>
          <p:nvPr>
            <p:custDataLst>
              <p:tags r:id="rId5"/>
            </p:custDataLst>
          </p:nvPr>
        </p:nvSpPr>
        <p:spPr>
          <a:xfrm>
            <a:off x="2869565" y="1790065"/>
            <a:ext cx="2088699" cy="3326838"/>
          </a:xfrm>
          <a:prstGeom prst="roundRect">
            <a:avLst>
              <a:gd name="adj" fmla="val 662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3" name="圆角矩形 3"/>
          <p:cNvSpPr/>
          <p:nvPr>
            <p:custDataLst>
              <p:tags r:id="rId6"/>
            </p:custDataLst>
          </p:nvPr>
        </p:nvSpPr>
        <p:spPr>
          <a:xfrm>
            <a:off x="2822575" y="1741805"/>
            <a:ext cx="2088699" cy="3326838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4" name="文本框 43"/>
          <p:cNvSpPr txBox="1"/>
          <p:nvPr>
            <p:custDataLst>
              <p:tags r:id="rId7"/>
            </p:custDataLst>
          </p:nvPr>
        </p:nvSpPr>
        <p:spPr>
          <a:xfrm>
            <a:off x="3005455" y="1940560"/>
            <a:ext cx="1723606" cy="2592684"/>
          </a:xfrm>
          <a:prstGeom prst="rect">
            <a:avLst/>
          </a:prstGeom>
          <a:noFill/>
        </p:spPr>
        <p:txBody>
          <a:bodyPr wrap="square" rtlCol="0" anchor="t" anchorCtr="0">
            <a:normAutofit fontScale="90000"/>
          </a:bodyPr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uFillTx/>
                <a:latin typeface="+mn-ea"/>
              </a:rPr>
              <a:t>name属性：用于指定textarea元素的名称，以便在后端处理表单数据时能够准确获取到用户输入的内容。</a:t>
            </a:r>
            <a:endParaRPr lang="zh-CN" altLang="en-US" dirty="0">
              <a:solidFill>
                <a:schemeClr val="tx1"/>
              </a:solidFill>
              <a:uFillTx/>
              <a:latin typeface="+mn-ea"/>
            </a:endParaRPr>
          </a:p>
        </p:txBody>
      </p:sp>
      <p:sp>
        <p:nvSpPr>
          <p:cNvPr id="45" name="圆角矩形 16"/>
          <p:cNvSpPr/>
          <p:nvPr>
            <p:custDataLst>
              <p:tags r:id="rId8"/>
            </p:custDataLst>
          </p:nvPr>
        </p:nvSpPr>
        <p:spPr>
          <a:xfrm>
            <a:off x="2938780" y="4581525"/>
            <a:ext cx="381970" cy="384373"/>
          </a:xfrm>
          <a:prstGeom prst="roundRect">
            <a:avLst>
              <a:gd name="adj" fmla="val 23765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/>
          </a:bodyPr>
          <a:p>
            <a:pPr algn="ctr"/>
            <a:r>
              <a:rPr lang="en-US" altLang="zh-CN" sz="1000" b="1">
                <a:latin typeface="+mn-ea"/>
              </a:rPr>
              <a:t>02</a:t>
            </a:r>
            <a:endParaRPr lang="en-US" altLang="zh-CN" sz="1000" b="1">
              <a:latin typeface="+mn-ea"/>
            </a:endParaRPr>
          </a:p>
        </p:txBody>
      </p:sp>
      <p:sp>
        <p:nvSpPr>
          <p:cNvPr id="46" name="圆角矩形 45"/>
          <p:cNvSpPr/>
          <p:nvPr>
            <p:custDataLst>
              <p:tags r:id="rId9"/>
            </p:custDataLst>
          </p:nvPr>
        </p:nvSpPr>
        <p:spPr>
          <a:xfrm>
            <a:off x="5075555" y="1790065"/>
            <a:ext cx="2088699" cy="3326838"/>
          </a:xfrm>
          <a:prstGeom prst="roundRect">
            <a:avLst>
              <a:gd name="adj" fmla="val 6621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7" name="圆角矩形 3"/>
          <p:cNvSpPr/>
          <p:nvPr>
            <p:custDataLst>
              <p:tags r:id="rId10"/>
            </p:custDataLst>
          </p:nvPr>
        </p:nvSpPr>
        <p:spPr>
          <a:xfrm>
            <a:off x="5028565" y="1741805"/>
            <a:ext cx="2088699" cy="3326838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8" name="文本框 47"/>
          <p:cNvSpPr txBox="1"/>
          <p:nvPr>
            <p:custDataLst>
              <p:tags r:id="rId11"/>
            </p:custDataLst>
          </p:nvPr>
        </p:nvSpPr>
        <p:spPr>
          <a:xfrm>
            <a:off x="5212080" y="1940560"/>
            <a:ext cx="1723606" cy="2592684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uFillTx/>
                <a:latin typeface="+mn-ea"/>
              </a:rPr>
              <a:t>placeholder属性：用于在用户未输入内容时显示给用户的提示信息。</a:t>
            </a:r>
            <a:endParaRPr lang="zh-CN" altLang="en-US" dirty="0">
              <a:solidFill>
                <a:schemeClr val="tx1"/>
              </a:solidFill>
              <a:uFillTx/>
              <a:latin typeface="+mn-ea"/>
            </a:endParaRPr>
          </a:p>
        </p:txBody>
      </p:sp>
      <p:sp>
        <p:nvSpPr>
          <p:cNvPr id="49" name="圆角矩形 16"/>
          <p:cNvSpPr/>
          <p:nvPr>
            <p:custDataLst>
              <p:tags r:id="rId12"/>
            </p:custDataLst>
          </p:nvPr>
        </p:nvSpPr>
        <p:spPr>
          <a:xfrm>
            <a:off x="5145405" y="4581525"/>
            <a:ext cx="381970" cy="384373"/>
          </a:xfrm>
          <a:prstGeom prst="roundRect">
            <a:avLst>
              <a:gd name="adj" fmla="val 2376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/>
          </a:bodyPr>
          <a:p>
            <a:pPr algn="ctr"/>
            <a:r>
              <a:rPr lang="en-US" altLang="zh-CN" sz="1000" b="1">
                <a:latin typeface="+mn-ea"/>
              </a:rPr>
              <a:t>03</a:t>
            </a:r>
            <a:endParaRPr lang="en-US" altLang="zh-CN" sz="1000" b="1">
              <a:latin typeface="+mn-ea"/>
            </a:endParaRPr>
          </a:p>
        </p:txBody>
      </p:sp>
      <p:sp>
        <p:nvSpPr>
          <p:cNvPr id="50" name="圆角矩形 49"/>
          <p:cNvSpPr/>
          <p:nvPr>
            <p:custDataLst>
              <p:tags r:id="rId13"/>
            </p:custDataLst>
          </p:nvPr>
        </p:nvSpPr>
        <p:spPr>
          <a:xfrm>
            <a:off x="7282180" y="1790065"/>
            <a:ext cx="2088699" cy="3326838"/>
          </a:xfrm>
          <a:prstGeom prst="roundRect">
            <a:avLst>
              <a:gd name="adj" fmla="val 662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1" name="圆角矩形 3"/>
          <p:cNvSpPr/>
          <p:nvPr>
            <p:custDataLst>
              <p:tags r:id="rId14"/>
            </p:custDataLst>
          </p:nvPr>
        </p:nvSpPr>
        <p:spPr>
          <a:xfrm>
            <a:off x="7235190" y="1741805"/>
            <a:ext cx="2088699" cy="3326838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2" name="文本框 51"/>
          <p:cNvSpPr txBox="1"/>
          <p:nvPr>
            <p:custDataLst>
              <p:tags r:id="rId15"/>
            </p:custDataLst>
          </p:nvPr>
        </p:nvSpPr>
        <p:spPr>
          <a:xfrm>
            <a:off x="7418705" y="1940560"/>
            <a:ext cx="1723606" cy="2592684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uFillTx/>
                <a:latin typeface="+mn-ea"/>
              </a:rPr>
              <a:t>readonly属性：用于将textarea元素设置为只读模式，用户无法编辑其中的文本。</a:t>
            </a:r>
            <a:endParaRPr lang="zh-CN" altLang="en-US" dirty="0">
              <a:solidFill>
                <a:schemeClr val="tx1"/>
              </a:solidFill>
              <a:uFillTx/>
              <a:latin typeface="+mn-ea"/>
            </a:endParaRPr>
          </a:p>
        </p:txBody>
      </p:sp>
      <p:sp>
        <p:nvSpPr>
          <p:cNvPr id="56" name="圆角矩形 55"/>
          <p:cNvSpPr/>
          <p:nvPr>
            <p:custDataLst>
              <p:tags r:id="rId16"/>
            </p:custDataLst>
          </p:nvPr>
        </p:nvSpPr>
        <p:spPr>
          <a:xfrm>
            <a:off x="7351395" y="4581525"/>
            <a:ext cx="381970" cy="384373"/>
          </a:xfrm>
          <a:prstGeom prst="roundRect">
            <a:avLst>
              <a:gd name="adj" fmla="val 23765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/>
          </a:bodyPr>
          <a:p>
            <a:pPr algn="ctr"/>
            <a:r>
              <a:rPr lang="en-US" altLang="zh-CN" sz="1000" b="1">
                <a:latin typeface="+mn-ea"/>
              </a:rPr>
              <a:t>04</a:t>
            </a:r>
            <a:endParaRPr lang="en-US" altLang="zh-CN" sz="1000" b="1">
              <a:latin typeface="+mn-ea"/>
            </a:endParaRPr>
          </a:p>
        </p:txBody>
      </p:sp>
      <p:sp>
        <p:nvSpPr>
          <p:cNvPr id="58" name="圆角矩形 57"/>
          <p:cNvSpPr/>
          <p:nvPr>
            <p:custDataLst>
              <p:tags r:id="rId17"/>
            </p:custDataLst>
          </p:nvPr>
        </p:nvSpPr>
        <p:spPr>
          <a:xfrm>
            <a:off x="9488805" y="1790065"/>
            <a:ext cx="2088699" cy="3326838"/>
          </a:xfrm>
          <a:prstGeom prst="roundRect">
            <a:avLst>
              <a:gd name="adj" fmla="val 6621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9" name="圆角矩形 3"/>
          <p:cNvSpPr/>
          <p:nvPr>
            <p:custDataLst>
              <p:tags r:id="rId18"/>
            </p:custDataLst>
          </p:nvPr>
        </p:nvSpPr>
        <p:spPr>
          <a:xfrm>
            <a:off x="9441815" y="1741805"/>
            <a:ext cx="2088699" cy="3326838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0" name="文本框 59"/>
          <p:cNvSpPr txBox="1"/>
          <p:nvPr>
            <p:custDataLst>
              <p:tags r:id="rId19"/>
            </p:custDataLst>
          </p:nvPr>
        </p:nvSpPr>
        <p:spPr>
          <a:xfrm>
            <a:off x="9624695" y="1940560"/>
            <a:ext cx="1723606" cy="2592684"/>
          </a:xfrm>
          <a:prstGeom prst="rect">
            <a:avLst/>
          </a:prstGeom>
          <a:noFill/>
        </p:spPr>
        <p:txBody>
          <a:bodyPr wrap="square" rtlCol="0" anchor="t" anchorCtr="0">
            <a:normAutofit fontScale="90000"/>
          </a:bodyPr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uFillTx/>
                <a:latin typeface="+mn-ea"/>
              </a:rPr>
              <a:t>disabled属性：用于将textarea元素设置为禁用状态，用户无法编辑其中的文本且不会被提交到服务器。</a:t>
            </a:r>
            <a:endParaRPr lang="zh-CN" altLang="en-US" dirty="0">
              <a:solidFill>
                <a:schemeClr val="tx1"/>
              </a:solidFill>
              <a:uFillTx/>
              <a:latin typeface="+mn-ea"/>
            </a:endParaRPr>
          </a:p>
        </p:txBody>
      </p:sp>
      <p:sp>
        <p:nvSpPr>
          <p:cNvPr id="61" name="圆角矩形 16"/>
          <p:cNvSpPr/>
          <p:nvPr>
            <p:custDataLst>
              <p:tags r:id="rId20"/>
            </p:custDataLst>
          </p:nvPr>
        </p:nvSpPr>
        <p:spPr>
          <a:xfrm>
            <a:off x="9558020" y="4581525"/>
            <a:ext cx="381970" cy="384373"/>
          </a:xfrm>
          <a:prstGeom prst="roundRect">
            <a:avLst>
              <a:gd name="adj" fmla="val 2376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/>
          </a:bodyPr>
          <a:p>
            <a:pPr algn="ctr"/>
            <a:r>
              <a:rPr lang="en-US" altLang="zh-CN" sz="1000" b="1">
                <a:latin typeface="+mn-ea"/>
              </a:rPr>
              <a:t>05</a:t>
            </a:r>
            <a:endParaRPr lang="en-US" altLang="zh-CN" sz="1000" b="1">
              <a:latin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1. 调整文本输入区域的大小：除了使用rows和cols属性来固定文本输入区域的大小外，还可以使用CSS来灵活调整textarea元素的宽度和高度。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例如：&lt;textarea 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style="width: 300px; height: 150px;"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&gt;&lt;/textarea&gt;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. 提示用户输入限制：可以通过maxlength属性来限制用户输入的字符数。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例如：&lt;textarea maxlength="100"&gt;&lt;/textarea&gt;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0070C0"/>
                </a:solidFill>
              </a:rPr>
              <a:t>常用技巧和注意事项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48684" y="1628800"/>
            <a:ext cx="828092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endParaRPr lang="zh-CN" altLang="zh-CN" sz="2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. 获取用户输入的内容：在后端处理表单数据时，可以通过JavaScript或其他后端语言来获取textarea元素中用户输入的内容，然后进行处理或存储。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例如：var message = document.getElementsByName("message")[0].value;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转义特殊字符：在textarea元素中，输入的内容可能包含HTML特殊字符（如&lt;、&gt;、&amp;等），为了避免这些字符被解析为HTML标签或实体，可以使用相关的转义字符。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&lt;textarea&gt;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&amp;lt;h1&amp;gt;Hello&amp;lt;/h1&amp;gt;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&lt;/textarea&gt;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>
                <a:solidFill>
                  <a:srgbClr val="0070C0"/>
                </a:solidFill>
                <a:sym typeface="+mn-ea"/>
              </a:rPr>
              <a:t>常用技巧和注意事项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48684" y="1628800"/>
            <a:ext cx="828092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endParaRPr lang="zh-CN" altLang="zh-CN" sz="2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z="2800" dirty="0" smtClean="0">
                <a:solidFill>
                  <a:srgbClr val="0070C0"/>
                </a:solidFill>
              </a:rPr>
              <a:t>小结</a:t>
            </a:r>
            <a:endParaRPr sz="2800" dirty="0" smtClean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3815" y="1383030"/>
            <a:ext cx="8798560" cy="32461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 algn="l">
              <a:lnSpc>
                <a:spcPct val="15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textarea元素是HTML中用于创建多行文本输入区域的重要组件，具有丰富的属性和使用技巧。通过合理应用textarea元素，可以满足不同需求的文本输入功能，并在用户界面设计中起到关键作用。在日常开发中，我们应该充分掌握textarea元素的用法，以便更好地应用在实际项目中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52652" y="3068960"/>
            <a:ext cx="2922270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谢  谢！</a:t>
            </a:r>
            <a:endParaRPr kumimoji="0" lang="zh-CN" altLang="en-US" sz="60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9356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HTML5+CSS3 </a:t>
            </a: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前端开发技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术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7_4*l_h_i*1_1_2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07.1499212598426,&quot;width&quot;:863.925039370078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07_4*l_h_i*1_1_3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LINE_FORE_SCHEMECOLOR_INDEX" val="5"/>
  <p:tag name="KSO_WM_DIAGRAM_MAX_ITEMCNT" val="6"/>
  <p:tag name="KSO_WM_DIAGRAM_MIN_ITEMCNT" val="2"/>
  <p:tag name="KSO_WM_DIAGRAM_VIRTUALLY_FRAME" val="{&quot;height&quot;:307.1499212598426,&quot;width&quot;:863.9250393700786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7_4*l_h_f*1_1_1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单击此处输入你的正文，文字是您思想的提炼，为了最终演示发布的良好效果。"/>
  <p:tag name="KSO_WM_DIAGRAM_MAX_ITEMCNT" val="6"/>
  <p:tag name="KSO_WM_DIAGRAM_MIN_ITEMCNT" val="2"/>
  <p:tag name="KSO_WM_DIAGRAM_VIRTUALLY_FRAME" val="{&quot;height&quot;:307.1499212598426,&quot;width&quot;:863.925039370078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307_4*l_h_i*1_1_1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07.1499212598426,&quot;width&quot;:863.925039370078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07_4*l_h_i*1_2_3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6"/>
  <p:tag name="KSO_WM_UNIT_LINE_FORE_SCHEMECOLOR_INDEX" val="6"/>
  <p:tag name="KSO_WM_DIAGRAM_MAX_ITEMCNT" val="6"/>
  <p:tag name="KSO_WM_DIAGRAM_MIN_ITEMCNT" val="2"/>
  <p:tag name="KSO_WM_DIAGRAM_VIRTUALLY_FRAME" val="{&quot;height&quot;:307.1499212598426,&quot;width&quot;:863.9250393700786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solidLine&quot;:{&quot;brightness&quot;:0,&quot;colorType&quot;:1,&quot;foreColorIndex&quot;: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7_4*l_h_i*1_2_2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LINE_FORE_SCHEMECOLOR_INDEX" val="6"/>
  <p:tag name="KSO_WM_DIAGRAM_MAX_ITEMCNT" val="6"/>
  <p:tag name="KSO_WM_DIAGRAM_MIN_ITEMCNT" val="2"/>
  <p:tag name="KSO_WM_DIAGRAM_VIRTUALLY_FRAME" val="{&quot;height&quot;:307.1499212598426,&quot;width&quot;:863.9250393700786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7_4*l_h_f*1_2_1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单击此处输入你的正文，文字是您思想的提炼，为了最终演示发布的良好效果。"/>
  <p:tag name="KSO_WM_DIAGRAM_MAX_ITEMCNT" val="6"/>
  <p:tag name="KSO_WM_DIAGRAM_MIN_ITEMCNT" val="2"/>
  <p:tag name="KSO_WM_DIAGRAM_VIRTUALLY_FRAME" val="{&quot;height&quot;:307.1499212598426,&quot;width&quot;:863.925039370078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307_4*l_h_i*1_2_1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07.1499212598426,&quot;width&quot;:863.9250393700786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7_4*l_h_i*1_3_2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07.1499212598426,&quot;width&quot;:863.925039370078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07_4*l_h_i*1_3_3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LINE_FORE_SCHEMECOLOR_INDEX" val="5"/>
  <p:tag name="KSO_WM_DIAGRAM_MAX_ITEMCNT" val="6"/>
  <p:tag name="KSO_WM_DIAGRAM_MIN_ITEMCNT" val="2"/>
  <p:tag name="KSO_WM_DIAGRAM_VIRTUALLY_FRAME" val="{&quot;height&quot;:307.1499212598426,&quot;width&quot;:863.9250393700786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7_4*l_h_f*1_3_1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单击此处输入你的正文，文字是您思想的提炼，为了最终演示发布的良好效果。"/>
  <p:tag name="KSO_WM_DIAGRAM_MAX_ITEMCNT" val="6"/>
  <p:tag name="KSO_WM_DIAGRAM_MIN_ITEMCNT" val="2"/>
  <p:tag name="KSO_WM_DIAGRAM_VIRTUALLY_FRAME" val="{&quot;height&quot;:307.1499212598426,&quot;width&quot;:863.925039370078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307_4*l_h_i*1_3_1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07.1499212598426,&quot;width&quot;:863.925039370078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7_4*l_h_i*1_4_2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6"/>
  <p:tag name="KSO_WM_UNIT_LINE_FORE_SCHEMECOLOR_INDEX" val="6"/>
  <p:tag name="KSO_WM_DIAGRAM_MAX_ITEMCNT" val="6"/>
  <p:tag name="KSO_WM_DIAGRAM_MIN_ITEMCNT" val="2"/>
  <p:tag name="KSO_WM_DIAGRAM_VIRTUALLY_FRAME" val="{&quot;height&quot;:307.1499212598426,&quot;width&quot;:863.9250393700786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solidLine&quot;:{&quot;brightness&quot;:0,&quot;colorType&quot;:1,&quot;foreColorIndex&quot;: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07_4*l_h_i*1_4_3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LINE_FORE_SCHEMECOLOR_INDEX" val="6"/>
  <p:tag name="KSO_WM_DIAGRAM_MAX_ITEMCNT" val="6"/>
  <p:tag name="KSO_WM_DIAGRAM_MIN_ITEMCNT" val="2"/>
  <p:tag name="KSO_WM_DIAGRAM_VIRTUALLY_FRAME" val="{&quot;height&quot;:307.1499212598426,&quot;width&quot;:863.9250393700786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7_4*l_h_f*1_4_1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单击此处输入你的正文，文字是您思想的提炼，为了最终演示发布的良好效果。"/>
  <p:tag name="KSO_WM_DIAGRAM_MAX_ITEMCNT" val="6"/>
  <p:tag name="KSO_WM_DIAGRAM_MIN_ITEMCNT" val="2"/>
  <p:tag name="KSO_WM_DIAGRAM_VIRTUALLY_FRAME" val="{&quot;height&quot;:307.1499212598426,&quot;width&quot;:863.925039370078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307_4*l_h_i*1_4_1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07.1499212598426,&quot;width&quot;:863.9250393700786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31307_4*l_h_i*1_5_2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07.1499212598426,&quot;width&quot;:863.925039370078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diagram20231307_4*l_h_i*1_5_3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LINE_FORE_SCHEMECOLOR_INDEX" val="5"/>
  <p:tag name="KSO_WM_DIAGRAM_MAX_ITEMCNT" val="6"/>
  <p:tag name="KSO_WM_DIAGRAM_MIN_ITEMCNT" val="2"/>
  <p:tag name="KSO_WM_DIAGRAM_VIRTUALLY_FRAME" val="{&quot;height&quot;:307.1499212598426,&quot;width&quot;:863.9250393700786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31307_4*l_h_f*1_5_1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单击此处输入你的正文，文字是您思想的提炼，为了最终演示发布的良好效果。"/>
  <p:tag name="KSO_WM_DIAGRAM_MAX_ITEMCNT" val="6"/>
  <p:tag name="KSO_WM_DIAGRAM_MIN_ITEMCNT" val="2"/>
  <p:tag name="KSO_WM_DIAGRAM_VIRTUALLY_FRAME" val="{&quot;height&quot;:307.1499212598426,&quot;width&quot;:863.925039370078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diagram20231307_4*l_h_i*1_5_1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07.1499212598426,&quot;width&quot;:863.925039370078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9.xml><?xml version="1.0" encoding="utf-8"?>
<p:tagLst xmlns:p="http://schemas.openxmlformats.org/presentationml/2006/main">
  <p:tag name="commondata" val="eyJoZGlkIjoiNWM2MGY3YTYwNDIwZWNlZGE5NDdkNjQzZDEyODE4ZWIifQ=="/>
  <p:tag name="resource_record_key" val="{&quot;70&quot;:[3315861]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1071</Words>
  <Application>WPS 演示</Application>
  <PresentationFormat>宽屏</PresentationFormat>
  <Paragraphs>77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Arial Unicode MS</vt:lpstr>
      <vt:lpstr>Arial Black</vt:lpstr>
      <vt:lpstr>Calibri</vt:lpstr>
      <vt:lpstr>Office 主题​​</vt:lpstr>
      <vt:lpstr>7.5</vt:lpstr>
      <vt:lpstr>目录</vt:lpstr>
      <vt:lpstr>textarea元素</vt:lpstr>
      <vt:lpstr>textarea元素常用属性</vt:lpstr>
      <vt:lpstr>常用技巧和注意事项</vt:lpstr>
      <vt:lpstr>常用技巧和注意事项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31</cp:revision>
  <dcterms:created xsi:type="dcterms:W3CDTF">2019-09-19T02:01:00Z</dcterms:created>
  <dcterms:modified xsi:type="dcterms:W3CDTF">2023-11-21T02:17:19Z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2BEE14313107409A895B6A972AA91083_13</vt:lpwstr>
  </property>
</Properties>
</file>