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3"/>
    <p:sldId id="278" r:id="rId4"/>
    <p:sldId id="271" r:id="rId5"/>
    <p:sldId id="272" r:id="rId6"/>
    <p:sldId id="288" r:id="rId7"/>
    <p:sldId id="273" r:id="rId8"/>
    <p:sldId id="274" r:id="rId9"/>
    <p:sldId id="275" r:id="rId10"/>
    <p:sldId id="276" r:id="rId11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4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40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33426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select元素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7.6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en-US" altLang="zh-CN" kern="0" dirty="0" err="1" smtClean="0">
                <a:solidFill>
                  <a:sysClr val="window" lastClr="FFFFFF"/>
                </a:solidFill>
                <a:sym typeface="+mn-ea"/>
              </a:rPr>
              <a:t>textarea</a:t>
            </a:r>
            <a:r>
              <a:rPr kumimoji="1" kern="0" dirty="0" smtClean="0">
                <a:solidFill>
                  <a:sysClr val="window" lastClr="FFFFFF"/>
                </a:solidFill>
                <a:sym typeface="+mn-ea"/>
              </a:rPr>
              <a:t>元素</a:t>
            </a:r>
            <a:endParaRPr kumimoji="1" lang="zh-CN" altLang="en-US" kern="0" dirty="0">
              <a:solidFill>
                <a:sysClr val="window" lastClr="FFFFFF"/>
              </a:solidFill>
              <a:ea typeface="黑体" panose="02010609060101010101" charset="-122"/>
            </a:endParaRPr>
          </a:p>
          <a:p>
            <a:pPr algn="l">
              <a:lnSpc>
                <a:spcPct val="100000"/>
              </a:lnSpc>
            </a:pPr>
            <a:r>
              <a:rPr kumimoji="1" lang="en-US" altLang="zh-CN" kern="0" dirty="0" smtClean="0">
                <a:solidFill>
                  <a:sysClr val="window" lastClr="FFFFFF"/>
                </a:solidFill>
                <a:sym typeface="+mn-ea"/>
              </a:rPr>
              <a:t>select</a:t>
            </a:r>
            <a:r>
              <a:rPr kumimoji="1" kern="0" dirty="0" smtClean="0">
                <a:solidFill>
                  <a:sysClr val="window" lastClr="FFFFFF"/>
                </a:solidFill>
                <a:sym typeface="+mn-ea"/>
              </a:rPr>
              <a:t>元素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1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5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select元素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45027" y="3013622"/>
            <a:ext cx="5143000" cy="612920"/>
            <a:chOff x="4315150" y="1676875"/>
            <a:chExt cx="3857250" cy="54005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4749280" y="1746111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元素常用属性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9" name="平行四边形 28"/>
            <p:cNvSpPr/>
            <p:nvPr>
              <p:custDataLst>
                <p:tags r:id="rId8"/>
              </p:custDataLst>
            </p:nvPr>
          </p:nvSpPr>
          <p:spPr>
            <a:xfrm>
              <a:off x="4315150" y="1676875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4445" y="1052195"/>
            <a:ext cx="9120505" cy="1722120"/>
          </a:xfrm>
        </p:spPr>
        <p:txBody>
          <a:bodyPr/>
          <a:p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我们在浏览乡村振兴注册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界面时，看到包含多个选项的下拉菜单，如图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所示即为一个下拉菜单，当点击下拉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三角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时，会出现一个选择列表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，如图所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示。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select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3505" y="2949575"/>
            <a:ext cx="2600325" cy="819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2490" y="2667635"/>
            <a:ext cx="2419350" cy="2057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335" y="982345"/>
            <a:ext cx="9978390" cy="4558665"/>
          </a:xfrm>
        </p:spPr>
        <p:txBody>
          <a:bodyPr>
            <a:normAutofit fontScale="70000"/>
          </a:bodyPr>
          <a:p>
            <a:pPr indent="457200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基本语法格式如下：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&lt;select&gt;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&lt;option&gt;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1&lt;/option&gt;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&lt;option&gt;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2&lt;/option&gt;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&lt;option&gt;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3&lt;/option&gt;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...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&lt;/select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altLang="zh-CN" dirty="0">
                <a:sym typeface="+mn-ea"/>
              </a:rPr>
              <a:t>在上面的语法中，</a:t>
            </a:r>
            <a:r>
              <a:rPr lang="en-US" altLang="zh-CN" dirty="0">
                <a:sym typeface="+mn-ea"/>
              </a:rPr>
              <a:t>&lt;select&gt;&lt;/select&gt;</a:t>
            </a:r>
            <a:r>
              <a:rPr altLang="zh-CN" dirty="0">
                <a:sym typeface="+mn-ea"/>
              </a:rPr>
              <a:t>标记用于在表单中添加一个下拉菜单，</a:t>
            </a:r>
            <a:r>
              <a:rPr lang="en-US" altLang="zh-CN" dirty="0">
                <a:sym typeface="+mn-ea"/>
              </a:rPr>
              <a:t>&lt;option&gt;&lt;/option&gt;</a:t>
            </a:r>
            <a:r>
              <a:rPr altLang="zh-CN" dirty="0">
                <a:sym typeface="+mn-ea"/>
              </a:rPr>
              <a:t>标记嵌套在</a:t>
            </a:r>
            <a:r>
              <a:rPr lang="en-US" altLang="zh-CN" dirty="0">
                <a:sym typeface="+mn-ea"/>
              </a:rPr>
              <a:t>&lt;select&gt;&lt;/select&gt;</a:t>
            </a:r>
            <a:r>
              <a:rPr altLang="zh-CN" dirty="0">
                <a:sym typeface="+mn-ea"/>
              </a:rPr>
              <a:t>标记中，用于定义下拉菜单中的具体选项，每对</a:t>
            </a:r>
            <a:r>
              <a:rPr lang="en-US" altLang="zh-CN" dirty="0">
                <a:sym typeface="+mn-ea"/>
              </a:rPr>
              <a:t>&lt;select&gt;&lt;/select&gt;</a:t>
            </a:r>
            <a:r>
              <a:rPr altLang="zh-CN" dirty="0">
                <a:sym typeface="+mn-ea"/>
              </a:rPr>
              <a:t>中至少应包含一对</a:t>
            </a:r>
            <a:r>
              <a:rPr lang="en-US" altLang="zh-CN" dirty="0">
                <a:sym typeface="+mn-ea"/>
              </a:rPr>
              <a:t>&lt;option&gt;&lt;/option&gt;</a:t>
            </a:r>
            <a:r>
              <a:rPr altLang="zh-CN" dirty="0">
                <a:sym typeface="+mn-ea"/>
              </a:rPr>
              <a:t>。</a:t>
            </a:r>
            <a:endParaRPr lang="zh-CN" altLang="zh-CN" dirty="0"/>
          </a:p>
          <a:p>
            <a:endParaRPr lang="zh-CN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select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8720" y="1124744"/>
            <a:ext cx="87849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740390" cy="4977130"/>
          </a:xfrm>
        </p:spPr>
        <p:txBody>
          <a:bodyPr>
            <a:normAutofit fontScale="65000"/>
          </a:bodyPr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除了基本的用法外，select元素还有许多其他的属性可以使用。其中最常用的两个属性是multiple和size。multiple属性允许用户选择多个选项，而size属性则定义了显示的选项个数。下面是一个使用这两个属性的示例：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&lt;select multiple size="3"&gt;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&lt;option value="option1"&gt;选项1&lt;/option&gt;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&lt;option value="option2"&gt;选项2&lt;/option&gt;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&lt;option value="option3"&gt;选项3&lt;/option&gt;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&lt;option value="option4"&gt;选项4&lt;/option&gt;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&lt;/select&gt;</a:t>
            </a:r>
            <a:endParaRPr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select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元素属性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1499870"/>
          </a:xfrm>
        </p:spPr>
        <p:txBody>
          <a:bodyPr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中，可以为</a:t>
            </a:r>
            <a:r>
              <a:rPr lang="en-US" altLang="zh-CN" sz="24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&lt;select&gt;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&lt;option&gt;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标记定义属性，以改变下拉菜单的外观显示效果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select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元素属性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50324" y="2551817"/>
          <a:ext cx="7386320" cy="25717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11275"/>
                <a:gridCol w="1540510"/>
                <a:gridCol w="4534535"/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标记名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常用属性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&lt;select&gt;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size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指定下拉菜单的可见选项数（取值为正整数）。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75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multiple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定义</a:t>
                      </a:r>
                      <a:r>
                        <a:rPr lang="en-US" sz="2000" kern="100" dirty="0">
                          <a:effectLst/>
                        </a:rPr>
                        <a:t>multiple="multiple"</a:t>
                      </a:r>
                      <a:r>
                        <a:rPr lang="zh-CN" sz="2000" kern="100" dirty="0">
                          <a:effectLst/>
                        </a:rPr>
                        <a:t>时，下拉菜单将具有多项选择的功能，方法为按住</a:t>
                      </a:r>
                      <a:r>
                        <a:rPr lang="en-US" sz="2000" kern="100" dirty="0">
                          <a:effectLst/>
                        </a:rPr>
                        <a:t>Ctrl</a:t>
                      </a:r>
                      <a:r>
                        <a:rPr lang="zh-CN" sz="2000" kern="100" dirty="0">
                          <a:effectLst/>
                        </a:rPr>
                        <a:t>键的同时选择多项。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</a:t>
                      </a:r>
                      <a:r>
                        <a:rPr lang="en-US" sz="2000" kern="0" dirty="0">
                          <a:effectLst/>
                        </a:rPr>
                        <a:t>option</a:t>
                      </a:r>
                      <a:r>
                        <a:rPr lang="en-US" sz="2000" kern="100" dirty="0">
                          <a:effectLst/>
                        </a:rPr>
                        <a:t>&gt;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selected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定义</a:t>
                      </a:r>
                      <a:r>
                        <a:rPr lang="en-US" sz="2000" kern="100" dirty="0">
                          <a:effectLst/>
                        </a:rPr>
                        <a:t>selected =" selected "</a:t>
                      </a:r>
                      <a:r>
                        <a:rPr lang="zh-CN" sz="2000" kern="100" dirty="0">
                          <a:effectLst/>
                        </a:rPr>
                        <a:t>时，当前项即为默认选中项。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1782" marR="617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680" y="1050925"/>
            <a:ext cx="9010015" cy="1534160"/>
          </a:xfrm>
        </p:spPr>
        <p:txBody>
          <a:bodyPr/>
          <a:p>
            <a:r>
              <a:rPr altLang="zh-CN" dirty="0" smtClean="0">
                <a:sym typeface="+mn-ea"/>
              </a:rPr>
              <a:t>在</a:t>
            </a:r>
            <a:r>
              <a:rPr altLang="zh-CN" dirty="0">
                <a:sym typeface="+mn-ea"/>
              </a:rPr>
              <a:t>实际网页制作过程中，有时候需要对</a:t>
            </a:r>
            <a:r>
              <a:rPr altLang="zh-CN" dirty="0">
                <a:solidFill>
                  <a:srgbClr val="00B0F0"/>
                </a:solidFill>
                <a:sym typeface="+mn-ea"/>
              </a:rPr>
              <a:t>下拉菜单中的选项</a:t>
            </a:r>
            <a:r>
              <a:rPr altLang="zh-CN" dirty="0">
                <a:sym typeface="+mn-ea"/>
              </a:rPr>
              <a:t>进行</a:t>
            </a:r>
            <a:r>
              <a:rPr altLang="zh-CN" dirty="0">
                <a:solidFill>
                  <a:srgbClr val="009ED6"/>
                </a:solidFill>
                <a:sym typeface="+mn-ea"/>
              </a:rPr>
              <a:t>分组</a:t>
            </a:r>
            <a:r>
              <a:rPr altLang="zh-CN" dirty="0">
                <a:sym typeface="+mn-ea"/>
              </a:rPr>
              <a:t>，这样当存在很多选项时，要想找到相应的选项就会更加容易。</a:t>
            </a:r>
            <a:r>
              <a:rPr altLang="zh-CN" dirty="0" smtClean="0">
                <a:sym typeface="+mn-ea"/>
              </a:rPr>
              <a:t>如</a:t>
            </a:r>
            <a:r>
              <a:rPr dirty="0" smtClean="0">
                <a:sym typeface="+mn-ea"/>
              </a:rPr>
              <a:t>左图</a:t>
            </a:r>
            <a:r>
              <a:rPr altLang="zh-CN" dirty="0">
                <a:sym typeface="+mn-ea"/>
              </a:rPr>
              <a:t>所示即为选项分组后的下拉菜单中选项的展示效果。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optgroup</a:t>
            </a:r>
            <a:r>
              <a:rPr lang="zh-CN" altLang="en-US" sz="2800" dirty="0" smtClean="0">
                <a:solidFill>
                  <a:srgbClr val="0070C0"/>
                </a:solidFill>
              </a:rPr>
              <a:t>分组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2512060"/>
            <a:ext cx="8552815" cy="3064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例如：&lt;select&gt;</a:t>
            </a:r>
            <a:endParaRPr lang="zh-CN" altLang="en-US" sz="2000"/>
          </a:p>
          <a:p>
            <a:r>
              <a:rPr lang="zh-CN" altLang="en-US" sz="2000"/>
              <a:t>    &lt;optgroup </a:t>
            </a:r>
            <a:r>
              <a:rPr lang="zh-CN" altLang="en-US" sz="2000"/>
              <a:t>label="组1"&gt;</a:t>
            </a:r>
            <a:endParaRPr lang="zh-CN" altLang="en-US" sz="2000"/>
          </a:p>
          <a:p>
            <a:r>
              <a:rPr lang="zh-CN" altLang="en-US" sz="2000"/>
              <a:t>        &lt;option value="option1"&gt;选项1&lt;/option&gt;</a:t>
            </a:r>
            <a:endParaRPr lang="zh-CN" altLang="en-US" sz="2000"/>
          </a:p>
          <a:p>
            <a:r>
              <a:rPr lang="zh-CN" altLang="en-US" sz="2000"/>
              <a:t>        &lt;option value="option2"&gt;选项2&lt;/option&gt;</a:t>
            </a:r>
            <a:endParaRPr lang="zh-CN" altLang="en-US" sz="2000"/>
          </a:p>
          <a:p>
            <a:r>
              <a:rPr lang="zh-CN" altLang="en-US" sz="2000"/>
              <a:t>    &lt;/optgroup&gt;</a:t>
            </a:r>
            <a:endParaRPr lang="zh-CN" altLang="en-US" sz="2000"/>
          </a:p>
          <a:p>
            <a:r>
              <a:rPr lang="zh-CN" altLang="en-US" sz="2000"/>
              <a:t>    &lt;optgroup label="组2"&gt;</a:t>
            </a:r>
            <a:endParaRPr lang="zh-CN" altLang="en-US" sz="2000"/>
          </a:p>
          <a:p>
            <a:r>
              <a:rPr lang="zh-CN" altLang="en-US" sz="2000"/>
              <a:t>        &lt;option value="option3"&gt;选项3&lt;/option&gt;</a:t>
            </a:r>
            <a:endParaRPr lang="zh-CN" altLang="en-US" sz="2000"/>
          </a:p>
          <a:p>
            <a:r>
              <a:rPr lang="zh-CN" altLang="en-US" sz="2000"/>
              <a:t>        &lt;option value="option4"&gt;选项4&lt;/option&gt;</a:t>
            </a:r>
            <a:endParaRPr lang="zh-CN" altLang="en-US" sz="2000"/>
          </a:p>
          <a:p>
            <a:r>
              <a:rPr lang="zh-CN" altLang="en-US" sz="2000"/>
              <a:t>    &lt;/optgroup&gt;</a:t>
            </a:r>
            <a:endParaRPr lang="zh-CN" altLang="en-US" sz="2000"/>
          </a:p>
          <a:p>
            <a:r>
              <a:rPr lang="zh-CN" altLang="en-US" sz="2000"/>
              <a:t>&lt;/select&gt;</a:t>
            </a:r>
            <a:endParaRPr lang="zh-CN" alt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371600"/>
            <a:ext cx="10439400" cy="215963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     </a:t>
            </a:r>
            <a:r>
              <a:rPr altLang="zh-CN">
                <a:sym typeface="+mn-ea"/>
              </a:rPr>
              <a:t>select元素</a:t>
            </a:r>
            <a:r>
              <a:rPr altLang="zh-CN">
                <a:sym typeface="+mn-ea"/>
              </a:rPr>
              <a:t>是创建下拉列表的强大工具，可以适应许多不同的需求。使用它，你可以为用户提供选择的便利性，并为网页添加交互性。</a:t>
            </a:r>
            <a:endParaRPr altLang="zh-CN"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select</a:t>
            </a:r>
            <a:r>
              <a:rPr smtClean="0">
                <a:solidFill>
                  <a:srgbClr val="0070C0"/>
                </a:solidFill>
                <a:sym typeface="+mn-ea"/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52652" y="306896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NWM2MGY3YTYwNDIwZWNlZGE5NDdkNjQzZDEyODE4ZWIifQ=="/>
  <p:tag name="resource_record_key" val="{&quot;70&quot;:[3312417]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演示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 Unicode MS</vt:lpstr>
      <vt:lpstr>Arial Black</vt:lpstr>
      <vt:lpstr>Calibri</vt:lpstr>
      <vt:lpstr>Office 主题​​</vt:lpstr>
      <vt:lpstr>7.9</vt:lpstr>
      <vt:lpstr>目录</vt:lpstr>
      <vt:lpstr>select元素</vt:lpstr>
      <vt:lpstr>select元素</vt:lpstr>
      <vt:lpstr>select元素属性</vt:lpstr>
      <vt:lpstr>select元素属性</vt:lpstr>
      <vt:lpstr>optgroup分组</vt:lpstr>
      <vt:lpstr>optgroup分组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32</cp:revision>
  <dcterms:created xsi:type="dcterms:W3CDTF">2019-09-19T02:01:00Z</dcterms:created>
  <dcterms:modified xsi:type="dcterms:W3CDTF">2023-11-10T09:41:41Z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D6AE327FE7014EB5953846BCB4B16A6B_13</vt:lpwstr>
  </property>
</Properties>
</file>