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1" r:id="rId3"/>
    <p:sldId id="292" r:id="rId4"/>
    <p:sldId id="267" r:id="rId5"/>
    <p:sldId id="268" r:id="rId6"/>
    <p:sldId id="269" r:id="rId7"/>
    <p:sldId id="270" r:id="rId8"/>
    <p:sldId id="271" r:id="rId9"/>
    <p:sldId id="275" r:id="rId10"/>
    <p:sldId id="276" r:id="rId11"/>
    <p:sldId id="277" r:id="rId12"/>
    <p:sldId id="278" r:id="rId13"/>
    <p:sldId id="333" r:id="rId14"/>
    <p:sldId id="291" r:id="rId15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7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引入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pic>
        <p:nvPicPr>
          <p:cNvPr id="10" name="内容占位符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0420" y="1137285"/>
            <a:ext cx="8011160" cy="45834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浏览器支持情况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75520" y="1412776"/>
          <a:ext cx="8507095" cy="3834130"/>
        </p:xfrm>
        <a:graphic>
          <a:graphicData uri="http://schemas.openxmlformats.org/drawingml/2006/table">
            <a:tbl>
              <a:tblPr firstRow="1" firstCol="1" bandRow="1"/>
              <a:tblGrid>
                <a:gridCol w="1235710"/>
                <a:gridCol w="1079500"/>
                <a:gridCol w="1512570"/>
                <a:gridCol w="1619250"/>
                <a:gridCol w="1619885"/>
                <a:gridCol w="1440180"/>
              </a:tblGrid>
              <a:tr h="650240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音频格式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242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IE 9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Firefox 4.0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Opera 10.6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Chrome 6.0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Safari 3.0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19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ogg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mp3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200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wav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>
              <a:lnSpc>
                <a:spcPct val="15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中，运用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元素可以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元素提供多个备用文件。运用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元素添加音频的基本格式如下：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&lt;audio controls="controls"&gt;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&lt;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音频文件地址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type="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媒体文件类型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&lt;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音频文件地址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type="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媒体文件类型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……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&lt;/audio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source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8093" y="1340768"/>
            <a:ext cx="878497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 dirty="0" smtClean="0">
                <a:solidFill>
                  <a:srgbClr val="0070C0"/>
                </a:solidFill>
              </a:rPr>
              <a:t>小结</a:t>
            </a:r>
            <a:endParaRPr sz="2800" dirty="0" smtClean="0">
              <a:solidFill>
                <a:srgbClr val="0070C0"/>
              </a:solidFill>
            </a:endParaRPr>
          </a:p>
        </p:txBody>
      </p:sp>
      <p:sp>
        <p:nvSpPr>
          <p:cNvPr id="53" name="对角圆角矩形 52"/>
          <p:cNvSpPr/>
          <p:nvPr>
            <p:custDataLst>
              <p:tags r:id="rId1"/>
            </p:custDataLst>
          </p:nvPr>
        </p:nvSpPr>
        <p:spPr>
          <a:xfrm>
            <a:off x="1401128" y="2240915"/>
            <a:ext cx="9043817" cy="76226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2"/>
            </p:custDataLst>
          </p:nvPr>
        </p:nvSpPr>
        <p:spPr>
          <a:xfrm>
            <a:off x="1401128" y="2101850"/>
            <a:ext cx="550422" cy="52522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3"/>
            </p:custDataLst>
          </p:nvPr>
        </p:nvSpPr>
        <p:spPr>
          <a:xfrm>
            <a:off x="1951673" y="2102485"/>
            <a:ext cx="82930" cy="138216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4"/>
            </p:custDataLst>
          </p:nvPr>
        </p:nvSpPr>
        <p:spPr>
          <a:xfrm>
            <a:off x="1987233" y="2244090"/>
            <a:ext cx="8171350" cy="74913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多媒体概念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5"/>
            </p:custDataLst>
          </p:nvPr>
        </p:nvSpPr>
        <p:spPr>
          <a:xfrm>
            <a:off x="1401128" y="3502025"/>
            <a:ext cx="9043817" cy="76226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6"/>
            </p:custDataLst>
          </p:nvPr>
        </p:nvSpPr>
        <p:spPr>
          <a:xfrm>
            <a:off x="1401128" y="3362960"/>
            <a:ext cx="550422" cy="52522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直角三角形 8"/>
          <p:cNvSpPr/>
          <p:nvPr>
            <p:custDataLst>
              <p:tags r:id="rId7"/>
            </p:custDataLst>
          </p:nvPr>
        </p:nvSpPr>
        <p:spPr>
          <a:xfrm>
            <a:off x="1951673" y="3364230"/>
            <a:ext cx="82930" cy="138216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987233" y="3512820"/>
            <a:ext cx="8171350" cy="74913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音频嵌入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6317" y="3130555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0220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buClrTx/>
              <a:buSzTx/>
              <a:buFontTx/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多媒体（上）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807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7.9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891030" y="1489075"/>
            <a:ext cx="8282305" cy="2376805"/>
          </a:xfrm>
        </p:spPr>
        <p:txBody>
          <a:bodyPr/>
          <a:p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在网页设计中，多媒体技术主要是指在网页上运用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音频、视频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传递信息的一种方式。在网络传输速度越来越快的今天，音频和视频技术已经被越来越广泛的应用在网页设计中，比起静态的图片和文字，音频和视频可以为用户提供更直观、丰富的信息。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多媒体概述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6660" y="1156970"/>
            <a:ext cx="9417050" cy="3028315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出现之前并没有将视频和音频嵌入到页面的标准方式，多媒体内容在大多数情况下都是通过第三方插件或集成在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浏览器的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应用程序中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通过这样的方式实现的音视频功能，不仅需要借助第三方插件而且实现代码复杂冗长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中，可以使用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标签在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页面中嵌入视频或音频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多媒体引入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51890" y="1052195"/>
            <a:ext cx="10439400" cy="800100"/>
          </a:xfrm>
        </p:spPr>
        <p:txBody>
          <a:bodyPr/>
          <a:p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很多浏览器已经实现了对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宋体" panose="02010600030101010101" pitchFamily="2" charset="-122"/>
              </a:rPr>
              <a:t>浏览器支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9218" name="标题 1"/>
          <p:cNvSpPr>
            <a:spLocks noChangeArrowheads="1"/>
          </p:cNvSpPr>
          <p:nvPr/>
        </p:nvSpPr>
        <p:spPr bwMode="auto">
          <a:xfrm>
            <a:off x="2393975" y="116632"/>
            <a:ext cx="5148262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持情况</a:t>
            </a:r>
            <a:endParaRPr lang="zh-CN" altLang="en-US" sz="28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22513" y="1860550"/>
          <a:ext cx="7010400" cy="34937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021840"/>
                <a:gridCol w="4988560"/>
              </a:tblGrid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支持版本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IE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9.0</a:t>
                      </a: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及以上版本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en-US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refox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3.5</a:t>
                      </a: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及以上版本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Ope</a:t>
                      </a:r>
                      <a:r>
                        <a:rPr lang="en-US" altLang="zh-CN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en-US" sz="16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10.5</a:t>
                      </a: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及以上版本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Chrome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3.0</a:t>
                      </a:r>
                      <a:r>
                        <a:rPr lang="zh-CN" sz="16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及以上版本</a:t>
                      </a:r>
                      <a:endParaRPr lang="zh-CN" sz="16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  <a:tr h="5822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Safari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3.2</a:t>
                      </a:r>
                      <a:r>
                        <a:rPr lang="zh-CN" sz="16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及以上版本</a:t>
                      </a:r>
                      <a:endParaRPr lang="zh-CN" sz="16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720090">
              <a:lnSpc>
                <a:spcPct val="15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音频格式是指要在计算机内播放或是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处理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文件。在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中嵌入的音频格式主要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mp3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wav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mp3</a:t>
            </a:r>
            <a:r>
              <a:rPr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是一种音频压缩技术，利用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mp3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的技术，将音乐以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1:10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甚至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1:12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的压缩率，压缩成容量较小的文件，音质与却没有明显的下降。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是一种有损压缩的音频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格式，它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是完全免费、开放、没有专利限制的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文件格式可以不断地进行大小和音质的改良，而不影响旧的编码器或播放器。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wav</a:t>
            </a:r>
            <a:r>
              <a:rPr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是微软公司专门为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Windows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开发的一种标准数字音频文件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是录音时用的标准的Windows文件格式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缺点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就是它所占用的磁盘空间太大（每分钟的音乐大约需要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兆磁盘空间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）。属于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无损音乐格式的一种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音频格式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22396" y="1196752"/>
            <a:ext cx="856609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视频格式包含视频编码、音频编码和容器格式。在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中嵌入的视频格式主要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包括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MPEG 4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MPEG 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：MPEG4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是网络视频图像压缩标准之一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MPEG4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的优势在于其压缩比（最大可达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4000:1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），已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成为影音数位视讯产业，最重要的标准格式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720090">
              <a:lnSpc>
                <a:spcPct val="150000"/>
              </a:lnSpc>
              <a:spcBef>
                <a:spcPts val="600"/>
              </a:spcBef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由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Google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提出，是一个开放、免费的媒体文件格式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标准的网络视频更加偏向于开源并且是基于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标准的，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项目旨在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为开放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的网络开发高质量、开放的视频格式，其重点是解决视频服务这一核心的网络用户体验。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视频格式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1976" y="1196752"/>
            <a:ext cx="806489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052195"/>
            <a:ext cx="9810750" cy="3115945"/>
          </a:xfrm>
        </p:spPr>
        <p:txBody>
          <a:bodyPr>
            <a:normAutofit lnSpcReduction="10000"/>
          </a:bodyPr>
          <a:p>
            <a:pPr marL="0" lvl="1" indent="457200">
              <a:lnSpc>
                <a:spcPct val="150000"/>
              </a:lnSpc>
              <a:defRPr/>
            </a:pP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标签用于定义播放音频文件的标准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它支持三种音频格式，分别为</a:t>
            </a:r>
            <a:r>
              <a:rPr lang="en-US" altLang="zh-CN" sz="2000" dirty="0" err="1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MP3</a:t>
            </a:r>
            <a:r>
              <a:rPr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wav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基本格式如下：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	&lt;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controls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=“controls”&gt;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插入音频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audio&gt;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defRPr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 &gt;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 audio &gt;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之间也可以插入文字，用于不支持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元素的浏览器显示。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audio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元素中还可以添加其他属性，来进一步优化音频的播放效果，具体如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表所示。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audio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r>
              <a:rPr lang="zh-CN" altLang="en-US" sz="2800" dirty="0">
                <a:solidFill>
                  <a:srgbClr val="0070C0"/>
                </a:solidFill>
              </a:rPr>
              <a:t>属性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40077" y="1798712"/>
          <a:ext cx="7632700" cy="3467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815"/>
                <a:gridCol w="1584960"/>
                <a:gridCol w="4606925"/>
              </a:tblGrid>
              <a:tr h="64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866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autoplay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当页面载入完成后自动播放音频。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36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loop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音频结束时重新开始播放。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096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</a:rPr>
                        <a:t>preload</a:t>
                      </a:r>
                      <a:endParaRPr lang="zh-CN" sz="2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preload</a:t>
                      </a:r>
                      <a:endParaRPr lang="zh-CN" sz="2400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400" kern="100" dirty="0" smtClean="0">
                          <a:effectLst/>
                        </a:rPr>
                        <a:t>预加载，</a:t>
                      </a:r>
                      <a:r>
                        <a:rPr lang="zh-CN" sz="2400" kern="100" dirty="0" smtClean="0">
                          <a:effectLst/>
                        </a:rPr>
                        <a:t>在</a:t>
                      </a:r>
                      <a:r>
                        <a:rPr lang="zh-CN" sz="2400" kern="100" dirty="0">
                          <a:effectLst/>
                        </a:rPr>
                        <a:t>页面加载</a:t>
                      </a:r>
                      <a:r>
                        <a:rPr lang="zh-CN" sz="2400" kern="100" dirty="0" smtClean="0">
                          <a:effectLst/>
                        </a:rPr>
                        <a:t>时</a:t>
                      </a:r>
                      <a:r>
                        <a:rPr lang="zh-CN" altLang="en-US" sz="2400" kern="100" dirty="0" smtClean="0">
                          <a:effectLst/>
                        </a:rPr>
                        <a:t>就</a:t>
                      </a:r>
                      <a:r>
                        <a:rPr lang="zh-CN" sz="2400" kern="100" dirty="0" smtClean="0">
                          <a:effectLst/>
                        </a:rPr>
                        <a:t>进行</a:t>
                      </a:r>
                      <a:r>
                        <a:rPr lang="zh-CN" sz="2400" kern="100" dirty="0">
                          <a:effectLst/>
                        </a:rPr>
                        <a:t>加载，并预备播放。如果使用</a:t>
                      </a:r>
                      <a:r>
                        <a:rPr lang="en-US" sz="2400" kern="100" dirty="0">
                          <a:effectLst/>
                        </a:rPr>
                        <a:t> "</a:t>
                      </a:r>
                      <a:r>
                        <a:rPr lang="en-US" sz="2400" kern="100" dirty="0" err="1">
                          <a:effectLst/>
                        </a:rPr>
                        <a:t>autoplay</a:t>
                      </a:r>
                      <a:r>
                        <a:rPr lang="en-US" sz="2400" kern="100" dirty="0">
                          <a:effectLst/>
                        </a:rPr>
                        <a:t>"</a:t>
                      </a:r>
                      <a:r>
                        <a:rPr lang="zh-CN" sz="2400" kern="100" dirty="0">
                          <a:effectLst/>
                        </a:rPr>
                        <a:t>，则忽略该属性。</a:t>
                      </a:r>
                      <a:endParaRPr lang="zh-CN" sz="24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7.xml><?xml version="1.0" encoding="utf-8"?>
<p:tagLst xmlns:p="http://schemas.openxmlformats.org/presentationml/2006/main">
  <p:tag name="commondata" val="eyJoZGlkIjoiMzI3OTgzN2M4MWJmZDdhNTRmMDQyZDhhMjY4NTlkZW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1628</Words>
  <Application>WPS 演示</Application>
  <PresentationFormat>宽屏</PresentationFormat>
  <Paragraphs>178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</vt:lpstr>
      <vt:lpstr>Arial Unicode MS</vt:lpstr>
      <vt:lpstr>Arial Black</vt:lpstr>
      <vt:lpstr>Calibri</vt:lpstr>
      <vt:lpstr>Office 主题​​</vt:lpstr>
      <vt:lpstr>引入</vt:lpstr>
      <vt:lpstr>7.9</vt:lpstr>
      <vt:lpstr>多媒体概述</vt:lpstr>
      <vt:lpstr>多媒体引入</vt:lpstr>
      <vt:lpstr>浏览器支</vt:lpstr>
      <vt:lpstr>音频格式</vt:lpstr>
      <vt:lpstr>视频格式</vt:lpstr>
      <vt:lpstr>audio元素</vt:lpstr>
      <vt:lpstr>audio元素属性</vt:lpstr>
      <vt:lpstr>浏览器支持情况</vt:lpstr>
      <vt:lpstr>source元素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30</cp:revision>
  <dcterms:created xsi:type="dcterms:W3CDTF">2019-09-19T02:01:00Z</dcterms:created>
  <dcterms:modified xsi:type="dcterms:W3CDTF">2023-11-11T12:30:31Z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5CEEB9729E844DB3B45159FA223D30CB_13</vt:lpwstr>
  </property>
</Properties>
</file>