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2" r:id="rId3"/>
    <p:sldId id="282" r:id="rId4"/>
    <p:sldId id="283" r:id="rId5"/>
    <p:sldId id="284" r:id="rId6"/>
    <p:sldId id="285" r:id="rId7"/>
    <p:sldId id="289" r:id="rId8"/>
    <p:sldId id="290" r:id="rId9"/>
    <p:sldId id="319" r:id="rId10"/>
    <p:sldId id="291" r:id="rId11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400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D8052"/>
    <a:srgbClr val="1369B2"/>
    <a:srgbClr val="E2E4E5"/>
    <a:srgbClr val="FD8254"/>
    <a:srgbClr val="4C8CF5"/>
    <a:srgbClr val="FEB092"/>
    <a:srgbClr val="E50505"/>
    <a:srgbClr val="FD703B"/>
    <a:srgbClr val="FFC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24"/>
        <p:guide pos="400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67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image" Target="../media/image1.png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image" Target="../media/image2.png"/><Relationship Id="rId2" Type="http://schemas.openxmlformats.org/officeDocument/2006/relationships/tags" Target="../tags/tag41.xml"/><Relationship Id="rId18" Type="http://schemas.openxmlformats.org/officeDocument/2006/relationships/tags" Target="../tags/tag56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tags" Target="../tags/tag53.xml"/><Relationship Id="rId14" Type="http://schemas.openxmlformats.org/officeDocument/2006/relationships/tags" Target="../tags/tag52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19.xml"/><Relationship Id="rId8" Type="http://schemas.openxmlformats.org/officeDocument/2006/relationships/tags" Target="../tags/tag18.xml"/><Relationship Id="rId7" Type="http://schemas.openxmlformats.org/officeDocument/2006/relationships/tags" Target="../tags/tag17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0" Type="http://schemas.openxmlformats.org/officeDocument/2006/relationships/tags" Target="../tags/tag30.xml"/><Relationship Id="rId2" Type="http://schemas.openxmlformats.org/officeDocument/2006/relationships/tags" Target="../tags/tag12.xml"/><Relationship Id="rId19" Type="http://schemas.openxmlformats.org/officeDocument/2006/relationships/tags" Target="../tags/tag29.xml"/><Relationship Id="rId18" Type="http://schemas.openxmlformats.org/officeDocument/2006/relationships/tags" Target="../tags/tag28.xml"/><Relationship Id="rId17" Type="http://schemas.openxmlformats.org/officeDocument/2006/relationships/tags" Target="../tags/tag27.xml"/><Relationship Id="rId16" Type="http://schemas.openxmlformats.org/officeDocument/2006/relationships/tags" Target="../tags/tag26.xml"/><Relationship Id="rId15" Type="http://schemas.openxmlformats.org/officeDocument/2006/relationships/tags" Target="../tags/tag25.xml"/><Relationship Id="rId14" Type="http://schemas.openxmlformats.org/officeDocument/2006/relationships/tags" Target="../tags/tag24.xml"/><Relationship Id="rId13" Type="http://schemas.openxmlformats.org/officeDocument/2006/relationships/tags" Target="../tags/tag23.xml"/><Relationship Id="rId12" Type="http://schemas.openxmlformats.org/officeDocument/2006/relationships/tags" Target="../tags/tag22.xml"/><Relationship Id="rId11" Type="http://schemas.openxmlformats.org/officeDocument/2006/relationships/tags" Target="../tags/tag21.xml"/><Relationship Id="rId10" Type="http://schemas.openxmlformats.org/officeDocument/2006/relationships/tags" Target="../tags/tag2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image" Target="../media/image2.png"/><Relationship Id="rId2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tags" Target="../tags/tag36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项目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  <p:sp>
        <p:nvSpPr>
          <p:cNvPr id="10" name="任意多边形 9"/>
          <p:cNvSpPr/>
          <p:nvPr userDrawn="1">
            <p:custDataLst>
              <p:tags r:id="rId2"/>
            </p:custDataLst>
          </p:nvPr>
        </p:nvSpPr>
        <p:spPr>
          <a:xfrm>
            <a:off x="-195580" y="2621915"/>
            <a:ext cx="10582910" cy="1494155"/>
          </a:xfrm>
          <a:custGeom>
            <a:avLst/>
            <a:gdLst>
              <a:gd name="connsiteX0" fmla="*/ 0 w 16666"/>
              <a:gd name="connsiteY0" fmla="*/ 0 h 2353"/>
              <a:gd name="connsiteX1" fmla="*/ 16666 w 16666"/>
              <a:gd name="connsiteY1" fmla="*/ 0 h 2353"/>
              <a:gd name="connsiteX2" fmla="*/ 15695 w 16666"/>
              <a:gd name="connsiteY2" fmla="*/ 2353 h 2353"/>
              <a:gd name="connsiteX3" fmla="*/ 0 w 16666"/>
              <a:gd name="connsiteY3" fmla="*/ 2327 h 2353"/>
              <a:gd name="connsiteX4" fmla="*/ 0 w 16666"/>
              <a:gd name="connsiteY4" fmla="*/ 0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666" h="2353">
                <a:moveTo>
                  <a:pt x="0" y="0"/>
                </a:moveTo>
                <a:lnTo>
                  <a:pt x="16666" y="0"/>
                </a:lnTo>
                <a:lnTo>
                  <a:pt x="15695" y="2353"/>
                </a:lnTo>
                <a:lnTo>
                  <a:pt x="0" y="232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10"/>
          <p:cNvSpPr>
            <a:spLocks noChangeAspect="1"/>
          </p:cNvSpPr>
          <p:nvPr userDrawn="1">
            <p:custDataLst>
              <p:tags r:id="rId3"/>
            </p:custDataLst>
          </p:nvPr>
        </p:nvSpPr>
        <p:spPr>
          <a:xfrm>
            <a:off x="647065" y="2611755"/>
            <a:ext cx="1649095" cy="1444625"/>
          </a:xfrm>
          <a:prstGeom prst="hexagon">
            <a:avLst/>
          </a:prstGeom>
          <a:gradFill flip="none" rotWithShape="1">
            <a:gsLst>
              <a:gs pos="50000">
                <a:sysClr val="window" lastClr="FFFFFF">
                  <a:lumMod val="95000"/>
                </a:sysClr>
              </a:gs>
              <a:gs pos="100000">
                <a:sysClr val="window" lastClr="FFFFFF">
                  <a:lumMod val="75000"/>
                </a:sysClr>
              </a:gs>
              <a:gs pos="0">
                <a:sysClr val="window" lastClr="FFFFFF"/>
              </a:gs>
            </a:gsLst>
            <a:lin ang="18900000" scaled="0"/>
            <a:tileRect/>
          </a:gradFill>
          <a:ln w="15875" cap="flat" cmpd="sng" algn="ctr">
            <a:gradFill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pic>
        <p:nvPicPr>
          <p:cNvPr id="7" name="图片 6" descr="谷歌浏览器logo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965" y="2757805"/>
            <a:ext cx="1252220" cy="1183005"/>
          </a:xfrm>
          <a:prstGeom prst="rect">
            <a:avLst/>
          </a:prstGeom>
        </p:spPr>
      </p:pic>
      <p:sp>
        <p:nvSpPr>
          <p:cNvPr id="8" name="任意多边形 7"/>
          <p:cNvSpPr/>
          <p:nvPr userDrawn="1">
            <p:custDataLst>
              <p:tags r:id="rId6"/>
            </p:custDataLst>
          </p:nvPr>
        </p:nvSpPr>
        <p:spPr>
          <a:xfrm flipH="1" flipV="1">
            <a:off x="10182860" y="2621915"/>
            <a:ext cx="2066925" cy="1494155"/>
          </a:xfrm>
          <a:custGeom>
            <a:avLst/>
            <a:gdLst>
              <a:gd name="connsiteX0" fmla="*/ 67 w 3255"/>
              <a:gd name="connsiteY0" fmla="*/ 41 h 2353"/>
              <a:gd name="connsiteX1" fmla="*/ 3255 w 3255"/>
              <a:gd name="connsiteY1" fmla="*/ 0 h 2353"/>
              <a:gd name="connsiteX2" fmla="*/ 2284 w 3255"/>
              <a:gd name="connsiteY2" fmla="*/ 2353 h 2353"/>
              <a:gd name="connsiteX3" fmla="*/ 0 w 3255"/>
              <a:gd name="connsiteY3" fmla="*/ 2328 h 2353"/>
              <a:gd name="connsiteX4" fmla="*/ 67 w 3255"/>
              <a:gd name="connsiteY4" fmla="*/ 41 h 2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5" h="2353">
                <a:moveTo>
                  <a:pt x="67" y="41"/>
                </a:moveTo>
                <a:lnTo>
                  <a:pt x="3255" y="0"/>
                </a:lnTo>
                <a:lnTo>
                  <a:pt x="2284" y="2353"/>
                </a:lnTo>
                <a:lnTo>
                  <a:pt x="0" y="2328"/>
                </a:lnTo>
                <a:lnTo>
                  <a:pt x="67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7"/>
            </p:custDataLst>
          </p:nvPr>
        </p:nvSpPr>
        <p:spPr>
          <a:xfrm>
            <a:off x="10431820" y="2943349"/>
            <a:ext cx="1798955" cy="953135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</a:bodyPr>
          <a:p>
            <a:pPr algn="ctr"/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网</a:t>
            </a:r>
            <a:r>
              <a:rPr lang="en-US" altLang="zh-CN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  </a:t>
            </a:r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页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  <a:p>
            <a:r>
              <a:rPr lang="zh-CN" altLang="en-US" sz="2800" b="1" spc="-260" dirty="0">
                <a:solidFill>
                  <a:srgbClr val="E5050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FillTx/>
                <a:latin typeface="字魂50号-白鸽天行体" panose="00000500000000000000" charset="-122"/>
                <a:ea typeface="字魂50号-白鸽天行体" panose="00000500000000000000" charset="-122"/>
                <a:cs typeface="字魂50号-白鸽天行体" panose="00000500000000000000" charset="-122"/>
              </a:rPr>
              <a:t>设计与制作</a:t>
            </a:r>
            <a:endParaRPr lang="zh-CN" altLang="en-US" sz="2800" b="1" spc="-260" dirty="0">
              <a:solidFill>
                <a:srgbClr val="E50505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FillTx/>
              <a:latin typeface="字魂50号-白鸽天行体" panose="00000500000000000000" charset="-122"/>
              <a:ea typeface="字魂50号-白鸽天行体" panose="00000500000000000000" charset="-122"/>
              <a:cs typeface="字魂50号-白鸽天行体" panose="00000500000000000000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660650" y="2814320"/>
            <a:ext cx="7080250" cy="1126490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222749" y="245532"/>
            <a:ext cx="4456430" cy="521970"/>
            <a:chOff x="174623" y="245532"/>
            <a:chExt cx="4456430" cy="521970"/>
          </a:xfrm>
        </p:grpSpPr>
        <p:grpSp>
          <p:nvGrpSpPr>
            <p:cNvPr id="13" name="组合 12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14" name="矩形: 圆角 4"/>
              <p:cNvSpPr/>
              <p:nvPr>
                <p:custDataLst>
                  <p:tags r:id="rId4"/>
                </p:custDataLst>
              </p:nvPr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15" name="矩形: 圆角 5"/>
              <p:cNvSpPr/>
              <p:nvPr>
                <p:custDataLst>
                  <p:tags r:id="rId5"/>
                </p:custDataLst>
              </p:nvPr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16" name="矩形 15"/>
            <p:cNvSpPr/>
            <p:nvPr>
              <p:custDataLst>
                <p:tags r:id="rId6"/>
              </p:custDataLst>
            </p:nvPr>
          </p:nvSpPr>
          <p:spPr>
            <a:xfrm>
              <a:off x="79946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 w="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latin typeface="思源宋体 CN Heavy" panose="02020900000000000000" pitchFamily="18" charset="-122"/>
                  <a:ea typeface="思源宋体 CN Heavy" panose="02020900000000000000" pitchFamily="18" charset="-122"/>
                  <a:cs typeface="+mn-cs"/>
                </a:rPr>
                <a:t>目录</a:t>
              </a:r>
              <a:endParaRPr kumimoji="0" lang="zh-CN" altLang="en-US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 userDrawn="1"/>
        </p:nvGrpSpPr>
        <p:grpSpPr>
          <a:xfrm>
            <a:off x="4735176" y="1346255"/>
            <a:ext cx="3190812" cy="720000"/>
            <a:chOff x="3125240" y="2346839"/>
            <a:chExt cx="3190812" cy="720000"/>
          </a:xfrm>
        </p:grpSpPr>
        <p:grpSp>
          <p:nvGrpSpPr>
            <p:cNvPr id="52" name="组合 5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4" name="八边形 53"/>
              <p:cNvSpPr/>
              <p:nvPr>
                <p:custDataLst>
                  <p:tags r:id="rId7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55" name="文本框 54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01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3" name="矩形 52"/>
            <p:cNvSpPr/>
            <p:nvPr>
              <p:custDataLst>
                <p:tags r:id="rId9"/>
              </p:custDataLst>
            </p:nvPr>
          </p:nvSpPr>
          <p:spPr>
            <a:xfrm>
              <a:off x="3976950" y="2445229"/>
              <a:ext cx="2339102" cy="52322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solidFill>
                    <a:schemeClr val="tx1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年度工作概述</a:t>
              </a:r>
              <a:endParaRPr lang="zh-CN" altLang="en-US" sz="2800" b="1" dirty="0">
                <a:ln w="0">
                  <a:noFill/>
                </a:ln>
                <a:solidFill>
                  <a:schemeClr val="tx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56" name="组合 55"/>
          <p:cNvGrpSpPr/>
          <p:nvPr userDrawn="1"/>
        </p:nvGrpSpPr>
        <p:grpSpPr>
          <a:xfrm>
            <a:off x="4735176" y="2449081"/>
            <a:ext cx="3179620" cy="720000"/>
            <a:chOff x="3125240" y="2346839"/>
            <a:chExt cx="3179620" cy="720000"/>
          </a:xfrm>
        </p:grpSpPr>
        <p:grpSp>
          <p:nvGrpSpPr>
            <p:cNvPr id="57" name="组合 5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59" name="八边形 58"/>
              <p:cNvSpPr/>
              <p:nvPr>
                <p:custDataLst>
                  <p:tags r:id="rId10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052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r>
                  <a:rPr lang="en-US" altLang="zh-CN" dirty="0">
                    <a:latin typeface="思源宋体 CN" panose="02020400000000000000" pitchFamily="18" charset="-122"/>
                    <a:ea typeface="思源宋体 CN" panose="02020400000000000000" pitchFamily="18" charset="-122"/>
                  </a:rPr>
                  <a:t> </a:t>
                </a:r>
                <a:endParaRPr lang="en-US" altLang="zh-CN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0" name="文本框 59"/>
              <p:cNvSpPr txBox="1"/>
              <p:nvPr>
                <p:custDataLst>
                  <p:tags r:id="rId11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solidFill>
                <a:srgbClr val="FD8052"/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02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58" name="矩形 57"/>
            <p:cNvSpPr/>
            <p:nvPr>
              <p:custDataLst>
                <p:tags r:id="rId12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工作完成情况</a:t>
              </a:r>
              <a:endParaRPr lang="zh-CN" altLang="en-US" sz="2800" b="1" dirty="0">
                <a:ln w="0">
                  <a:noFill/>
                </a:ln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  <p:grpSp>
        <p:nvGrpSpPr>
          <p:cNvPr id="61" name="组合 60"/>
          <p:cNvGrpSpPr/>
          <p:nvPr userDrawn="1"/>
        </p:nvGrpSpPr>
        <p:grpSpPr>
          <a:xfrm>
            <a:off x="4735176" y="3551907"/>
            <a:ext cx="3179620" cy="720000"/>
            <a:chOff x="3125240" y="2346839"/>
            <a:chExt cx="3179620" cy="720000"/>
          </a:xfrm>
        </p:grpSpPr>
        <p:grpSp>
          <p:nvGrpSpPr>
            <p:cNvPr id="62" name="组合 61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4" name="八边形 63"/>
              <p:cNvSpPr/>
              <p:nvPr>
                <p:custDataLst>
                  <p:tags r:id="rId13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65" name="文本框 64"/>
              <p:cNvSpPr txBox="1"/>
              <p:nvPr>
                <p:custDataLst>
                  <p:tags r:id="rId14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03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3" name="矩形 62"/>
            <p:cNvSpPr/>
            <p:nvPr>
              <p:custDataLst>
                <p:tags r:id="rId15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工作经验总结</a:t>
              </a:r>
              <a:endParaRPr lang="zh-CN" altLang="en-US" sz="1600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" panose="02020400000000000000" pitchFamily="18" charset="-122"/>
                <a:ea typeface="思源宋体 CN" panose="02020400000000000000" pitchFamily="18" charset="-122"/>
              </a:endParaRPr>
            </a:p>
          </p:txBody>
        </p:sp>
      </p:grpSp>
      <p:grpSp>
        <p:nvGrpSpPr>
          <p:cNvPr id="66" name="组合 65"/>
          <p:cNvGrpSpPr/>
          <p:nvPr userDrawn="1"/>
        </p:nvGrpSpPr>
        <p:grpSpPr>
          <a:xfrm>
            <a:off x="4735176" y="4654732"/>
            <a:ext cx="3179620" cy="720000"/>
            <a:chOff x="3125240" y="2346839"/>
            <a:chExt cx="3179620" cy="720000"/>
          </a:xfrm>
        </p:grpSpPr>
        <p:grpSp>
          <p:nvGrpSpPr>
            <p:cNvPr id="67" name="组合 66"/>
            <p:cNvGrpSpPr/>
            <p:nvPr/>
          </p:nvGrpSpPr>
          <p:grpSpPr>
            <a:xfrm>
              <a:off x="3125240" y="2346839"/>
              <a:ext cx="718038" cy="720000"/>
              <a:chOff x="3125240" y="2346839"/>
              <a:chExt cx="718038" cy="720000"/>
            </a:xfrm>
          </p:grpSpPr>
          <p:sp>
            <p:nvSpPr>
              <p:cNvPr id="69" name="八边形 68"/>
              <p:cNvSpPr/>
              <p:nvPr>
                <p:custDataLst>
                  <p:tags r:id="rId16"/>
                </p:custDataLst>
              </p:nvPr>
            </p:nvSpPr>
            <p:spPr>
              <a:xfrm rot="5400000">
                <a:off x="3124259" y="2347820"/>
                <a:ext cx="720000" cy="718038"/>
              </a:xfrm>
              <a:prstGeom prst="octagon">
                <a:avLst/>
              </a:prstGeom>
              <a:solidFill>
                <a:srgbClr val="FD8254"/>
              </a:solidFill>
              <a:ln>
                <a:noFill/>
              </a:ln>
              <a:effectLst/>
            </p:spPr>
            <p:style>
              <a:lnRef idx="2">
                <a:srgbClr val="4472C4">
                  <a:shade val="50000"/>
                </a:srgbClr>
              </a:lnRef>
              <a:fillRef idx="1">
                <a:srgbClr val="4472C4"/>
              </a:fillRef>
              <a:effectRef idx="0">
                <a:srgbClr val="4472C4"/>
              </a:effectRef>
              <a:fontRef idx="minor">
                <a:sysClr val="window" lastClr="FFFFFF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p>
                <a:pPr algn="ctr"/>
                <a:endParaRPr lang="zh-CN" altLang="en-US" dirty="0">
                  <a:latin typeface="思源宋体 CN" panose="02020400000000000000" pitchFamily="18" charset="-122"/>
                  <a:ea typeface="思源宋体 CN" panose="02020400000000000000" pitchFamily="18" charset="-122"/>
                </a:endParaRPr>
              </a:p>
            </p:txBody>
          </p:sp>
          <p:sp>
            <p:nvSpPr>
              <p:cNvPr id="70" name="文本框 69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3171438" y="2445229"/>
                <a:ext cx="62564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 dirty="0">
                    <a:solidFill>
                      <a:sysClr val="window" lastClr="FFFFFF"/>
                    </a:solidFill>
                    <a:latin typeface="思源宋体 CN Heavy" panose="02020900000000000000" pitchFamily="18" charset="-122"/>
                    <a:ea typeface="思源宋体 CN Heavy" panose="02020900000000000000" pitchFamily="18" charset="-122"/>
                  </a:rPr>
                  <a:t>04</a:t>
                </a:r>
                <a:endParaRPr lang="zh-CN" altLang="en-US" sz="2800" dirty="0">
                  <a:solidFill>
                    <a:sysClr val="window" lastClr="FFFFFF"/>
                  </a:solidFill>
                  <a:latin typeface="思源宋体 CN Heavy" panose="02020900000000000000" pitchFamily="18" charset="-122"/>
                  <a:ea typeface="思源宋体 CN Heavy" panose="02020900000000000000" pitchFamily="18" charset="-122"/>
                </a:endParaRPr>
              </a:p>
            </p:txBody>
          </p:sp>
        </p:grpSp>
        <p:sp>
          <p:nvSpPr>
            <p:cNvPr id="68" name="矩形 67"/>
            <p:cNvSpPr/>
            <p:nvPr>
              <p:custDataLst>
                <p:tags r:id="rId18"/>
              </p:custDataLst>
            </p:nvPr>
          </p:nvSpPr>
          <p:spPr>
            <a:xfrm>
              <a:off x="3976950" y="2445229"/>
              <a:ext cx="2327910" cy="521970"/>
            </a:xfrm>
            <a:prstGeom prst="rect">
              <a:avLst/>
            </a:prstGeom>
          </p:spPr>
          <p:txBody>
            <a:bodyPr wrap="none">
              <a:spAutoFit/>
            </a:bodyPr>
            <a:p>
              <a:r>
                <a:rPr lang="zh-CN" altLang="en-US" sz="2800" b="1" dirty="0">
                  <a:ln w="0">
                    <a:noFill/>
                  </a:ln>
                  <a:latin typeface="思源宋体 CN Heavy" panose="02020900000000000000" pitchFamily="18" charset="-122"/>
                  <a:ea typeface="思源宋体 CN Heavy" panose="02020900000000000000" pitchFamily="18" charset="-122"/>
                </a:rPr>
                <a:t>明年工作计划</a:t>
              </a:r>
              <a:endParaRPr lang="zh-CN" altLang="en-US" sz="2800" b="1" dirty="0">
                <a:ln w="0"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任务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>
              <p:custDataLst>
                <p:tags r:id="rId2"/>
              </p:custDataLst>
            </p:nvPr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>
              <p:custDataLst>
                <p:tags r:id="rId3"/>
              </p:custDataLst>
            </p:nvPr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>
              <p:custDataLst>
                <p:tags r:id="rId4"/>
              </p:custDataLst>
            </p:nvPr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>
              <p:custDataLst>
                <p:tags r:id="rId5"/>
              </p:custDataLst>
            </p:nvPr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>
              <p:custDataLst>
                <p:tags r:id="rId6"/>
              </p:custDataLst>
            </p:nvPr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8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391285" y="2768600"/>
            <a:ext cx="1923415" cy="1206500"/>
          </a:xfrm>
        </p:spPr>
        <p:txBody>
          <a:bodyPr anchor="b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US" altLang="en-GB" sz="6000" b="1" i="0" u="none" strike="noStrike" kern="1200" cap="none" spc="0" normalizeH="0" baseline="0" noProof="1" dirty="0">
                <a:solidFill>
                  <a:srgbClr val="FAFAFA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747135" y="2965450"/>
            <a:ext cx="6965315" cy="1160145"/>
          </a:xfrm>
        </p:spPr>
        <p:txBody>
          <a:bodyPr>
            <a:normAutofit/>
          </a:bodyPr>
          <a:lstStyle>
            <a:lvl1pPr marL="0" indent="0" algn="l">
              <a:buNone/>
              <a:defRPr kumimoji="0" lang="zh-CN" altLang="en-US" sz="4800" b="1" i="0" u="none" strike="noStrike" kern="0" cap="none" spc="0" normalizeH="0" baseline="0" noProof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目录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4154170" y="17697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3" name="组合 12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4" name="矩形: 圆角 4"/>
            <p:cNvSpPr/>
            <p:nvPr>
              <p:custDataLst>
                <p:tags r:id="rId4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5" name="矩形: 圆角 5"/>
            <p:cNvSpPr/>
            <p:nvPr>
              <p:custDataLst>
                <p:tags r:id="rId5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 userDrawn="1"/>
        </p:nvGrpSpPr>
        <p:grpSpPr>
          <a:xfrm>
            <a:off x="2915201" y="1696580"/>
            <a:ext cx="1192345" cy="612920"/>
            <a:chOff x="2215144" y="982844"/>
            <a:chExt cx="1244730" cy="842780"/>
          </a:xfrm>
        </p:grpSpPr>
        <p:sp>
          <p:nvSpPr>
            <p:cNvPr id="17" name="平行四边形 16"/>
            <p:cNvSpPr/>
            <p:nvPr>
              <p:custDataLst>
                <p:tags r:id="rId6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8" name="文本框 9"/>
            <p:cNvSpPr txBox="1"/>
            <p:nvPr>
              <p:custDataLst>
                <p:tags r:id="rId7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01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9" name="平行四边形 18"/>
          <p:cNvSpPr/>
          <p:nvPr userDrawn="1">
            <p:custDataLst>
              <p:tags r:id="rId8"/>
            </p:custDataLst>
          </p:nvPr>
        </p:nvSpPr>
        <p:spPr>
          <a:xfrm>
            <a:off x="3820795" y="16744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half" idx="13"/>
            <p:custDataLst>
              <p:tags r:id="rId9"/>
            </p:custDataLst>
          </p:nvPr>
        </p:nvSpPr>
        <p:spPr>
          <a:xfrm>
            <a:off x="4154170" y="269684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2915201" y="2623680"/>
            <a:ext cx="1192345" cy="612920"/>
            <a:chOff x="2215144" y="982844"/>
            <a:chExt cx="1244730" cy="842780"/>
          </a:xfrm>
        </p:grpSpPr>
        <p:sp>
          <p:nvSpPr>
            <p:cNvPr id="8" name="平行四边形 7"/>
            <p:cNvSpPr/>
            <p:nvPr>
              <p:custDataLst>
                <p:tags r:id="rId10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9" name="文本框 9"/>
            <p:cNvSpPr txBox="1"/>
            <p:nvPr>
              <p:custDataLst>
                <p:tags r:id="rId11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02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10" name="平行四边形 9"/>
          <p:cNvSpPr/>
          <p:nvPr userDrawn="1">
            <p:custDataLst>
              <p:tags r:id="rId12"/>
            </p:custDataLst>
          </p:nvPr>
        </p:nvSpPr>
        <p:spPr>
          <a:xfrm>
            <a:off x="3820795" y="260159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0" name="内容占位符 19"/>
          <p:cNvSpPr>
            <a:spLocks noGrp="1"/>
          </p:cNvSpPr>
          <p:nvPr>
            <p:ph sz="half" idx="14"/>
            <p:custDataLst>
              <p:tags r:id="rId13"/>
            </p:custDataLst>
          </p:nvPr>
        </p:nvSpPr>
        <p:spPr>
          <a:xfrm>
            <a:off x="4154170" y="3719830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1" name="组合 20"/>
          <p:cNvGrpSpPr/>
          <p:nvPr userDrawn="1"/>
        </p:nvGrpSpPr>
        <p:grpSpPr>
          <a:xfrm>
            <a:off x="2915201" y="3646665"/>
            <a:ext cx="1192345" cy="612920"/>
            <a:chOff x="2215144" y="982844"/>
            <a:chExt cx="1244730" cy="842780"/>
          </a:xfrm>
        </p:grpSpPr>
        <p:sp>
          <p:nvSpPr>
            <p:cNvPr id="22" name="平行四边形 21"/>
            <p:cNvSpPr/>
            <p:nvPr>
              <p:custDataLst>
                <p:tags r:id="rId14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3" name="文本框 9"/>
            <p:cNvSpPr txBox="1"/>
            <p:nvPr>
              <p:custDataLst>
                <p:tags r:id="rId15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03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4" name="平行四边形 23"/>
          <p:cNvSpPr/>
          <p:nvPr userDrawn="1">
            <p:custDataLst>
              <p:tags r:id="rId16"/>
            </p:custDataLst>
          </p:nvPr>
        </p:nvSpPr>
        <p:spPr>
          <a:xfrm>
            <a:off x="3820795" y="3624580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  <p:sp>
        <p:nvSpPr>
          <p:cNvPr id="25" name="内容占位符 24"/>
          <p:cNvSpPr>
            <a:spLocks noGrp="1"/>
          </p:cNvSpPr>
          <p:nvPr>
            <p:ph sz="half" idx="15"/>
            <p:custDataLst>
              <p:tags r:id="rId17"/>
            </p:custDataLst>
          </p:nvPr>
        </p:nvSpPr>
        <p:spPr>
          <a:xfrm>
            <a:off x="4154170" y="4827905"/>
            <a:ext cx="3722370" cy="518160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 dirty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  <a:lvl2pPr marL="457200" indent="0">
              <a:lnSpc>
                <a:spcPct val="150000"/>
              </a:lnSpc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26" name="组合 25"/>
          <p:cNvGrpSpPr/>
          <p:nvPr userDrawn="1"/>
        </p:nvGrpSpPr>
        <p:grpSpPr>
          <a:xfrm>
            <a:off x="2915201" y="4754740"/>
            <a:ext cx="1192345" cy="612920"/>
            <a:chOff x="2215144" y="982844"/>
            <a:chExt cx="1244730" cy="842780"/>
          </a:xfrm>
        </p:grpSpPr>
        <p:sp>
          <p:nvSpPr>
            <p:cNvPr id="27" name="平行四边形 26"/>
            <p:cNvSpPr/>
            <p:nvPr>
              <p:custDataLst>
                <p:tags r:id="rId18"/>
              </p:custDataLst>
            </p:nvPr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8" name="文本框 9"/>
            <p:cNvSpPr txBox="1"/>
            <p:nvPr>
              <p:custDataLst>
                <p:tags r:id="rId19"/>
              </p:custDataLst>
            </p:nvPr>
          </p:nvSpPr>
          <p:spPr>
            <a:xfrm>
              <a:off x="2393075" y="1005670"/>
              <a:ext cx="1066799" cy="8024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04</a:t>
              </a:r>
              <a:endParaRPr lang="en-US" altLang="zh-CN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sp>
        <p:nvSpPr>
          <p:cNvPr id="29" name="平行四边形 28"/>
          <p:cNvSpPr/>
          <p:nvPr userDrawn="1">
            <p:custDataLst>
              <p:tags r:id="rId20"/>
            </p:custDataLst>
          </p:nvPr>
        </p:nvSpPr>
        <p:spPr>
          <a:xfrm>
            <a:off x="3820795" y="4732655"/>
            <a:ext cx="5142865" cy="612775"/>
          </a:xfrm>
          <a:prstGeom prst="parallelogram">
            <a:avLst>
              <a:gd name="adj" fmla="val 48207"/>
            </a:avLst>
          </a:prstGeom>
          <a:noFill/>
          <a:ln w="15875">
            <a:solidFill>
              <a:srgbClr val="4472C4"/>
            </a:solidFill>
          </a:ln>
        </p:spPr>
        <p:style>
          <a:lnRef idx="2">
            <a:srgbClr val="4472C4">
              <a:shade val="50000"/>
            </a:srgbClr>
          </a:lnRef>
          <a:fillRef idx="1">
            <a:srgbClr val="4472C4"/>
          </a:fillRef>
          <a:effectRef idx="0">
            <a:srgbClr val="4472C4"/>
          </a:effectRef>
          <a:fontRef idx="minor">
            <a:sysClr val="window" lastClr="FFFFFF"/>
          </a:fontRef>
        </p:style>
        <p:txBody>
          <a:bodyPr lIns="68580" tIns="34290" rIns="68580" bIns="34290" rtlCol="0" anchor="ctr"/>
          <a:p>
            <a:endParaRPr lang="zh-CN" altLang="en-US" sz="2000">
              <a:solidFill>
                <a:sysClr val="windowText" lastClr="000000">
                  <a:lumMod val="75000"/>
                  <a:lumOff val="25000"/>
                </a:sysClr>
              </a:solidFill>
              <a:latin typeface="微软雅黑" panose="020B0503020204020204" charset="-122"/>
              <a:ea typeface="微软雅黑" panose="020B0503020204020204" charset="-122"/>
              <a:cs typeface="等线" panose="02010600030101010101" charset="-122"/>
              <a:sym typeface="等线" panose="02010600030101010101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1052195"/>
            <a:ext cx="10439400" cy="5125085"/>
          </a:xfrm>
        </p:spPr>
        <p:txBody>
          <a:bodyPr>
            <a:normAutofit/>
          </a:bodyPr>
          <a:lstStyle>
            <a:lvl1pPr marL="0" marR="0" lvl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buClrTx/>
              <a:buSzTx/>
              <a:buFontTx/>
              <a:buNone/>
              <a:defRPr kumimoji="0" lang="zh-CN" altLang="en-US" sz="2000" b="0" i="0" u="none" strike="noStrike" kern="1200" cap="none" spc="0" normalizeH="0" baseline="0" noProof="1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图片 11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4" name="标题 13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972185" y="153035"/>
            <a:ext cx="4688205" cy="723900"/>
          </a:xfrm>
        </p:spPr>
        <p:txBody>
          <a:bodyPr>
            <a:normAutofit/>
          </a:bodyPr>
          <a:lstStyle>
            <a:lvl1pPr>
              <a:defRPr kumimoji="0" lang="zh-CN" altLang="en-US" sz="2800" b="1" i="0" u="none" strike="noStrike" kern="1200" cap="none" spc="0" normalizeH="0" baseline="0" noProof="1" dirty="0">
                <a:solidFill>
                  <a:srgbClr val="1369B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defRPr>
            </a:lvl1pPr>
          </a:lstStyle>
          <a:p>
            <a:pPr algn="l">
              <a:lnSpc>
                <a:spcPct val="100000"/>
              </a:lnSpc>
              <a:spcBef>
                <a:spcPct val="20000"/>
              </a:spcBef>
              <a:buClrTx/>
              <a:buSzTx/>
              <a:buFont typeface="Arial" panose="020B0604020202020204" pitchFamily="34" charset="0"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 rot="0">
            <a:off x="222885" y="296545"/>
            <a:ext cx="581660" cy="421640"/>
            <a:chOff x="174623" y="276805"/>
            <a:chExt cx="581749" cy="421571"/>
          </a:xfrm>
        </p:grpSpPr>
        <p:sp>
          <p:nvSpPr>
            <p:cNvPr id="16" name="矩形: 圆角 4"/>
            <p:cNvSpPr/>
            <p:nvPr>
              <p:custDataLst>
                <p:tags r:id="rId5"/>
              </p:custDataLst>
            </p:nvPr>
          </p:nvSpPr>
          <p:spPr>
            <a:xfrm rot="2700000">
              <a:off x="174098" y="277701"/>
              <a:ext cx="421200" cy="420150"/>
            </a:xfrm>
            <a:prstGeom prst="roundRect">
              <a:avLst/>
            </a:prstGeom>
            <a:noFill/>
            <a:ln>
              <a:solidFill>
                <a:srgbClr val="FD703B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  <p:sp>
          <p:nvSpPr>
            <p:cNvPr id="17" name="矩形: 圆角 5"/>
            <p:cNvSpPr/>
            <p:nvPr>
              <p:custDataLst>
                <p:tags r:id="rId6"/>
              </p:custDataLst>
            </p:nvPr>
          </p:nvSpPr>
          <p:spPr>
            <a:xfrm rot="2700000">
              <a:off x="335172" y="276805"/>
              <a:ext cx="421200" cy="421200"/>
            </a:xfrm>
            <a:prstGeom prst="roundRect">
              <a:avLst/>
            </a:prstGeom>
            <a:solidFill>
              <a:srgbClr val="4C8CF5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思源宋体 CN" panose="02020400000000000000" pitchFamily="18" charset="-122"/>
                <a:ea typeface="思源宋体 CN" panose="02020400000000000000" pitchFamily="18" charset="-122"/>
                <a:cs typeface="+mn-c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46" name="矩形 45"/>
          <p:cNvSpPr/>
          <p:nvPr>
            <p:custDataLst>
              <p:tags r:id="rId2"/>
            </p:custDataLst>
          </p:nvPr>
        </p:nvSpPr>
        <p:spPr>
          <a:xfrm>
            <a:off x="0" y="2461895"/>
            <a:ext cx="12192000" cy="18954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5" y="2790190"/>
            <a:ext cx="12191365" cy="1204595"/>
          </a:xfrm>
        </p:spPr>
        <p:txBody>
          <a:bodyPr anchor="b">
            <a:normAutofit/>
          </a:bodyPr>
          <a:lstStyle>
            <a:lvl1pPr algn="ctr">
              <a:defRPr kumimoji="0" lang="zh-CN" altLang="en-US" sz="66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10" name="图片 9" descr="G:\质量工程项目\课程建设\网页设计与制作\PPT\素材\浏览器logo.png浏览器logo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5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副标题 7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402209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 algn="l">
              <a:buClrTx/>
              <a:buSzTx/>
              <a:buFontTx/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多媒体（下）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280795" y="2768600"/>
            <a:ext cx="1923415" cy="1206500"/>
          </a:xfrm>
        </p:spPr>
        <p:txBody>
          <a:bodyPr>
            <a:normAutofit/>
          </a:bodyPr>
          <a:p>
            <a:r>
              <a:rPr altLang="zh-CN"/>
              <a:t>7.10</a:t>
            </a:r>
            <a:endParaRPr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43635" y="1052195"/>
            <a:ext cx="9583420" cy="2863215"/>
          </a:xfrm>
        </p:spPr>
        <p:txBody>
          <a:bodyPr/>
          <a:p>
            <a:pPr marL="0" lvl="1" indent="457200">
              <a:lnSpc>
                <a:spcPct val="150000"/>
              </a:lnSpc>
              <a:defRPr/>
            </a:pP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标签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用于定义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播放</a:t>
            </a: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的标准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它支持三种视频格式，分别为</a:t>
            </a:r>
            <a:r>
              <a:rPr lang="en-US" altLang="zh-CN" sz="2000" dirty="0" err="1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Ogg</a:t>
            </a:r>
            <a:r>
              <a:rPr altLang="zh-CN" sz="2000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</a:t>
            </a:r>
            <a:r>
              <a:rPr lang="en-US" altLang="zh-CN" sz="2000" dirty="0" err="1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WebM</a:t>
            </a:r>
            <a:r>
              <a:rPr altLang="zh-CN" sz="2000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solidFill>
                  <a:srgbClr val="009ED6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MPEG4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其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基本格式如下：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&lt;video </a:t>
            </a:r>
            <a:r>
              <a:rPr lang="en-US" altLang="zh-CN" sz="2000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src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="</a:t>
            </a:r>
            <a:r>
              <a:rPr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路径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controls="controls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"&gt;&lt;/video&gt;</a:t>
            </a:r>
            <a:endParaRPr lang="zh-CN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0" lvl="1" indent="457200">
              <a:lnSpc>
                <a:spcPct val="150000"/>
              </a:lnSpc>
              <a:defRPr/>
            </a:pPr>
            <a:r>
              <a:rPr lang="en-US" altLang="zh-CN" sz="200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 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 </a:t>
            </a:r>
            <a:r>
              <a:rPr lang="en-US"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&gt;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之间也可以插入文字，用于不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支持</a:t>
            </a:r>
            <a:r>
              <a:rPr lang="en-US"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altLang="zh-CN" sz="2000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altLang="zh-CN" sz="20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的浏览器显示。</a:t>
            </a:r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sz="20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kumimoji="1" lang="en-US" altLang="zh-CN" sz="2800" kern="0" dirty="0">
                <a:solidFill>
                  <a:srgbClr val="0070C0"/>
                </a:solidFill>
                <a:ea typeface="黑体" panose="02010609060101010101" charset="-122"/>
              </a:rPr>
              <a:t>video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22755" y="1052195"/>
            <a:ext cx="8456930" cy="1193800"/>
          </a:xfrm>
        </p:spPr>
        <p:txBody>
          <a:bodyPr/>
          <a:p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中还可以添加其他属性，来进一步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优化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播放效果，具体如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表所示。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video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r>
              <a:rPr lang="zh-CN" altLang="en-US" sz="2800" dirty="0">
                <a:solidFill>
                  <a:srgbClr val="0070C0"/>
                </a:solidFill>
              </a:rPr>
              <a:t>属性</a:t>
            </a:r>
            <a:endParaRPr lang="zh-CN" altLang="en-US" sz="2800" dirty="0">
              <a:solidFill>
                <a:srgbClr val="0070C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834193" y="2245752"/>
          <a:ext cx="8208645" cy="35363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9400"/>
                <a:gridCol w="1704975"/>
                <a:gridCol w="4954270"/>
              </a:tblGrid>
              <a:tr h="5486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属性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值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</a:rPr>
                        <a:t>描述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</a:tr>
              <a:tr h="5403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 err="1">
                          <a:solidFill>
                            <a:schemeClr val="tx1"/>
                          </a:solidFill>
                          <a:effectLst/>
                        </a:rPr>
                        <a:t>autoplay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autoplay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当页面载入完成后自动</a:t>
                      </a:r>
                      <a:r>
                        <a:rPr lang="zh-CN" sz="2000" kern="100" dirty="0" smtClean="0">
                          <a:effectLst/>
                        </a:rPr>
                        <a:t>播放</a:t>
                      </a:r>
                      <a:r>
                        <a:rPr lang="zh-CN" altLang="en-US" sz="2000" kern="100" dirty="0" smtClean="0">
                          <a:effectLst/>
                        </a:rPr>
                        <a:t>视频</a:t>
                      </a:r>
                      <a:r>
                        <a:rPr lang="zh-CN" sz="2000" kern="100" dirty="0" smtClean="0">
                          <a:effectLst/>
                        </a:rPr>
                        <a:t>。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397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loop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loop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视频</a:t>
                      </a:r>
                      <a:r>
                        <a:rPr lang="zh-CN" sz="2000" kern="100" dirty="0" smtClean="0">
                          <a:effectLst/>
                        </a:rPr>
                        <a:t>结束</a:t>
                      </a:r>
                      <a:r>
                        <a:rPr lang="zh-CN" sz="2000" kern="100" dirty="0">
                          <a:effectLst/>
                        </a:rPr>
                        <a:t>时重新开始播放。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0433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preload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</a:rPr>
                        <a:t>preload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</a:rPr>
                        <a:t>预加载，</a:t>
                      </a:r>
                      <a:r>
                        <a:rPr lang="zh-CN" sz="2000" kern="100" dirty="0" smtClean="0">
                          <a:effectLst/>
                        </a:rPr>
                        <a:t>在</a:t>
                      </a:r>
                      <a:r>
                        <a:rPr lang="zh-CN" sz="2000" kern="100" dirty="0">
                          <a:effectLst/>
                        </a:rPr>
                        <a:t>页面加载</a:t>
                      </a:r>
                      <a:r>
                        <a:rPr lang="zh-CN" sz="2000" kern="100" dirty="0" smtClean="0">
                          <a:effectLst/>
                        </a:rPr>
                        <a:t>时</a:t>
                      </a:r>
                      <a:r>
                        <a:rPr lang="zh-CN" altLang="en-US" sz="2000" kern="100" dirty="0" smtClean="0">
                          <a:effectLst/>
                        </a:rPr>
                        <a:t>就</a:t>
                      </a:r>
                      <a:r>
                        <a:rPr lang="zh-CN" sz="2000" kern="100" dirty="0" smtClean="0">
                          <a:effectLst/>
                        </a:rPr>
                        <a:t>进行</a:t>
                      </a:r>
                      <a:r>
                        <a:rPr lang="zh-CN" sz="2000" kern="100" dirty="0">
                          <a:effectLst/>
                        </a:rPr>
                        <a:t>加载，并预备播放。如果使用</a:t>
                      </a:r>
                      <a:r>
                        <a:rPr lang="en-US" sz="2000" kern="100" dirty="0">
                          <a:effectLst/>
                        </a:rPr>
                        <a:t> "</a:t>
                      </a:r>
                      <a:r>
                        <a:rPr lang="en-US" sz="2000" kern="100" dirty="0" err="1">
                          <a:effectLst/>
                        </a:rPr>
                        <a:t>autoplay</a:t>
                      </a:r>
                      <a:r>
                        <a:rPr lang="en-US" sz="2000" kern="100" dirty="0">
                          <a:effectLst/>
                        </a:rPr>
                        <a:t>"</a:t>
                      </a:r>
                      <a:r>
                        <a:rPr lang="zh-CN" sz="2000" kern="100" dirty="0">
                          <a:effectLst/>
                        </a:rPr>
                        <a:t>，则忽略该属性。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8642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b="0" kern="100" dirty="0">
                          <a:solidFill>
                            <a:schemeClr val="tx1"/>
                          </a:solidFill>
                          <a:effectLst/>
                        </a:rPr>
                        <a:t>poster</a:t>
                      </a:r>
                      <a:endParaRPr lang="zh-CN" sz="2000" b="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 err="1">
                          <a:effectLst/>
                        </a:rPr>
                        <a:t>url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</a:rPr>
                        <a:t>当视频缓冲不足时，该属性值链接一个图像，并将该图像按照一定的比例显示出来。</a:t>
                      </a:r>
                      <a:endParaRPr lang="zh-CN" sz="2000" kern="100" dirty="0">
                        <a:effectLst/>
                        <a:latin typeface="Times New Roman" panose="020206030504050203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 smtClean="0">
                <a:solidFill>
                  <a:srgbClr val="0070C0"/>
                </a:solidFill>
              </a:rPr>
              <a:t>浏览器支持情况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39060" y="1148363"/>
          <a:ext cx="8152130" cy="4208145"/>
        </p:xfrm>
        <a:graphic>
          <a:graphicData uri="http://schemas.openxmlformats.org/drawingml/2006/table">
            <a:tbl>
              <a:tblPr firstRow="1" firstCol="1" bandRow="1"/>
              <a:tblGrid>
                <a:gridCol w="1168400"/>
                <a:gridCol w="1080135"/>
                <a:gridCol w="1440180"/>
                <a:gridCol w="1475105"/>
                <a:gridCol w="1548130"/>
                <a:gridCol w="1440180"/>
              </a:tblGrid>
              <a:tr h="935990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视频格式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100457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altLang="en-US" sz="2000" kern="100" dirty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浏览器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IE 9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Firefox 4.0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Opera 10.6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Chrome 6.0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Safari 3.0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56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 err="1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Ogg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56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MPEG 4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5628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0" dirty="0" err="1" smtClean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WebM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D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支持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 </a:t>
                      </a:r>
                      <a:endParaRPr lang="zh-CN" sz="20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indent="457200">
              <a:lnSpc>
                <a:spcPct val="150000"/>
              </a:lnSpc>
            </a:pP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中，运用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source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元素可以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提供多个备用文件。运用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source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添加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的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基本格式如下：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  <a:spcBef>
                <a:spcPts val="1800"/>
              </a:spcBef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&lt;video 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controls="controls"&gt;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&lt;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source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src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="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type="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媒体文件类型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"&gt;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&lt;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source </a:t>
            </a:r>
            <a:r>
              <a:rPr lang="en-US" altLang="zh-CN" dirty="0" err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src</a:t>
            </a: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="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文件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地址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 type="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媒体文件类型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/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格式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"&gt;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	……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&lt;/video&gt;</a:t>
            </a:r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zh-CN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CN" sz="2800" dirty="0" smtClean="0">
                <a:solidFill>
                  <a:srgbClr val="0070C0"/>
                </a:solidFill>
              </a:rPr>
              <a:t>source</a:t>
            </a:r>
            <a:r>
              <a:rPr lang="zh-CN" altLang="en-US" sz="2800" dirty="0" smtClean="0">
                <a:solidFill>
                  <a:srgbClr val="0070C0"/>
                </a:solidFill>
              </a:rPr>
              <a:t>元素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提供了接口方法，具体介绍如</a:t>
            </a:r>
            <a:r>
              <a:rPr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表所示。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</a:rPr>
              <a:t>音频和视频的</a:t>
            </a:r>
            <a:r>
              <a:rPr lang="zh-CN" altLang="en-US" sz="2800" dirty="0" smtClean="0">
                <a:solidFill>
                  <a:srgbClr val="0070C0"/>
                </a:solidFill>
              </a:rPr>
              <a:t>方法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378199" y="1702708"/>
          <a:ext cx="7131685" cy="3824899"/>
        </p:xfrm>
        <a:graphic>
          <a:graphicData uri="http://schemas.openxmlformats.org/drawingml/2006/table">
            <a:tbl>
              <a:tblPr firstRow="1" firstCol="1" bandRow="1"/>
              <a:tblGrid>
                <a:gridCol w="1964690"/>
                <a:gridCol w="5166995"/>
              </a:tblGrid>
              <a:tr h="37020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</a:tr>
              <a:tr h="1085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load()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加载媒体文件，为播放做准备。通常用于播放前的预加载，也会用于重新加载媒体文件。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</a:tr>
              <a:tr h="108518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play()</a:t>
                      </a:r>
                      <a:endParaRPr lang="zh-CN" sz="1800" b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播放媒体文件。如果视频没有加载，则加载并播放；如果视频是暂停的，则变为播放。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</a:tr>
              <a:tr h="56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800" b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pause()</a:t>
                      </a:r>
                      <a:endParaRPr lang="zh-CN" sz="1800" b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暂停播放媒体文件。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</a:tr>
              <a:tr h="7200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indent="266700" algn="just" hangingPunct="0">
                        <a:spcAft>
                          <a:spcPts val="0"/>
                        </a:spcAft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canPlayType()</a:t>
                      </a:r>
                      <a:endParaRPr lang="zh-CN" sz="18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  <a:ea typeface="宋体" panose="02010600030101010101" pitchFamily="2" charset="-122"/>
                        </a:defRPr>
                      </a:lvl9pPr>
                    </a:lstStyle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测试浏览器是否支持指定的媒体类型。</a:t>
                      </a:r>
                      <a:endParaRPr lang="zh-CN" sz="18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3900" y="781050"/>
            <a:ext cx="10439400" cy="5125085"/>
          </a:xfrm>
        </p:spPr>
        <p:txBody>
          <a:bodyPr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HTML5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还为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video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和</a:t>
            </a:r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audio</a:t>
            </a:r>
            <a:r>
              <a:rPr altLang="zh-CN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元素提供了一系列的接口</a:t>
            </a:r>
            <a:r>
              <a:rPr altLang="zh-CN"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事件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。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0070C0"/>
                </a:solidFill>
              </a:rPr>
              <a:t>音频和视频</a:t>
            </a:r>
            <a:r>
              <a:rPr lang="zh-CN" altLang="en-US" sz="2800" dirty="0" smtClean="0">
                <a:solidFill>
                  <a:srgbClr val="0070C0"/>
                </a:solidFill>
              </a:rPr>
              <a:t>的事件</a:t>
            </a:r>
            <a:endParaRPr lang="zh-CN" altLang="en-US" sz="2800" dirty="0" smtClean="0">
              <a:solidFill>
                <a:srgbClr val="0070C0"/>
              </a:solidFill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551112" y="1340510"/>
          <a:ext cx="8784590" cy="46983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035"/>
                <a:gridCol w="2736215"/>
                <a:gridCol w="1367790"/>
                <a:gridCol w="3384550"/>
              </a:tblGrid>
              <a:tr h="29776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方法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描述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297768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play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当执行方法</a:t>
                      </a:r>
                      <a:r>
                        <a:rPr lang="en-US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play()</a:t>
                      </a: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loadstart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在浏览器开始在网上寻找数据时触发。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297768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playing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正在播放时触发。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progress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当浏览器正在获取媒体文件时触发。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463832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pause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当执行了方法</a:t>
                      </a:r>
                      <a:r>
                        <a:rPr lang="en-US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pause()</a:t>
                      </a: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suspend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当浏览器暂停获取媒体文件，且文件获取并没有正常结束时触发。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463832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timeupdate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当播放位置被改变时触发。</a:t>
                      </a:r>
                      <a:endParaRPr lang="zh-CN" sz="14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abort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当中止获取媒体数据时触发。但这种中止不是由错误引起的。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297768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ended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当播放结束后停止播放时触发。</a:t>
                      </a:r>
                      <a:endParaRPr lang="zh-CN" sz="14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error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当获取媒体过程中出错时触发。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297768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waiting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在等待加载下一帧时触发。</a:t>
                      </a:r>
                      <a:endParaRPr lang="zh-CN" sz="14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emptied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当所在网络变为初始化状态时触发。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463832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ratechange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在当前播放速率改变时触发。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stalled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浏览器尝试获取媒体数据失败时触发。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463832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volumechange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在音量改变时触发。</a:t>
                      </a:r>
                      <a:endParaRPr lang="zh-CN" sz="14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loadedmetadata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在加载完媒体元数据时触发。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297768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canplay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以当前播放速率，需要缓冲时触发。</a:t>
                      </a:r>
                      <a:endParaRPr lang="zh-CN" sz="14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loadeddata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在加载完当前位置的媒体播放数据时触发。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463832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canplaythrough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以当前播放速率，不需要缓冲时触发。</a:t>
                      </a:r>
                      <a:endParaRPr lang="zh-CN" sz="14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seeking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浏览器正在请求数据时触发。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  <a:tr h="463832"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durationchange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当播放时长改变时触发。</a:t>
                      </a:r>
                      <a:endParaRPr lang="zh-CN" sz="1400" kern="10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just" hangingPunct="0">
                        <a:spcAft>
                          <a:spcPts val="0"/>
                        </a:spcAft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seeked</a:t>
                      </a:r>
                      <a:endParaRPr lang="zh-CN" sz="1400" b="0" dirty="0">
                        <a:solidFill>
                          <a:schemeClr val="tx1"/>
                        </a:solidFill>
                        <a:effectLst/>
                        <a:latin typeface="微软雅黑" panose="020B0503020204020204" charset="-122"/>
                        <a:ea typeface="微软雅黑" panose="020B0503020204020204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effectLst/>
                          <a:latin typeface="微软雅黑" panose="020B0503020204020204" charset="-122"/>
                          <a:ea typeface="微软雅黑" panose="020B0503020204020204" charset="-122"/>
                        </a:rPr>
                        <a:t>浏览器停止请求数据时触发。</a:t>
                      </a:r>
                      <a:endParaRPr lang="zh-CN" sz="1400" kern="100" dirty="0">
                        <a:effectLst/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F2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524000" y="-184150"/>
            <a:ext cx="30988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sz="2800" dirty="0" smtClean="0">
                <a:solidFill>
                  <a:srgbClr val="0070C0"/>
                </a:solidFill>
              </a:rPr>
              <a:t>小结</a:t>
            </a:r>
            <a:endParaRPr sz="2800" dirty="0" smtClean="0">
              <a:solidFill>
                <a:srgbClr val="0070C0"/>
              </a:solidFill>
            </a:endParaRPr>
          </a:p>
        </p:txBody>
      </p:sp>
      <p:sp>
        <p:nvSpPr>
          <p:cNvPr id="16" name="对角圆角矩形 15"/>
          <p:cNvSpPr/>
          <p:nvPr>
            <p:custDataLst>
              <p:tags r:id="rId1"/>
            </p:custDataLst>
          </p:nvPr>
        </p:nvSpPr>
        <p:spPr>
          <a:xfrm>
            <a:off x="1719898" y="1819275"/>
            <a:ext cx="9043817" cy="76226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7" name="对角圆角矩形 16"/>
          <p:cNvSpPr/>
          <p:nvPr>
            <p:custDataLst>
              <p:tags r:id="rId2"/>
            </p:custDataLst>
          </p:nvPr>
        </p:nvSpPr>
        <p:spPr>
          <a:xfrm>
            <a:off x="1719898" y="1680845"/>
            <a:ext cx="550422" cy="525222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3"/>
          </a:solidFill>
          <a:ln>
            <a:noFill/>
          </a:ln>
          <a:effectLst>
            <a:outerShdw blurRad="165100" dist="25400" dir="2700000" sx="102000" sy="102000" algn="tl" rotWithShape="0">
              <a:schemeClr val="accent3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8" name="直角三角形 17"/>
          <p:cNvSpPr/>
          <p:nvPr>
            <p:custDataLst>
              <p:tags r:id="rId3"/>
            </p:custDataLst>
          </p:nvPr>
        </p:nvSpPr>
        <p:spPr>
          <a:xfrm>
            <a:off x="2270443" y="1681480"/>
            <a:ext cx="82930" cy="138216"/>
          </a:xfrm>
          <a:prstGeom prst="rt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4"/>
            </p:custDataLst>
          </p:nvPr>
        </p:nvSpPr>
        <p:spPr>
          <a:xfrm>
            <a:off x="2306003" y="1830070"/>
            <a:ext cx="8171350" cy="74913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视频嵌入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  <p:sp>
        <p:nvSpPr>
          <p:cNvPr id="11" name="对角圆角矩形 10"/>
          <p:cNvSpPr/>
          <p:nvPr>
            <p:custDataLst>
              <p:tags r:id="rId5"/>
            </p:custDataLst>
          </p:nvPr>
        </p:nvSpPr>
        <p:spPr>
          <a:xfrm>
            <a:off x="1719898" y="3081020"/>
            <a:ext cx="9043817" cy="762263"/>
          </a:xfrm>
          <a:prstGeom prst="round2DiagRect">
            <a:avLst>
              <a:gd name="adj1" fmla="val 26654"/>
              <a:gd name="adj2" fmla="val 20751"/>
            </a:avLst>
          </a:prstGeom>
          <a:solidFill>
            <a:srgbClr val="F2F2F2"/>
          </a:solidFill>
          <a:ln>
            <a:noFill/>
          </a:ln>
          <a:effectLst>
            <a:outerShdw blurRad="254000" dist="38100" dir="6420000" algn="l" rotWithShape="0">
              <a:prstClr val="black">
                <a:alpha val="2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2" name="对角圆角矩形 11"/>
          <p:cNvSpPr/>
          <p:nvPr>
            <p:custDataLst>
              <p:tags r:id="rId6"/>
            </p:custDataLst>
          </p:nvPr>
        </p:nvSpPr>
        <p:spPr>
          <a:xfrm>
            <a:off x="1719898" y="2941955"/>
            <a:ext cx="550422" cy="525222"/>
          </a:xfrm>
          <a:prstGeom prst="round2DiagRect">
            <a:avLst>
              <a:gd name="adj1" fmla="val 26654"/>
              <a:gd name="adj2" fmla="val 0"/>
            </a:avLst>
          </a:prstGeom>
          <a:solidFill>
            <a:schemeClr val="accent4"/>
          </a:solidFill>
          <a:ln>
            <a:noFill/>
          </a:ln>
          <a:effectLst>
            <a:outerShdw blurRad="165100" dist="25400" dir="2700000" sx="102000" sy="102000" algn="tl" rotWithShape="0">
              <a:schemeClr val="accent4">
                <a:alpha val="31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3" name="直角三角形 12"/>
          <p:cNvSpPr/>
          <p:nvPr>
            <p:custDataLst>
              <p:tags r:id="rId7"/>
            </p:custDataLst>
          </p:nvPr>
        </p:nvSpPr>
        <p:spPr>
          <a:xfrm>
            <a:off x="2270443" y="2942590"/>
            <a:ext cx="82930" cy="138216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14" name="文本框 13"/>
          <p:cNvSpPr txBox="1"/>
          <p:nvPr>
            <p:custDataLst>
              <p:tags r:id="rId8"/>
            </p:custDataLst>
          </p:nvPr>
        </p:nvSpPr>
        <p:spPr>
          <a:xfrm>
            <a:off x="2306003" y="3091180"/>
            <a:ext cx="8171350" cy="749133"/>
          </a:xfrm>
          <a:prstGeom prst="rect">
            <a:avLst/>
          </a:prstGeom>
          <a:noFill/>
        </p:spPr>
        <p:txBody>
          <a:bodyPr wrap="square" tIns="0" bIns="107950" rtlCol="0" anchor="ctr" anchorCtr="0">
            <a:normAutofit/>
          </a:bodyPr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dk1">
                    <a:lumMod val="80000"/>
                    <a:lumOff val="20000"/>
                  </a:schemeClr>
                </a:solidFill>
                <a:latin typeface="+mn-ea"/>
                <a:sym typeface="+mn-ea"/>
              </a:rPr>
              <a:t>音频和视频的方法和事件</a:t>
            </a:r>
            <a:endParaRPr lang="en-US" altLang="zh-CN" dirty="0">
              <a:solidFill>
                <a:schemeClr val="dk1">
                  <a:lumMod val="80000"/>
                  <a:lumOff val="20000"/>
                </a:schemeClr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266317" y="3130555"/>
            <a:ext cx="2922270" cy="10147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0" cap="none" spc="0" normalizeH="0" baseline="0" noProof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05425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谢  谢！</a:t>
            </a:r>
            <a:endParaRPr kumimoji="0" lang="zh-CN" altLang="en-US" sz="6000" b="1" i="0" u="none" strike="noStrike" kern="0" cap="none" spc="0" normalizeH="0" baseline="0" noProof="0" dirty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B0F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  <a:reflection blurRad="6350" stA="50000" endA="300" endPos="50000" dist="60007" dir="5400000" sy="-100000" algn="bl" rotWithShape="0"/>
              </a:effectLst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824192" y="2320414"/>
            <a:ext cx="2935605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HTML5+CSS3 </a:t>
            </a:r>
            <a:r>
              <a:rPr lang="en-US" altLang="zh-CN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14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前端开发技</a:t>
            </a:r>
            <a:r>
              <a:rPr lang="zh-CN" altLang="en-US" sz="1400" b="1" dirty="0" smtClean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术</a:t>
            </a:r>
            <a:endParaRPr lang="zh-CN" altLang="en-US" sz="14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 p14:presetBounceEnd="44000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withEffect">
                                      <p:stCondLst>
                                        <p:cond delay="25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UNIT_TABLE_BEAUTIFY" val="smartTable{b99d8bc4-19e1-4dfe-9e24-ae925e528929}"/>
</p:tagLst>
</file>

<file path=ppt/tags/tag58.xml><?xml version="1.0" encoding="utf-8"?>
<p:tagLst xmlns:p="http://schemas.openxmlformats.org/presentationml/2006/main">
  <p:tag name="KSO_WM_UNIT_TABLE_BEAUTIFY" val="smartTable{84b669fb-6de6-4826-9295-146961b6d05e}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1301_3*l_h_i*1_3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1301_3*l_h_i*1_3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0,&quot;colorType&quot;:1,&quot;foreColorIndex&quot;:7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1301_3*l_h_i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7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1301_3*l_h_f*1_3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1301_3*l_h_i*1_4_2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2,&quot;rgb&quot;:&quot;#f2f2f2&quot;,&quot;transparency&quot;:0},&quot;type&quot;:1},&quot;glow&quot;:{&quot;colorType&quot;:0},&quot;line&quot;:{&quot;type&quot;:0},&quot;shadow&quot;:{&quot;brightness&quot;:0,&quot;colorType&quot;:2,&quot;rgb&quot;:&quot;#000000&quot;,&quot;transparency&quot;:0.7699999809265137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1301_3*l_h_i*1_4_3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0,&quot;colorType&quot;:1,&quot;foreColorIndex&quot;:8,&quot;transparency&quot;:0},&quot;type&quot;:1},&quot;glow&quot;:{&quot;colorType&quot;:0},&quot;line&quot;:{&quot;type&quot;:0},&quot;shadow&quot;:{&quot;brightness&quot;:0,&quot;colorType&quot;:1,&quot;foreColorIndex&quot;:8,&quot;transparency&quot;:0.6899999976158142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1301_3*l_h_i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FILL_FORE_SCHEMECOLOR_INDEX" val="8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solid&quot;:{&quot;brightness&quot;:-0.25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6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1301_3*l_h_f*1_4_1"/>
  <p:tag name="KSO_WM_TEMPLATE_CATEGORY" val="diagram"/>
  <p:tag name="KSO_WM_TEMPLATE_INDEX" val="20231301"/>
  <p:tag name="KSO_WM_UNIT_LAYERLEVEL" val="1_1_1"/>
  <p:tag name="KSO_WM_TAG_VERSION" val="3.0"/>
  <p:tag name="KSO_WM_BEAUTIFY_FLAG" val="#wm#"/>
  <p:tag name="KSO_WM_DIAGRAM_VERSION" val="3"/>
  <p:tag name="KSO_WM_DIAGRAM_COLOR_TEXT_CAN_REMOVE" val="n"/>
  <p:tag name="KSO_WM_UNIT_PRESET_TEXT" val="此输入你的智能图形项正文，文字是您思想的提炼，请尽量言简意赅的阐述观点"/>
  <p:tag name="KSO_WM_DIAGRAM_MAX_ITEMCNT" val="6"/>
  <p:tag name="KSO_WM_DIAGRAM_MIN_ITEMCNT" val="2"/>
  <p:tag name="KSO_WM_DIAGRAM_VIRTUALLY_FRAME" val="{&quot;height&quot;:370.35409448818893,&quot;width&quot;:830.77496062992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20000000298023224,&quot;colorType&quot;:1,&quot;foreColorIndex&quot;:1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67.xml><?xml version="1.0" encoding="utf-8"?>
<p:tagLst xmlns:p="http://schemas.openxmlformats.org/presentationml/2006/main">
  <p:tag name="commondata" val="eyJoZGlkIjoiMzI3OTgzN2M4MWJmZDdhNTRmMDQyZDhhMjY4NTlkZWIifQ==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1491</Words>
  <Application>WPS 演示</Application>
  <PresentationFormat>宽屏</PresentationFormat>
  <Paragraphs>254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4" baseType="lpstr">
      <vt:lpstr>Arial</vt:lpstr>
      <vt:lpstr>宋体</vt:lpstr>
      <vt:lpstr>Wingdings</vt:lpstr>
      <vt:lpstr>字魂50号-白鸽天行体</vt:lpstr>
      <vt:lpstr>微软雅黑</vt:lpstr>
      <vt:lpstr>等线</vt:lpstr>
      <vt:lpstr>思源宋体 CN</vt:lpstr>
      <vt:lpstr>黑体</vt:lpstr>
      <vt:lpstr>思源宋体 CN Heavy</vt:lpstr>
      <vt:lpstr>Times New Roman</vt:lpstr>
      <vt:lpstr>Arial</vt:lpstr>
      <vt:lpstr>Arial Unicode MS</vt:lpstr>
      <vt:lpstr>Arial Black</vt:lpstr>
      <vt:lpstr>Calibri</vt:lpstr>
      <vt:lpstr>Office 主题​​</vt:lpstr>
      <vt:lpstr>7.9</vt:lpstr>
      <vt:lpstr>video元素</vt:lpstr>
      <vt:lpstr>video元素属性</vt:lpstr>
      <vt:lpstr>浏览器支持情况</vt:lpstr>
      <vt:lpstr>source元素</vt:lpstr>
      <vt:lpstr>音频和视频的方法</vt:lpstr>
      <vt:lpstr>音频和视频的事件</vt:lpstr>
      <vt:lpstr>音频和视频的应用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东成西玥</cp:lastModifiedBy>
  <cp:revision>31</cp:revision>
  <dcterms:created xsi:type="dcterms:W3CDTF">2019-09-19T02:01:00Z</dcterms:created>
  <dcterms:modified xsi:type="dcterms:W3CDTF">2023-11-11T12:31:14Z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5CEEB9729E844DB3B45159FA223D30CB_13</vt:lpwstr>
  </property>
</Properties>
</file>