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5"/>
  </p:handoutMasterIdLst>
  <p:sldIdLst>
    <p:sldId id="294" r:id="rId3"/>
    <p:sldId id="311" r:id="rId4"/>
    <p:sldId id="256" r:id="rId6"/>
    <p:sldId id="316" r:id="rId7"/>
    <p:sldId id="280" r:id="rId8"/>
    <p:sldId id="317" r:id="rId9"/>
    <p:sldId id="313" r:id="rId10"/>
    <p:sldId id="314" r:id="rId11"/>
    <p:sldId id="315" r:id="rId12"/>
    <p:sldId id="290" r:id="rId13"/>
    <p:sldId id="291" r:id="rId14"/>
  </p:sldIdLst>
  <p:sldSz cx="12192000" cy="6858000"/>
  <p:notesSz cx="7103745" cy="10234295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4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4F7FBD"/>
    <a:srgbClr val="1369B2"/>
    <a:srgbClr val="E2E4E5"/>
    <a:srgbClr val="FD8254"/>
    <a:srgbClr val="4C8CF5"/>
    <a:srgbClr val="FD8052"/>
    <a:srgbClr val="FEB092"/>
    <a:srgbClr val="E50505"/>
    <a:srgbClr val="FD7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92"/>
        <p:guide pos="41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51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image" Target="../media/image1.png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image" Target="../media/image1.png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en-US" altLang="zh-CN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6" name="矩形: 圆角 4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9" name="矩形: 圆角 5"/>
              <p:cNvSpPr/>
              <p:nvPr>
                <p:custDataLst>
                  <p:tags r:id="rId3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0" name="矩形 9"/>
            <p:cNvSpPr/>
            <p:nvPr>
              <p:custDataLst>
                <p:tags r:id="rId4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11" name="图片 10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22" name="组合 21"/>
          <p:cNvGrpSpPr/>
          <p:nvPr userDrawn="1"/>
        </p:nvGrpSpPr>
        <p:grpSpPr>
          <a:xfrm>
            <a:off x="3119671" y="2058530"/>
            <a:ext cx="1192345" cy="612920"/>
            <a:chOff x="2215144" y="982844"/>
            <a:chExt cx="1244730" cy="842780"/>
          </a:xfrm>
        </p:grpSpPr>
        <p:sp>
          <p:nvSpPr>
            <p:cNvPr id="23" name="平行四边形 22"/>
            <p:cNvSpPr/>
            <p:nvPr>
              <p:custDataLst>
                <p:tags r:id="rId7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4" name="文本框 9"/>
            <p:cNvSpPr txBox="1"/>
            <p:nvPr>
              <p:custDataLst>
                <p:tags r:id="rId8"/>
              </p:custDataLst>
            </p:nvPr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3119671" y="2978715"/>
            <a:ext cx="1192345" cy="618263"/>
            <a:chOff x="2215144" y="2026500"/>
            <a:chExt cx="1244730" cy="850129"/>
          </a:xfrm>
        </p:grpSpPr>
        <p:sp>
          <p:nvSpPr>
            <p:cNvPr id="26" name="平行四边形 25"/>
            <p:cNvSpPr/>
            <p:nvPr>
              <p:custDataLst>
                <p:tags r:id="rId9"/>
              </p:custDataLst>
            </p:nvPr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7" name="文本框 10"/>
            <p:cNvSpPr txBox="1"/>
            <p:nvPr>
              <p:custDataLst>
                <p:tags r:id="rId10"/>
              </p:custDataLst>
            </p:nvPr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8" name="组合 27"/>
          <p:cNvGrpSpPr/>
          <p:nvPr userDrawn="1"/>
        </p:nvGrpSpPr>
        <p:grpSpPr>
          <a:xfrm>
            <a:off x="3119671" y="3909078"/>
            <a:ext cx="1192345" cy="614383"/>
            <a:chOff x="2215144" y="3084852"/>
            <a:chExt cx="1244730" cy="844793"/>
          </a:xfrm>
        </p:grpSpPr>
        <p:sp>
          <p:nvSpPr>
            <p:cNvPr id="29" name="平行四边形 28"/>
            <p:cNvSpPr/>
            <p:nvPr>
              <p:custDataLst>
                <p:tags r:id="rId11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0" name="文本框 11"/>
            <p:cNvSpPr txBox="1"/>
            <p:nvPr>
              <p:custDataLst>
                <p:tags r:id="rId12"/>
              </p:custDataLst>
            </p:nvPr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03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1" name="组合 30"/>
          <p:cNvGrpSpPr/>
          <p:nvPr userDrawn="1"/>
        </p:nvGrpSpPr>
        <p:grpSpPr>
          <a:xfrm>
            <a:off x="4025342" y="2036357"/>
            <a:ext cx="5143000" cy="612920"/>
            <a:chOff x="4315150" y="953426"/>
            <a:chExt cx="3857250" cy="540057"/>
          </a:xfrm>
        </p:grpSpPr>
        <p:sp>
          <p:nvSpPr>
            <p:cNvPr id="32" name="矩形 31"/>
            <p:cNvSpPr/>
            <p:nvPr>
              <p:custDataLst>
                <p:tags r:id="rId13"/>
              </p:custDataLst>
            </p:nvPr>
          </p:nvSpPr>
          <p:spPr>
            <a:xfrm>
              <a:off x="4841196" y="1036090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altLang="en-US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网站</a:t>
              </a:r>
              <a:endParaRPr lang="zh-CN" altLang="en-US" sz="20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3" name="平行四边形 32"/>
            <p:cNvSpPr/>
            <p:nvPr>
              <p:custDataLst>
                <p:tags r:id="rId14"/>
              </p:custDataLst>
            </p:nvPr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4" name="组合 33"/>
          <p:cNvGrpSpPr/>
          <p:nvPr userDrawn="1"/>
        </p:nvGrpSpPr>
        <p:grpSpPr>
          <a:xfrm>
            <a:off x="4025342" y="2961893"/>
            <a:ext cx="5143000" cy="612920"/>
            <a:chOff x="4315150" y="1647579"/>
            <a:chExt cx="3857250" cy="540057"/>
          </a:xfrm>
        </p:grpSpPr>
        <p:sp>
          <p:nvSpPr>
            <p:cNvPr id="35" name="矩形 34"/>
            <p:cNvSpPr/>
            <p:nvPr>
              <p:custDataLst>
                <p:tags r:id="rId15"/>
              </p:custDataLst>
            </p:nvPr>
          </p:nvSpPr>
          <p:spPr>
            <a:xfrm>
              <a:off x="4841196" y="1730243"/>
              <a:ext cx="2827147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rPr>
                <a:t>网页</a:t>
              </a:r>
              <a:endParaRPr 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36" name="平行四边形 35"/>
            <p:cNvSpPr/>
            <p:nvPr>
              <p:custDataLst>
                <p:tags r:id="rId16"/>
              </p:custDataLst>
            </p:nvPr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7" name="组合 36"/>
          <p:cNvGrpSpPr/>
          <p:nvPr userDrawn="1"/>
        </p:nvGrpSpPr>
        <p:grpSpPr>
          <a:xfrm>
            <a:off x="4025342" y="3887430"/>
            <a:ext cx="5143000" cy="612920"/>
            <a:chOff x="4315150" y="2341731"/>
            <a:chExt cx="3857250" cy="540057"/>
          </a:xfrm>
        </p:grpSpPr>
        <p:sp>
          <p:nvSpPr>
            <p:cNvPr id="38" name="矩形 37"/>
            <p:cNvSpPr/>
            <p:nvPr>
              <p:custDataLst>
                <p:tags r:id="rId17"/>
              </p:custDataLst>
            </p:nvPr>
          </p:nvSpPr>
          <p:spPr>
            <a:xfrm>
              <a:off x="4841197" y="2424395"/>
              <a:ext cx="2827146" cy="331231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r>
                <a:rPr lang="zh-CN" sz="2000" dirty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rPr>
                <a:t>网页相关名词</a:t>
              </a:r>
              <a:endParaRPr 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等线" panose="02010600030101010101" charset="-122"/>
              </a:endParaRPr>
            </a:p>
          </p:txBody>
        </p:sp>
        <p:sp>
          <p:nvSpPr>
            <p:cNvPr id="39" name="平行四边形 38"/>
            <p:cNvSpPr/>
            <p:nvPr>
              <p:custDataLst>
                <p:tags r:id="rId18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 userDrawn="1"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3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9" name="矩形 8"/>
            <p:cNvSpPr/>
            <p:nvPr>
              <p:custDataLst>
                <p:tags r:id="rId4"/>
              </p:custDataLst>
            </p:nvPr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endParaRPr kumimoji="0" lang="zh-CN" altLang="en-US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</a:endParaRPr>
            </a:p>
          </p:txBody>
        </p:sp>
      </p:grp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6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9" name="标题 18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913765" y="281940"/>
            <a:ext cx="4164965" cy="537845"/>
          </a:xfrm>
        </p:spPr>
        <p:txBody>
          <a:bodyPr anchor="ctr" anchorCtr="0">
            <a:noAutofit/>
          </a:bodyPr>
          <a:lstStyle>
            <a:lvl1pPr>
              <a:defRPr kumimoji="0" lang="zh-CN" altLang="en-US" sz="3200" b="0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838200" y="1223645"/>
            <a:ext cx="10515600" cy="4886960"/>
          </a:xfrm>
        </p:spPr>
        <p:txBody>
          <a:bodyPr/>
          <a:lstStyle>
            <a:lvl1pPr marL="0" indent="457200" eaLnBrk="1" fontAlgn="auto" latinLnBrk="0" hangingPunct="1">
              <a:lnSpc>
                <a:spcPct val="100000"/>
              </a:lnSpc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image" Target="../media/image1.png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8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tags" Target="../tags/tag40.xml"/><Relationship Id="rId3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tags" Target="../tags/tag43.xml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44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tags" Target="../tags/tag47.xml"/><Relationship Id="rId3" Type="http://schemas.openxmlformats.org/officeDocument/2006/relationships/image" Target="../media/image7.png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tags" Target="../tags/tag50.xml"/><Relationship Id="rId3" Type="http://schemas.openxmlformats.org/officeDocument/2006/relationships/image" Target="../media/image9.png"/><Relationship Id="rId2" Type="http://schemas.openxmlformats.org/officeDocument/2006/relationships/tags" Target="../tags/tag49.xml"/><Relationship Id="rId1" Type="http://schemas.openxmlformats.org/officeDocument/2006/relationships/tags" Target="../tags/tag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任意多边形 9"/>
          <p:cNvSpPr/>
          <p:nvPr/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/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5" name="图片 4" descr="谷歌浏览器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11" name="TextBox 3"/>
          <p:cNvSpPr txBox="1"/>
          <p:nvPr/>
        </p:nvSpPr>
        <p:spPr>
          <a:xfrm>
            <a:off x="2691408" y="2943106"/>
            <a:ext cx="599313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项目一</a:t>
            </a:r>
            <a:r>
              <a:rPr lang="en-US" altLang="zh-CN" sz="4800" b="1" kern="0" dirty="0" smtClean="0">
                <a:ln w="1778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 HTML5</a:t>
            </a:r>
            <a:r>
              <a:rPr lang="zh-CN" altLang="en-US" sz="4800" b="1" kern="0" dirty="0" smtClean="0">
                <a:ln w="1778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入门</a:t>
            </a:r>
            <a:endParaRPr lang="zh-CN" altLang="en-US" sz="4800" b="1" kern="0" dirty="0" smtClean="0">
              <a:ln w="1778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60000" endA="900" endPos="58000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428645" y="2943349"/>
            <a:ext cx="180530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思考</a:t>
            </a:r>
            <a:endParaRPr>
              <a:sym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430270" y="1839595"/>
            <a:ext cx="742696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我们经常浏览的网页，他们的网页布局有什么不同</a:t>
            </a:r>
            <a:r>
              <a:rPr lang="zh-CN" altLang="en-US" sz="28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？可以找到相应的网站进行比较。</a:t>
            </a:r>
            <a:endParaRPr lang="zh-CN" altLang="en-US" sz="2800" kern="100" dirty="0" smtClean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timgsa.baidu.com/timg?image&amp;quality=80&amp;size=b9999_10000&amp;sec=1516097023401&amp;di=ffcab27420d8a5996b56c581dbbc57c5&amp;imgtype=0&amp;src=http%3A%2F%2Fpic.qiantucdn.com%2F58pic%2F18%2F83%2F60%2F56558d632b5fe_1024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" y="1537970"/>
            <a:ext cx="3296285" cy="3884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谢</a:t>
            </a:r>
            <a:r>
              <a:rPr lang="en-US" altLang="zh-CN"/>
              <a:t>  </a:t>
            </a:r>
            <a:r>
              <a:rPr lang="zh-CN" altLang="en-US"/>
              <a:t>谢！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组合 36"/>
          <p:cNvGrpSpPr/>
          <p:nvPr/>
        </p:nvGrpSpPr>
        <p:grpSpPr>
          <a:xfrm>
            <a:off x="2649855" y="1251585"/>
            <a:ext cx="7294880" cy="634365"/>
            <a:chOff x="4173" y="1971"/>
            <a:chExt cx="11488" cy="999"/>
          </a:xfrm>
        </p:grpSpPr>
        <p:grpSp>
          <p:nvGrpSpPr>
            <p:cNvPr id="45" name="组合 44"/>
            <p:cNvGrpSpPr/>
            <p:nvPr/>
          </p:nvGrpSpPr>
          <p:grpSpPr>
            <a:xfrm>
              <a:off x="4173" y="2006"/>
              <a:ext cx="1877" cy="965"/>
              <a:chOff x="2215144" y="982844"/>
              <a:chExt cx="1244730" cy="842780"/>
            </a:xfrm>
          </p:grpSpPr>
          <p:sp>
            <p:nvSpPr>
              <p:cNvPr id="46" name="平行四边形 45"/>
              <p:cNvSpPr/>
              <p:nvPr/>
            </p:nvSpPr>
            <p:spPr>
              <a:xfrm>
                <a:off x="2215144" y="982844"/>
                <a:ext cx="1120898" cy="842780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47" name="文本框 9"/>
              <p:cNvSpPr txBox="1"/>
              <p:nvPr/>
            </p:nvSpPr>
            <p:spPr>
              <a:xfrm>
                <a:off x="2393075" y="1005670"/>
                <a:ext cx="1066799" cy="80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1.1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5599" y="1971"/>
              <a:ext cx="10062" cy="965"/>
              <a:chOff x="4315150" y="953426"/>
              <a:chExt cx="3857250" cy="540057"/>
            </a:xfrm>
          </p:grpSpPr>
          <p:sp>
            <p:nvSpPr>
              <p:cNvPr id="61" name="矩形 60"/>
              <p:cNvSpPr/>
              <p:nvPr/>
            </p:nvSpPr>
            <p:spPr>
              <a:xfrm>
                <a:off x="4657989" y="1036090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网页与网站</a:t>
                </a:r>
                <a:endParaRPr lang="en-GB" alt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62" name="平行四边形 61"/>
              <p:cNvSpPr/>
              <p:nvPr/>
            </p:nvSpPr>
            <p:spPr>
              <a:xfrm>
                <a:off x="4315150" y="953426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1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2649855" y="2025015"/>
            <a:ext cx="7294590" cy="635000"/>
            <a:chOff x="2615265" y="2853794"/>
            <a:chExt cx="7295941" cy="635232"/>
          </a:xfrm>
        </p:grpSpPr>
        <p:grpSp>
          <p:nvGrpSpPr>
            <p:cNvPr id="48" name="组合 47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49" name="平行四边形 48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文本框 10"/>
              <p:cNvSpPr txBox="1"/>
              <p:nvPr/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1.2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63" name="组合 62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64" name="矩形 63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网页相关名词</a:t>
                </a:r>
                <a:endPara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65" name="平行四边形 64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2649855" y="3573145"/>
            <a:ext cx="7294590" cy="635000"/>
            <a:chOff x="2615265" y="2853794"/>
            <a:chExt cx="7295941" cy="635232"/>
          </a:xfrm>
        </p:grpSpPr>
        <p:grpSp>
          <p:nvGrpSpPr>
            <p:cNvPr id="17" name="组合 16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21" name="平行四边形 20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2" name="文本框 10"/>
              <p:cNvSpPr txBox="1"/>
              <p:nvPr/>
            </p:nvSpPr>
            <p:spPr>
              <a:xfrm>
                <a:off x="2393075" y="2026500"/>
                <a:ext cx="1066799" cy="80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1.4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4654154" y="1747587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网页浏览器</a:t>
                </a:r>
                <a:endPara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0" name="平行四边形 19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2649855" y="4347210"/>
            <a:ext cx="7294590" cy="635000"/>
            <a:chOff x="2615265" y="2853794"/>
            <a:chExt cx="7295941" cy="635232"/>
          </a:xfrm>
        </p:grpSpPr>
        <p:grpSp>
          <p:nvGrpSpPr>
            <p:cNvPr id="24" name="组合 23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28" name="平行四边形 27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9" name="文本框 10"/>
              <p:cNvSpPr txBox="1"/>
              <p:nvPr/>
            </p:nvSpPr>
            <p:spPr>
              <a:xfrm>
                <a:off x="2393075" y="2026500"/>
                <a:ext cx="1066799" cy="80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1.5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en-US" altLang="zh-CN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HTML5</a:t>
                </a:r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概述</a:t>
                </a:r>
                <a:endParaRPr lang="en-GB" alt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27" name="平行四边形 26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2649855" y="5121275"/>
            <a:ext cx="7294590" cy="635000"/>
            <a:chOff x="2615265" y="2853794"/>
            <a:chExt cx="7295941" cy="635232"/>
          </a:xfrm>
        </p:grpSpPr>
        <p:grpSp>
          <p:nvGrpSpPr>
            <p:cNvPr id="31" name="组合 30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35" name="平行四边形 34"/>
              <p:cNvSpPr/>
              <p:nvPr/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6" name="文本框 10"/>
              <p:cNvSpPr txBox="1"/>
              <p:nvPr/>
            </p:nvSpPr>
            <p:spPr>
              <a:xfrm>
                <a:off x="2393075" y="2026500"/>
                <a:ext cx="1066799" cy="80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1.6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lstStyle/>
              <a:p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第一个</a:t>
                </a:r>
                <a:r>
                  <a:rPr lang="en-US" altLang="zh-CN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HTML5</a:t>
                </a:r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页面</a:t>
                </a:r>
                <a:endParaRPr lang="en-GB" altLang="zh-CN" sz="210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平行四边形 33"/>
              <p:cNvSpPr/>
              <p:nvPr/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lstStyle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>
                <p:custDataLst>
                  <p:tags r:id="rId1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>
                <p:custDataLst>
                  <p:tags r:id="rId2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>
              <p:custDataLst>
                <p:tags r:id="rId3"/>
              </p:custDataLst>
            </p:nvPr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目</a:t>
              </a:r>
              <a:r>
                <a:rPr lang="en-US" alt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  </a:t>
              </a:r>
              <a:r>
                <a:rPr lang="zh-CN" altLang="en-US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2649855" y="2799080"/>
            <a:ext cx="7294590" cy="635000"/>
            <a:chOff x="2615265" y="2853794"/>
            <a:chExt cx="7295941" cy="635232"/>
          </a:xfrm>
        </p:grpSpPr>
        <p:grpSp>
          <p:nvGrpSpPr>
            <p:cNvPr id="10" name="组合 9"/>
            <p:cNvGrpSpPr/>
            <p:nvPr/>
          </p:nvGrpSpPr>
          <p:grpSpPr>
            <a:xfrm>
              <a:off x="2615265" y="2870620"/>
              <a:ext cx="1192190" cy="618406"/>
              <a:chOff x="2215144" y="2026500"/>
              <a:chExt cx="1244730" cy="850129"/>
            </a:xfrm>
          </p:grpSpPr>
          <p:sp>
            <p:nvSpPr>
              <p:cNvPr id="11" name="平行四边形 10"/>
              <p:cNvSpPr/>
              <p:nvPr>
                <p:custDataLst>
                  <p:tags r:id="rId6"/>
                </p:custDataLst>
              </p:nvPr>
            </p:nvSpPr>
            <p:spPr>
              <a:xfrm>
                <a:off x="2215144" y="2033848"/>
                <a:ext cx="1120898" cy="842781"/>
              </a:xfrm>
              <a:prstGeom prst="parallelogram">
                <a:avLst>
                  <a:gd name="adj" fmla="val 48207"/>
                </a:avLst>
              </a:prstGeom>
              <a:solidFill>
                <a:srgbClr val="1369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1600"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  <p:sp>
            <p:nvSpPr>
              <p:cNvPr id="12" name="文本框 10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2393075" y="2026500"/>
                <a:ext cx="1066799" cy="8023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 dirty="0" smtClean="0">
                    <a:solidFill>
                      <a:schemeClr val="bg1"/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+mn-lt"/>
                  </a:rPr>
                  <a:t>1.3</a:t>
                </a:r>
                <a:endParaRPr lang="zh-CN" altLang="en-US" sz="32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3520817" y="2853794"/>
              <a:ext cx="6390389" cy="613062"/>
              <a:chOff x="4315150" y="1647579"/>
              <a:chExt cx="3857250" cy="540057"/>
            </a:xfrm>
          </p:grpSpPr>
          <p:sp>
            <p:nvSpPr>
              <p:cNvPr id="14" name="矩形 13"/>
              <p:cNvSpPr/>
              <p:nvPr>
                <p:custDataLst>
                  <p:tags r:id="rId8"/>
                </p:custDataLst>
              </p:nvPr>
            </p:nvSpPr>
            <p:spPr>
              <a:xfrm>
                <a:off x="4657989" y="1730243"/>
                <a:ext cx="3316429" cy="343525"/>
              </a:xfrm>
              <a:prstGeom prst="rect">
                <a:avLst/>
              </a:prstGeom>
              <a:ln w="15875">
                <a:noFill/>
              </a:ln>
            </p:spPr>
            <p:txBody>
              <a:bodyPr wrap="square" lIns="68567" tIns="34283" rIns="68567" bIns="34283">
                <a:spAutoFit/>
              </a:bodyPr>
              <a:p>
                <a:r>
                  <a:rPr 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web</a:t>
                </a:r>
                <a:r>
                  <a:rPr lang="zh-CN" altLang="en-US" sz="21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+mn-ea"/>
                    <a:sym typeface="Source Han Sans K Bold" panose="020B0800000000000000" pitchFamily="34" charset="-128"/>
                  </a:rPr>
                  <a:t>标准</a:t>
                </a:r>
                <a:endParaRPr lang="zh-CN" altLang="en-US" sz="21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Source Han Sans K Bold" panose="020B0800000000000000" pitchFamily="34" charset="-128"/>
                </a:endParaRPr>
              </a:p>
            </p:txBody>
          </p:sp>
          <p:sp>
            <p:nvSpPr>
              <p:cNvPr id="15" name="平行四边形 14"/>
              <p:cNvSpPr/>
              <p:nvPr>
                <p:custDataLst>
                  <p:tags r:id="rId9"/>
                </p:custDataLst>
              </p:nvPr>
            </p:nvSpPr>
            <p:spPr>
              <a:xfrm>
                <a:off x="4315150" y="1647579"/>
                <a:ext cx="3857250" cy="540057"/>
              </a:xfrm>
              <a:prstGeom prst="parallelogram">
                <a:avLst>
                  <a:gd name="adj" fmla="val 48207"/>
                </a:avLst>
              </a:pr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68567" tIns="34283" rIns="68567" bIns="34283" rtlCol="0" anchor="ctr"/>
              <a:p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1391285" y="2768600"/>
            <a:ext cx="1833880" cy="1206500"/>
          </a:xfrm>
        </p:spPr>
        <p:txBody>
          <a:bodyPr/>
          <a:p>
            <a:r>
              <a:rPr altLang="zh-CN"/>
              <a:t>1.1</a:t>
            </a:r>
            <a:endParaRPr altLang="zh-CN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>
                <a:ln w="17780" cmpd="sng">
                  <a:noFill/>
                  <a:prstDash val="solid"/>
                  <a:miter lim="800000"/>
                </a:ln>
                <a:sym typeface="+mn-ea"/>
              </a:rPr>
              <a:t>网页</a:t>
            </a:r>
            <a:r>
              <a:rPr lang="zh-CN" altLang="en-US">
                <a:ln w="17780" cmpd="sng">
                  <a:noFill/>
                  <a:prstDash val="solid"/>
                  <a:miter lim="800000"/>
                </a:ln>
              </a:rPr>
              <a:t>与</a:t>
            </a:r>
            <a:r>
              <a:rPr lang="zh-CN" altLang="en-US">
                <a:ln w="17780" cmpd="sng">
                  <a:noFill/>
                  <a:prstDash val="solid"/>
                  <a:miter lim="800000"/>
                </a:ln>
                <a:sym typeface="+mn-ea"/>
              </a:rPr>
              <a:t>网站</a:t>
            </a:r>
            <a:endParaRPr lang="zh-CN" altLang="en-US">
              <a:ln w="17780" cmpd="sng">
                <a:noFill/>
                <a:prstDash val="solid"/>
                <a:miter lim="800000"/>
              </a:ln>
              <a:sym typeface="+mn-ea"/>
            </a:endParaRPr>
          </a:p>
        </p:txBody>
      </p:sp>
      <p:sp>
        <p:nvSpPr>
          <p:cNvPr id="11" name="TextBox 3"/>
          <p:cNvSpPr txBox="1"/>
          <p:nvPr/>
        </p:nvSpPr>
        <p:spPr>
          <a:xfrm>
            <a:off x="4693563" y="1794391"/>
            <a:ext cx="318770" cy="64516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defRPr/>
            </a:pPr>
            <a:r>
              <a:rPr lang="en-US" altLang="zh-CN" sz="36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36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sym typeface="+mn-ea"/>
              </a:rPr>
              <a:t>一、网页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982029" y="899691"/>
            <a:ext cx="1032305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</a:pPr>
            <a:r>
              <a:rPr lang="zh-CN" altLang="en-US" sz="2400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说到网页，其实大家并不陌生，我们上网时</a:t>
            </a:r>
            <a:r>
              <a:rPr lang="zh-CN" altLang="en-US" sz="2400" kern="1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浏览新闻</a:t>
            </a:r>
            <a:r>
              <a:rPr lang="zh-CN" altLang="en-US" sz="2400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查询信息</a:t>
            </a:r>
            <a:r>
              <a:rPr lang="zh-CN" altLang="en-US" sz="2400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、</a:t>
            </a:r>
            <a:r>
              <a:rPr lang="zh-CN" altLang="en-US" sz="2400" kern="1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看视频等</a:t>
            </a:r>
            <a:r>
              <a:rPr lang="zh-CN" altLang="en-US" sz="2400" kern="1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都是在浏览网页。</a:t>
            </a:r>
            <a:endParaRPr lang="zh-CN" altLang="en-US" sz="2400" kern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6686" b="6125"/>
          <a:stretch>
            <a:fillRect/>
          </a:stretch>
        </p:blipFill>
        <p:spPr>
          <a:xfrm>
            <a:off x="762000" y="2207260"/>
            <a:ext cx="4985385" cy="46374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937250" y="2150745"/>
            <a:ext cx="5210175" cy="471551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sym typeface="+mn-ea"/>
              </a:rPr>
              <a:t>一、网页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41103"/>
          <a:stretch>
            <a:fillRect/>
          </a:stretch>
        </p:blipFill>
        <p:spPr>
          <a:xfrm>
            <a:off x="2047875" y="845820"/>
            <a:ext cx="9110980" cy="603758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en-US" altLang="zh-CN">
                <a:sym typeface="+mn-ea"/>
              </a:rPr>
              <a:t>一、网页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982029" y="899691"/>
            <a:ext cx="1032305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分析乡村振兴网首页可知，网页主要由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超链接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等元素构成。除了这些元素，网页中还可以包含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音频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以及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等。</a:t>
            </a:r>
            <a:endParaRPr lang="zh-CN" altLang="en-US" sz="2000" kern="1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b="35796"/>
          <a:stretch>
            <a:fillRect/>
          </a:stretch>
        </p:blipFill>
        <p:spPr>
          <a:xfrm>
            <a:off x="3071495" y="2098675"/>
            <a:ext cx="6582410" cy="47548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一、网页</a:t>
            </a:r>
            <a:endParaRPr lang="zh-CN" altLang="en-US"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838200" y="1223645"/>
            <a:ext cx="10515600" cy="1143000"/>
          </a:xfrm>
        </p:spPr>
        <p:txBody>
          <a:bodyPr/>
          <a:p>
            <a:pPr>
              <a:lnSpc>
                <a:spcPct val="150000"/>
              </a:lnSpc>
              <a:spcBef>
                <a:spcPts val="500"/>
              </a:spcBef>
              <a:buNone/>
              <a:defRPr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我们可以查看网页的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源代码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。打开谷歌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浏览器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，在网页上单击右键，单击“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查看源代码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命令，浏览器中便会弹出当前网页的源代码。</a:t>
            </a:r>
            <a:endParaRPr lang="zh-CN" altLang="en-US" sz="2000" b="1" kern="1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63875" y="2366645"/>
            <a:ext cx="5723255" cy="43605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一、网页</a:t>
            </a:r>
            <a:endParaRPr lang="zh-CN" altLang="en-US"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838200" y="928370"/>
            <a:ext cx="10515600" cy="1522730"/>
          </a:xfrm>
        </p:spPr>
        <p:txBody>
          <a:bodyPr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网站的第一页称为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首页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，首页的源代码是一个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纯文本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文件，仅包含一些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特殊的符号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。而我们浏览网页时看到的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图片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等，正是这些特殊的符号和文本组成的代码被浏览器渲染之后的结果。</a:t>
            </a:r>
            <a:endParaRPr lang="zh-CN" altLang="en-US" sz="2000" b="1" kern="1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右箭头 4"/>
          <p:cNvSpPr/>
          <p:nvPr>
            <p:custDataLst>
              <p:tags r:id="rId1"/>
            </p:custDataLst>
          </p:nvPr>
        </p:nvSpPr>
        <p:spPr>
          <a:xfrm>
            <a:off x="5622438" y="4438964"/>
            <a:ext cx="288000" cy="216000"/>
          </a:xfrm>
          <a:prstGeom prst="rightArrow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30097"/>
          <a:stretch>
            <a:fillRect/>
          </a:stretch>
        </p:blipFill>
        <p:spPr>
          <a:xfrm>
            <a:off x="6041390" y="2443480"/>
            <a:ext cx="5746115" cy="3705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b="15095"/>
          <a:stretch>
            <a:fillRect/>
          </a:stretch>
        </p:blipFill>
        <p:spPr>
          <a:xfrm>
            <a:off x="248920" y="2726055"/>
            <a:ext cx="5242560" cy="313944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二、网站</a:t>
            </a:r>
            <a:endParaRPr lang="zh-CN" altLang="en-US">
              <a:sym typeface="+mn-ea"/>
            </a:endParaRPr>
          </a:p>
        </p:txBody>
      </p:sp>
      <p:sp>
        <p:nvSpPr>
          <p:cNvPr id="9" name="内容占位符 8"/>
          <p:cNvSpPr>
            <a:spLocks noGrp="1"/>
          </p:cNvSpPr>
          <p:nvPr>
            <p:ph sz="quarter" idx="13"/>
          </p:nvPr>
        </p:nvSpPr>
        <p:spPr>
          <a:xfrm>
            <a:off x="838200" y="928370"/>
            <a:ext cx="10515600" cy="1644650"/>
          </a:xfrm>
        </p:spPr>
        <p:txBody>
          <a:bodyPr/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除了首页之外，乡村振兴网还包含多个子页面。例如，单击乡村振兴网首页的导航，会跳转到其他子页面，如产业振兴、人才振兴等。可见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网站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就是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多个网页的集合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，网页与网页之间可以通过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链接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互相访问。</a:t>
            </a:r>
            <a:endParaRPr lang="zh-CN" altLang="en-US" sz="2000" b="1" kern="100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右箭头 5"/>
          <p:cNvSpPr/>
          <p:nvPr>
            <p:custDataLst>
              <p:tags r:id="rId1"/>
            </p:custDataLst>
          </p:nvPr>
        </p:nvSpPr>
        <p:spPr>
          <a:xfrm>
            <a:off x="4989343" y="4408484"/>
            <a:ext cx="288000" cy="216000"/>
          </a:xfrm>
          <a:prstGeom prst="rightArrow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74675" y="2791460"/>
            <a:ext cx="4094480" cy="336359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37505" y="2900045"/>
            <a:ext cx="6335395" cy="316420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commondata" val="eyJoZGlkIjoiOWJhMmVjMmFmZTgzZjZjY2U2NTllOTg1ZTMxMWU2ODAifQ==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495</Words>
  <Application>WPS 演示</Application>
  <PresentationFormat>宽屏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思源宋体 CN</vt:lpstr>
      <vt:lpstr>等线</vt:lpstr>
      <vt:lpstr>思源宋体 CN Heavy</vt:lpstr>
      <vt:lpstr>Source Han Sans K Bold</vt:lpstr>
      <vt:lpstr>字魂50号-白鸽天行体</vt:lpstr>
      <vt:lpstr>MS UI Gothic</vt:lpstr>
      <vt:lpstr>Times New Roman</vt:lpstr>
      <vt:lpstr>Arial Unicode MS</vt:lpstr>
      <vt:lpstr>Arial Black</vt:lpstr>
      <vt:lpstr>黑体</vt:lpstr>
      <vt:lpstr>Calibri</vt:lpstr>
      <vt:lpstr>Office 主题​​</vt:lpstr>
      <vt:lpstr>PowerPoint 演示文稿</vt:lpstr>
      <vt:lpstr>PowerPoint 演示文稿</vt:lpstr>
      <vt:lpstr>1.1</vt:lpstr>
      <vt:lpstr>一、网页</vt:lpstr>
      <vt:lpstr>一、网页</vt:lpstr>
      <vt:lpstr>一、网页</vt:lpstr>
      <vt:lpstr>一、网页</vt:lpstr>
      <vt:lpstr>一、网页</vt:lpstr>
      <vt:lpstr>二、网站</vt:lpstr>
      <vt:lpstr>思考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37</cp:revision>
  <dcterms:created xsi:type="dcterms:W3CDTF">2019-09-19T02:01:00Z</dcterms:created>
  <dcterms:modified xsi:type="dcterms:W3CDTF">2024-05-24T07:37:34Z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F9E2B1FD272F4F5BBFFDF5164A85F3FD_13</vt:lpwstr>
  </property>
</Properties>
</file>