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347" r:id="rId3"/>
    <p:sldId id="356" r:id="rId4"/>
    <p:sldId id="348" r:id="rId6"/>
    <p:sldId id="349" r:id="rId7"/>
    <p:sldId id="350" r:id="rId8"/>
    <p:sldId id="351" r:id="rId9"/>
    <p:sldId id="352" r:id="rId10"/>
    <p:sldId id="353" r:id="rId11"/>
    <p:sldId id="354" r:id="rId12"/>
    <p:sldId id="367" r:id="rId13"/>
    <p:sldId id="368" r:id="rId14"/>
    <p:sldId id="279" r:id="rId15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3" userDrawn="1">
          <p15:clr>
            <a:srgbClr val="A4A3A4"/>
          </p15:clr>
        </p15:guide>
        <p15:guide id="2" pos="39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63"/>
        <p:guide pos="39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47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3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4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44.xml"/><Relationship Id="rId2" Type="http://schemas.openxmlformats.org/officeDocument/2006/relationships/image" Target="../media/image5.png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46.xml"/><Relationship Id="rId2" Type="http://schemas.openxmlformats.org/officeDocument/2006/relationships/image" Target="../media/image6.png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/>
              <a:t>1.3</a:t>
            </a:r>
            <a:endParaRPr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Web</a:t>
            </a:r>
            <a:r>
              <a:rPr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标准</a:t>
            </a:r>
            <a:endParaRPr lang="en-US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797464" y="1628800"/>
            <a:ext cx="6408712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sz="2800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网页标准化</a:t>
            </a:r>
            <a:r>
              <a:rPr lang="zh-CN" sz="2800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有哪些</a:t>
            </a:r>
            <a:r>
              <a:rPr sz="2800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实际意义</a:t>
            </a:r>
            <a:r>
              <a:rPr lang="zh-CN" sz="2800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，也就是我们为什么要网页标准？</a:t>
            </a:r>
            <a:endParaRPr sz="2800" b="1" kern="10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timgsa.baidu.com/timg?image&amp;quality=80&amp;size=b9999_10000&amp;sec=1516097023401&amp;di=ffcab27420d8a5996b56c581dbbc57c5&amp;imgtype=0&amp;src=http%3A%2F%2Fpic.qiantucdn.com%2F58pic%2F18%2F83%2F60%2F56558d632b5fe_1024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" y="1537970"/>
            <a:ext cx="3296285" cy="38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网页标准化的实际意义是深远的。它可以是网站在任何浏览环境下都能够有效访问，这不单单是指浏览器的种类，如Intemet Explorer， Fire． fox，Opera等，还包括不同的浏览设备，如手机、掌上电脑、智能电子产品等等。同时要改变网页的样式也是很方便的，只需对负责表现功能的样式表进行修改，就可以让整个网站焕然一新，而不用再反复修改网页里面的内容。网页标准化还有利于促进语义网的形成和完善，因为网页标准是朝着XML作为网页标记语言这个方向发展的。将来的网页内容将不再是孤立的 [1]  。而是代表一定策有：加大经费投入和加强政策保障；加大高素质教师的培养和引进力度，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119671" y="2058530"/>
            <a:ext cx="1192345" cy="612920"/>
            <a:chOff x="2215144" y="982844"/>
            <a:chExt cx="1244730" cy="842780"/>
          </a:xfrm>
        </p:grpSpPr>
        <p:sp>
          <p:nvSpPr>
            <p:cNvPr id="23" name="平行四边形 2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9671" y="2978715"/>
            <a:ext cx="1192345" cy="618263"/>
            <a:chOff x="2215144" y="2026500"/>
            <a:chExt cx="1244730" cy="850129"/>
          </a:xfrm>
        </p:grpSpPr>
        <p:sp>
          <p:nvSpPr>
            <p:cNvPr id="26" name="平行四边形 2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119671" y="3909078"/>
            <a:ext cx="1192345" cy="614383"/>
            <a:chOff x="2215144" y="3084852"/>
            <a:chExt cx="1244730" cy="844793"/>
          </a:xfrm>
        </p:grpSpPr>
        <p:sp>
          <p:nvSpPr>
            <p:cNvPr id="29" name="平行四边形 28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0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25342" y="2036357"/>
            <a:ext cx="5143000" cy="612920"/>
            <a:chOff x="4315150" y="953426"/>
            <a:chExt cx="3857250" cy="540057"/>
          </a:xfrm>
        </p:grpSpPr>
        <p:sp>
          <p:nvSpPr>
            <p:cNvPr id="32" name="矩形 31"/>
            <p:cNvSpPr/>
            <p:nvPr/>
          </p:nvSpPr>
          <p:spPr>
            <a:xfrm>
              <a:off x="4841196" y="1036090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结构标准</a:t>
              </a:r>
              <a:endParaRPr lang="zh-CN" altLang="en-US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25342" y="2961893"/>
            <a:ext cx="5143000" cy="612920"/>
            <a:chOff x="4315150" y="1647579"/>
            <a:chExt cx="3857250" cy="540057"/>
          </a:xfrm>
        </p:grpSpPr>
        <p:sp>
          <p:nvSpPr>
            <p:cNvPr id="35" name="矩形 34"/>
            <p:cNvSpPr/>
            <p:nvPr/>
          </p:nvSpPr>
          <p:spPr>
            <a:xfrm>
              <a:off x="4841196" y="1730243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rPr>
                <a:t>表现标准</a:t>
              </a:r>
              <a:endParaRPr 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025342" y="3887430"/>
            <a:ext cx="5143000" cy="612920"/>
            <a:chOff x="4315150" y="2341731"/>
            <a:chExt cx="3857250" cy="540057"/>
          </a:xfrm>
        </p:grpSpPr>
        <p:sp>
          <p:nvSpPr>
            <p:cNvPr id="38" name="矩形 37"/>
            <p:cNvSpPr/>
            <p:nvPr/>
          </p:nvSpPr>
          <p:spPr>
            <a:xfrm>
              <a:off x="4841197" y="2424395"/>
              <a:ext cx="2827146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rPr>
                <a:t>行为标准</a:t>
              </a:r>
              <a:endParaRPr 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9" name="平行四边形 38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制定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Web</a:t>
            </a:r>
            <a:r>
              <a:rPr smtClean="0">
                <a:solidFill>
                  <a:srgbClr val="0070C0"/>
                </a:solidFill>
                <a:sym typeface="+mn-ea"/>
              </a:rPr>
              <a:t>标准的原因：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1572260" y="1202055"/>
            <a:ext cx="8430895" cy="407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457200" algn="just"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不同的浏览器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对同一个网页文件解析出来的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可能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不一样致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，为了让用户能够看到正常显示的网页，网页制作人员常常为兼容多个版本的浏览器而苦恼。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algn="just"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为了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更好地发展，在开发新的应用程序时，浏览器开发商和站点开发商共同遵守标准，就显得很重要，为此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W3C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与其他标准化组织共同制定了一系列的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，用它来创建和解释网页的基本内容。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Web标准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2134235" y="876935"/>
            <a:ext cx="88392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标准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并不是某一个标准，而是一系列标准规范的集合。</a:t>
            </a:r>
            <a:endParaRPr lang="en-US" altLang="zh-CN" sz="24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主要包括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结构标准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表现标准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行为标准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三个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方面。</a:t>
            </a:r>
            <a:endParaRPr lang="zh-CN" altLang="en-US" sz="24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23260" y="4258864"/>
            <a:ext cx="1260000" cy="1260000"/>
          </a:xfrm>
          <a:prstGeom prst="ellipse">
            <a:avLst/>
          </a:prstGeom>
          <a:solidFill>
            <a:srgbClr val="00B0F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结构标准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66545" y="4599224"/>
            <a:ext cx="1259840" cy="1260000"/>
          </a:xfrm>
          <a:prstGeom prst="ellipse">
            <a:avLst/>
          </a:prstGeom>
          <a:solidFill>
            <a:srgbClr val="00B0F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表现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509670" y="4258864"/>
            <a:ext cx="1259840" cy="1260000"/>
          </a:xfrm>
          <a:prstGeom prst="ellipse">
            <a:avLst/>
          </a:prstGeom>
          <a:solidFill>
            <a:srgbClr val="00B0F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行为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86031" y="2175429"/>
            <a:ext cx="1440000" cy="1440000"/>
          </a:xfrm>
          <a:prstGeom prst="ellipse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" name="直接箭头连接符 4"/>
          <p:cNvCxnSpPr>
            <a:endCxn id="2" idx="7"/>
          </p:cNvCxnSpPr>
          <p:nvPr/>
        </p:nvCxnSpPr>
        <p:spPr>
          <a:xfrm flipH="1">
            <a:off x="4298315" y="3275330"/>
            <a:ext cx="887730" cy="1167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910580" y="3715385"/>
            <a:ext cx="5715" cy="784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640830" y="3275330"/>
            <a:ext cx="1198245" cy="1047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2" grpId="0" bldLvl="0" animBg="1"/>
      <p:bldP spid="7" grpId="0" bldLvl="0" animBg="1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1</a:t>
            </a:r>
            <a:r>
              <a:rPr smtClean="0">
                <a:solidFill>
                  <a:srgbClr val="0070C0"/>
                </a:solidFill>
                <a:sym typeface="+mn-ea"/>
              </a:rPr>
              <a:t>、结构标准</a:t>
            </a:r>
            <a:endParaRPr lang="zh-CN" altLang="en-US"/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2921000" y="1071245"/>
            <a:ext cx="70789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用于对网页中用到的信息进行分类与整理。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结构化标准语言：XML、HTML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276712" y="2915716"/>
            <a:ext cx="1566245" cy="1566245"/>
          </a:xfrm>
          <a:prstGeom prst="ellips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stA="10000" endPos="650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结构标准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5730" y="2385060"/>
            <a:ext cx="4794250" cy="16859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创建结构化的文档并为这些文档提供语义。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HTML5是互联网的下一代标准，是构建以及呈现互联网内容的一种语言方式，被认为是互联网的核心技术之一。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5880" y="4481830"/>
            <a:ext cx="4662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弥补了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语言的不足，具有强大的扩展性，可用于数据的转换和描述。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79240" y="4481830"/>
            <a:ext cx="11271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XML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0180" y="2461260"/>
            <a:ext cx="1225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74505" y="768985"/>
            <a:ext cx="2215515" cy="1692275"/>
          </a:xfrm>
          <a:prstGeom prst="rect">
            <a:avLst/>
          </a:prstGeom>
          <a:effectLst>
            <a:outerShdw blurRad="88900" dist="101600" dir="5400000" sx="91000" sy="91000" rotWithShape="0">
              <a:prstClr val="black">
                <a:alpha val="23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2</a:t>
            </a:r>
            <a:r>
              <a:rPr smtClean="0">
                <a:solidFill>
                  <a:srgbClr val="0070C0"/>
                </a:solidFill>
                <a:sym typeface="+mn-ea"/>
              </a:rPr>
              <a:t>、表现标准</a:t>
            </a: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276712" y="2915716"/>
            <a:ext cx="1566245" cy="1566245"/>
          </a:xfrm>
          <a:prstGeom prst="ellips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stA="10000" endPos="650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表现标准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4031615" y="1988820"/>
            <a:ext cx="5563235" cy="295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表现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是指网页的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外在样式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，一般包括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网页的版式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颜色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字体样式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。在网页制作中，通常使用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来设置网页的样式，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CSS是表现标准语言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标准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创建的目的是以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为基础进行网页布局，以控制网页的样式。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97670" y="440690"/>
            <a:ext cx="2292350" cy="17824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3</a:t>
            </a:r>
            <a:r>
              <a:rPr smtClean="0">
                <a:solidFill>
                  <a:srgbClr val="0070C0"/>
                </a:solidFill>
                <a:sym typeface="+mn-ea"/>
              </a:rPr>
              <a:t>、行为标准</a:t>
            </a: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276712" y="2915716"/>
            <a:ext cx="1566245" cy="1566245"/>
          </a:xfrm>
          <a:prstGeom prst="ellips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stA="10000" endPos="650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行为标准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4678680" y="2499360"/>
            <a:ext cx="583438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行为标准语言：对象模型（如W3C DOM）、ECMAScript</a:t>
            </a:r>
            <a:endParaRPr lang="zh-CN" altLang="en-US" sz="200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行为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是指网页模型的定义及交互效果的实现，包括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ECMAScript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BOM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DOM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三个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部分。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4"/>
          <p:cNvGrpSpPr/>
          <p:nvPr/>
        </p:nvGrpSpPr>
        <p:grpSpPr>
          <a:xfrm>
            <a:off x="9023873" y="1152365"/>
            <a:ext cx="2250889" cy="971882"/>
            <a:chOff x="4752776" y="4351667"/>
            <a:chExt cx="3000541" cy="1294375"/>
          </a:xfrm>
        </p:grpSpPr>
        <p:pic>
          <p:nvPicPr>
            <p:cNvPr id="46091" name="Picture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752776" y="4351667"/>
              <a:ext cx="1732792" cy="1294375"/>
            </a:xfrm>
            <a:prstGeom prst="rect">
              <a:avLst/>
            </a:prstGeom>
            <a:noFill/>
            <a:ln w="28575">
              <a:noFill/>
            </a:ln>
            <a:effectLst>
              <a:outerShdw dist="35921" dir="2699999" algn="ctr" rotWithShape="0">
                <a:schemeClr val="bg2"/>
              </a:outerShdw>
            </a:effectLst>
          </p:spPr>
        </p:pic>
        <p:sp>
          <p:nvSpPr>
            <p:cNvPr id="46092" name="TextBox 24"/>
            <p:cNvSpPr txBox="1"/>
            <p:nvPr>
              <p:custDataLst>
                <p:tags r:id="rId3"/>
              </p:custDataLst>
            </p:nvPr>
          </p:nvSpPr>
          <p:spPr>
            <a:xfrm>
              <a:off x="6588554" y="4543390"/>
              <a:ext cx="1164763" cy="674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135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厨房有做</a:t>
              </a:r>
              <a:endParaRPr lang="en-US" altLang="zh-CN" sz="135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r>
                <a:rPr lang="zh-CN" altLang="en-US" sz="135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饭功能</a:t>
              </a:r>
              <a:endParaRPr lang="zh-CN" altLang="en-US" sz="135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3</a:t>
            </a:r>
            <a:r>
              <a:rPr smtClean="0">
                <a:solidFill>
                  <a:srgbClr val="0070C0"/>
                </a:solidFill>
                <a:sym typeface="+mn-ea"/>
              </a:rPr>
              <a:t>、行为标准</a:t>
            </a:r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276712" y="2915716"/>
            <a:ext cx="1566245" cy="1566245"/>
          </a:xfrm>
          <a:prstGeom prst="ellipse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stA="10000" endPos="65000" dist="508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charset="-122"/>
                <a:ea typeface="微软雅黑" panose="020B0503020204020204" charset="-122"/>
              </a:rPr>
              <a:t>行为标准</a:t>
            </a:r>
            <a:endParaRPr lang="zh-CN" altLang="en-US" sz="28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4121785" y="3005455"/>
            <a:ext cx="646303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2" tIns="45725" rIns="91452" bIns="4572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浏览器对象模型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。通过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BOM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可以操作浏览器窗口。例如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弹出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对话框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跳转页面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21785" y="1029335"/>
            <a:ext cx="63004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ECMAScript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的核心，由</a:t>
            </a:r>
            <a:r>
              <a:rPr lang="en-US" sz="2000" dirty="0" err="1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ECMA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国际联合浏览器厂商制定。</a:t>
            </a:r>
            <a:r>
              <a:rPr 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ECMAScript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规定了</a:t>
            </a:r>
            <a:r>
              <a:rPr 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的语法规则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核心内容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，是所有浏览器厂商共同遵守的一套</a:t>
            </a:r>
            <a:r>
              <a:rPr 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JavaScript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语法标准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1785" y="4170680"/>
            <a:ext cx="63176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文档对象模型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。允许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脚本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动态地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更新文档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样式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。通过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DOM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可对页面中的各种元素进行操作。例如，设置元素的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大小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颜色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Web</a:t>
            </a:r>
            <a:r>
              <a:rPr smtClean="0">
                <a:solidFill>
                  <a:srgbClr val="0070C0"/>
                </a:solidFill>
                <a:sym typeface="+mn-ea"/>
              </a:rPr>
              <a:t>标准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53080" y="2407920"/>
            <a:ext cx="5648325" cy="29337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00935" y="876935"/>
            <a:ext cx="63004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标准在世界技能大赛网站设计与开发赛项规程中也有明确的要求。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commondata" val="eyJoZGlkIjoiOWJhMmVjMmFmZTgzZjZjY2U2NTllOTg1ZTMxMWU2ODA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WPS 演示</Application>
  <PresentationFormat>宽屏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Calibri</vt:lpstr>
      <vt:lpstr>Times New Roman</vt:lpstr>
      <vt:lpstr>Arial Unicode MS</vt:lpstr>
      <vt:lpstr>Arial Black</vt:lpstr>
      <vt:lpstr>MS UI Gothic</vt:lpstr>
      <vt:lpstr>Office 主题​​</vt:lpstr>
      <vt:lpstr>1.3</vt:lpstr>
      <vt:lpstr>PowerPoint 演示文稿</vt:lpstr>
      <vt:lpstr>制定Web标准的原因：</vt:lpstr>
      <vt:lpstr>Web标准</vt:lpstr>
      <vt:lpstr>1、结构标准</vt:lpstr>
      <vt:lpstr>2、表现标准</vt:lpstr>
      <vt:lpstr>3、行为标准</vt:lpstr>
      <vt:lpstr>3、行为标准</vt:lpstr>
      <vt:lpstr>Web标准</vt:lpstr>
      <vt:lpstr>思考</vt:lpstr>
      <vt:lpstr>PowerPoint 演示文稿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45</cp:revision>
  <dcterms:created xsi:type="dcterms:W3CDTF">2019-09-19T02:01:00Z</dcterms:created>
  <dcterms:modified xsi:type="dcterms:W3CDTF">2023-11-22T02:43:15Z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25059ADE12F84D65B89CE40AAE41E1A9_13</vt:lpwstr>
  </property>
</Properties>
</file>