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280" r:id="rId3"/>
    <p:sldId id="281" r:id="rId5"/>
    <p:sldId id="282" r:id="rId6"/>
    <p:sldId id="283" r:id="rId7"/>
    <p:sldId id="305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79" r:id="rId16"/>
  </p:sldIdLst>
  <p:sldSz cx="12192000" cy="6858000"/>
  <p:notesSz cx="7103745" cy="10234295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 userDrawn="1">
          <p15:clr>
            <a:srgbClr val="A4A3A4"/>
          </p15:clr>
        </p15:guide>
        <p15:guide id="2" pos="403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孟方思" initials="mf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D8052"/>
    <a:srgbClr val="1369B2"/>
    <a:srgbClr val="E2E4E5"/>
    <a:srgbClr val="FD8254"/>
    <a:srgbClr val="4C8CF5"/>
    <a:srgbClr val="FEB092"/>
    <a:srgbClr val="E50505"/>
    <a:srgbClr val="FD703B"/>
    <a:srgbClr val="FFC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4"/>
        <p:guide pos="403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gs" Target="tags/tag71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image" Target="../media/image2.png"/><Relationship Id="rId2" Type="http://schemas.openxmlformats.org/officeDocument/2006/relationships/tags" Target="../tags/tag25.xml"/><Relationship Id="rId18" Type="http://schemas.openxmlformats.org/officeDocument/2006/relationships/tags" Target="../tags/tag40.xml"/><Relationship Id="rId17" Type="http://schemas.openxmlformats.org/officeDocument/2006/relationships/tags" Target="../tags/tag39.xml"/><Relationship Id="rId16" Type="http://schemas.openxmlformats.org/officeDocument/2006/relationships/tags" Target="../tags/tag38.xml"/><Relationship Id="rId15" Type="http://schemas.openxmlformats.org/officeDocument/2006/relationships/tags" Target="../tags/tag37.xml"/><Relationship Id="rId14" Type="http://schemas.openxmlformats.org/officeDocument/2006/relationships/tags" Target="../tags/tag36.xml"/><Relationship Id="rId13" Type="http://schemas.openxmlformats.org/officeDocument/2006/relationships/tags" Target="../tags/tag35.xml"/><Relationship Id="rId12" Type="http://schemas.openxmlformats.org/officeDocument/2006/relationships/tags" Target="../tags/tag34.xml"/><Relationship Id="rId11" Type="http://schemas.openxmlformats.org/officeDocument/2006/relationships/tags" Target="../tags/tag33.xml"/><Relationship Id="rId10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image" Target="../media/image2.png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项目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  <p:sp>
        <p:nvSpPr>
          <p:cNvPr id="10" name="任意多边形 9"/>
          <p:cNvSpPr/>
          <p:nvPr userDrawn="1">
            <p:custDataLst>
              <p:tags r:id="rId2"/>
            </p:custDataLst>
          </p:nvPr>
        </p:nvSpPr>
        <p:spPr>
          <a:xfrm>
            <a:off x="-195580" y="2621915"/>
            <a:ext cx="10582910" cy="1494155"/>
          </a:xfrm>
          <a:custGeom>
            <a:avLst/>
            <a:gdLst>
              <a:gd name="connsiteX0" fmla="*/ 0 w 16666"/>
              <a:gd name="connsiteY0" fmla="*/ 0 h 2353"/>
              <a:gd name="connsiteX1" fmla="*/ 16666 w 16666"/>
              <a:gd name="connsiteY1" fmla="*/ 0 h 2353"/>
              <a:gd name="connsiteX2" fmla="*/ 15695 w 16666"/>
              <a:gd name="connsiteY2" fmla="*/ 2353 h 2353"/>
              <a:gd name="connsiteX3" fmla="*/ 0 w 16666"/>
              <a:gd name="connsiteY3" fmla="*/ 2327 h 2353"/>
              <a:gd name="connsiteX4" fmla="*/ 0 w 16666"/>
              <a:gd name="connsiteY4" fmla="*/ 0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6" h="2353">
                <a:moveTo>
                  <a:pt x="0" y="0"/>
                </a:moveTo>
                <a:lnTo>
                  <a:pt x="16666" y="0"/>
                </a:lnTo>
                <a:lnTo>
                  <a:pt x="15695" y="2353"/>
                </a:lnTo>
                <a:lnTo>
                  <a:pt x="0" y="23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矩形 10"/>
          <p:cNvSpPr>
            <a:spLocks noChangeAspect="1"/>
          </p:cNvSpPr>
          <p:nvPr userDrawn="1">
            <p:custDataLst>
              <p:tags r:id="rId3"/>
            </p:custDataLst>
          </p:nvPr>
        </p:nvSpPr>
        <p:spPr>
          <a:xfrm>
            <a:off x="647065" y="2611755"/>
            <a:ext cx="1649095" cy="1444625"/>
          </a:xfrm>
          <a:prstGeom prst="hexagon">
            <a:avLst/>
          </a:prstGeom>
          <a:gradFill flip="none" rotWithShape="1">
            <a:gsLst>
              <a:gs pos="50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  <a:gs pos="0">
                <a:sysClr val="window" lastClr="FFFFFF"/>
              </a:gs>
            </a:gsLst>
            <a:lin ang="18900000" scaled="0"/>
            <a:tileRect/>
          </a:gradFill>
          <a:ln w="15875" cap="flat" cmpd="sng" algn="ctr"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 descr="谷歌浏览器logo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2965" y="2757805"/>
            <a:ext cx="1252220" cy="1183005"/>
          </a:xfrm>
          <a:prstGeom prst="rect">
            <a:avLst/>
          </a:prstGeom>
        </p:spPr>
      </p:pic>
      <p:sp>
        <p:nvSpPr>
          <p:cNvPr id="8" name="任意多边形 7"/>
          <p:cNvSpPr/>
          <p:nvPr userDrawn="1">
            <p:custDataLst>
              <p:tags r:id="rId6"/>
            </p:custDataLst>
          </p:nvPr>
        </p:nvSpPr>
        <p:spPr>
          <a:xfrm flipH="1" flipV="1">
            <a:off x="10182860" y="2621915"/>
            <a:ext cx="2066925" cy="1494155"/>
          </a:xfrm>
          <a:custGeom>
            <a:avLst/>
            <a:gdLst>
              <a:gd name="connsiteX0" fmla="*/ 67 w 3255"/>
              <a:gd name="connsiteY0" fmla="*/ 41 h 2353"/>
              <a:gd name="connsiteX1" fmla="*/ 3255 w 3255"/>
              <a:gd name="connsiteY1" fmla="*/ 0 h 2353"/>
              <a:gd name="connsiteX2" fmla="*/ 2284 w 3255"/>
              <a:gd name="connsiteY2" fmla="*/ 2353 h 2353"/>
              <a:gd name="connsiteX3" fmla="*/ 0 w 3255"/>
              <a:gd name="connsiteY3" fmla="*/ 2328 h 2353"/>
              <a:gd name="connsiteX4" fmla="*/ 67 w 3255"/>
              <a:gd name="connsiteY4" fmla="*/ 41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" h="2353">
                <a:moveTo>
                  <a:pt x="67" y="41"/>
                </a:moveTo>
                <a:lnTo>
                  <a:pt x="3255" y="0"/>
                </a:lnTo>
                <a:lnTo>
                  <a:pt x="2284" y="2353"/>
                </a:lnTo>
                <a:lnTo>
                  <a:pt x="0" y="2328"/>
                </a:lnTo>
                <a:lnTo>
                  <a:pt x="67" y="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0431820" y="2943349"/>
            <a:ext cx="1798955" cy="95313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网</a:t>
            </a:r>
            <a:r>
              <a:rPr lang="en-US" altLang="zh-CN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  </a:t>
            </a:r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页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  <a:p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设计与制作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660650" y="2814320"/>
            <a:ext cx="7080250" cy="1126490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grpSp>
        <p:nvGrpSpPr>
          <p:cNvPr id="12" name="组合 11"/>
          <p:cNvGrpSpPr/>
          <p:nvPr userDrawn="1"/>
        </p:nvGrpSpPr>
        <p:grpSpPr>
          <a:xfrm>
            <a:off x="222749" y="245532"/>
            <a:ext cx="4456430" cy="521970"/>
            <a:chOff x="174623" y="245532"/>
            <a:chExt cx="4456430" cy="521970"/>
          </a:xfrm>
        </p:grpSpPr>
        <p:grpSp>
          <p:nvGrpSpPr>
            <p:cNvPr id="13" name="组合 12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14" name="矩形: 圆角 4"/>
              <p:cNvSpPr/>
              <p:nvPr>
                <p:custDataLst>
                  <p:tags r:id="rId4"/>
                </p:custDataLst>
              </p:nvPr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15" name="矩形: 圆角 5"/>
              <p:cNvSpPr/>
              <p:nvPr>
                <p:custDataLst>
                  <p:tags r:id="rId5"/>
                </p:custDataLst>
              </p:nvPr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6" name="矩形 15"/>
            <p:cNvSpPr/>
            <p:nvPr>
              <p:custDataLst>
                <p:tags r:id="rId6"/>
              </p:custDataLst>
            </p:nvPr>
          </p:nvSpPr>
          <p:spPr>
            <a:xfrm>
              <a:off x="799463" y="245532"/>
              <a:ext cx="3831590" cy="52197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目录</a:t>
              </a:r>
              <a:endParaRPr kumimoji="0" lang="zh-CN" altLang="en-US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grpSp>
        <p:nvGrpSpPr>
          <p:cNvPr id="51" name="组合 50"/>
          <p:cNvGrpSpPr/>
          <p:nvPr userDrawn="1"/>
        </p:nvGrpSpPr>
        <p:grpSpPr>
          <a:xfrm>
            <a:off x="4735176" y="1346255"/>
            <a:ext cx="3190812" cy="720000"/>
            <a:chOff x="3125240" y="2346839"/>
            <a:chExt cx="3190812" cy="720000"/>
          </a:xfrm>
        </p:grpSpPr>
        <p:grpSp>
          <p:nvGrpSpPr>
            <p:cNvPr id="52" name="组合 5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4" name="八边形 53"/>
              <p:cNvSpPr/>
              <p:nvPr>
                <p:custDataLst>
                  <p:tags r:id="rId7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55" name="文本框 54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01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3" name="矩形 52"/>
            <p:cNvSpPr/>
            <p:nvPr>
              <p:custDataLst>
                <p:tags r:id="rId9"/>
              </p:custDataLst>
            </p:nvPr>
          </p:nvSpPr>
          <p:spPr>
            <a:xfrm>
              <a:off x="3976950" y="2445229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solidFill>
                    <a:schemeClr val="tx1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年度工作概述</a:t>
              </a:r>
              <a:endParaRPr lang="zh-CN" altLang="en-US" sz="2800" b="1" dirty="0">
                <a:ln w="0">
                  <a:noFill/>
                </a:ln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56" name="组合 55"/>
          <p:cNvGrpSpPr/>
          <p:nvPr userDrawn="1"/>
        </p:nvGrpSpPr>
        <p:grpSpPr>
          <a:xfrm>
            <a:off x="4735176" y="2449081"/>
            <a:ext cx="3179620" cy="720000"/>
            <a:chOff x="3125240" y="2346839"/>
            <a:chExt cx="3179620" cy="720000"/>
          </a:xfrm>
        </p:grpSpPr>
        <p:grpSp>
          <p:nvGrpSpPr>
            <p:cNvPr id="57" name="组合 5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9" name="八边形 58"/>
              <p:cNvSpPr/>
              <p:nvPr>
                <p:custDataLst>
                  <p:tags r:id="rId10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052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r>
                  <a:rPr lang="en-US" altLang="zh-CN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 </a:t>
                </a:r>
                <a:endParaRPr lang="en-US" altLang="zh-CN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0" name="文本框 59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solidFill>
                <a:srgbClr val="FD8052"/>
              </a:solidFill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02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8" name="矩形 57"/>
            <p:cNvSpPr/>
            <p:nvPr>
              <p:custDataLst>
                <p:tags r:id="rId12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工作完成情况</a:t>
              </a:r>
              <a:endParaRPr lang="zh-CN" altLang="en-US" sz="2800" b="1" dirty="0">
                <a:ln w="0">
                  <a:noFill/>
                </a:ln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4735176" y="3551907"/>
            <a:ext cx="3179620" cy="720000"/>
            <a:chOff x="3125240" y="2346839"/>
            <a:chExt cx="3179620" cy="720000"/>
          </a:xfrm>
        </p:grpSpPr>
        <p:grpSp>
          <p:nvGrpSpPr>
            <p:cNvPr id="62" name="组合 6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4" name="八边形 63"/>
              <p:cNvSpPr/>
              <p:nvPr>
                <p:custDataLst>
                  <p:tags r:id="rId13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5" name="文本框 64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03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3" name="矩形 62"/>
            <p:cNvSpPr/>
            <p:nvPr>
              <p:custDataLst>
                <p:tags r:id="rId15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工作经验总结</a:t>
              </a:r>
              <a:endParaRPr lang="zh-CN" altLang="en-US" sz="16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grpSp>
        <p:nvGrpSpPr>
          <p:cNvPr id="66" name="组合 65"/>
          <p:cNvGrpSpPr/>
          <p:nvPr userDrawn="1"/>
        </p:nvGrpSpPr>
        <p:grpSpPr>
          <a:xfrm>
            <a:off x="4735176" y="4654732"/>
            <a:ext cx="3179620" cy="720000"/>
            <a:chOff x="3125240" y="2346839"/>
            <a:chExt cx="3179620" cy="720000"/>
          </a:xfrm>
        </p:grpSpPr>
        <p:grpSp>
          <p:nvGrpSpPr>
            <p:cNvPr id="67" name="组合 6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9" name="八边形 68"/>
              <p:cNvSpPr/>
              <p:nvPr>
                <p:custDataLst>
                  <p:tags r:id="rId16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254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70" name="文本框 69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04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8" name="矩形 67"/>
            <p:cNvSpPr/>
            <p:nvPr>
              <p:custDataLst>
                <p:tags r:id="rId18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明年工作计划</a:t>
              </a:r>
              <a:endParaRPr lang="zh-CN" altLang="en-US" sz="2800" b="1" dirty="0">
                <a:ln w="0"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任务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>
              <p:custDataLst>
                <p:tags r:id="rId2"/>
              </p:custDataLst>
            </p:nvPr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>
              <p:custDataLst>
                <p:tags r:id="rId3"/>
              </p:custDataLst>
            </p:nvPr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>
              <p:custDataLst>
                <p:tags r:id="rId4"/>
              </p:custDataLst>
            </p:nvPr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>
              <p:custDataLst>
                <p:tags r:id="rId5"/>
              </p:custDataLst>
            </p:nvPr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>
              <p:custDataLst>
                <p:tags r:id="rId6"/>
              </p:custDataLst>
            </p:nvPr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91285" y="2768600"/>
            <a:ext cx="1923415" cy="1206500"/>
          </a:xfrm>
        </p:spPr>
        <p:txBody>
          <a:bodyPr anchor="b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en-GB" sz="6000" b="1" i="0" u="none" strike="noStrike" kern="1200" cap="none" spc="0" normalizeH="0" baseline="0" noProof="1" dirty="0">
                <a:solidFill>
                  <a:srgbClr val="FAFA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747135" y="2965450"/>
            <a:ext cx="6965315" cy="1160145"/>
          </a:xfrm>
        </p:spPr>
        <p:txBody>
          <a:bodyPr>
            <a:normAutofit/>
          </a:bodyPr>
          <a:lstStyle>
            <a:lvl1pPr marL="0" indent="0" algn="l">
              <a:buNone/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13" name="组合 12"/>
          <p:cNvGrpSpPr/>
          <p:nvPr userDrawn="1"/>
        </p:nvGrpSpPr>
        <p:grpSpPr>
          <a:xfrm rot="0"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4" name="矩形: 圆角 4"/>
            <p:cNvSpPr/>
            <p:nvPr>
              <p:custDataLst>
                <p:tags r:id="rId3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5" name="矩形: 圆角 5"/>
            <p:cNvSpPr/>
            <p:nvPr>
              <p:custDataLst>
                <p:tags r:id="rId4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052195"/>
            <a:ext cx="10439400" cy="5125085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图片 11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sp>
        <p:nvSpPr>
          <p:cNvPr id="14" name="标题 1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 rot="0"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6" name="矩形: 圆角 4"/>
            <p:cNvSpPr/>
            <p:nvPr>
              <p:custDataLst>
                <p:tags r:id="rId5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7" name="矩形: 圆角 5"/>
            <p:cNvSpPr/>
            <p:nvPr>
              <p:custDataLst>
                <p:tags r:id="rId6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6" name="矩形 45"/>
          <p:cNvSpPr/>
          <p:nvPr>
            <p:custDataLst>
              <p:tags r:id="rId2"/>
            </p:custDataLst>
          </p:nvPr>
        </p:nvSpPr>
        <p:spPr>
          <a:xfrm>
            <a:off x="0" y="2461895"/>
            <a:ext cx="12192000" cy="1895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5" y="2790190"/>
            <a:ext cx="12191365" cy="1204595"/>
          </a:xfrm>
        </p:spPr>
        <p:txBody>
          <a:bodyPr anchor="b">
            <a:normAutofit/>
          </a:bodyPr>
          <a:lstStyle>
            <a:lvl1pPr algn="ctr">
              <a:defRPr kumimoji="0" lang="zh-CN" altLang="en-US" sz="66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05425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tags" Target="../tags/tag48.xml"/><Relationship Id="rId7" Type="http://schemas.openxmlformats.org/officeDocument/2006/relationships/tags" Target="../tags/tag47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0" Type="http://schemas.openxmlformats.org/officeDocument/2006/relationships/notesSlide" Target="../notesSlides/notesSlide4.xml"/><Relationship Id="rId1" Type="http://schemas.openxmlformats.org/officeDocument/2006/relationships/tags" Target="../tags/tag4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4" Type="http://schemas.openxmlformats.org/officeDocument/2006/relationships/notesSlide" Target="../notesSlides/notesSlide5.xml"/><Relationship Id="rId23" Type="http://schemas.openxmlformats.org/officeDocument/2006/relationships/slideLayout" Target="../slideLayouts/slideLayout5.xml"/><Relationship Id="rId22" Type="http://schemas.openxmlformats.org/officeDocument/2006/relationships/tags" Target="../tags/tag70.xml"/><Relationship Id="rId21" Type="http://schemas.openxmlformats.org/officeDocument/2006/relationships/tags" Target="../tags/tag69.xml"/><Relationship Id="rId20" Type="http://schemas.openxmlformats.org/officeDocument/2006/relationships/tags" Target="../tags/tag68.xml"/><Relationship Id="rId2" Type="http://schemas.openxmlformats.org/officeDocument/2006/relationships/tags" Target="../tags/tag50.xml"/><Relationship Id="rId19" Type="http://schemas.openxmlformats.org/officeDocument/2006/relationships/tags" Target="../tags/tag67.xml"/><Relationship Id="rId18" Type="http://schemas.openxmlformats.org/officeDocument/2006/relationships/tags" Target="../tags/tag66.xml"/><Relationship Id="rId17" Type="http://schemas.openxmlformats.org/officeDocument/2006/relationships/tags" Target="../tags/tag65.xml"/><Relationship Id="rId16" Type="http://schemas.openxmlformats.org/officeDocument/2006/relationships/tags" Target="../tags/tag64.xml"/><Relationship Id="rId15" Type="http://schemas.openxmlformats.org/officeDocument/2006/relationships/tags" Target="../tags/tag63.xml"/><Relationship Id="rId14" Type="http://schemas.openxmlformats.org/officeDocument/2006/relationships/tags" Target="../tags/tag62.xml"/><Relationship Id="rId13" Type="http://schemas.openxmlformats.org/officeDocument/2006/relationships/tags" Target="../tags/tag61.xml"/><Relationship Id="rId12" Type="http://schemas.openxmlformats.org/officeDocument/2006/relationships/tags" Target="../tags/tag60.xml"/><Relationship Id="rId11" Type="http://schemas.openxmlformats.org/officeDocument/2006/relationships/tags" Target="../tags/tag59.xml"/><Relationship Id="rId10" Type="http://schemas.openxmlformats.org/officeDocument/2006/relationships/tags" Target="../tags/tag58.xml"/><Relationship Id="rId1" Type="http://schemas.openxmlformats.org/officeDocument/2006/relationships/tags" Target="../tags/tag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altLang="zh-CN"/>
              <a:t>1.5</a:t>
            </a:r>
            <a:endParaRPr altLang="zh-CN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>
                <a:solidFill>
                  <a:srgbClr val="0070C0"/>
                </a:solidFill>
                <a:cs typeface="+mn-ea"/>
                <a:sym typeface="Source Han Sans K Bold" panose="020B0800000000000000" pitchFamily="34" charset="-128"/>
              </a:rPr>
              <a:t>HTML5</a:t>
            </a:r>
            <a:r>
              <a:rPr>
                <a:solidFill>
                  <a:srgbClr val="0070C0"/>
                </a:solidFill>
                <a:cs typeface="+mn-ea"/>
                <a:sym typeface="Source Han Sans K Bold" panose="020B0800000000000000" pitchFamily="34" charset="-128"/>
              </a:rPr>
              <a:t>概述</a:t>
            </a:r>
            <a:endParaRPr lang="en-GB" altLang="zh-CN" b="1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>
                <a:solidFill>
                  <a:srgbClr val="0070C0"/>
                </a:solidFill>
                <a:sym typeface="+mn-ea"/>
              </a:rPr>
              <a:t>二、HTML的优势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005601" y="2133399"/>
            <a:ext cx="7415808" cy="287946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1903100" y="1629493"/>
            <a:ext cx="8518309" cy="1125330"/>
            <a:chOff x="1282700" y="2185166"/>
            <a:chExt cx="6095999" cy="1125866"/>
          </a:xfrm>
        </p:grpSpPr>
        <p:sp>
          <p:nvSpPr>
            <p:cNvPr id="21" name="任意多边形 20"/>
            <p:cNvSpPr/>
            <p:nvPr/>
          </p:nvSpPr>
          <p:spPr>
            <a:xfrm>
              <a:off x="1282700" y="2185166"/>
              <a:ext cx="788988" cy="1125866"/>
            </a:xfrm>
            <a:custGeom>
              <a:avLst/>
              <a:gdLst>
                <a:gd name="connsiteX0" fmla="*/ 0 w 1126024"/>
                <a:gd name="connsiteY0" fmla="*/ 0 h 788217"/>
                <a:gd name="connsiteX1" fmla="*/ 731916 w 1126024"/>
                <a:gd name="connsiteY1" fmla="*/ 0 h 788217"/>
                <a:gd name="connsiteX2" fmla="*/ 1126024 w 1126024"/>
                <a:gd name="connsiteY2" fmla="*/ 394109 h 788217"/>
                <a:gd name="connsiteX3" fmla="*/ 731916 w 1126024"/>
                <a:gd name="connsiteY3" fmla="*/ 788217 h 788217"/>
                <a:gd name="connsiteX4" fmla="*/ 0 w 1126024"/>
                <a:gd name="connsiteY4" fmla="*/ 788217 h 788217"/>
                <a:gd name="connsiteX5" fmla="*/ 394109 w 1126024"/>
                <a:gd name="connsiteY5" fmla="*/ 394109 h 788217"/>
                <a:gd name="connsiteX6" fmla="*/ 0 w 1126024"/>
                <a:gd name="connsiteY6" fmla="*/ 0 h 788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024" h="788217">
                  <a:moveTo>
                    <a:pt x="1126023" y="0"/>
                  </a:moveTo>
                  <a:lnTo>
                    <a:pt x="1126023" y="512341"/>
                  </a:lnTo>
                  <a:lnTo>
                    <a:pt x="563011" y="788217"/>
                  </a:lnTo>
                  <a:lnTo>
                    <a:pt x="1" y="512341"/>
                  </a:lnTo>
                  <a:lnTo>
                    <a:pt x="1" y="0"/>
                  </a:lnTo>
                  <a:lnTo>
                    <a:pt x="563011" y="275876"/>
                  </a:lnTo>
                  <a:lnTo>
                    <a:pt x="1126023" y="0"/>
                  </a:lnTo>
                  <a:close/>
                </a:path>
              </a:pathLst>
            </a:custGeom>
            <a:solidFill>
              <a:srgbClr val="1369B2"/>
            </a:solidFill>
            <a:ln>
              <a:noFill/>
            </a:ln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5238" tIns="409274" rIns="15237" bIns="409272" spcCol="127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668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4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2071688" y="2199684"/>
              <a:ext cx="5307011" cy="732051"/>
            </a:xfrm>
            <a:custGeom>
              <a:avLst/>
              <a:gdLst>
                <a:gd name="connsiteX0" fmla="*/ 122052 w 732300"/>
                <a:gd name="connsiteY0" fmla="*/ 0 h 5307782"/>
                <a:gd name="connsiteX1" fmla="*/ 610248 w 732300"/>
                <a:gd name="connsiteY1" fmla="*/ 0 h 5307782"/>
                <a:gd name="connsiteX2" fmla="*/ 732300 w 732300"/>
                <a:gd name="connsiteY2" fmla="*/ 122052 h 5307782"/>
                <a:gd name="connsiteX3" fmla="*/ 732300 w 732300"/>
                <a:gd name="connsiteY3" fmla="*/ 5307782 h 5307782"/>
                <a:gd name="connsiteX4" fmla="*/ 732300 w 732300"/>
                <a:gd name="connsiteY4" fmla="*/ 5307782 h 5307782"/>
                <a:gd name="connsiteX5" fmla="*/ 0 w 732300"/>
                <a:gd name="connsiteY5" fmla="*/ 5307782 h 5307782"/>
                <a:gd name="connsiteX6" fmla="*/ 0 w 732300"/>
                <a:gd name="connsiteY6" fmla="*/ 5307782 h 5307782"/>
                <a:gd name="connsiteX7" fmla="*/ 0 w 732300"/>
                <a:gd name="connsiteY7" fmla="*/ 122052 h 5307782"/>
                <a:gd name="connsiteX8" fmla="*/ 122052 w 732300"/>
                <a:gd name="connsiteY8" fmla="*/ 0 h 5307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2300" h="5307782">
                  <a:moveTo>
                    <a:pt x="732300" y="884647"/>
                  </a:moveTo>
                  <a:lnTo>
                    <a:pt x="732300" y="4423135"/>
                  </a:lnTo>
                  <a:cubicBezTo>
                    <a:pt x="732300" y="4911707"/>
                    <a:pt x="724761" y="5307778"/>
                    <a:pt x="715461" y="5307778"/>
                  </a:cubicBezTo>
                  <a:lnTo>
                    <a:pt x="0" y="5307778"/>
                  </a:lnTo>
                  <a:lnTo>
                    <a:pt x="0" y="5307778"/>
                  </a:lnTo>
                  <a:lnTo>
                    <a:pt x="0" y="4"/>
                  </a:lnTo>
                  <a:lnTo>
                    <a:pt x="0" y="4"/>
                  </a:lnTo>
                  <a:lnTo>
                    <a:pt x="715461" y="4"/>
                  </a:lnTo>
                  <a:cubicBezTo>
                    <a:pt x="724761" y="4"/>
                    <a:pt x="732300" y="396075"/>
                    <a:pt x="732300" y="884647"/>
                  </a:cubicBezTo>
                  <a:close/>
                </a:path>
              </a:pathLst>
            </a:cu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70656" tIns="50978" rIns="50978" bIns="50978" spcCol="1270" anchor="ctr"/>
            <a:lstStyle>
              <a:defPPr>
                <a:defRPr lang="zh-CN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lvl="1" indent="-228600" defTabSz="1066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  <a:defRPr/>
              </a:pPr>
              <a:r>
                <a:rPr lang="zh-CN" altLang="en-US" sz="24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样式和结构分离的</a:t>
              </a:r>
              <a:r>
                <a:rPr lang="zh-CN" altLang="en-US" sz="2400" b="1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更彻底</a:t>
              </a:r>
              <a:endParaRPr lang="zh-CN" altLang="en-US" sz="2400" b="1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7" name="TextBox 35"/>
          <p:cNvSpPr txBox="1">
            <a:spLocks noChangeArrowheads="1"/>
          </p:cNvSpPr>
          <p:nvPr/>
        </p:nvSpPr>
        <p:spPr bwMode="auto">
          <a:xfrm>
            <a:off x="3144705" y="2559543"/>
            <a:ext cx="712668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94" tIns="60946" rIns="121894" bIns="6094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实际上，样式和结构的分离早在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HTML4.0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中就已涉及，但是分离的并不彻底。为了避免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可访问性差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代码复杂度高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文件过大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等问题，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HTML5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规范中更细致、清晰地分离了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样式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结构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。但是考虑到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HTML5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的兼容性问题，一些陈旧的样式和结构的代码咋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HTML5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中还是可以兼容使用的。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smtClean="0">
                <a:solidFill>
                  <a:srgbClr val="0070C0"/>
                </a:solidFill>
                <a:sym typeface="+mn-ea"/>
              </a:rPr>
              <a:t>二、HTML的优势</a:t>
            </a:r>
            <a:endParaRPr lang="en-GB" altLang="zh-CN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05601" y="2133399"/>
            <a:ext cx="7415808" cy="244754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1903100" y="1629493"/>
            <a:ext cx="8518309" cy="1125330"/>
            <a:chOff x="1282700" y="2185166"/>
            <a:chExt cx="6095999" cy="1125866"/>
          </a:xfrm>
        </p:grpSpPr>
        <p:sp>
          <p:nvSpPr>
            <p:cNvPr id="21" name="任意多边形 20"/>
            <p:cNvSpPr/>
            <p:nvPr/>
          </p:nvSpPr>
          <p:spPr>
            <a:xfrm>
              <a:off x="1282700" y="2185166"/>
              <a:ext cx="788988" cy="1125866"/>
            </a:xfrm>
            <a:custGeom>
              <a:avLst/>
              <a:gdLst>
                <a:gd name="connsiteX0" fmla="*/ 0 w 1126024"/>
                <a:gd name="connsiteY0" fmla="*/ 0 h 788217"/>
                <a:gd name="connsiteX1" fmla="*/ 731916 w 1126024"/>
                <a:gd name="connsiteY1" fmla="*/ 0 h 788217"/>
                <a:gd name="connsiteX2" fmla="*/ 1126024 w 1126024"/>
                <a:gd name="connsiteY2" fmla="*/ 394109 h 788217"/>
                <a:gd name="connsiteX3" fmla="*/ 731916 w 1126024"/>
                <a:gd name="connsiteY3" fmla="*/ 788217 h 788217"/>
                <a:gd name="connsiteX4" fmla="*/ 0 w 1126024"/>
                <a:gd name="connsiteY4" fmla="*/ 788217 h 788217"/>
                <a:gd name="connsiteX5" fmla="*/ 394109 w 1126024"/>
                <a:gd name="connsiteY5" fmla="*/ 394109 h 788217"/>
                <a:gd name="connsiteX6" fmla="*/ 0 w 1126024"/>
                <a:gd name="connsiteY6" fmla="*/ 0 h 788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024" h="788217">
                  <a:moveTo>
                    <a:pt x="1126023" y="0"/>
                  </a:moveTo>
                  <a:lnTo>
                    <a:pt x="1126023" y="512341"/>
                  </a:lnTo>
                  <a:lnTo>
                    <a:pt x="563011" y="788217"/>
                  </a:lnTo>
                  <a:lnTo>
                    <a:pt x="1" y="512341"/>
                  </a:lnTo>
                  <a:lnTo>
                    <a:pt x="1" y="0"/>
                  </a:lnTo>
                  <a:lnTo>
                    <a:pt x="563011" y="275876"/>
                  </a:lnTo>
                  <a:lnTo>
                    <a:pt x="1126023" y="0"/>
                  </a:lnTo>
                  <a:close/>
                </a:path>
              </a:pathLst>
            </a:custGeom>
            <a:solidFill>
              <a:srgbClr val="1369B2"/>
            </a:solidFill>
            <a:ln>
              <a:noFill/>
            </a:ln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5238" tIns="409274" rIns="15237" bIns="409272" spcCol="127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668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5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2071688" y="2199684"/>
              <a:ext cx="5307011" cy="732051"/>
            </a:xfrm>
            <a:custGeom>
              <a:avLst/>
              <a:gdLst>
                <a:gd name="connsiteX0" fmla="*/ 122052 w 732300"/>
                <a:gd name="connsiteY0" fmla="*/ 0 h 5307782"/>
                <a:gd name="connsiteX1" fmla="*/ 610248 w 732300"/>
                <a:gd name="connsiteY1" fmla="*/ 0 h 5307782"/>
                <a:gd name="connsiteX2" fmla="*/ 732300 w 732300"/>
                <a:gd name="connsiteY2" fmla="*/ 122052 h 5307782"/>
                <a:gd name="connsiteX3" fmla="*/ 732300 w 732300"/>
                <a:gd name="connsiteY3" fmla="*/ 5307782 h 5307782"/>
                <a:gd name="connsiteX4" fmla="*/ 732300 w 732300"/>
                <a:gd name="connsiteY4" fmla="*/ 5307782 h 5307782"/>
                <a:gd name="connsiteX5" fmla="*/ 0 w 732300"/>
                <a:gd name="connsiteY5" fmla="*/ 5307782 h 5307782"/>
                <a:gd name="connsiteX6" fmla="*/ 0 w 732300"/>
                <a:gd name="connsiteY6" fmla="*/ 5307782 h 5307782"/>
                <a:gd name="connsiteX7" fmla="*/ 0 w 732300"/>
                <a:gd name="connsiteY7" fmla="*/ 122052 h 5307782"/>
                <a:gd name="connsiteX8" fmla="*/ 122052 w 732300"/>
                <a:gd name="connsiteY8" fmla="*/ 0 h 5307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2300" h="5307782">
                  <a:moveTo>
                    <a:pt x="732300" y="884647"/>
                  </a:moveTo>
                  <a:lnTo>
                    <a:pt x="732300" y="4423135"/>
                  </a:lnTo>
                  <a:cubicBezTo>
                    <a:pt x="732300" y="4911707"/>
                    <a:pt x="724761" y="5307778"/>
                    <a:pt x="715461" y="5307778"/>
                  </a:cubicBezTo>
                  <a:lnTo>
                    <a:pt x="0" y="5307778"/>
                  </a:lnTo>
                  <a:lnTo>
                    <a:pt x="0" y="5307778"/>
                  </a:lnTo>
                  <a:lnTo>
                    <a:pt x="0" y="4"/>
                  </a:lnTo>
                  <a:lnTo>
                    <a:pt x="0" y="4"/>
                  </a:lnTo>
                  <a:lnTo>
                    <a:pt x="715461" y="4"/>
                  </a:lnTo>
                  <a:cubicBezTo>
                    <a:pt x="724761" y="4"/>
                    <a:pt x="732300" y="396075"/>
                    <a:pt x="732300" y="884647"/>
                  </a:cubicBezTo>
                  <a:close/>
                </a:path>
              </a:pathLst>
            </a:cu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70656" tIns="50978" rIns="50978" bIns="50978" spcCol="1270" anchor="ctr"/>
            <a:lstStyle>
              <a:defPPr>
                <a:defRPr lang="zh-CN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lvl="1" indent="-228600" defTabSz="1066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  <a:defRPr/>
              </a:pPr>
              <a:r>
                <a:rPr lang="zh-CN" altLang="en-US" sz="24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化繁为简</a:t>
              </a:r>
              <a:endParaRPr lang="zh-CN" altLang="en-US" sz="2400" b="1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7" name="TextBox 35"/>
          <p:cNvSpPr txBox="1">
            <a:spLocks noChangeArrowheads="1"/>
          </p:cNvSpPr>
          <p:nvPr/>
        </p:nvSpPr>
        <p:spPr bwMode="auto">
          <a:xfrm>
            <a:off x="3144705" y="2559543"/>
            <a:ext cx="7126680" cy="1967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94" tIns="60946" rIns="121894" bIns="6094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简化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字符集声明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简化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DOCTYPE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以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浏览器原生能力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（浏览器自身特性功能）替代复杂的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代码。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972185" y="153035"/>
            <a:ext cx="5462270" cy="723900"/>
          </a:xfrm>
        </p:spPr>
        <p:txBody>
          <a:bodyPr>
            <a:normAutofit/>
          </a:bodyPr>
          <a:p>
            <a:r>
              <a:rPr smtClean="0">
                <a:solidFill>
                  <a:srgbClr val="0070C0"/>
                </a:solidFill>
                <a:sym typeface="+mn-ea"/>
              </a:rPr>
              <a:t>三、浏览器对</a:t>
            </a:r>
            <a:r>
              <a:rPr lang="en-US" altLang="zh-CN" smtClean="0">
                <a:solidFill>
                  <a:srgbClr val="0070C0"/>
                </a:solidFill>
                <a:sym typeface="+mn-ea"/>
              </a:rPr>
              <a:t>HTML5</a:t>
            </a:r>
            <a:r>
              <a:rPr smtClean="0">
                <a:solidFill>
                  <a:srgbClr val="0070C0"/>
                </a:solidFill>
                <a:sym typeface="+mn-ea"/>
              </a:rPr>
              <a:t>的兼容情况</a:t>
            </a:r>
            <a:endParaRPr lang="en-GB" altLang="zh-CN" b="1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</p:txBody>
      </p:sp>
      <p:sp>
        <p:nvSpPr>
          <p:cNvPr id="19" name="TextBox 35"/>
          <p:cNvSpPr txBox="1">
            <a:spLocks noChangeArrowheads="1"/>
          </p:cNvSpPr>
          <p:nvPr/>
        </p:nvSpPr>
        <p:spPr bwMode="auto">
          <a:xfrm>
            <a:off x="841080" y="1053556"/>
            <a:ext cx="10510478" cy="1043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94" tIns="60946" rIns="121894" bIns="6094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由于浏览器种类众多，同时每种浏览器又有不同的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版本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。因此我们在使用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HTML5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时有必要了解浏览器对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HTML5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兼容情况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0920" y="2097405"/>
            <a:ext cx="8286115" cy="3651250"/>
          </a:xfrm>
          <a:prstGeom prst="rect">
            <a:avLst/>
          </a:prstGeom>
        </p:spPr>
      </p:pic>
      <p:sp>
        <p:nvSpPr>
          <p:cNvPr id="2" name="TextBox 35"/>
          <p:cNvSpPr txBox="1">
            <a:spLocks noChangeArrowheads="1"/>
          </p:cNvSpPr>
          <p:nvPr/>
        </p:nvSpPr>
        <p:spPr bwMode="auto">
          <a:xfrm>
            <a:off x="1673225" y="5660390"/>
            <a:ext cx="9091295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94" tIns="60946" rIns="121894" bIns="6094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Chrome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浏览器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各版本分数均为最高，证明该浏览器对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HTML5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兼容性最好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60665" y="2781279"/>
            <a:ext cx="791853" cy="2591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3" grpId="1" animBg="1"/>
      <p:bldP spid="2" grpId="0"/>
      <p:bldP spid="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7457" y="2696597"/>
            <a:ext cx="3196590" cy="11068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05425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谢  谢！</a:t>
            </a:r>
            <a:endParaRPr kumimoji="0" lang="zh-CN" altLang="en-US" sz="6600" b="1" i="0" u="none" strike="noStrike" kern="0" cap="none" spc="0" normalizeH="0" baseline="0" noProof="0" dirty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0000" endA="300" endPos="50000" dist="60007" dir="5400000" sy="-100000" algn="bl" rotWithShape="0"/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44000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>
                <a:solidFill>
                  <a:srgbClr val="0070C0"/>
                </a:solidFill>
                <a:cs typeface="+mn-ea"/>
                <a:sym typeface="+mn-lt"/>
              </a:rPr>
              <a:t>HTML5</a:t>
            </a:r>
            <a:r>
              <a:rPr smtClean="0">
                <a:solidFill>
                  <a:srgbClr val="0070C0"/>
                </a:solidFill>
                <a:cs typeface="+mn-ea"/>
                <a:sym typeface="+mn-lt"/>
              </a:rPr>
              <a:t>概述</a:t>
            </a:r>
            <a:endParaRPr lang="en-GB" altLang="zh-CN" b="1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39105" y="2159010"/>
            <a:ext cx="6265332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27000" algn="just">
              <a:lnSpc>
                <a:spcPct val="150000"/>
              </a:lnSpc>
            </a:pPr>
            <a:r>
              <a:rPr lang="en-US" altLang="zh-CN" sz="2400" kern="100" dirty="0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HTML5</a:t>
            </a:r>
            <a:r>
              <a:rPr lang="zh-CN" altLang="en-US" sz="2400" kern="1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从根本上改变了</a:t>
            </a:r>
            <a:r>
              <a:rPr lang="en-US" altLang="zh-CN" sz="2400" kern="100" dirty="0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Web</a:t>
            </a:r>
            <a:r>
              <a:rPr lang="zh-CN" altLang="en-US" sz="2400" kern="100" dirty="0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应用</a:t>
            </a:r>
            <a:r>
              <a:rPr lang="zh-CN" altLang="en-US" sz="2400" kern="1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的方式，无论是</a:t>
            </a:r>
            <a:r>
              <a:rPr lang="en-US" altLang="zh-CN" sz="2400" kern="100" dirty="0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PC</a:t>
            </a:r>
            <a:r>
              <a:rPr lang="zh-CN" altLang="en-US" sz="2400" kern="100" dirty="0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端</a:t>
            </a:r>
            <a:r>
              <a:rPr lang="zh-CN" altLang="en-US" sz="2400" kern="1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还是</a:t>
            </a:r>
            <a:r>
              <a:rPr lang="zh-CN" altLang="en-US" sz="2400" kern="100" dirty="0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移动端</a:t>
            </a:r>
            <a:r>
              <a:rPr lang="zh-CN" altLang="en-US" sz="2400" kern="1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，都可以看到</a:t>
            </a:r>
            <a:r>
              <a:rPr lang="en-US" altLang="zh-CN" sz="2400" kern="1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HTML5</a:t>
            </a:r>
            <a:r>
              <a:rPr lang="zh-CN" altLang="en-US" sz="2400" kern="1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的身影。作为网页设计人员，也应该顺应时代潮流，掌握</a:t>
            </a:r>
            <a:r>
              <a:rPr lang="en-US" altLang="zh-CN" sz="2400" kern="1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HTML5</a:t>
            </a:r>
            <a:r>
              <a:rPr lang="zh-CN" altLang="en-US" sz="2400" kern="1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的相关技术。</a:t>
            </a:r>
            <a:endParaRPr lang="zh-CN" altLang="en-US" sz="2400" kern="1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3090" y="1629292"/>
            <a:ext cx="3715170" cy="40054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smtClean="0">
                <a:solidFill>
                  <a:srgbClr val="0070C0"/>
                </a:solidFill>
                <a:sym typeface="+mn-ea"/>
              </a:rPr>
              <a:t>一、HTML的演变历程</a:t>
            </a:r>
            <a:endParaRPr lang="en-GB" altLang="zh-CN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9" name="TextBox 35"/>
          <p:cNvSpPr txBox="1">
            <a:spLocks noChangeArrowheads="1"/>
          </p:cNvSpPr>
          <p:nvPr/>
        </p:nvSpPr>
        <p:spPr bwMode="auto">
          <a:xfrm>
            <a:off x="912821" y="926551"/>
            <a:ext cx="10510478" cy="1967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94" tIns="60946" rIns="121894" bIns="6094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Hyper Text Markup Language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）中文译为“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超文本标签语言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”。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主要是通过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对网页中的文本、图片、声音等内容进行描述。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提供了许多标签，如段落标签、标题标签、超链接标签、图片标签等。网页中需要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定义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什么内容，就用相应的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标签描述即可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000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2015" y="2943225"/>
            <a:ext cx="2633980" cy="30327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>
                <a:solidFill>
                  <a:srgbClr val="0070C0"/>
                </a:solidFill>
                <a:sym typeface="+mn-ea"/>
              </a:rPr>
              <a:t>一、HTML的演变历程</a:t>
            </a:r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835702" y="1834082"/>
            <a:ext cx="1638962" cy="3953028"/>
            <a:chOff x="2177952" y="2535739"/>
            <a:chExt cx="1671998" cy="3178143"/>
          </a:xfrm>
        </p:grpSpPr>
        <p:grpSp>
          <p:nvGrpSpPr>
            <p:cNvPr id="7" name="组合 6"/>
            <p:cNvGrpSpPr/>
            <p:nvPr/>
          </p:nvGrpSpPr>
          <p:grpSpPr>
            <a:xfrm>
              <a:off x="2177952" y="2535739"/>
              <a:ext cx="1660237" cy="3178143"/>
              <a:chOff x="3293411" y="2144907"/>
              <a:chExt cx="1854607" cy="4078086"/>
            </a:xfrm>
          </p:grpSpPr>
          <p:sp>
            <p:nvSpPr>
              <p:cNvPr id="9" name="五边形 8"/>
              <p:cNvSpPr/>
              <p:nvPr/>
            </p:nvSpPr>
            <p:spPr>
              <a:xfrm>
                <a:off x="3415289" y="2144907"/>
                <a:ext cx="1732729" cy="563907"/>
              </a:xfrm>
              <a:prstGeom prst="homePlat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0" name="圆角矩形 9"/>
              <p:cNvSpPr/>
              <p:nvPr/>
            </p:nvSpPr>
            <p:spPr>
              <a:xfrm>
                <a:off x="3450720" y="3191613"/>
                <a:ext cx="1679840" cy="3031380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grpSp>
            <p:nvGrpSpPr>
              <p:cNvPr id="11" name="组合 10"/>
              <p:cNvGrpSpPr/>
              <p:nvPr/>
            </p:nvGrpSpPr>
            <p:grpSpPr>
              <a:xfrm>
                <a:off x="4183675" y="2724061"/>
                <a:ext cx="407445" cy="736903"/>
                <a:chOff x="4253614" y="2292013"/>
                <a:chExt cx="407445" cy="736903"/>
              </a:xfrm>
            </p:grpSpPr>
            <p:grpSp>
              <p:nvGrpSpPr>
                <p:cNvPr id="13" name="组合 12"/>
                <p:cNvGrpSpPr/>
                <p:nvPr/>
              </p:nvGrpSpPr>
              <p:grpSpPr>
                <a:xfrm>
                  <a:off x="4253614" y="2292013"/>
                  <a:ext cx="407445" cy="736903"/>
                  <a:chOff x="4253614" y="2292013"/>
                  <a:chExt cx="407445" cy="736903"/>
                </a:xfrm>
              </p:grpSpPr>
              <p:sp>
                <p:nvSpPr>
                  <p:cNvPr id="17" name="矩形 16"/>
                  <p:cNvSpPr/>
                  <p:nvPr/>
                </p:nvSpPr>
                <p:spPr>
                  <a:xfrm>
                    <a:off x="4410834" y="2292013"/>
                    <a:ext cx="88575" cy="416731"/>
                  </a:xfrm>
                  <a:prstGeom prst="rect">
                    <a:avLst/>
                  </a:prstGeom>
                  <a:gradFill flip="none" rotWithShape="1">
                    <a:gsLst>
                      <a:gs pos="49000">
                        <a:schemeClr val="bg1">
                          <a:lumMod val="85000"/>
                        </a:schemeClr>
                      </a:gs>
                      <a:gs pos="9000">
                        <a:schemeClr val="bg1">
                          <a:lumMod val="50000"/>
                        </a:schemeClr>
                      </a:gs>
                      <a:gs pos="98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zh-CN">
                        <a:solidFill>
                          <a:schemeClr val="lt1"/>
                        </a:solidFill>
                      </a:defRPr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lt1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8" name="椭圆 17"/>
                  <p:cNvSpPr/>
                  <p:nvPr/>
                </p:nvSpPr>
                <p:spPr>
                  <a:xfrm>
                    <a:off x="4253614" y="2619807"/>
                    <a:ext cx="407445" cy="409109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zh-CN">
                        <a:solidFill>
                          <a:schemeClr val="lt1"/>
                        </a:solidFill>
                      </a:defRPr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lt1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grpSp>
              <p:nvGrpSpPr>
                <p:cNvPr id="14" name="组合 13"/>
                <p:cNvGrpSpPr/>
                <p:nvPr/>
              </p:nvGrpSpPr>
              <p:grpSpPr>
                <a:xfrm rot="1267204">
                  <a:off x="4309455" y="2671937"/>
                  <a:ext cx="301040" cy="301040"/>
                  <a:chOff x="3518404" y="1580443"/>
                  <a:chExt cx="1276350" cy="1276350"/>
                </a:xfrm>
              </p:grpSpPr>
              <p:sp>
                <p:nvSpPr>
                  <p:cNvPr id="15" name="椭圆 14"/>
                  <p:cNvSpPr/>
                  <p:nvPr/>
                </p:nvSpPr>
                <p:spPr bwMode="auto">
                  <a:xfrm>
                    <a:off x="3518404" y="1580443"/>
                    <a:ext cx="1276350" cy="1276350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FC000"/>
                      </a:gs>
                      <a:gs pos="47000">
                        <a:schemeClr val="accent6"/>
                      </a:gs>
                      <a:gs pos="82000">
                        <a:schemeClr val="accent6">
                          <a:lumMod val="75000"/>
                        </a:scheme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 w="6350">
                    <a:solidFill>
                      <a:schemeClr val="accent3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zh-CN">
                        <a:solidFill>
                          <a:schemeClr val="lt1"/>
                        </a:solidFill>
                      </a:defRPr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lt1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6" name="椭圆 15"/>
                  <p:cNvSpPr/>
                  <p:nvPr/>
                </p:nvSpPr>
                <p:spPr bwMode="auto">
                  <a:xfrm rot="20122633">
                    <a:off x="3928119" y="2554514"/>
                    <a:ext cx="769856" cy="26934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1">
                          <a:alpha val="5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  <a:alpha val="12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  <a:alpha val="0"/>
                        </a:scheme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zh-CN">
                        <a:solidFill>
                          <a:schemeClr val="lt1"/>
                        </a:solidFill>
                      </a:defRPr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lt1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</p:grpSp>
          <p:sp>
            <p:nvSpPr>
              <p:cNvPr id="12" name="TextBox 26"/>
              <p:cNvSpPr txBox="1"/>
              <p:nvPr/>
            </p:nvSpPr>
            <p:spPr>
              <a:xfrm>
                <a:off x="3293411" y="2227703"/>
                <a:ext cx="1697780" cy="3478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6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HTML2.0</a:t>
                </a:r>
                <a:endParaRPr lang="zh-CN" altLang="en-US" sz="16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2380924" y="3518081"/>
              <a:ext cx="1469026" cy="155812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1995</a:t>
              </a:r>
              <a:r>
                <a:rPr lang="zh-CN" altLang="zh-CN" sz="16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年</a:t>
              </a:r>
              <a:r>
                <a:rPr lang="en-US" altLang="zh-CN" sz="16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11</a:t>
              </a:r>
              <a:r>
                <a:rPr lang="zh-CN" altLang="zh-CN" sz="16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月</a:t>
              </a:r>
              <a:r>
                <a:rPr lang="zh-CN" sz="16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，</a:t>
              </a:r>
              <a:r>
                <a:rPr lang="en-US" altLang="zh-CN" sz="16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HTML2.0</a:t>
              </a:r>
              <a:r>
                <a:rPr lang="zh-CN" altLang="en-US" sz="16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发布，此时</a:t>
              </a:r>
              <a:r>
                <a:rPr lang="en-US" altLang="zh-CN" sz="16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HTML</a:t>
              </a:r>
              <a:r>
                <a:rPr lang="zh-CN" altLang="en-US" sz="16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标准逐渐统一。</a:t>
              </a:r>
              <a:endParaRPr lang="zh-CN" altLang="en-US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30383" y="1841866"/>
            <a:ext cx="1598037" cy="3941963"/>
            <a:chOff x="2287059" y="2530814"/>
            <a:chExt cx="1619935" cy="3151566"/>
          </a:xfrm>
        </p:grpSpPr>
        <p:grpSp>
          <p:nvGrpSpPr>
            <p:cNvPr id="22" name="组合 21"/>
            <p:cNvGrpSpPr/>
            <p:nvPr/>
          </p:nvGrpSpPr>
          <p:grpSpPr>
            <a:xfrm>
              <a:off x="2287059" y="2530814"/>
              <a:ext cx="1619935" cy="3151566"/>
              <a:chOff x="3415289" y="2138588"/>
              <a:chExt cx="1809585" cy="4043984"/>
            </a:xfrm>
          </p:grpSpPr>
          <p:sp>
            <p:nvSpPr>
              <p:cNvPr id="24" name="五边形 23"/>
              <p:cNvSpPr/>
              <p:nvPr/>
            </p:nvSpPr>
            <p:spPr>
              <a:xfrm>
                <a:off x="3415289" y="2138588"/>
                <a:ext cx="1809585" cy="566303"/>
              </a:xfrm>
              <a:prstGeom prst="homePlat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5" name="圆角矩形 24"/>
              <p:cNvSpPr/>
              <p:nvPr/>
            </p:nvSpPr>
            <p:spPr>
              <a:xfrm>
                <a:off x="3450681" y="3192449"/>
                <a:ext cx="1630627" cy="2990123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4182801" y="2722538"/>
                <a:ext cx="409191" cy="739159"/>
                <a:chOff x="4252740" y="2290490"/>
                <a:chExt cx="409191" cy="739159"/>
              </a:xfrm>
            </p:grpSpPr>
            <p:grpSp>
              <p:nvGrpSpPr>
                <p:cNvPr id="28" name="组合 27"/>
                <p:cNvGrpSpPr/>
                <p:nvPr/>
              </p:nvGrpSpPr>
              <p:grpSpPr>
                <a:xfrm>
                  <a:off x="4252740" y="2290490"/>
                  <a:ext cx="409191" cy="739159"/>
                  <a:chOff x="4252740" y="2290490"/>
                  <a:chExt cx="409191" cy="739159"/>
                </a:xfrm>
              </p:grpSpPr>
              <p:sp>
                <p:nvSpPr>
                  <p:cNvPr id="32" name="矩形 31"/>
                  <p:cNvSpPr/>
                  <p:nvPr/>
                </p:nvSpPr>
                <p:spPr>
                  <a:xfrm>
                    <a:off x="4409780" y="2290490"/>
                    <a:ext cx="90686" cy="419111"/>
                  </a:xfrm>
                  <a:prstGeom prst="rect">
                    <a:avLst/>
                  </a:prstGeom>
                  <a:gradFill flip="none" rotWithShape="1">
                    <a:gsLst>
                      <a:gs pos="49000">
                        <a:schemeClr val="bg1">
                          <a:lumMod val="85000"/>
                        </a:schemeClr>
                      </a:gs>
                      <a:gs pos="9000">
                        <a:schemeClr val="bg1">
                          <a:lumMod val="50000"/>
                        </a:schemeClr>
                      </a:gs>
                      <a:gs pos="98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zh-CN">
                        <a:solidFill>
                          <a:schemeClr val="lt1"/>
                        </a:solidFill>
                      </a:defRPr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lt1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33" name="椭圆 32"/>
                  <p:cNvSpPr/>
                  <p:nvPr/>
                </p:nvSpPr>
                <p:spPr>
                  <a:xfrm>
                    <a:off x="4252740" y="2620698"/>
                    <a:ext cx="409191" cy="408951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zh-CN">
                        <a:solidFill>
                          <a:schemeClr val="lt1"/>
                        </a:solidFill>
                      </a:defRPr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lt1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grpSp>
              <p:nvGrpSpPr>
                <p:cNvPr id="29" name="组合 28"/>
                <p:cNvGrpSpPr/>
                <p:nvPr/>
              </p:nvGrpSpPr>
              <p:grpSpPr>
                <a:xfrm rot="1267204">
                  <a:off x="4309455" y="2671937"/>
                  <a:ext cx="301040" cy="301040"/>
                  <a:chOff x="3518404" y="1580443"/>
                  <a:chExt cx="1276350" cy="1276350"/>
                </a:xfrm>
              </p:grpSpPr>
              <p:sp>
                <p:nvSpPr>
                  <p:cNvPr id="30" name="椭圆 29"/>
                  <p:cNvSpPr/>
                  <p:nvPr/>
                </p:nvSpPr>
                <p:spPr bwMode="auto">
                  <a:xfrm>
                    <a:off x="3518404" y="1580443"/>
                    <a:ext cx="1276350" cy="1276350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FC000"/>
                      </a:gs>
                      <a:gs pos="47000">
                        <a:schemeClr val="accent6"/>
                      </a:gs>
                      <a:gs pos="82000">
                        <a:schemeClr val="accent6">
                          <a:lumMod val="75000"/>
                        </a:scheme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 w="6350">
                    <a:solidFill>
                      <a:schemeClr val="accent3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zh-CN">
                        <a:solidFill>
                          <a:schemeClr val="lt1"/>
                        </a:solidFill>
                      </a:defRPr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lt1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31" name="椭圆 30"/>
                  <p:cNvSpPr/>
                  <p:nvPr/>
                </p:nvSpPr>
                <p:spPr bwMode="auto">
                  <a:xfrm rot="20122633">
                    <a:off x="3967121" y="2518968"/>
                    <a:ext cx="768980" cy="301543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1">
                          <a:alpha val="5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  <a:alpha val="12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  <a:alpha val="0"/>
                        </a:scheme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zh-CN">
                        <a:solidFill>
                          <a:schemeClr val="lt1"/>
                        </a:solidFill>
                      </a:defRPr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lt1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</p:grpSp>
          <p:sp>
            <p:nvSpPr>
              <p:cNvPr id="27" name="TextBox 26"/>
              <p:cNvSpPr txBox="1"/>
              <p:nvPr/>
            </p:nvSpPr>
            <p:spPr>
              <a:xfrm>
                <a:off x="3512353" y="2231559"/>
                <a:ext cx="1698700" cy="345912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zh-CN" sz="16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HTML</a:t>
                </a:r>
                <a:r>
                  <a:rPr lang="zh-CN" altLang="en-US" sz="16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第</a:t>
                </a:r>
                <a:r>
                  <a:rPr lang="en-US" altLang="zh-CN" sz="16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</a:t>
                </a:r>
                <a:r>
                  <a:rPr lang="zh-CN" altLang="en-US" sz="16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版</a:t>
                </a:r>
                <a:endParaRPr kumimoji="0" lang="zh-CN" altLang="en-US" sz="1600" b="1" kern="1200" cap="none" spc="0" normalizeH="0" baseline="0" noProof="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23" name="矩形 22"/>
            <p:cNvSpPr/>
            <p:nvPr/>
          </p:nvSpPr>
          <p:spPr>
            <a:xfrm>
              <a:off x="2439957" y="3520173"/>
              <a:ext cx="1314468" cy="18443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1993</a:t>
              </a:r>
              <a:r>
                <a:rPr lang="zh-CN" altLang="zh-CN" sz="16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年</a:t>
              </a:r>
              <a:r>
                <a:rPr lang="en-US" altLang="zh-CN" sz="16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6</a:t>
              </a:r>
              <a:r>
                <a:rPr lang="zh-CN" altLang="zh-CN" sz="16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月</a:t>
              </a:r>
              <a:r>
                <a:rPr lang="en-US" altLang="zh-CN" sz="16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HTML</a:t>
              </a:r>
              <a:r>
                <a:rPr lang="zh-CN" altLang="zh-CN" sz="16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作为互联网工程工作小组（</a:t>
              </a:r>
              <a:r>
                <a:rPr lang="en-US" altLang="zh-CN" sz="16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IETF</a:t>
              </a:r>
              <a:r>
                <a:rPr lang="zh-CN" altLang="zh-CN" sz="16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）工作草案发布</a:t>
              </a:r>
              <a:r>
                <a:rPr lang="zh-CN" altLang="en-US" sz="16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。</a:t>
              </a:r>
              <a:endParaRPr lang="zh-CN" altLang="en-US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615549" y="1838022"/>
            <a:ext cx="1714567" cy="3957353"/>
            <a:chOff x="3779897" y="2057557"/>
            <a:chExt cx="1383600" cy="2519273"/>
          </a:xfrm>
        </p:grpSpPr>
        <p:grpSp>
          <p:nvGrpSpPr>
            <p:cNvPr id="35" name="组合 34"/>
            <p:cNvGrpSpPr/>
            <p:nvPr/>
          </p:nvGrpSpPr>
          <p:grpSpPr>
            <a:xfrm>
              <a:off x="3779897" y="2057557"/>
              <a:ext cx="1383600" cy="2519273"/>
              <a:chOff x="2227477" y="2562622"/>
              <a:chExt cx="1726163" cy="3143014"/>
            </a:xfrm>
          </p:grpSpPr>
          <p:grpSp>
            <p:nvGrpSpPr>
              <p:cNvPr id="37" name="组合 36"/>
              <p:cNvGrpSpPr/>
              <p:nvPr/>
            </p:nvGrpSpPr>
            <p:grpSpPr>
              <a:xfrm>
                <a:off x="2227477" y="2562622"/>
                <a:ext cx="1553353" cy="3143014"/>
                <a:chOff x="3348731" y="2179404"/>
                <a:chExt cx="1735208" cy="4033014"/>
              </a:xfrm>
            </p:grpSpPr>
            <p:sp>
              <p:nvSpPr>
                <p:cNvPr id="39" name="五边形 38"/>
                <p:cNvSpPr/>
                <p:nvPr/>
              </p:nvSpPr>
              <p:spPr>
                <a:xfrm>
                  <a:off x="3415289" y="2179404"/>
                  <a:ext cx="1668650" cy="529409"/>
                </a:xfrm>
                <a:prstGeom prst="homePlat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>
                  <a:solidFill>
                    <a:schemeClr val="bg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40" name="圆角矩形 39"/>
                <p:cNvSpPr/>
                <p:nvPr/>
              </p:nvSpPr>
              <p:spPr>
                <a:xfrm>
                  <a:off x="3450685" y="3191611"/>
                  <a:ext cx="1619464" cy="3020807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grpSp>
              <p:nvGrpSpPr>
                <p:cNvPr id="41" name="组合 40"/>
                <p:cNvGrpSpPr/>
                <p:nvPr/>
              </p:nvGrpSpPr>
              <p:grpSpPr>
                <a:xfrm>
                  <a:off x="4182901" y="2724060"/>
                  <a:ext cx="409247" cy="736902"/>
                  <a:chOff x="4252840" y="2292012"/>
                  <a:chExt cx="409247" cy="736902"/>
                </a:xfrm>
              </p:grpSpPr>
              <p:grpSp>
                <p:nvGrpSpPr>
                  <p:cNvPr id="43" name="组合 42"/>
                  <p:cNvGrpSpPr/>
                  <p:nvPr/>
                </p:nvGrpSpPr>
                <p:grpSpPr>
                  <a:xfrm>
                    <a:off x="4252840" y="2292012"/>
                    <a:ext cx="409247" cy="736902"/>
                    <a:chOff x="4252840" y="2292012"/>
                    <a:chExt cx="409247" cy="736902"/>
                  </a:xfrm>
                </p:grpSpPr>
                <p:sp>
                  <p:nvSpPr>
                    <p:cNvPr id="47" name="矩形 46"/>
                    <p:cNvSpPr/>
                    <p:nvPr/>
                  </p:nvSpPr>
                  <p:spPr>
                    <a:xfrm>
                      <a:off x="4409903" y="2292012"/>
                      <a:ext cx="90697" cy="416731"/>
                    </a:xfrm>
                    <a:prstGeom prst="rect">
                      <a:avLst/>
                    </a:prstGeom>
                    <a:gradFill flip="none" rotWithShape="1">
                      <a:gsLst>
                        <a:gs pos="49000">
                          <a:schemeClr val="bg1">
                            <a:lumMod val="85000"/>
                          </a:schemeClr>
                        </a:gs>
                        <a:gs pos="9000">
                          <a:schemeClr val="bg1">
                            <a:lumMod val="50000"/>
                          </a:schemeClr>
                        </a:gs>
                        <a:gs pos="98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0" scaled="1"/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>
                      <a:defPPr>
                        <a:defRPr lang="zh-CN">
                          <a:solidFill>
                            <a:schemeClr val="lt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48" name="椭圆 47"/>
                    <p:cNvSpPr/>
                    <p:nvPr/>
                  </p:nvSpPr>
                  <p:spPr>
                    <a:xfrm>
                      <a:off x="4252840" y="2619807"/>
                      <a:ext cx="409247" cy="409107"/>
                    </a:xfrm>
                    <a:prstGeom prst="ellipse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>
                      <a:defPPr>
                        <a:defRPr lang="zh-CN">
                          <a:solidFill>
                            <a:schemeClr val="lt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</p:grpSp>
              <p:grpSp>
                <p:nvGrpSpPr>
                  <p:cNvPr id="44" name="组合 43"/>
                  <p:cNvGrpSpPr/>
                  <p:nvPr/>
                </p:nvGrpSpPr>
                <p:grpSpPr>
                  <a:xfrm rot="1267204">
                    <a:off x="4309455" y="2671937"/>
                    <a:ext cx="301040" cy="301040"/>
                    <a:chOff x="3518404" y="1580443"/>
                    <a:chExt cx="1276350" cy="1276350"/>
                  </a:xfrm>
                </p:grpSpPr>
                <p:sp>
                  <p:nvSpPr>
                    <p:cNvPr id="45" name="椭圆 44"/>
                    <p:cNvSpPr/>
                    <p:nvPr/>
                  </p:nvSpPr>
                  <p:spPr bwMode="auto">
                    <a:xfrm>
                      <a:off x="3518404" y="1580443"/>
                      <a:ext cx="1276350" cy="1276350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FFC000"/>
                        </a:gs>
                        <a:gs pos="47000">
                          <a:schemeClr val="accent6"/>
                        </a:gs>
                        <a:gs pos="82000">
                          <a:schemeClr val="accent6">
                            <a:lumMod val="75000"/>
                          </a:scheme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 w="6350">
                      <a:solidFill>
                        <a:schemeClr val="accent3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>
                      <a:defPPr>
                        <a:defRPr lang="zh-CN">
                          <a:solidFill>
                            <a:schemeClr val="lt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46" name="椭圆 45"/>
                    <p:cNvSpPr/>
                    <p:nvPr/>
                  </p:nvSpPr>
                  <p:spPr bwMode="auto">
                    <a:xfrm rot="20122633">
                      <a:off x="3958072" y="2517451"/>
                      <a:ext cx="769080" cy="247787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chemeClr val="bg1">
                            <a:alpha val="55000"/>
                          </a:schemeClr>
                        </a:gs>
                        <a:gs pos="50000">
                          <a:schemeClr val="bg1">
                            <a:shade val="67500"/>
                            <a:satMod val="115000"/>
                            <a:alpha val="12000"/>
                          </a:schemeClr>
                        </a:gs>
                        <a:gs pos="100000">
                          <a:schemeClr val="bg1">
                            <a:shade val="100000"/>
                            <a:satMod val="115000"/>
                            <a:alpha val="0"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>
                      <a:defPPr>
                        <a:defRPr lang="zh-CN">
                          <a:solidFill>
                            <a:schemeClr val="lt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</p:grpSp>
            </p:grpSp>
            <p:sp>
              <p:nvSpPr>
                <p:cNvPr id="42" name="TextBox 26"/>
                <p:cNvSpPr txBox="1"/>
                <p:nvPr/>
              </p:nvSpPr>
              <p:spPr>
                <a:xfrm>
                  <a:off x="3348731" y="2257181"/>
                  <a:ext cx="1697777" cy="34363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600" b="1" dirty="0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HTML3.2</a:t>
                  </a:r>
                  <a:endParaRPr lang="zh-CN" altLang="en-US" sz="16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sp>
            <p:nvSpPr>
              <p:cNvPr id="38" name="矩形 37"/>
              <p:cNvSpPr/>
              <p:nvPr/>
            </p:nvSpPr>
            <p:spPr>
              <a:xfrm>
                <a:off x="2439956" y="3520173"/>
                <a:ext cx="1513684" cy="26779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zh-CN" sz="16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36" name="矩形 35"/>
            <p:cNvSpPr/>
            <p:nvPr/>
          </p:nvSpPr>
          <p:spPr>
            <a:xfrm>
              <a:off x="3950351" y="2881053"/>
              <a:ext cx="1096719" cy="14686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1997</a:t>
              </a:r>
              <a:r>
                <a:rPr lang="zh-CN" altLang="zh-CN" sz="16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年</a:t>
              </a:r>
              <a:r>
                <a:rPr lang="en-US" altLang="zh-CN" sz="16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r>
                <a:rPr lang="zh-CN" altLang="zh-CN" sz="16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月</a:t>
              </a:r>
              <a:r>
                <a:rPr lang="en-US" altLang="zh-CN" sz="16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14</a:t>
              </a:r>
              <a:r>
                <a:rPr lang="zh-CN" altLang="zh-CN" sz="16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日</a:t>
              </a:r>
              <a:r>
                <a:rPr lang="zh-CN" altLang="zh-CN" sz="16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，</a:t>
              </a:r>
              <a:r>
                <a:rPr lang="en-US" altLang="zh-CN" sz="16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HTML3.2</a:t>
              </a:r>
              <a:r>
                <a:rPr lang="zh-CN" altLang="en-US" sz="16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发布，首个被广泛使用的</a:t>
              </a:r>
              <a:r>
                <a:rPr lang="zh-CN" altLang="zh-CN" sz="16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标准</a:t>
              </a:r>
              <a:r>
                <a:rPr lang="zh-CN" altLang="en-US" sz="16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。</a:t>
              </a:r>
              <a:endParaRPr lang="zh-CN" altLang="en-US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5269156" y="1845862"/>
            <a:ext cx="1764544" cy="3955757"/>
            <a:chOff x="5400076" y="2077176"/>
            <a:chExt cx="1413794" cy="2495419"/>
          </a:xfrm>
        </p:grpSpPr>
        <p:grpSp>
          <p:nvGrpSpPr>
            <p:cNvPr id="50" name="组合 49"/>
            <p:cNvGrpSpPr/>
            <p:nvPr/>
          </p:nvGrpSpPr>
          <p:grpSpPr>
            <a:xfrm>
              <a:off x="5400076" y="2077176"/>
              <a:ext cx="1413794" cy="2495419"/>
              <a:chOff x="2189807" y="2586302"/>
              <a:chExt cx="1763833" cy="3113254"/>
            </a:xfrm>
          </p:grpSpPr>
          <p:grpSp>
            <p:nvGrpSpPr>
              <p:cNvPr id="52" name="组合 51"/>
              <p:cNvGrpSpPr/>
              <p:nvPr/>
            </p:nvGrpSpPr>
            <p:grpSpPr>
              <a:xfrm>
                <a:off x="2189807" y="2586302"/>
                <a:ext cx="1584002" cy="3113254"/>
                <a:chOff x="3306650" y="2209787"/>
                <a:chExt cx="1769445" cy="3994822"/>
              </a:xfrm>
            </p:grpSpPr>
            <p:sp>
              <p:nvSpPr>
                <p:cNvPr id="54" name="五边形 53"/>
                <p:cNvSpPr/>
                <p:nvPr/>
              </p:nvSpPr>
              <p:spPr>
                <a:xfrm>
                  <a:off x="3415290" y="2209787"/>
                  <a:ext cx="1660805" cy="499027"/>
                </a:xfrm>
                <a:prstGeom prst="homePlat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>
                  <a:solidFill>
                    <a:schemeClr val="bg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55" name="圆角矩形 54"/>
                <p:cNvSpPr/>
                <p:nvPr/>
              </p:nvSpPr>
              <p:spPr>
                <a:xfrm>
                  <a:off x="3450709" y="3191613"/>
                  <a:ext cx="1607936" cy="3012996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grpSp>
              <p:nvGrpSpPr>
                <p:cNvPr id="56" name="组合 55"/>
                <p:cNvGrpSpPr/>
                <p:nvPr/>
              </p:nvGrpSpPr>
              <p:grpSpPr>
                <a:xfrm>
                  <a:off x="4183491" y="2724061"/>
                  <a:ext cx="400706" cy="736903"/>
                  <a:chOff x="4253430" y="2292013"/>
                  <a:chExt cx="400706" cy="736903"/>
                </a:xfrm>
              </p:grpSpPr>
              <p:grpSp>
                <p:nvGrpSpPr>
                  <p:cNvPr id="58" name="组合 57"/>
                  <p:cNvGrpSpPr/>
                  <p:nvPr/>
                </p:nvGrpSpPr>
                <p:grpSpPr>
                  <a:xfrm>
                    <a:off x="4253430" y="2292013"/>
                    <a:ext cx="400706" cy="736903"/>
                    <a:chOff x="4253430" y="2292013"/>
                    <a:chExt cx="400706" cy="736903"/>
                  </a:xfrm>
                </p:grpSpPr>
                <p:sp>
                  <p:nvSpPr>
                    <p:cNvPr id="62" name="矩形 61"/>
                    <p:cNvSpPr/>
                    <p:nvPr/>
                  </p:nvSpPr>
                  <p:spPr>
                    <a:xfrm>
                      <a:off x="4410614" y="2292013"/>
                      <a:ext cx="88554" cy="416731"/>
                    </a:xfrm>
                    <a:prstGeom prst="rect">
                      <a:avLst/>
                    </a:prstGeom>
                    <a:gradFill flip="none" rotWithShape="1">
                      <a:gsLst>
                        <a:gs pos="49000">
                          <a:schemeClr val="bg1">
                            <a:lumMod val="85000"/>
                          </a:schemeClr>
                        </a:gs>
                        <a:gs pos="9000">
                          <a:schemeClr val="bg1">
                            <a:lumMod val="50000"/>
                          </a:schemeClr>
                        </a:gs>
                        <a:gs pos="98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0" scaled="1"/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>
                      <a:defPPr>
                        <a:defRPr lang="zh-CN">
                          <a:solidFill>
                            <a:schemeClr val="lt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63" name="椭圆 62"/>
                    <p:cNvSpPr/>
                    <p:nvPr/>
                  </p:nvSpPr>
                  <p:spPr>
                    <a:xfrm>
                      <a:off x="4253430" y="2619807"/>
                      <a:ext cx="400706" cy="409109"/>
                    </a:xfrm>
                    <a:prstGeom prst="ellipse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>
                      <a:defPPr>
                        <a:defRPr lang="zh-CN">
                          <a:solidFill>
                            <a:schemeClr val="lt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</p:grpSp>
              <p:grpSp>
                <p:nvGrpSpPr>
                  <p:cNvPr id="59" name="组合 58"/>
                  <p:cNvGrpSpPr/>
                  <p:nvPr/>
                </p:nvGrpSpPr>
                <p:grpSpPr>
                  <a:xfrm rot="1267204">
                    <a:off x="4309455" y="2671937"/>
                    <a:ext cx="301040" cy="301040"/>
                    <a:chOff x="3518404" y="1580443"/>
                    <a:chExt cx="1276350" cy="1276350"/>
                  </a:xfrm>
                </p:grpSpPr>
                <p:sp>
                  <p:nvSpPr>
                    <p:cNvPr id="60" name="椭圆 59"/>
                    <p:cNvSpPr/>
                    <p:nvPr/>
                  </p:nvSpPr>
                  <p:spPr bwMode="auto">
                    <a:xfrm>
                      <a:off x="3518404" y="1580443"/>
                      <a:ext cx="1276350" cy="1276350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FFC000"/>
                        </a:gs>
                        <a:gs pos="47000">
                          <a:schemeClr val="accent6"/>
                        </a:gs>
                        <a:gs pos="82000">
                          <a:schemeClr val="accent6">
                            <a:lumMod val="75000"/>
                          </a:scheme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 w="6350">
                      <a:solidFill>
                        <a:schemeClr val="accent3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>
                      <a:defPPr>
                        <a:defRPr lang="zh-CN">
                          <a:solidFill>
                            <a:schemeClr val="lt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61" name="椭圆 60"/>
                    <p:cNvSpPr/>
                    <p:nvPr/>
                  </p:nvSpPr>
                  <p:spPr bwMode="auto">
                    <a:xfrm rot="20122633">
                      <a:off x="3928946" y="2565336"/>
                      <a:ext cx="769674" cy="258564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chemeClr val="bg1">
                            <a:alpha val="55000"/>
                          </a:schemeClr>
                        </a:gs>
                        <a:gs pos="50000">
                          <a:schemeClr val="bg1">
                            <a:shade val="67500"/>
                            <a:satMod val="115000"/>
                            <a:alpha val="12000"/>
                          </a:schemeClr>
                        </a:gs>
                        <a:gs pos="100000">
                          <a:schemeClr val="bg1">
                            <a:shade val="100000"/>
                            <a:satMod val="115000"/>
                            <a:alpha val="0"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>
                      <a:defPPr>
                        <a:defRPr lang="zh-CN">
                          <a:solidFill>
                            <a:schemeClr val="lt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</p:grpSp>
            </p:grpSp>
            <p:sp>
              <p:nvSpPr>
                <p:cNvPr id="57" name="TextBox 26"/>
                <p:cNvSpPr txBox="1"/>
                <p:nvPr/>
              </p:nvSpPr>
              <p:spPr>
                <a:xfrm>
                  <a:off x="3306650" y="2281817"/>
                  <a:ext cx="1697778" cy="34051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600" b="1" dirty="0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HTML4.0</a:t>
                  </a:r>
                  <a:endParaRPr lang="zh-CN" altLang="en-US" sz="16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sp>
            <p:nvSpPr>
              <p:cNvPr id="53" name="矩形 52"/>
              <p:cNvSpPr/>
              <p:nvPr/>
            </p:nvSpPr>
            <p:spPr>
              <a:xfrm>
                <a:off x="2439956" y="3520173"/>
                <a:ext cx="1513684" cy="26537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zh-CN" sz="16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51" name="矩形 50"/>
            <p:cNvSpPr/>
            <p:nvPr/>
          </p:nvSpPr>
          <p:spPr>
            <a:xfrm>
              <a:off x="5489047" y="3112109"/>
              <a:ext cx="1154816" cy="12225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1997</a:t>
              </a:r>
              <a:r>
                <a:rPr lang="zh-CN" altLang="zh-CN" sz="16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年</a:t>
              </a:r>
              <a:r>
                <a:rPr lang="en-US" altLang="zh-CN" sz="16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12</a:t>
              </a:r>
              <a:r>
                <a:rPr lang="zh-CN" altLang="zh-CN" sz="16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月</a:t>
              </a:r>
              <a:r>
                <a:rPr lang="en-US" altLang="zh-CN" sz="16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18</a:t>
              </a:r>
              <a:r>
                <a:rPr lang="zh-CN" altLang="zh-CN" sz="16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日</a:t>
              </a:r>
              <a:r>
                <a:rPr lang="zh-CN" altLang="zh-CN" sz="16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，HTML4.0发布。</a:t>
              </a:r>
              <a:r>
                <a:rPr lang="en-US" altLang="zh-CN" sz="16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W3C</a:t>
              </a:r>
              <a:r>
                <a:rPr lang="zh-CN" altLang="zh-CN" sz="16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推荐标准。</a:t>
              </a:r>
              <a:endParaRPr lang="zh-CN" altLang="en-US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6996837" y="1845865"/>
            <a:ext cx="1800423" cy="3955758"/>
            <a:chOff x="7025621" y="2077178"/>
            <a:chExt cx="1438620" cy="2495420"/>
          </a:xfrm>
        </p:grpSpPr>
        <p:grpSp>
          <p:nvGrpSpPr>
            <p:cNvPr id="65" name="组合 64"/>
            <p:cNvGrpSpPr/>
            <p:nvPr/>
          </p:nvGrpSpPr>
          <p:grpSpPr>
            <a:xfrm>
              <a:off x="7025621" y="2077178"/>
              <a:ext cx="1438620" cy="2495420"/>
              <a:chOff x="2158834" y="2586302"/>
              <a:chExt cx="1794806" cy="3113254"/>
            </a:xfrm>
          </p:grpSpPr>
          <p:grpSp>
            <p:nvGrpSpPr>
              <p:cNvPr id="67" name="组合 66"/>
              <p:cNvGrpSpPr/>
              <p:nvPr/>
            </p:nvGrpSpPr>
            <p:grpSpPr>
              <a:xfrm>
                <a:off x="2158834" y="2586302"/>
                <a:ext cx="1709167" cy="3113254"/>
                <a:chOff x="3272053" y="2209788"/>
                <a:chExt cx="1909264" cy="3994822"/>
              </a:xfrm>
            </p:grpSpPr>
            <p:sp>
              <p:nvSpPr>
                <p:cNvPr id="69" name="五边形 68"/>
                <p:cNvSpPr/>
                <p:nvPr/>
              </p:nvSpPr>
              <p:spPr>
                <a:xfrm>
                  <a:off x="3415470" y="2209788"/>
                  <a:ext cx="1700339" cy="499026"/>
                </a:xfrm>
                <a:prstGeom prst="homePlat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8575">
                  <a:solidFill>
                    <a:schemeClr val="bg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70" name="圆角矩形 69"/>
                <p:cNvSpPr/>
                <p:nvPr/>
              </p:nvSpPr>
              <p:spPr>
                <a:xfrm>
                  <a:off x="3450838" y="3191613"/>
                  <a:ext cx="1603566" cy="3012997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grpSp>
              <p:nvGrpSpPr>
                <p:cNvPr id="71" name="组合 70"/>
                <p:cNvGrpSpPr/>
                <p:nvPr/>
              </p:nvGrpSpPr>
              <p:grpSpPr>
                <a:xfrm>
                  <a:off x="4182504" y="2724061"/>
                  <a:ext cx="408936" cy="736903"/>
                  <a:chOff x="4252443" y="2292013"/>
                  <a:chExt cx="408936" cy="736903"/>
                </a:xfrm>
              </p:grpSpPr>
              <p:grpSp>
                <p:nvGrpSpPr>
                  <p:cNvPr id="73" name="组合 72"/>
                  <p:cNvGrpSpPr/>
                  <p:nvPr/>
                </p:nvGrpSpPr>
                <p:grpSpPr>
                  <a:xfrm>
                    <a:off x="4252443" y="2292013"/>
                    <a:ext cx="408936" cy="736903"/>
                    <a:chOff x="4252443" y="2292013"/>
                    <a:chExt cx="408936" cy="736903"/>
                  </a:xfrm>
                </p:grpSpPr>
                <p:sp>
                  <p:nvSpPr>
                    <p:cNvPr id="77" name="矩形 76"/>
                    <p:cNvSpPr/>
                    <p:nvPr/>
                  </p:nvSpPr>
                  <p:spPr>
                    <a:xfrm>
                      <a:off x="4409386" y="2292013"/>
                      <a:ext cx="90630" cy="416731"/>
                    </a:xfrm>
                    <a:prstGeom prst="rect">
                      <a:avLst/>
                    </a:prstGeom>
                    <a:gradFill flip="none" rotWithShape="1">
                      <a:gsLst>
                        <a:gs pos="49000">
                          <a:schemeClr val="bg1">
                            <a:lumMod val="85000"/>
                          </a:schemeClr>
                        </a:gs>
                        <a:gs pos="9000">
                          <a:schemeClr val="bg1">
                            <a:lumMod val="50000"/>
                          </a:schemeClr>
                        </a:gs>
                        <a:gs pos="98000">
                          <a:schemeClr val="tx1">
                            <a:lumMod val="85000"/>
                            <a:lumOff val="15000"/>
                          </a:schemeClr>
                        </a:gs>
                      </a:gsLst>
                      <a:lin ang="0" scaled="1"/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>
                      <a:defPPr>
                        <a:defRPr lang="zh-CN">
                          <a:solidFill>
                            <a:schemeClr val="lt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78" name="椭圆 77"/>
                    <p:cNvSpPr/>
                    <p:nvPr/>
                  </p:nvSpPr>
                  <p:spPr>
                    <a:xfrm>
                      <a:off x="4252443" y="2619807"/>
                      <a:ext cx="408936" cy="409109"/>
                    </a:xfrm>
                    <a:prstGeom prst="ellipse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>
                      <a:defPPr>
                        <a:defRPr lang="zh-CN">
                          <a:solidFill>
                            <a:schemeClr val="lt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</p:grpSp>
              <p:grpSp>
                <p:nvGrpSpPr>
                  <p:cNvPr id="74" name="组合 73"/>
                  <p:cNvGrpSpPr/>
                  <p:nvPr/>
                </p:nvGrpSpPr>
                <p:grpSpPr>
                  <a:xfrm rot="1267204">
                    <a:off x="4309455" y="2671937"/>
                    <a:ext cx="301040" cy="301040"/>
                    <a:chOff x="3518404" y="1580443"/>
                    <a:chExt cx="1276350" cy="1276350"/>
                  </a:xfrm>
                </p:grpSpPr>
                <p:sp>
                  <p:nvSpPr>
                    <p:cNvPr id="75" name="椭圆 74"/>
                    <p:cNvSpPr/>
                    <p:nvPr/>
                  </p:nvSpPr>
                  <p:spPr bwMode="auto">
                    <a:xfrm>
                      <a:off x="3518404" y="1580443"/>
                      <a:ext cx="1276350" cy="1276350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FFC000"/>
                        </a:gs>
                        <a:gs pos="47000">
                          <a:schemeClr val="accent6"/>
                        </a:gs>
                        <a:gs pos="82000">
                          <a:schemeClr val="accent6">
                            <a:lumMod val="75000"/>
                          </a:scheme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 w="6350">
                      <a:solidFill>
                        <a:schemeClr val="accent3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>
                      <a:defPPr>
                        <a:defRPr lang="zh-CN">
                          <a:solidFill>
                            <a:schemeClr val="lt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  <p:sp>
                  <p:nvSpPr>
                    <p:cNvPr id="76" name="椭圆 75"/>
                    <p:cNvSpPr/>
                    <p:nvPr/>
                  </p:nvSpPr>
                  <p:spPr bwMode="auto">
                    <a:xfrm rot="20122633">
                      <a:off x="3938251" y="2549806"/>
                      <a:ext cx="768500" cy="258564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chemeClr val="bg1">
                            <a:alpha val="55000"/>
                          </a:schemeClr>
                        </a:gs>
                        <a:gs pos="50000">
                          <a:schemeClr val="bg1">
                            <a:shade val="67500"/>
                            <a:satMod val="115000"/>
                            <a:alpha val="12000"/>
                          </a:schemeClr>
                        </a:gs>
                        <a:gs pos="100000">
                          <a:schemeClr val="bg1">
                            <a:shade val="100000"/>
                            <a:satMod val="115000"/>
                            <a:alpha val="0"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>
                      <a:defPPr>
                        <a:defRPr lang="zh-CN">
                          <a:solidFill>
                            <a:schemeClr val="lt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p:txBody>
                </p:sp>
              </p:grpSp>
            </p:grpSp>
            <p:sp>
              <p:nvSpPr>
                <p:cNvPr id="72" name="TextBox 26"/>
                <p:cNvSpPr txBox="1"/>
                <p:nvPr/>
              </p:nvSpPr>
              <p:spPr>
                <a:xfrm>
                  <a:off x="3272053" y="2281815"/>
                  <a:ext cx="1909264" cy="34051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600" b="1" dirty="0">
                      <a:solidFill>
                        <a:schemeClr val="bg1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HTML4.01</a:t>
                  </a:r>
                  <a:endParaRPr lang="zh-CN" altLang="en-US" sz="16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sp>
            <p:nvSpPr>
              <p:cNvPr id="68" name="矩形 67"/>
              <p:cNvSpPr/>
              <p:nvPr/>
            </p:nvSpPr>
            <p:spPr>
              <a:xfrm>
                <a:off x="2439956" y="3520173"/>
                <a:ext cx="1513684" cy="26537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zh-CN" sz="1600" dirty="0">
                  <a:solidFill>
                    <a:srgbClr val="00B0F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66" name="矩形 65"/>
            <p:cNvSpPr/>
            <p:nvPr/>
          </p:nvSpPr>
          <p:spPr>
            <a:xfrm>
              <a:off x="7131447" y="3107275"/>
              <a:ext cx="1130371" cy="12225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1999</a:t>
              </a:r>
              <a:r>
                <a:rPr lang="zh-CN" altLang="zh-CN" sz="16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年</a:t>
              </a:r>
              <a:r>
                <a:rPr lang="en-US" altLang="zh-CN" sz="16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12</a:t>
              </a:r>
              <a:r>
                <a:rPr lang="zh-CN" altLang="zh-CN" sz="16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月</a:t>
              </a:r>
              <a:r>
                <a:rPr lang="en-US" altLang="zh-CN" sz="16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24</a:t>
              </a:r>
              <a:r>
                <a:rPr lang="zh-CN" altLang="zh-CN" sz="16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日</a:t>
              </a:r>
              <a:r>
                <a:rPr lang="zh-CN" altLang="zh-CN" sz="16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，HTML4.0</a:t>
              </a:r>
              <a:r>
                <a:rPr lang="en-US" altLang="zh-CN" sz="16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r>
                <a:rPr lang="zh-CN" altLang="en-US" sz="16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作为</a:t>
              </a:r>
              <a:r>
                <a:rPr lang="en-US" altLang="zh-CN" sz="16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W3C</a:t>
              </a:r>
              <a:r>
                <a:rPr lang="zh-CN" altLang="zh-CN" sz="16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推荐的标准</a:t>
              </a:r>
              <a:r>
                <a:rPr lang="zh-CN" altLang="zh-CN" sz="16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发布</a:t>
              </a:r>
              <a:r>
                <a:rPr lang="zh-CN" altLang="zh-CN" sz="16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。</a:t>
              </a:r>
              <a:endParaRPr lang="zh-CN" altLang="en-US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 rot="0">
            <a:off x="8724265" y="1842135"/>
            <a:ext cx="1805940" cy="3959860"/>
            <a:chOff x="2153480" y="2583156"/>
            <a:chExt cx="1800160" cy="3116401"/>
          </a:xfrm>
        </p:grpSpPr>
        <p:grpSp>
          <p:nvGrpSpPr>
            <p:cNvPr id="82" name="组合 81"/>
            <p:cNvGrpSpPr/>
            <p:nvPr/>
          </p:nvGrpSpPr>
          <p:grpSpPr>
            <a:xfrm>
              <a:off x="2153480" y="2583156"/>
              <a:ext cx="1722291" cy="3116401"/>
              <a:chOff x="3266073" y="2205750"/>
              <a:chExt cx="1923925" cy="3998860"/>
            </a:xfrm>
          </p:grpSpPr>
          <p:sp>
            <p:nvSpPr>
              <p:cNvPr id="84" name="五边形 83"/>
              <p:cNvSpPr/>
              <p:nvPr/>
            </p:nvSpPr>
            <p:spPr>
              <a:xfrm>
                <a:off x="3415471" y="2205750"/>
                <a:ext cx="1774527" cy="535833"/>
              </a:xfrm>
              <a:prstGeom prst="homePlat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85" name="圆角矩形 84"/>
              <p:cNvSpPr/>
              <p:nvPr/>
            </p:nvSpPr>
            <p:spPr>
              <a:xfrm>
                <a:off x="3450838" y="3191613"/>
                <a:ext cx="1603567" cy="3012997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grpSp>
            <p:nvGrpSpPr>
              <p:cNvPr id="86" name="组合 85"/>
              <p:cNvGrpSpPr/>
              <p:nvPr/>
            </p:nvGrpSpPr>
            <p:grpSpPr>
              <a:xfrm>
                <a:off x="4182504" y="2724061"/>
                <a:ext cx="408936" cy="736903"/>
                <a:chOff x="4252443" y="2292013"/>
                <a:chExt cx="408936" cy="736903"/>
              </a:xfrm>
            </p:grpSpPr>
            <p:grpSp>
              <p:nvGrpSpPr>
                <p:cNvPr id="88" name="组合 87"/>
                <p:cNvGrpSpPr/>
                <p:nvPr/>
              </p:nvGrpSpPr>
              <p:grpSpPr>
                <a:xfrm>
                  <a:off x="4252443" y="2292013"/>
                  <a:ext cx="408936" cy="736903"/>
                  <a:chOff x="4252443" y="2292013"/>
                  <a:chExt cx="408936" cy="736903"/>
                </a:xfrm>
              </p:grpSpPr>
              <p:sp>
                <p:nvSpPr>
                  <p:cNvPr id="92" name="矩形 91"/>
                  <p:cNvSpPr/>
                  <p:nvPr/>
                </p:nvSpPr>
                <p:spPr>
                  <a:xfrm>
                    <a:off x="4409386" y="2292013"/>
                    <a:ext cx="90630" cy="416731"/>
                  </a:xfrm>
                  <a:prstGeom prst="rect">
                    <a:avLst/>
                  </a:prstGeom>
                  <a:gradFill flip="none" rotWithShape="1">
                    <a:gsLst>
                      <a:gs pos="49000">
                        <a:schemeClr val="bg1">
                          <a:lumMod val="85000"/>
                        </a:schemeClr>
                      </a:gs>
                      <a:gs pos="9000">
                        <a:schemeClr val="bg1">
                          <a:lumMod val="50000"/>
                        </a:schemeClr>
                      </a:gs>
                      <a:gs pos="98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zh-CN">
                        <a:solidFill>
                          <a:schemeClr val="lt1"/>
                        </a:solidFill>
                      </a:defRPr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lt1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93" name="椭圆 92"/>
                  <p:cNvSpPr/>
                  <p:nvPr/>
                </p:nvSpPr>
                <p:spPr>
                  <a:xfrm>
                    <a:off x="4252443" y="2619807"/>
                    <a:ext cx="408936" cy="409109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zh-CN">
                        <a:solidFill>
                          <a:schemeClr val="lt1"/>
                        </a:solidFill>
                      </a:defRPr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lt1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grpSp>
              <p:nvGrpSpPr>
                <p:cNvPr id="89" name="组合 88"/>
                <p:cNvGrpSpPr/>
                <p:nvPr/>
              </p:nvGrpSpPr>
              <p:grpSpPr>
                <a:xfrm rot="1267204">
                  <a:off x="4309455" y="2671937"/>
                  <a:ext cx="301040" cy="301040"/>
                  <a:chOff x="3518404" y="1580443"/>
                  <a:chExt cx="1276350" cy="1276350"/>
                </a:xfrm>
              </p:grpSpPr>
              <p:sp>
                <p:nvSpPr>
                  <p:cNvPr id="90" name="椭圆 89"/>
                  <p:cNvSpPr/>
                  <p:nvPr/>
                </p:nvSpPr>
                <p:spPr bwMode="auto">
                  <a:xfrm>
                    <a:off x="3518404" y="1580443"/>
                    <a:ext cx="1276350" cy="1276350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FC000"/>
                      </a:gs>
                      <a:gs pos="47000">
                        <a:schemeClr val="accent6"/>
                      </a:gs>
                      <a:gs pos="82000">
                        <a:schemeClr val="accent6">
                          <a:lumMod val="75000"/>
                        </a:scheme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 w="6350">
                    <a:solidFill>
                      <a:schemeClr val="accent3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zh-CN">
                        <a:solidFill>
                          <a:schemeClr val="lt1"/>
                        </a:solidFill>
                      </a:defRPr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lt1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91" name="椭圆 90"/>
                  <p:cNvSpPr/>
                  <p:nvPr/>
                </p:nvSpPr>
                <p:spPr bwMode="auto">
                  <a:xfrm rot="20122633">
                    <a:off x="3938251" y="2549806"/>
                    <a:ext cx="768500" cy="258564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1">
                          <a:alpha val="5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  <a:alpha val="12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  <a:alpha val="0"/>
                        </a:scheme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zh-CN">
                        <a:solidFill>
                          <a:schemeClr val="lt1"/>
                        </a:solidFill>
                      </a:defRPr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lt1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</p:grpSp>
          <p:sp>
            <p:nvSpPr>
              <p:cNvPr id="87" name="TextBox 26"/>
              <p:cNvSpPr txBox="1"/>
              <p:nvPr/>
            </p:nvSpPr>
            <p:spPr>
              <a:xfrm>
                <a:off x="3266073" y="2281815"/>
                <a:ext cx="1909264" cy="3405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1600" b="1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XHTML1.0</a:t>
                </a:r>
                <a:endParaRPr lang="zh-CN" altLang="en-US" sz="16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83" name="矩形 82"/>
            <p:cNvSpPr/>
            <p:nvPr/>
          </p:nvSpPr>
          <p:spPr>
            <a:xfrm>
              <a:off x="2439956" y="3520173"/>
              <a:ext cx="1513684" cy="26537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zh-CN" sz="16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81" name="矩形 80"/>
          <p:cNvSpPr/>
          <p:nvPr/>
        </p:nvSpPr>
        <p:spPr>
          <a:xfrm>
            <a:off x="8862060" y="3478530"/>
            <a:ext cx="141478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2000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年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月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26</a:t>
            </a:r>
            <a:r>
              <a:rPr lang="zh-CN" altLang="en-US" sz="1600" dirty="0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日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.0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作为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W3C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推荐的标准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发布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sz="16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4" name="组合 103"/>
          <p:cNvGrpSpPr/>
          <p:nvPr/>
        </p:nvGrpSpPr>
        <p:grpSpPr>
          <a:xfrm rot="0">
            <a:off x="10474325" y="1845945"/>
            <a:ext cx="1805940" cy="3959860"/>
            <a:chOff x="2153480" y="2583156"/>
            <a:chExt cx="1800160" cy="3116401"/>
          </a:xfrm>
        </p:grpSpPr>
        <p:grpSp>
          <p:nvGrpSpPr>
            <p:cNvPr id="105" name="组合 104"/>
            <p:cNvGrpSpPr/>
            <p:nvPr/>
          </p:nvGrpSpPr>
          <p:grpSpPr>
            <a:xfrm>
              <a:off x="2153480" y="2583156"/>
              <a:ext cx="1722291" cy="3116401"/>
              <a:chOff x="3266073" y="2205750"/>
              <a:chExt cx="1923925" cy="3998860"/>
            </a:xfrm>
          </p:grpSpPr>
          <p:sp>
            <p:nvSpPr>
              <p:cNvPr id="106" name="五边形 105"/>
              <p:cNvSpPr/>
              <p:nvPr>
                <p:custDataLst>
                  <p:tags r:id="rId1"/>
                </p:custDataLst>
              </p:nvPr>
            </p:nvSpPr>
            <p:spPr>
              <a:xfrm>
                <a:off x="3415471" y="2205750"/>
                <a:ext cx="1774527" cy="535833"/>
              </a:xfrm>
              <a:prstGeom prst="homePlate">
                <a:avLst/>
              </a:prstGeom>
              <a:solidFill>
                <a:srgbClr val="0070C0"/>
              </a:solidFill>
              <a:ln w="28575"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07" name="圆角矩形 106"/>
              <p:cNvSpPr/>
              <p:nvPr>
                <p:custDataLst>
                  <p:tags r:id="rId2"/>
                </p:custDataLst>
              </p:nvPr>
            </p:nvSpPr>
            <p:spPr>
              <a:xfrm>
                <a:off x="3450838" y="3191613"/>
                <a:ext cx="1603567" cy="3012997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1600" dirty="0">
                    <a:solidFill>
                      <a:srgbClr val="1369B2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2014</a:t>
                </a:r>
                <a:r>
                  <a:rPr lang="zh-CN" altLang="en-US" sz="1600" dirty="0">
                    <a:solidFill>
                      <a:srgbClr val="1369B2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年</a:t>
                </a:r>
                <a:r>
                  <a:rPr lang="en-US" altLang="zh-CN" sz="1600" dirty="0">
                    <a:solidFill>
                      <a:srgbClr val="1369B2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10</a:t>
                </a:r>
                <a:r>
                  <a:rPr lang="zh-CN" altLang="en-US" sz="1600" dirty="0">
                    <a:solidFill>
                      <a:srgbClr val="1369B2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月</a:t>
                </a:r>
                <a:r>
                  <a:rPr lang="en-US" altLang="zh-CN" sz="1600" dirty="0">
                    <a:solidFill>
                      <a:srgbClr val="1369B2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28</a:t>
                </a:r>
                <a:r>
                  <a:rPr lang="zh-CN" altLang="en-US" sz="1600" dirty="0">
                    <a:solidFill>
                      <a:srgbClr val="1369B2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日</a:t>
                </a:r>
                <a:r>
                  <a:rPr lang="en-US" altLang="zh-CN" sz="1600" dirty="0">
                    <a:solidFill>
                      <a:srgbClr val="595959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HTML5</a:t>
                </a:r>
                <a:r>
                  <a:rPr lang="zh-CN" altLang="en-US" sz="1600" dirty="0">
                    <a:solidFill>
                      <a:srgbClr val="595959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作为</a:t>
                </a:r>
                <a:r>
                  <a:rPr lang="en-US" altLang="zh-CN" sz="1600" dirty="0">
                    <a:solidFill>
                      <a:srgbClr val="595959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W3C</a:t>
                </a:r>
                <a:r>
                  <a:rPr lang="zh-CN" altLang="en-US" sz="1600" dirty="0">
                    <a:solidFill>
                      <a:srgbClr val="595959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推荐标准发布。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grpSp>
            <p:nvGrpSpPr>
              <p:cNvPr id="108" name="组合 107"/>
              <p:cNvGrpSpPr/>
              <p:nvPr/>
            </p:nvGrpSpPr>
            <p:grpSpPr>
              <a:xfrm>
                <a:off x="4182504" y="2724061"/>
                <a:ext cx="408936" cy="736903"/>
                <a:chOff x="4252443" y="2292013"/>
                <a:chExt cx="408936" cy="736903"/>
              </a:xfrm>
            </p:grpSpPr>
            <p:grpSp>
              <p:nvGrpSpPr>
                <p:cNvPr id="109" name="组合 108"/>
                <p:cNvGrpSpPr/>
                <p:nvPr/>
              </p:nvGrpSpPr>
              <p:grpSpPr>
                <a:xfrm>
                  <a:off x="4252443" y="2292013"/>
                  <a:ext cx="408936" cy="736903"/>
                  <a:chOff x="4252443" y="2292013"/>
                  <a:chExt cx="408936" cy="736903"/>
                </a:xfrm>
              </p:grpSpPr>
              <p:sp>
                <p:nvSpPr>
                  <p:cNvPr id="110" name="矩形 109"/>
                  <p:cNvSpPr/>
                  <p:nvPr>
                    <p:custDataLst>
                      <p:tags r:id="rId3"/>
                    </p:custDataLst>
                  </p:nvPr>
                </p:nvSpPr>
                <p:spPr>
                  <a:xfrm>
                    <a:off x="4409386" y="2292013"/>
                    <a:ext cx="90630" cy="416731"/>
                  </a:xfrm>
                  <a:prstGeom prst="rect">
                    <a:avLst/>
                  </a:prstGeom>
                  <a:gradFill flip="none" rotWithShape="1">
                    <a:gsLst>
                      <a:gs pos="49000">
                        <a:schemeClr val="bg1">
                          <a:lumMod val="85000"/>
                        </a:schemeClr>
                      </a:gs>
                      <a:gs pos="9000">
                        <a:schemeClr val="bg1">
                          <a:lumMod val="50000"/>
                        </a:schemeClr>
                      </a:gs>
                      <a:gs pos="98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zh-CN">
                        <a:solidFill>
                          <a:schemeClr val="lt1"/>
                        </a:solidFill>
                      </a:defRPr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lt1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11" name="椭圆 110"/>
                  <p:cNvSpPr/>
                  <p:nvPr>
                    <p:custDataLst>
                      <p:tags r:id="rId4"/>
                    </p:custDataLst>
                  </p:nvPr>
                </p:nvSpPr>
                <p:spPr>
                  <a:xfrm>
                    <a:off x="4252443" y="2619807"/>
                    <a:ext cx="408936" cy="409109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zh-CN">
                        <a:solidFill>
                          <a:schemeClr val="lt1"/>
                        </a:solidFill>
                      </a:defRPr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lt1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grpSp>
              <p:nvGrpSpPr>
                <p:cNvPr id="112" name="组合 111"/>
                <p:cNvGrpSpPr/>
                <p:nvPr/>
              </p:nvGrpSpPr>
              <p:grpSpPr>
                <a:xfrm rot="1267204">
                  <a:off x="4309455" y="2671937"/>
                  <a:ext cx="301040" cy="301040"/>
                  <a:chOff x="3518404" y="1580443"/>
                  <a:chExt cx="1276350" cy="1276350"/>
                </a:xfrm>
              </p:grpSpPr>
              <p:sp>
                <p:nvSpPr>
                  <p:cNvPr id="113" name="椭圆 112"/>
                  <p:cNvSpPr/>
                  <p:nvPr>
                    <p:custDataLst>
                      <p:tags r:id="rId5"/>
                    </p:custDataLst>
                  </p:nvPr>
                </p:nvSpPr>
                <p:spPr bwMode="auto">
                  <a:xfrm>
                    <a:off x="3518404" y="1580443"/>
                    <a:ext cx="1276350" cy="1276350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FC000"/>
                      </a:gs>
                      <a:gs pos="47000">
                        <a:schemeClr val="accent6"/>
                      </a:gs>
                      <a:gs pos="82000">
                        <a:schemeClr val="accent6">
                          <a:lumMod val="75000"/>
                        </a:scheme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 w="6350">
                    <a:solidFill>
                      <a:schemeClr val="accent3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zh-CN">
                        <a:solidFill>
                          <a:schemeClr val="lt1"/>
                        </a:solidFill>
                      </a:defRPr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lt1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14" name="椭圆 113"/>
                  <p:cNvSpPr/>
                  <p:nvPr>
                    <p:custDataLst>
                      <p:tags r:id="rId6"/>
                    </p:custDataLst>
                  </p:nvPr>
                </p:nvSpPr>
                <p:spPr bwMode="auto">
                  <a:xfrm rot="20122633">
                    <a:off x="3938251" y="2549806"/>
                    <a:ext cx="768500" cy="258564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1">
                          <a:alpha val="5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  <a:alpha val="12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  <a:alpha val="0"/>
                        </a:scheme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zh-CN">
                        <a:solidFill>
                          <a:schemeClr val="lt1"/>
                        </a:solidFill>
                      </a:defRPr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lt1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</p:grpSp>
          <p:sp>
            <p:nvSpPr>
              <p:cNvPr id="115" name="TextBox 26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3266073" y="2281815"/>
                <a:ext cx="1909264" cy="3719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b="1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HTML5</a:t>
                </a:r>
                <a:endParaRPr lang="en-US" altLang="zh-CN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116" name="矩形 115"/>
            <p:cNvSpPr/>
            <p:nvPr>
              <p:custDataLst>
                <p:tags r:id="rId8"/>
              </p:custDataLst>
            </p:nvPr>
          </p:nvSpPr>
          <p:spPr>
            <a:xfrm>
              <a:off x="2439956" y="3520173"/>
              <a:ext cx="1513684" cy="26537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zh-CN" sz="16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 rot="0">
            <a:off x="4403725" y="1607185"/>
            <a:ext cx="2159635" cy="3959860"/>
            <a:chOff x="3155036" y="2205750"/>
            <a:chExt cx="2405443" cy="3998860"/>
          </a:xfrm>
        </p:grpSpPr>
        <p:sp>
          <p:nvSpPr>
            <p:cNvPr id="19" name="圆角矩形 18"/>
            <p:cNvSpPr/>
            <p:nvPr>
              <p:custDataLst>
                <p:tags r:id="rId1"/>
              </p:custDataLst>
            </p:nvPr>
          </p:nvSpPr>
          <p:spPr>
            <a:xfrm>
              <a:off x="3155036" y="3191357"/>
              <a:ext cx="2405443" cy="3013253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600" dirty="0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2015年1月，</a:t>
              </a:r>
              <a:r>
                <a:rPr lang="en-US" altLang="zh-CN" sz="16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YouTube彻底抛弃了Flash，实现向HTML5的全面过渡。随后，各个网站都开始从Flash转向HTML5。</a:t>
              </a:r>
              <a:endParaRPr lang="en-US" altLang="zh-CN" sz="16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6" name="五边形 5"/>
            <p:cNvSpPr/>
            <p:nvPr>
              <p:custDataLst>
                <p:tags r:id="rId2"/>
              </p:custDataLst>
            </p:nvPr>
          </p:nvSpPr>
          <p:spPr>
            <a:xfrm>
              <a:off x="3559711" y="2205750"/>
              <a:ext cx="1774527" cy="535833"/>
            </a:xfrm>
            <a:prstGeom prst="homePlate">
              <a:avLst/>
            </a:prstGeom>
            <a:solidFill>
              <a:srgbClr val="0070C0"/>
            </a:solidFill>
            <a:ln w="2857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4182504" y="2724061"/>
              <a:ext cx="408936" cy="736903"/>
              <a:chOff x="4252443" y="2292013"/>
              <a:chExt cx="408936" cy="736903"/>
            </a:xfrm>
          </p:grpSpPr>
          <p:grpSp>
            <p:nvGrpSpPr>
              <p:cNvPr id="79" name="组合 78"/>
              <p:cNvGrpSpPr/>
              <p:nvPr/>
            </p:nvGrpSpPr>
            <p:grpSpPr>
              <a:xfrm>
                <a:off x="4252443" y="2292013"/>
                <a:ext cx="408936" cy="736903"/>
                <a:chOff x="4252443" y="2292013"/>
                <a:chExt cx="408936" cy="736903"/>
              </a:xfrm>
            </p:grpSpPr>
            <p:sp>
              <p:nvSpPr>
                <p:cNvPr id="94" name="矩形 93"/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4409386" y="2292013"/>
                  <a:ext cx="90630" cy="416731"/>
                </a:xfrm>
                <a:prstGeom prst="rect">
                  <a:avLst/>
                </a:prstGeom>
                <a:gradFill flip="none" rotWithShape="1">
                  <a:gsLst>
                    <a:gs pos="49000">
                      <a:schemeClr val="bg1">
                        <a:lumMod val="85000"/>
                      </a:schemeClr>
                    </a:gs>
                    <a:gs pos="9000">
                      <a:schemeClr val="bg1">
                        <a:lumMod val="50000"/>
                      </a:schemeClr>
                    </a:gs>
                    <a:gs pos="98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95" name="椭圆 94"/>
                <p:cNvSpPr/>
                <p:nvPr>
                  <p:custDataLst>
                    <p:tags r:id="rId4"/>
                  </p:custDataLst>
                </p:nvPr>
              </p:nvSpPr>
              <p:spPr>
                <a:xfrm>
                  <a:off x="4252443" y="2619807"/>
                  <a:ext cx="408936" cy="409109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96" name="组合 95"/>
              <p:cNvGrpSpPr/>
              <p:nvPr/>
            </p:nvGrpSpPr>
            <p:grpSpPr>
              <a:xfrm rot="1267204">
                <a:off x="4309455" y="2671937"/>
                <a:ext cx="301040" cy="301040"/>
                <a:chOff x="3518404" y="1580443"/>
                <a:chExt cx="1276350" cy="1276350"/>
              </a:xfrm>
            </p:grpSpPr>
            <p:sp>
              <p:nvSpPr>
                <p:cNvPr id="97" name="椭圆 96"/>
                <p:cNvSpPr/>
                <p:nvPr>
                  <p:custDataLst>
                    <p:tags r:id="rId5"/>
                  </p:custDataLst>
                </p:nvPr>
              </p:nvSpPr>
              <p:spPr bwMode="auto">
                <a:xfrm>
                  <a:off x="3518404" y="1580443"/>
                  <a:ext cx="1276350" cy="127635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C000"/>
                    </a:gs>
                    <a:gs pos="47000">
                      <a:schemeClr val="accent6"/>
                    </a:gs>
                    <a:gs pos="82000">
                      <a:schemeClr val="accent6">
                        <a:lumMod val="7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 w="6350">
                  <a:solidFill>
                    <a:schemeClr val="accent3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98" name="椭圆 97"/>
                <p:cNvSpPr/>
                <p:nvPr>
                  <p:custDataLst>
                    <p:tags r:id="rId6"/>
                  </p:custDataLst>
                </p:nvPr>
              </p:nvSpPr>
              <p:spPr bwMode="auto">
                <a:xfrm rot="20122633">
                  <a:off x="3938251" y="2549806"/>
                  <a:ext cx="768500" cy="25856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alpha val="55000"/>
                      </a:schemeClr>
                    </a:gs>
                    <a:gs pos="50000">
                      <a:schemeClr val="bg1">
                        <a:shade val="67500"/>
                        <a:satMod val="115000"/>
                        <a:alpha val="12000"/>
                      </a:schemeClr>
                    </a:gs>
                    <a:gs pos="100000">
                      <a:schemeClr val="bg1">
                        <a:shade val="100000"/>
                        <a:satMod val="115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</p:grpSp>
        <p:sp>
          <p:nvSpPr>
            <p:cNvPr id="99" name="TextBox 26"/>
            <p:cNvSpPr txBox="1"/>
            <p:nvPr>
              <p:custDataLst>
                <p:tags r:id="rId7"/>
              </p:custDataLst>
            </p:nvPr>
          </p:nvSpPr>
          <p:spPr>
            <a:xfrm>
              <a:off x="3434353" y="2281815"/>
              <a:ext cx="1909264" cy="3719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HTML5</a:t>
              </a:r>
              <a:endParaRPr lang="en-US" altLang="zh-CN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>
                <a:solidFill>
                  <a:srgbClr val="0070C0"/>
                </a:solidFill>
                <a:sym typeface="+mn-ea"/>
              </a:rPr>
              <a:t>一、HTML的演变历程</a:t>
            </a:r>
            <a:endParaRPr lang="zh-CN" altLang="en-US"/>
          </a:p>
        </p:txBody>
      </p:sp>
      <p:grpSp>
        <p:nvGrpSpPr>
          <p:cNvPr id="104" name="组合 103"/>
          <p:cNvGrpSpPr/>
          <p:nvPr/>
        </p:nvGrpSpPr>
        <p:grpSpPr>
          <a:xfrm rot="0">
            <a:off x="1210945" y="1607185"/>
            <a:ext cx="1805940" cy="3959860"/>
            <a:chOff x="2153480" y="2583156"/>
            <a:chExt cx="1800160" cy="3116401"/>
          </a:xfrm>
        </p:grpSpPr>
        <p:grpSp>
          <p:nvGrpSpPr>
            <p:cNvPr id="105" name="组合 104"/>
            <p:cNvGrpSpPr/>
            <p:nvPr/>
          </p:nvGrpSpPr>
          <p:grpSpPr>
            <a:xfrm>
              <a:off x="2153480" y="2583156"/>
              <a:ext cx="1722291" cy="3116401"/>
              <a:chOff x="3266073" y="2205750"/>
              <a:chExt cx="1923925" cy="3998860"/>
            </a:xfrm>
          </p:grpSpPr>
          <p:sp>
            <p:nvSpPr>
              <p:cNvPr id="106" name="五边形 105"/>
              <p:cNvSpPr/>
              <p:nvPr>
                <p:custDataLst>
                  <p:tags r:id="rId8"/>
                </p:custDataLst>
              </p:nvPr>
            </p:nvSpPr>
            <p:spPr>
              <a:xfrm>
                <a:off x="3415471" y="2205750"/>
                <a:ext cx="1774527" cy="535833"/>
              </a:xfrm>
              <a:prstGeom prst="homePlate">
                <a:avLst/>
              </a:prstGeom>
              <a:solidFill>
                <a:srgbClr val="0070C0"/>
              </a:solidFill>
              <a:ln w="28575">
                <a:solidFill>
                  <a:schemeClr val="bg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07" name="圆角矩形 106"/>
              <p:cNvSpPr/>
              <p:nvPr>
                <p:custDataLst>
                  <p:tags r:id="rId9"/>
                </p:custDataLst>
              </p:nvPr>
            </p:nvSpPr>
            <p:spPr>
              <a:xfrm>
                <a:off x="3573868" y="3191613"/>
                <a:ext cx="1603567" cy="3012997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1600" dirty="0">
                    <a:solidFill>
                      <a:srgbClr val="1369B2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2014</a:t>
                </a:r>
                <a:r>
                  <a:rPr lang="zh-CN" altLang="en-US" sz="1600" dirty="0">
                    <a:solidFill>
                      <a:srgbClr val="1369B2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年</a:t>
                </a:r>
                <a:r>
                  <a:rPr lang="en-US" altLang="zh-CN" sz="1600" dirty="0">
                    <a:solidFill>
                      <a:srgbClr val="1369B2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10</a:t>
                </a:r>
                <a:r>
                  <a:rPr lang="zh-CN" altLang="en-US" sz="1600" dirty="0">
                    <a:solidFill>
                      <a:srgbClr val="1369B2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月</a:t>
                </a:r>
                <a:r>
                  <a:rPr lang="en-US" altLang="zh-CN" sz="1600" dirty="0">
                    <a:solidFill>
                      <a:srgbClr val="1369B2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28</a:t>
                </a:r>
                <a:r>
                  <a:rPr lang="zh-CN" altLang="en-US" sz="1600" dirty="0">
                    <a:solidFill>
                      <a:srgbClr val="1369B2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日</a:t>
                </a:r>
                <a:r>
                  <a:rPr lang="en-US" altLang="zh-CN" sz="1600" dirty="0">
                    <a:solidFill>
                      <a:srgbClr val="595959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HTML5</a:t>
                </a:r>
                <a:r>
                  <a:rPr lang="zh-CN" altLang="en-US" sz="1600" dirty="0">
                    <a:solidFill>
                      <a:srgbClr val="595959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作为</a:t>
                </a:r>
                <a:r>
                  <a:rPr lang="en-US" altLang="zh-CN" sz="1600" dirty="0">
                    <a:solidFill>
                      <a:srgbClr val="595959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W3C</a:t>
                </a:r>
                <a:r>
                  <a:rPr lang="zh-CN" altLang="en-US" sz="1600" dirty="0">
                    <a:solidFill>
                      <a:srgbClr val="595959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推荐标准发布。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grpSp>
            <p:nvGrpSpPr>
              <p:cNvPr id="108" name="组合 107"/>
              <p:cNvGrpSpPr/>
              <p:nvPr/>
            </p:nvGrpSpPr>
            <p:grpSpPr>
              <a:xfrm>
                <a:off x="4182504" y="2724061"/>
                <a:ext cx="408936" cy="736903"/>
                <a:chOff x="4252443" y="2292013"/>
                <a:chExt cx="408936" cy="736903"/>
              </a:xfrm>
            </p:grpSpPr>
            <p:grpSp>
              <p:nvGrpSpPr>
                <p:cNvPr id="109" name="组合 108"/>
                <p:cNvGrpSpPr/>
                <p:nvPr/>
              </p:nvGrpSpPr>
              <p:grpSpPr>
                <a:xfrm>
                  <a:off x="4252443" y="2292013"/>
                  <a:ext cx="408936" cy="736903"/>
                  <a:chOff x="4252443" y="2292013"/>
                  <a:chExt cx="408936" cy="736903"/>
                </a:xfrm>
              </p:grpSpPr>
              <p:sp>
                <p:nvSpPr>
                  <p:cNvPr id="110" name="矩形 109"/>
                  <p:cNvSpPr/>
                  <p:nvPr>
                    <p:custDataLst>
                      <p:tags r:id="rId10"/>
                    </p:custDataLst>
                  </p:nvPr>
                </p:nvSpPr>
                <p:spPr>
                  <a:xfrm>
                    <a:off x="4409386" y="2292013"/>
                    <a:ext cx="90630" cy="416731"/>
                  </a:xfrm>
                  <a:prstGeom prst="rect">
                    <a:avLst/>
                  </a:prstGeom>
                  <a:gradFill flip="none" rotWithShape="1">
                    <a:gsLst>
                      <a:gs pos="49000">
                        <a:schemeClr val="bg1">
                          <a:lumMod val="85000"/>
                        </a:schemeClr>
                      </a:gs>
                      <a:gs pos="9000">
                        <a:schemeClr val="bg1">
                          <a:lumMod val="50000"/>
                        </a:schemeClr>
                      </a:gs>
                      <a:gs pos="98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zh-CN">
                        <a:solidFill>
                          <a:schemeClr val="lt1"/>
                        </a:solidFill>
                      </a:defRPr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lt1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11" name="椭圆 110"/>
                  <p:cNvSpPr/>
                  <p:nvPr>
                    <p:custDataLst>
                      <p:tags r:id="rId11"/>
                    </p:custDataLst>
                  </p:nvPr>
                </p:nvSpPr>
                <p:spPr>
                  <a:xfrm>
                    <a:off x="4252443" y="2619807"/>
                    <a:ext cx="408936" cy="409109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zh-CN">
                        <a:solidFill>
                          <a:schemeClr val="lt1"/>
                        </a:solidFill>
                      </a:defRPr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lt1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  <p:grpSp>
              <p:nvGrpSpPr>
                <p:cNvPr id="112" name="组合 111"/>
                <p:cNvGrpSpPr/>
                <p:nvPr/>
              </p:nvGrpSpPr>
              <p:grpSpPr>
                <a:xfrm rot="1267204">
                  <a:off x="4309455" y="2671937"/>
                  <a:ext cx="301040" cy="301040"/>
                  <a:chOff x="3518404" y="1580443"/>
                  <a:chExt cx="1276350" cy="1276350"/>
                </a:xfrm>
              </p:grpSpPr>
              <p:sp>
                <p:nvSpPr>
                  <p:cNvPr id="113" name="椭圆 112"/>
                  <p:cNvSpPr/>
                  <p:nvPr>
                    <p:custDataLst>
                      <p:tags r:id="rId12"/>
                    </p:custDataLst>
                  </p:nvPr>
                </p:nvSpPr>
                <p:spPr bwMode="auto">
                  <a:xfrm>
                    <a:off x="3518404" y="1580443"/>
                    <a:ext cx="1276350" cy="1276350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FFC000"/>
                      </a:gs>
                      <a:gs pos="47000">
                        <a:schemeClr val="accent6"/>
                      </a:gs>
                      <a:gs pos="82000">
                        <a:schemeClr val="accent6">
                          <a:lumMod val="75000"/>
                        </a:scheme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 w="6350">
                    <a:solidFill>
                      <a:schemeClr val="accent3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zh-CN">
                        <a:solidFill>
                          <a:schemeClr val="lt1"/>
                        </a:solidFill>
                      </a:defRPr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lt1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114" name="椭圆 113"/>
                  <p:cNvSpPr/>
                  <p:nvPr>
                    <p:custDataLst>
                      <p:tags r:id="rId13"/>
                    </p:custDataLst>
                  </p:nvPr>
                </p:nvSpPr>
                <p:spPr bwMode="auto">
                  <a:xfrm rot="20122633">
                    <a:off x="3938251" y="2549806"/>
                    <a:ext cx="768500" cy="258564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1">
                          <a:alpha val="55000"/>
                        </a:schemeClr>
                      </a:gs>
                      <a:gs pos="50000">
                        <a:schemeClr val="bg1">
                          <a:shade val="67500"/>
                          <a:satMod val="115000"/>
                          <a:alpha val="12000"/>
                        </a:schemeClr>
                      </a:gs>
                      <a:gs pos="100000">
                        <a:schemeClr val="bg1">
                          <a:shade val="100000"/>
                          <a:satMod val="115000"/>
                          <a:alpha val="0"/>
                        </a:schemeClr>
                      </a:gs>
                    </a:gsLst>
                    <a:path path="shap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zh-CN">
                        <a:solidFill>
                          <a:schemeClr val="lt1"/>
                        </a:solidFill>
                      </a:defRPr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zh-CN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lt1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</p:grpSp>
          </p:grpSp>
          <p:sp>
            <p:nvSpPr>
              <p:cNvPr id="115" name="TextBox 26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3266073" y="2281815"/>
                <a:ext cx="1909264" cy="3719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b="1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HTML5</a:t>
                </a:r>
                <a:endParaRPr lang="en-US" altLang="zh-CN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116" name="矩形 115"/>
            <p:cNvSpPr/>
            <p:nvPr>
              <p:custDataLst>
                <p:tags r:id="rId15"/>
              </p:custDataLst>
            </p:nvPr>
          </p:nvSpPr>
          <p:spPr>
            <a:xfrm>
              <a:off x="2439956" y="3520173"/>
              <a:ext cx="1513684" cy="26537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zh-CN" sz="16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 rot="0">
            <a:off x="7950200" y="1607185"/>
            <a:ext cx="2159635" cy="3959860"/>
            <a:chOff x="3204535" y="2205750"/>
            <a:chExt cx="2405414" cy="3998860"/>
          </a:xfrm>
        </p:grpSpPr>
        <p:sp>
          <p:nvSpPr>
            <p:cNvPr id="103" name="五边形 102"/>
            <p:cNvSpPr/>
            <p:nvPr>
              <p:custDataLst>
                <p:tags r:id="rId16"/>
              </p:custDataLst>
            </p:nvPr>
          </p:nvSpPr>
          <p:spPr>
            <a:xfrm>
              <a:off x="3415471" y="2205750"/>
              <a:ext cx="1774527" cy="535833"/>
            </a:xfrm>
            <a:prstGeom prst="homePlate">
              <a:avLst/>
            </a:prstGeom>
            <a:solidFill>
              <a:srgbClr val="0070C0"/>
            </a:solidFill>
            <a:ln w="2857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7" name="圆角矩形 116"/>
            <p:cNvSpPr/>
            <p:nvPr>
              <p:custDataLst>
                <p:tags r:id="rId17"/>
              </p:custDataLst>
            </p:nvPr>
          </p:nvSpPr>
          <p:spPr>
            <a:xfrm>
              <a:off x="3204535" y="3191357"/>
              <a:ext cx="2405414" cy="3013253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sz="1600" dirty="0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2019年5月23日</a:t>
              </a:r>
              <a:r>
                <a:rPr sz="16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W3C 与 WHATWG 就共同开发 HTML 与 DOM 规范达成协议</a:t>
              </a:r>
              <a:r>
                <a:rPr lang="zh-CN" sz="16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，</a:t>
              </a:r>
              <a:r>
                <a:rPr sz="1600" dirty="0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W3C组织重新成立html工作组。</a:t>
              </a:r>
              <a:endParaRPr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grpSp>
          <p:nvGrpSpPr>
            <p:cNvPr id="118" name="组合 117"/>
            <p:cNvGrpSpPr/>
            <p:nvPr/>
          </p:nvGrpSpPr>
          <p:grpSpPr>
            <a:xfrm>
              <a:off x="4182504" y="2724061"/>
              <a:ext cx="408936" cy="736903"/>
              <a:chOff x="4252443" y="2292013"/>
              <a:chExt cx="408936" cy="736903"/>
            </a:xfrm>
          </p:grpSpPr>
          <p:grpSp>
            <p:nvGrpSpPr>
              <p:cNvPr id="119" name="组合 118"/>
              <p:cNvGrpSpPr/>
              <p:nvPr/>
            </p:nvGrpSpPr>
            <p:grpSpPr>
              <a:xfrm>
                <a:off x="4252443" y="2292013"/>
                <a:ext cx="408936" cy="736903"/>
                <a:chOff x="4252443" y="2292013"/>
                <a:chExt cx="408936" cy="736903"/>
              </a:xfrm>
            </p:grpSpPr>
            <p:sp>
              <p:nvSpPr>
                <p:cNvPr id="120" name="矩形 119"/>
                <p:cNvSpPr/>
                <p:nvPr>
                  <p:custDataLst>
                    <p:tags r:id="rId18"/>
                  </p:custDataLst>
                </p:nvPr>
              </p:nvSpPr>
              <p:spPr>
                <a:xfrm>
                  <a:off x="4409386" y="2292013"/>
                  <a:ext cx="90630" cy="416731"/>
                </a:xfrm>
                <a:prstGeom prst="rect">
                  <a:avLst/>
                </a:prstGeom>
                <a:gradFill flip="none" rotWithShape="1">
                  <a:gsLst>
                    <a:gs pos="49000">
                      <a:schemeClr val="bg1">
                        <a:lumMod val="85000"/>
                      </a:schemeClr>
                    </a:gs>
                    <a:gs pos="9000">
                      <a:schemeClr val="bg1">
                        <a:lumMod val="50000"/>
                      </a:schemeClr>
                    </a:gs>
                    <a:gs pos="98000">
                      <a:schemeClr val="tx1">
                        <a:lumMod val="85000"/>
                        <a:lumOff val="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121" name="椭圆 120"/>
                <p:cNvSpPr/>
                <p:nvPr>
                  <p:custDataLst>
                    <p:tags r:id="rId19"/>
                  </p:custDataLst>
                </p:nvPr>
              </p:nvSpPr>
              <p:spPr>
                <a:xfrm>
                  <a:off x="4252443" y="2619807"/>
                  <a:ext cx="408936" cy="409109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122" name="组合 121"/>
              <p:cNvGrpSpPr/>
              <p:nvPr/>
            </p:nvGrpSpPr>
            <p:grpSpPr>
              <a:xfrm rot="1267204">
                <a:off x="4309455" y="2671937"/>
                <a:ext cx="301040" cy="301040"/>
                <a:chOff x="3518404" y="1580443"/>
                <a:chExt cx="1276350" cy="1276350"/>
              </a:xfrm>
            </p:grpSpPr>
            <p:sp>
              <p:nvSpPr>
                <p:cNvPr id="123" name="椭圆 122"/>
                <p:cNvSpPr/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3518404" y="1580443"/>
                  <a:ext cx="1276350" cy="127635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C000"/>
                    </a:gs>
                    <a:gs pos="47000">
                      <a:schemeClr val="accent6"/>
                    </a:gs>
                    <a:gs pos="82000">
                      <a:schemeClr val="accent6">
                        <a:lumMod val="7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 w="6350">
                  <a:solidFill>
                    <a:schemeClr val="accent3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124" name="椭圆 123"/>
                <p:cNvSpPr/>
                <p:nvPr>
                  <p:custDataLst>
                    <p:tags r:id="rId21"/>
                  </p:custDataLst>
                </p:nvPr>
              </p:nvSpPr>
              <p:spPr bwMode="auto">
                <a:xfrm rot="20122633">
                  <a:off x="3938251" y="2549806"/>
                  <a:ext cx="768500" cy="25856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bg1">
                        <a:alpha val="55000"/>
                      </a:schemeClr>
                    </a:gs>
                    <a:gs pos="50000">
                      <a:schemeClr val="bg1">
                        <a:shade val="67500"/>
                        <a:satMod val="115000"/>
                        <a:alpha val="12000"/>
                      </a:schemeClr>
                    </a:gs>
                    <a:gs pos="100000">
                      <a:schemeClr val="bg1">
                        <a:shade val="100000"/>
                        <a:satMod val="115000"/>
                        <a:alpha val="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</p:grpSp>
        <p:sp>
          <p:nvSpPr>
            <p:cNvPr id="125" name="TextBox 26"/>
            <p:cNvSpPr txBox="1"/>
            <p:nvPr>
              <p:custDataLst>
                <p:tags r:id="rId22"/>
              </p:custDataLst>
            </p:nvPr>
          </p:nvSpPr>
          <p:spPr>
            <a:xfrm>
              <a:off x="3266073" y="2281815"/>
              <a:ext cx="1909264" cy="3719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HTML5</a:t>
              </a:r>
              <a:endParaRPr lang="en-US" altLang="zh-CN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smtClean="0">
                <a:solidFill>
                  <a:srgbClr val="0070C0"/>
                </a:solidFill>
                <a:sym typeface="+mn-ea"/>
              </a:rPr>
              <a:t>二、HTML的优势</a:t>
            </a:r>
            <a:endParaRPr lang="en-GB" altLang="zh-CN" b="1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903100" y="1096092"/>
            <a:ext cx="8518309" cy="5014782"/>
            <a:chOff x="1282700" y="2185166"/>
            <a:chExt cx="6095999" cy="5017174"/>
          </a:xfrm>
        </p:grpSpPr>
        <p:sp>
          <p:nvSpPr>
            <p:cNvPr id="21" name="任意多边形 20"/>
            <p:cNvSpPr/>
            <p:nvPr/>
          </p:nvSpPr>
          <p:spPr>
            <a:xfrm>
              <a:off x="1282700" y="2185166"/>
              <a:ext cx="788988" cy="1125866"/>
            </a:xfrm>
            <a:custGeom>
              <a:avLst/>
              <a:gdLst>
                <a:gd name="connsiteX0" fmla="*/ 0 w 1126024"/>
                <a:gd name="connsiteY0" fmla="*/ 0 h 788217"/>
                <a:gd name="connsiteX1" fmla="*/ 731916 w 1126024"/>
                <a:gd name="connsiteY1" fmla="*/ 0 h 788217"/>
                <a:gd name="connsiteX2" fmla="*/ 1126024 w 1126024"/>
                <a:gd name="connsiteY2" fmla="*/ 394109 h 788217"/>
                <a:gd name="connsiteX3" fmla="*/ 731916 w 1126024"/>
                <a:gd name="connsiteY3" fmla="*/ 788217 h 788217"/>
                <a:gd name="connsiteX4" fmla="*/ 0 w 1126024"/>
                <a:gd name="connsiteY4" fmla="*/ 788217 h 788217"/>
                <a:gd name="connsiteX5" fmla="*/ 394109 w 1126024"/>
                <a:gd name="connsiteY5" fmla="*/ 394109 h 788217"/>
                <a:gd name="connsiteX6" fmla="*/ 0 w 1126024"/>
                <a:gd name="connsiteY6" fmla="*/ 0 h 788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024" h="788217">
                  <a:moveTo>
                    <a:pt x="1126023" y="0"/>
                  </a:moveTo>
                  <a:lnTo>
                    <a:pt x="1126023" y="512341"/>
                  </a:lnTo>
                  <a:lnTo>
                    <a:pt x="563011" y="788217"/>
                  </a:lnTo>
                  <a:lnTo>
                    <a:pt x="1" y="512341"/>
                  </a:lnTo>
                  <a:lnTo>
                    <a:pt x="1" y="0"/>
                  </a:lnTo>
                  <a:lnTo>
                    <a:pt x="563011" y="275876"/>
                  </a:lnTo>
                  <a:lnTo>
                    <a:pt x="1126023" y="0"/>
                  </a:lnTo>
                  <a:close/>
                </a:path>
              </a:pathLst>
            </a:custGeom>
            <a:solidFill>
              <a:srgbClr val="1369B2"/>
            </a:solidFill>
            <a:ln>
              <a:noFill/>
            </a:ln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5238" tIns="409274" rIns="15237" bIns="409272" spcCol="127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668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1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2071688" y="2199684"/>
              <a:ext cx="5307011" cy="732051"/>
            </a:xfrm>
            <a:custGeom>
              <a:avLst/>
              <a:gdLst>
                <a:gd name="connsiteX0" fmla="*/ 122052 w 732300"/>
                <a:gd name="connsiteY0" fmla="*/ 0 h 5307782"/>
                <a:gd name="connsiteX1" fmla="*/ 610248 w 732300"/>
                <a:gd name="connsiteY1" fmla="*/ 0 h 5307782"/>
                <a:gd name="connsiteX2" fmla="*/ 732300 w 732300"/>
                <a:gd name="connsiteY2" fmla="*/ 122052 h 5307782"/>
                <a:gd name="connsiteX3" fmla="*/ 732300 w 732300"/>
                <a:gd name="connsiteY3" fmla="*/ 5307782 h 5307782"/>
                <a:gd name="connsiteX4" fmla="*/ 732300 w 732300"/>
                <a:gd name="connsiteY4" fmla="*/ 5307782 h 5307782"/>
                <a:gd name="connsiteX5" fmla="*/ 0 w 732300"/>
                <a:gd name="connsiteY5" fmla="*/ 5307782 h 5307782"/>
                <a:gd name="connsiteX6" fmla="*/ 0 w 732300"/>
                <a:gd name="connsiteY6" fmla="*/ 5307782 h 5307782"/>
                <a:gd name="connsiteX7" fmla="*/ 0 w 732300"/>
                <a:gd name="connsiteY7" fmla="*/ 122052 h 5307782"/>
                <a:gd name="connsiteX8" fmla="*/ 122052 w 732300"/>
                <a:gd name="connsiteY8" fmla="*/ 0 h 5307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2300" h="5307782">
                  <a:moveTo>
                    <a:pt x="732300" y="884647"/>
                  </a:moveTo>
                  <a:lnTo>
                    <a:pt x="732300" y="4423135"/>
                  </a:lnTo>
                  <a:cubicBezTo>
                    <a:pt x="732300" y="4911707"/>
                    <a:pt x="724761" y="5307778"/>
                    <a:pt x="715461" y="5307778"/>
                  </a:cubicBezTo>
                  <a:lnTo>
                    <a:pt x="0" y="5307778"/>
                  </a:lnTo>
                  <a:lnTo>
                    <a:pt x="0" y="5307778"/>
                  </a:lnTo>
                  <a:lnTo>
                    <a:pt x="0" y="4"/>
                  </a:lnTo>
                  <a:lnTo>
                    <a:pt x="0" y="4"/>
                  </a:lnTo>
                  <a:lnTo>
                    <a:pt x="715461" y="4"/>
                  </a:lnTo>
                  <a:cubicBezTo>
                    <a:pt x="724761" y="4"/>
                    <a:pt x="732300" y="396075"/>
                    <a:pt x="732300" y="884647"/>
                  </a:cubicBezTo>
                  <a:close/>
                </a:path>
              </a:pathLst>
            </a:cu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70656" tIns="50978" rIns="50978" bIns="50978" spcCol="1270" anchor="ctr"/>
            <a:lstStyle>
              <a:defPPr>
                <a:defRPr lang="zh-CN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marR="0" lvl="1" indent="-228600" algn="l" defTabSz="10668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解决了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369B2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跨</a:t>
              </a: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69B2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浏览器</a:t>
              </a: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、</a:t>
              </a: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69B2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跨平台</a:t>
              </a: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问题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1282700" y="3163352"/>
              <a:ext cx="788988" cy="1125866"/>
            </a:xfrm>
            <a:custGeom>
              <a:avLst/>
              <a:gdLst>
                <a:gd name="connsiteX0" fmla="*/ 0 w 1126024"/>
                <a:gd name="connsiteY0" fmla="*/ 0 h 788217"/>
                <a:gd name="connsiteX1" fmla="*/ 731916 w 1126024"/>
                <a:gd name="connsiteY1" fmla="*/ 0 h 788217"/>
                <a:gd name="connsiteX2" fmla="*/ 1126024 w 1126024"/>
                <a:gd name="connsiteY2" fmla="*/ 394109 h 788217"/>
                <a:gd name="connsiteX3" fmla="*/ 731916 w 1126024"/>
                <a:gd name="connsiteY3" fmla="*/ 788217 h 788217"/>
                <a:gd name="connsiteX4" fmla="*/ 0 w 1126024"/>
                <a:gd name="connsiteY4" fmla="*/ 788217 h 788217"/>
                <a:gd name="connsiteX5" fmla="*/ 394109 w 1126024"/>
                <a:gd name="connsiteY5" fmla="*/ 394109 h 788217"/>
                <a:gd name="connsiteX6" fmla="*/ 0 w 1126024"/>
                <a:gd name="connsiteY6" fmla="*/ 0 h 788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024" h="788217">
                  <a:moveTo>
                    <a:pt x="1126023" y="0"/>
                  </a:moveTo>
                  <a:lnTo>
                    <a:pt x="1126023" y="512341"/>
                  </a:lnTo>
                  <a:lnTo>
                    <a:pt x="563011" y="788217"/>
                  </a:lnTo>
                  <a:lnTo>
                    <a:pt x="1" y="512341"/>
                  </a:lnTo>
                  <a:lnTo>
                    <a:pt x="1" y="0"/>
                  </a:lnTo>
                  <a:lnTo>
                    <a:pt x="563011" y="275876"/>
                  </a:lnTo>
                  <a:lnTo>
                    <a:pt x="1126023" y="0"/>
                  </a:lnTo>
                  <a:close/>
                </a:path>
              </a:pathLst>
            </a:custGeom>
            <a:solidFill>
              <a:srgbClr val="1369B2"/>
            </a:solidFill>
            <a:ln>
              <a:noFill/>
            </a:ln>
          </p:spPr>
          <p:style>
            <a:lnRef idx="2">
              <a:schemeClr val="accent5">
                <a:hueOff val="-1032172"/>
                <a:satOff val="10348"/>
                <a:lumOff val="-7176"/>
                <a:alphaOff val="0"/>
              </a:schemeClr>
            </a:lnRef>
            <a:fillRef idx="1">
              <a:schemeClr val="accent5">
                <a:hueOff val="-1032172"/>
                <a:satOff val="10348"/>
                <a:lumOff val="-7176"/>
                <a:alphaOff val="0"/>
              </a:schemeClr>
            </a:fillRef>
            <a:effectRef idx="0">
              <a:schemeClr val="accent5">
                <a:hueOff val="-1032172"/>
                <a:satOff val="10348"/>
                <a:lumOff val="-7176"/>
                <a:alphaOff val="0"/>
              </a:schemeClr>
            </a:effectRef>
            <a:fontRef idx="minor">
              <a:schemeClr val="lt1"/>
            </a:fontRef>
          </p:style>
          <p:txBody>
            <a:bodyPr lIns="15238" tIns="409274" rIns="15237" bIns="409272" spcCol="127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668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2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2071688" y="3177869"/>
              <a:ext cx="5307011" cy="732051"/>
            </a:xfrm>
            <a:custGeom>
              <a:avLst/>
              <a:gdLst>
                <a:gd name="connsiteX0" fmla="*/ 121988 w 731915"/>
                <a:gd name="connsiteY0" fmla="*/ 0 h 5307782"/>
                <a:gd name="connsiteX1" fmla="*/ 609927 w 731915"/>
                <a:gd name="connsiteY1" fmla="*/ 0 h 5307782"/>
                <a:gd name="connsiteX2" fmla="*/ 731915 w 731915"/>
                <a:gd name="connsiteY2" fmla="*/ 121988 h 5307782"/>
                <a:gd name="connsiteX3" fmla="*/ 731915 w 731915"/>
                <a:gd name="connsiteY3" fmla="*/ 5307782 h 5307782"/>
                <a:gd name="connsiteX4" fmla="*/ 731915 w 731915"/>
                <a:gd name="connsiteY4" fmla="*/ 5307782 h 5307782"/>
                <a:gd name="connsiteX5" fmla="*/ 0 w 731915"/>
                <a:gd name="connsiteY5" fmla="*/ 5307782 h 5307782"/>
                <a:gd name="connsiteX6" fmla="*/ 0 w 731915"/>
                <a:gd name="connsiteY6" fmla="*/ 5307782 h 5307782"/>
                <a:gd name="connsiteX7" fmla="*/ 0 w 731915"/>
                <a:gd name="connsiteY7" fmla="*/ 121988 h 5307782"/>
                <a:gd name="connsiteX8" fmla="*/ 121988 w 731915"/>
                <a:gd name="connsiteY8" fmla="*/ 0 h 5307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1915" h="5307782">
                  <a:moveTo>
                    <a:pt x="731915" y="884648"/>
                  </a:moveTo>
                  <a:lnTo>
                    <a:pt x="731915" y="4423134"/>
                  </a:lnTo>
                  <a:cubicBezTo>
                    <a:pt x="731915" y="4911709"/>
                    <a:pt x="724384" y="5307778"/>
                    <a:pt x="715093" y="5307778"/>
                  </a:cubicBezTo>
                  <a:lnTo>
                    <a:pt x="0" y="5307778"/>
                  </a:lnTo>
                  <a:lnTo>
                    <a:pt x="0" y="5307778"/>
                  </a:lnTo>
                  <a:lnTo>
                    <a:pt x="0" y="4"/>
                  </a:lnTo>
                  <a:lnTo>
                    <a:pt x="0" y="4"/>
                  </a:lnTo>
                  <a:lnTo>
                    <a:pt x="715093" y="4"/>
                  </a:lnTo>
                  <a:cubicBezTo>
                    <a:pt x="724384" y="4"/>
                    <a:pt x="731915" y="396073"/>
                    <a:pt x="731915" y="884648"/>
                  </a:cubicBezTo>
                  <a:close/>
                </a:path>
              </a:pathLst>
            </a:cu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5">
                <a:hueOff val="-1032172"/>
                <a:satOff val="10348"/>
                <a:lumOff val="-7176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70657" tIns="50959" rIns="50959" bIns="50960" spcCol="1270" anchor="ctr"/>
            <a:lstStyle>
              <a:defPPr>
                <a:defRPr lang="zh-CN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marR="0" lvl="1" indent="-228600" algn="l" defTabSz="10668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新增了多个</a:t>
              </a: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69B2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新特性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1282700" y="4139948"/>
              <a:ext cx="788988" cy="1125865"/>
            </a:xfrm>
            <a:custGeom>
              <a:avLst/>
              <a:gdLst>
                <a:gd name="connsiteX0" fmla="*/ 0 w 1126024"/>
                <a:gd name="connsiteY0" fmla="*/ 0 h 788217"/>
                <a:gd name="connsiteX1" fmla="*/ 731916 w 1126024"/>
                <a:gd name="connsiteY1" fmla="*/ 0 h 788217"/>
                <a:gd name="connsiteX2" fmla="*/ 1126024 w 1126024"/>
                <a:gd name="connsiteY2" fmla="*/ 394109 h 788217"/>
                <a:gd name="connsiteX3" fmla="*/ 731916 w 1126024"/>
                <a:gd name="connsiteY3" fmla="*/ 788217 h 788217"/>
                <a:gd name="connsiteX4" fmla="*/ 0 w 1126024"/>
                <a:gd name="connsiteY4" fmla="*/ 788217 h 788217"/>
                <a:gd name="connsiteX5" fmla="*/ 394109 w 1126024"/>
                <a:gd name="connsiteY5" fmla="*/ 394109 h 788217"/>
                <a:gd name="connsiteX6" fmla="*/ 0 w 1126024"/>
                <a:gd name="connsiteY6" fmla="*/ 0 h 788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024" h="788217">
                  <a:moveTo>
                    <a:pt x="1126023" y="0"/>
                  </a:moveTo>
                  <a:lnTo>
                    <a:pt x="1126023" y="512341"/>
                  </a:lnTo>
                  <a:lnTo>
                    <a:pt x="563011" y="788217"/>
                  </a:lnTo>
                  <a:lnTo>
                    <a:pt x="1" y="512341"/>
                  </a:lnTo>
                  <a:lnTo>
                    <a:pt x="1" y="0"/>
                  </a:lnTo>
                  <a:lnTo>
                    <a:pt x="563011" y="275876"/>
                  </a:lnTo>
                  <a:lnTo>
                    <a:pt x="1126023" y="0"/>
                  </a:lnTo>
                  <a:close/>
                </a:path>
              </a:pathLst>
            </a:custGeom>
            <a:solidFill>
              <a:srgbClr val="1369B2"/>
            </a:solidFill>
            <a:ln>
              <a:noFill/>
            </a:ln>
          </p:spPr>
          <p:style>
            <a:lnRef idx="2">
              <a:schemeClr val="accent5">
                <a:hueOff val="-2064345"/>
                <a:satOff val="20696"/>
                <a:lumOff val="-14365"/>
                <a:alphaOff val="0"/>
              </a:schemeClr>
            </a:lnRef>
            <a:fillRef idx="1">
              <a:schemeClr val="accent5">
                <a:hueOff val="-2064345"/>
                <a:satOff val="20696"/>
                <a:lumOff val="-14365"/>
                <a:alphaOff val="0"/>
              </a:schemeClr>
            </a:fillRef>
            <a:effectRef idx="0">
              <a:schemeClr val="accent5">
                <a:hueOff val="-2064345"/>
                <a:satOff val="20696"/>
                <a:lumOff val="-14365"/>
                <a:alphaOff val="0"/>
              </a:schemeClr>
            </a:effectRef>
            <a:fontRef idx="minor">
              <a:schemeClr val="lt1"/>
            </a:fontRef>
          </p:style>
          <p:txBody>
            <a:bodyPr lIns="15238" tIns="409274" rIns="15237" bIns="409272" spcCol="127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668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3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2071688" y="4154466"/>
              <a:ext cx="5307011" cy="732050"/>
            </a:xfrm>
            <a:custGeom>
              <a:avLst/>
              <a:gdLst>
                <a:gd name="connsiteX0" fmla="*/ 121988 w 731915"/>
                <a:gd name="connsiteY0" fmla="*/ 0 h 5307782"/>
                <a:gd name="connsiteX1" fmla="*/ 609927 w 731915"/>
                <a:gd name="connsiteY1" fmla="*/ 0 h 5307782"/>
                <a:gd name="connsiteX2" fmla="*/ 731915 w 731915"/>
                <a:gd name="connsiteY2" fmla="*/ 121988 h 5307782"/>
                <a:gd name="connsiteX3" fmla="*/ 731915 w 731915"/>
                <a:gd name="connsiteY3" fmla="*/ 5307782 h 5307782"/>
                <a:gd name="connsiteX4" fmla="*/ 731915 w 731915"/>
                <a:gd name="connsiteY4" fmla="*/ 5307782 h 5307782"/>
                <a:gd name="connsiteX5" fmla="*/ 0 w 731915"/>
                <a:gd name="connsiteY5" fmla="*/ 5307782 h 5307782"/>
                <a:gd name="connsiteX6" fmla="*/ 0 w 731915"/>
                <a:gd name="connsiteY6" fmla="*/ 5307782 h 5307782"/>
                <a:gd name="connsiteX7" fmla="*/ 0 w 731915"/>
                <a:gd name="connsiteY7" fmla="*/ 121988 h 5307782"/>
                <a:gd name="connsiteX8" fmla="*/ 121988 w 731915"/>
                <a:gd name="connsiteY8" fmla="*/ 0 h 5307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1915" h="5307782">
                  <a:moveTo>
                    <a:pt x="731915" y="884648"/>
                  </a:moveTo>
                  <a:lnTo>
                    <a:pt x="731915" y="4423134"/>
                  </a:lnTo>
                  <a:cubicBezTo>
                    <a:pt x="731915" y="4911709"/>
                    <a:pt x="724384" y="5307778"/>
                    <a:pt x="715093" y="5307778"/>
                  </a:cubicBezTo>
                  <a:lnTo>
                    <a:pt x="0" y="5307778"/>
                  </a:lnTo>
                  <a:lnTo>
                    <a:pt x="0" y="5307778"/>
                  </a:lnTo>
                  <a:lnTo>
                    <a:pt x="0" y="4"/>
                  </a:lnTo>
                  <a:lnTo>
                    <a:pt x="0" y="4"/>
                  </a:lnTo>
                  <a:lnTo>
                    <a:pt x="715093" y="4"/>
                  </a:lnTo>
                  <a:cubicBezTo>
                    <a:pt x="724384" y="4"/>
                    <a:pt x="731915" y="396073"/>
                    <a:pt x="731915" y="884648"/>
                  </a:cubicBezTo>
                  <a:close/>
                </a:path>
              </a:pathLst>
            </a:cu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5">
                <a:hueOff val="-2064345"/>
                <a:satOff val="20696"/>
                <a:lumOff val="-14365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70657" tIns="50959" rIns="50959" bIns="50960" spcCol="1270" anchor="ctr"/>
            <a:lstStyle>
              <a:defPPr>
                <a:defRPr lang="zh-CN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marR="0" lvl="1" indent="-228600" algn="l" defTabSz="10668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defRPr/>
              </a:pPr>
              <a:r>
                <a:rPr lang="zh-CN" altLang="en-US" sz="2400" b="1" noProof="0" dirty="0" smtClean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增强了</a:t>
              </a: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69B2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安全机制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1282700" y="6076475"/>
              <a:ext cx="788988" cy="1125865"/>
            </a:xfrm>
            <a:custGeom>
              <a:avLst/>
              <a:gdLst>
                <a:gd name="connsiteX0" fmla="*/ 0 w 1126024"/>
                <a:gd name="connsiteY0" fmla="*/ 0 h 788217"/>
                <a:gd name="connsiteX1" fmla="*/ 731916 w 1126024"/>
                <a:gd name="connsiteY1" fmla="*/ 0 h 788217"/>
                <a:gd name="connsiteX2" fmla="*/ 1126024 w 1126024"/>
                <a:gd name="connsiteY2" fmla="*/ 394109 h 788217"/>
                <a:gd name="connsiteX3" fmla="*/ 731916 w 1126024"/>
                <a:gd name="connsiteY3" fmla="*/ 788217 h 788217"/>
                <a:gd name="connsiteX4" fmla="*/ 0 w 1126024"/>
                <a:gd name="connsiteY4" fmla="*/ 788217 h 788217"/>
                <a:gd name="connsiteX5" fmla="*/ 394109 w 1126024"/>
                <a:gd name="connsiteY5" fmla="*/ 394109 h 788217"/>
                <a:gd name="connsiteX6" fmla="*/ 0 w 1126024"/>
                <a:gd name="connsiteY6" fmla="*/ 0 h 788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024" h="788217">
                  <a:moveTo>
                    <a:pt x="1126023" y="0"/>
                  </a:moveTo>
                  <a:lnTo>
                    <a:pt x="1126023" y="512341"/>
                  </a:lnTo>
                  <a:lnTo>
                    <a:pt x="563011" y="788217"/>
                  </a:lnTo>
                  <a:lnTo>
                    <a:pt x="1" y="512341"/>
                  </a:lnTo>
                  <a:lnTo>
                    <a:pt x="1" y="0"/>
                  </a:lnTo>
                  <a:lnTo>
                    <a:pt x="563011" y="275876"/>
                  </a:lnTo>
                  <a:lnTo>
                    <a:pt x="1126023" y="0"/>
                  </a:lnTo>
                  <a:close/>
                </a:path>
              </a:pathLst>
            </a:custGeom>
            <a:solidFill>
              <a:srgbClr val="1369B2"/>
            </a:solidFill>
            <a:ln>
              <a:noFill/>
            </a:ln>
          </p:spPr>
          <p:style>
            <a:lnRef idx="2">
              <a:schemeClr val="accent5">
                <a:hueOff val="-3096517"/>
                <a:satOff val="31044"/>
                <a:lumOff val="-21555"/>
                <a:alphaOff val="0"/>
              </a:schemeClr>
            </a:lnRef>
            <a:fillRef idx="1">
              <a:schemeClr val="accent5">
                <a:hueOff val="-3096517"/>
                <a:satOff val="31044"/>
                <a:lumOff val="-21555"/>
                <a:alphaOff val="0"/>
              </a:schemeClr>
            </a:fillRef>
            <a:effectRef idx="0">
              <a:schemeClr val="accent5">
                <a:hueOff val="-3096517"/>
                <a:satOff val="31044"/>
                <a:lumOff val="-21555"/>
                <a:alphaOff val="0"/>
              </a:schemeClr>
            </a:effectRef>
            <a:fontRef idx="minor">
              <a:schemeClr val="lt1"/>
            </a:fontRef>
          </p:style>
          <p:txBody>
            <a:bodyPr lIns="15238" tIns="409274" rIns="15237" bIns="409272" spcCol="127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668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5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2071688" y="6090995"/>
              <a:ext cx="5307011" cy="732050"/>
            </a:xfrm>
            <a:custGeom>
              <a:avLst/>
              <a:gdLst>
                <a:gd name="connsiteX0" fmla="*/ 121988 w 731915"/>
                <a:gd name="connsiteY0" fmla="*/ 0 h 5307782"/>
                <a:gd name="connsiteX1" fmla="*/ 609927 w 731915"/>
                <a:gd name="connsiteY1" fmla="*/ 0 h 5307782"/>
                <a:gd name="connsiteX2" fmla="*/ 731915 w 731915"/>
                <a:gd name="connsiteY2" fmla="*/ 121988 h 5307782"/>
                <a:gd name="connsiteX3" fmla="*/ 731915 w 731915"/>
                <a:gd name="connsiteY3" fmla="*/ 5307782 h 5307782"/>
                <a:gd name="connsiteX4" fmla="*/ 731915 w 731915"/>
                <a:gd name="connsiteY4" fmla="*/ 5307782 h 5307782"/>
                <a:gd name="connsiteX5" fmla="*/ 0 w 731915"/>
                <a:gd name="connsiteY5" fmla="*/ 5307782 h 5307782"/>
                <a:gd name="connsiteX6" fmla="*/ 0 w 731915"/>
                <a:gd name="connsiteY6" fmla="*/ 5307782 h 5307782"/>
                <a:gd name="connsiteX7" fmla="*/ 0 w 731915"/>
                <a:gd name="connsiteY7" fmla="*/ 121988 h 5307782"/>
                <a:gd name="connsiteX8" fmla="*/ 121988 w 731915"/>
                <a:gd name="connsiteY8" fmla="*/ 0 h 5307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1915" h="5307782">
                  <a:moveTo>
                    <a:pt x="731915" y="884648"/>
                  </a:moveTo>
                  <a:lnTo>
                    <a:pt x="731915" y="4423134"/>
                  </a:lnTo>
                  <a:cubicBezTo>
                    <a:pt x="731915" y="4911709"/>
                    <a:pt x="724384" y="5307778"/>
                    <a:pt x="715093" y="5307778"/>
                  </a:cubicBezTo>
                  <a:lnTo>
                    <a:pt x="0" y="5307778"/>
                  </a:lnTo>
                  <a:lnTo>
                    <a:pt x="0" y="5307778"/>
                  </a:lnTo>
                  <a:lnTo>
                    <a:pt x="0" y="4"/>
                  </a:lnTo>
                  <a:lnTo>
                    <a:pt x="0" y="4"/>
                  </a:lnTo>
                  <a:lnTo>
                    <a:pt x="715093" y="4"/>
                  </a:lnTo>
                  <a:cubicBezTo>
                    <a:pt x="724384" y="4"/>
                    <a:pt x="731915" y="396073"/>
                    <a:pt x="731915" y="884648"/>
                  </a:cubicBezTo>
                  <a:close/>
                </a:path>
              </a:pathLst>
            </a:cu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5">
                <a:hueOff val="-3096517"/>
                <a:satOff val="31044"/>
                <a:lumOff val="-21555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70657" tIns="50960" rIns="50959" bIns="50959" spcCol="1270" anchor="ctr"/>
            <a:lstStyle>
              <a:defPPr>
                <a:defRPr lang="zh-CN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marR="0" lvl="1" indent="-228600" algn="l" defTabSz="10668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369B2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化繁为简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1282700" y="5118134"/>
              <a:ext cx="788988" cy="1125865"/>
            </a:xfrm>
            <a:custGeom>
              <a:avLst/>
              <a:gdLst>
                <a:gd name="connsiteX0" fmla="*/ 0 w 1126024"/>
                <a:gd name="connsiteY0" fmla="*/ 0 h 788217"/>
                <a:gd name="connsiteX1" fmla="*/ 731916 w 1126024"/>
                <a:gd name="connsiteY1" fmla="*/ 0 h 788217"/>
                <a:gd name="connsiteX2" fmla="*/ 1126024 w 1126024"/>
                <a:gd name="connsiteY2" fmla="*/ 394109 h 788217"/>
                <a:gd name="connsiteX3" fmla="*/ 731916 w 1126024"/>
                <a:gd name="connsiteY3" fmla="*/ 788217 h 788217"/>
                <a:gd name="connsiteX4" fmla="*/ 0 w 1126024"/>
                <a:gd name="connsiteY4" fmla="*/ 788217 h 788217"/>
                <a:gd name="connsiteX5" fmla="*/ 394109 w 1126024"/>
                <a:gd name="connsiteY5" fmla="*/ 394109 h 788217"/>
                <a:gd name="connsiteX6" fmla="*/ 0 w 1126024"/>
                <a:gd name="connsiteY6" fmla="*/ 0 h 788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024" h="788217">
                  <a:moveTo>
                    <a:pt x="1126023" y="0"/>
                  </a:moveTo>
                  <a:lnTo>
                    <a:pt x="1126023" y="512341"/>
                  </a:lnTo>
                  <a:lnTo>
                    <a:pt x="563011" y="788217"/>
                  </a:lnTo>
                  <a:lnTo>
                    <a:pt x="1" y="512341"/>
                  </a:lnTo>
                  <a:lnTo>
                    <a:pt x="1" y="0"/>
                  </a:lnTo>
                  <a:lnTo>
                    <a:pt x="563011" y="275876"/>
                  </a:lnTo>
                  <a:lnTo>
                    <a:pt x="1126023" y="0"/>
                  </a:lnTo>
                  <a:close/>
                </a:path>
              </a:pathLst>
            </a:custGeom>
            <a:solidFill>
              <a:srgbClr val="1369B2"/>
            </a:solidFill>
            <a:ln>
              <a:noFill/>
            </a:ln>
          </p:spPr>
          <p:style>
            <a:lnRef idx="2">
              <a:schemeClr val="accent5">
                <a:hueOff val="-3096517"/>
                <a:satOff val="31044"/>
                <a:lumOff val="-21555"/>
                <a:alphaOff val="0"/>
              </a:schemeClr>
            </a:lnRef>
            <a:fillRef idx="1">
              <a:schemeClr val="accent5">
                <a:hueOff val="-3096517"/>
                <a:satOff val="31044"/>
                <a:lumOff val="-21555"/>
                <a:alphaOff val="0"/>
              </a:schemeClr>
            </a:fillRef>
            <a:effectRef idx="0">
              <a:schemeClr val="accent5">
                <a:hueOff val="-3096517"/>
                <a:satOff val="31044"/>
                <a:lumOff val="-21555"/>
                <a:alphaOff val="0"/>
              </a:schemeClr>
            </a:effectRef>
            <a:fontRef idx="minor">
              <a:schemeClr val="lt1"/>
            </a:fontRef>
          </p:style>
          <p:txBody>
            <a:bodyPr lIns="15238" tIns="409274" rIns="15237" bIns="409272" spcCol="127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668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4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2071688" y="5132653"/>
              <a:ext cx="5307011" cy="732050"/>
            </a:xfrm>
            <a:custGeom>
              <a:avLst/>
              <a:gdLst>
                <a:gd name="connsiteX0" fmla="*/ 121988 w 731915"/>
                <a:gd name="connsiteY0" fmla="*/ 0 h 5307782"/>
                <a:gd name="connsiteX1" fmla="*/ 609927 w 731915"/>
                <a:gd name="connsiteY1" fmla="*/ 0 h 5307782"/>
                <a:gd name="connsiteX2" fmla="*/ 731915 w 731915"/>
                <a:gd name="connsiteY2" fmla="*/ 121988 h 5307782"/>
                <a:gd name="connsiteX3" fmla="*/ 731915 w 731915"/>
                <a:gd name="connsiteY3" fmla="*/ 5307782 h 5307782"/>
                <a:gd name="connsiteX4" fmla="*/ 731915 w 731915"/>
                <a:gd name="connsiteY4" fmla="*/ 5307782 h 5307782"/>
                <a:gd name="connsiteX5" fmla="*/ 0 w 731915"/>
                <a:gd name="connsiteY5" fmla="*/ 5307782 h 5307782"/>
                <a:gd name="connsiteX6" fmla="*/ 0 w 731915"/>
                <a:gd name="connsiteY6" fmla="*/ 5307782 h 5307782"/>
                <a:gd name="connsiteX7" fmla="*/ 0 w 731915"/>
                <a:gd name="connsiteY7" fmla="*/ 121988 h 5307782"/>
                <a:gd name="connsiteX8" fmla="*/ 121988 w 731915"/>
                <a:gd name="connsiteY8" fmla="*/ 0 h 5307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1915" h="5307782">
                  <a:moveTo>
                    <a:pt x="731915" y="884648"/>
                  </a:moveTo>
                  <a:lnTo>
                    <a:pt x="731915" y="4423134"/>
                  </a:lnTo>
                  <a:cubicBezTo>
                    <a:pt x="731915" y="4911709"/>
                    <a:pt x="724384" y="5307778"/>
                    <a:pt x="715093" y="5307778"/>
                  </a:cubicBezTo>
                  <a:lnTo>
                    <a:pt x="0" y="5307778"/>
                  </a:lnTo>
                  <a:lnTo>
                    <a:pt x="0" y="5307778"/>
                  </a:lnTo>
                  <a:lnTo>
                    <a:pt x="0" y="4"/>
                  </a:lnTo>
                  <a:lnTo>
                    <a:pt x="0" y="4"/>
                  </a:lnTo>
                  <a:lnTo>
                    <a:pt x="715093" y="4"/>
                  </a:lnTo>
                  <a:cubicBezTo>
                    <a:pt x="724384" y="4"/>
                    <a:pt x="731915" y="396073"/>
                    <a:pt x="731915" y="884648"/>
                  </a:cubicBezTo>
                  <a:close/>
                </a:path>
              </a:pathLst>
            </a:cu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5">
                <a:hueOff val="-3096517"/>
                <a:satOff val="31044"/>
                <a:lumOff val="-21555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70657" tIns="50960" rIns="50959" bIns="50959" spcCol="1270" anchor="ctr"/>
            <a:lstStyle>
              <a:defPPr>
                <a:defRPr lang="zh-CN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marR="0" lvl="1" indent="-228600" algn="l" defTabSz="10668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defRPr/>
              </a:pPr>
              <a:r>
                <a:rPr lang="zh-CN" altLang="en-US" sz="2400" b="1" dirty="0" smtClean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样式和结构分离的</a:t>
              </a:r>
              <a:r>
                <a:rPr lang="zh-CN" altLang="en-US" sz="2400" b="1" dirty="0" smtClean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更彻底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>
                <a:solidFill>
                  <a:srgbClr val="0070C0"/>
                </a:solidFill>
                <a:sym typeface="+mn-ea"/>
              </a:rPr>
              <a:t>二、HTML的优势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005601" y="2133400"/>
            <a:ext cx="7415808" cy="302344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1903100" y="1629493"/>
            <a:ext cx="8518309" cy="1125330"/>
            <a:chOff x="1282700" y="2185166"/>
            <a:chExt cx="6095999" cy="1125866"/>
          </a:xfrm>
        </p:grpSpPr>
        <p:sp>
          <p:nvSpPr>
            <p:cNvPr id="21" name="任意多边形 20"/>
            <p:cNvSpPr/>
            <p:nvPr/>
          </p:nvSpPr>
          <p:spPr>
            <a:xfrm>
              <a:off x="1282700" y="2185166"/>
              <a:ext cx="788988" cy="1125866"/>
            </a:xfrm>
            <a:custGeom>
              <a:avLst/>
              <a:gdLst>
                <a:gd name="connsiteX0" fmla="*/ 0 w 1126024"/>
                <a:gd name="connsiteY0" fmla="*/ 0 h 788217"/>
                <a:gd name="connsiteX1" fmla="*/ 731916 w 1126024"/>
                <a:gd name="connsiteY1" fmla="*/ 0 h 788217"/>
                <a:gd name="connsiteX2" fmla="*/ 1126024 w 1126024"/>
                <a:gd name="connsiteY2" fmla="*/ 394109 h 788217"/>
                <a:gd name="connsiteX3" fmla="*/ 731916 w 1126024"/>
                <a:gd name="connsiteY3" fmla="*/ 788217 h 788217"/>
                <a:gd name="connsiteX4" fmla="*/ 0 w 1126024"/>
                <a:gd name="connsiteY4" fmla="*/ 788217 h 788217"/>
                <a:gd name="connsiteX5" fmla="*/ 394109 w 1126024"/>
                <a:gd name="connsiteY5" fmla="*/ 394109 h 788217"/>
                <a:gd name="connsiteX6" fmla="*/ 0 w 1126024"/>
                <a:gd name="connsiteY6" fmla="*/ 0 h 788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024" h="788217">
                  <a:moveTo>
                    <a:pt x="1126023" y="0"/>
                  </a:moveTo>
                  <a:lnTo>
                    <a:pt x="1126023" y="512341"/>
                  </a:lnTo>
                  <a:lnTo>
                    <a:pt x="563011" y="788217"/>
                  </a:lnTo>
                  <a:lnTo>
                    <a:pt x="1" y="512341"/>
                  </a:lnTo>
                  <a:lnTo>
                    <a:pt x="1" y="0"/>
                  </a:lnTo>
                  <a:lnTo>
                    <a:pt x="563011" y="275876"/>
                  </a:lnTo>
                  <a:lnTo>
                    <a:pt x="1126023" y="0"/>
                  </a:lnTo>
                  <a:close/>
                </a:path>
              </a:pathLst>
            </a:custGeom>
            <a:solidFill>
              <a:srgbClr val="1369B2"/>
            </a:solidFill>
            <a:ln>
              <a:noFill/>
            </a:ln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5238" tIns="409274" rIns="15237" bIns="409272" spcCol="127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668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1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2071688" y="2199684"/>
              <a:ext cx="5307011" cy="732051"/>
            </a:xfrm>
            <a:custGeom>
              <a:avLst/>
              <a:gdLst>
                <a:gd name="connsiteX0" fmla="*/ 122052 w 732300"/>
                <a:gd name="connsiteY0" fmla="*/ 0 h 5307782"/>
                <a:gd name="connsiteX1" fmla="*/ 610248 w 732300"/>
                <a:gd name="connsiteY1" fmla="*/ 0 h 5307782"/>
                <a:gd name="connsiteX2" fmla="*/ 732300 w 732300"/>
                <a:gd name="connsiteY2" fmla="*/ 122052 h 5307782"/>
                <a:gd name="connsiteX3" fmla="*/ 732300 w 732300"/>
                <a:gd name="connsiteY3" fmla="*/ 5307782 h 5307782"/>
                <a:gd name="connsiteX4" fmla="*/ 732300 w 732300"/>
                <a:gd name="connsiteY4" fmla="*/ 5307782 h 5307782"/>
                <a:gd name="connsiteX5" fmla="*/ 0 w 732300"/>
                <a:gd name="connsiteY5" fmla="*/ 5307782 h 5307782"/>
                <a:gd name="connsiteX6" fmla="*/ 0 w 732300"/>
                <a:gd name="connsiteY6" fmla="*/ 5307782 h 5307782"/>
                <a:gd name="connsiteX7" fmla="*/ 0 w 732300"/>
                <a:gd name="connsiteY7" fmla="*/ 122052 h 5307782"/>
                <a:gd name="connsiteX8" fmla="*/ 122052 w 732300"/>
                <a:gd name="connsiteY8" fmla="*/ 0 h 5307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2300" h="5307782">
                  <a:moveTo>
                    <a:pt x="732300" y="884647"/>
                  </a:moveTo>
                  <a:lnTo>
                    <a:pt x="732300" y="4423135"/>
                  </a:lnTo>
                  <a:cubicBezTo>
                    <a:pt x="732300" y="4911707"/>
                    <a:pt x="724761" y="5307778"/>
                    <a:pt x="715461" y="5307778"/>
                  </a:cubicBezTo>
                  <a:lnTo>
                    <a:pt x="0" y="5307778"/>
                  </a:lnTo>
                  <a:lnTo>
                    <a:pt x="0" y="5307778"/>
                  </a:lnTo>
                  <a:lnTo>
                    <a:pt x="0" y="4"/>
                  </a:lnTo>
                  <a:lnTo>
                    <a:pt x="0" y="4"/>
                  </a:lnTo>
                  <a:lnTo>
                    <a:pt x="715461" y="4"/>
                  </a:lnTo>
                  <a:cubicBezTo>
                    <a:pt x="724761" y="4"/>
                    <a:pt x="732300" y="396075"/>
                    <a:pt x="732300" y="884647"/>
                  </a:cubicBezTo>
                  <a:close/>
                </a:path>
              </a:pathLst>
            </a:cu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70656" tIns="50978" rIns="50978" bIns="50978" spcCol="1270" anchor="ctr"/>
            <a:lstStyle>
              <a:defPPr>
                <a:defRPr lang="zh-CN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marR="0" lvl="1" indent="-228600" algn="l" defTabSz="10668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解决了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369B2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跨</a:t>
              </a: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69B2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浏览器</a:t>
              </a: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、</a:t>
              </a: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1369B2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跨平台</a:t>
              </a: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问题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17" name="TextBox 35"/>
          <p:cNvSpPr txBox="1">
            <a:spLocks noChangeArrowheads="1"/>
          </p:cNvSpPr>
          <p:nvPr/>
        </p:nvSpPr>
        <p:spPr bwMode="auto">
          <a:xfrm>
            <a:off x="3144705" y="2559543"/>
            <a:ext cx="712668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94" tIns="60946" rIns="121894" bIns="6094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在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HTML5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之前，用户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使用不同的浏览器，常常看到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不同的页面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效果。而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HTML5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是由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W3C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推荐，众多知名公司共同遵守的标准。在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HTML5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中，纳入了众多扩展功能和标准，让不同的浏览器或者平台都可以使用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HTML5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，并显示相同的页面效果。从而解决了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跨浏览器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跨平台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的问题。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>
                <a:solidFill>
                  <a:srgbClr val="0070C0"/>
                </a:solidFill>
                <a:sym typeface="+mn-ea"/>
              </a:rPr>
              <a:t>二、HTML的优势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005710" y="1879205"/>
            <a:ext cx="8057928" cy="410324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1902919" y="1375743"/>
            <a:ext cx="9160719" cy="1125647"/>
            <a:chOff x="1282700" y="2185166"/>
            <a:chExt cx="6095999" cy="1125866"/>
          </a:xfrm>
        </p:grpSpPr>
        <p:sp>
          <p:nvSpPr>
            <p:cNvPr id="21" name="任意多边形 20"/>
            <p:cNvSpPr/>
            <p:nvPr/>
          </p:nvSpPr>
          <p:spPr>
            <a:xfrm>
              <a:off x="1282700" y="2185166"/>
              <a:ext cx="788988" cy="1125866"/>
            </a:xfrm>
            <a:custGeom>
              <a:avLst/>
              <a:gdLst>
                <a:gd name="connsiteX0" fmla="*/ 0 w 1126024"/>
                <a:gd name="connsiteY0" fmla="*/ 0 h 788217"/>
                <a:gd name="connsiteX1" fmla="*/ 731916 w 1126024"/>
                <a:gd name="connsiteY1" fmla="*/ 0 h 788217"/>
                <a:gd name="connsiteX2" fmla="*/ 1126024 w 1126024"/>
                <a:gd name="connsiteY2" fmla="*/ 394109 h 788217"/>
                <a:gd name="connsiteX3" fmla="*/ 731916 w 1126024"/>
                <a:gd name="connsiteY3" fmla="*/ 788217 h 788217"/>
                <a:gd name="connsiteX4" fmla="*/ 0 w 1126024"/>
                <a:gd name="connsiteY4" fmla="*/ 788217 h 788217"/>
                <a:gd name="connsiteX5" fmla="*/ 394109 w 1126024"/>
                <a:gd name="connsiteY5" fmla="*/ 394109 h 788217"/>
                <a:gd name="connsiteX6" fmla="*/ 0 w 1126024"/>
                <a:gd name="connsiteY6" fmla="*/ 0 h 788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024" h="788217">
                  <a:moveTo>
                    <a:pt x="1126023" y="0"/>
                  </a:moveTo>
                  <a:lnTo>
                    <a:pt x="1126023" y="512341"/>
                  </a:lnTo>
                  <a:lnTo>
                    <a:pt x="563011" y="788217"/>
                  </a:lnTo>
                  <a:lnTo>
                    <a:pt x="1" y="512341"/>
                  </a:lnTo>
                  <a:lnTo>
                    <a:pt x="1" y="0"/>
                  </a:lnTo>
                  <a:lnTo>
                    <a:pt x="563011" y="275876"/>
                  </a:lnTo>
                  <a:lnTo>
                    <a:pt x="1126023" y="0"/>
                  </a:lnTo>
                  <a:close/>
                </a:path>
              </a:pathLst>
            </a:custGeom>
            <a:solidFill>
              <a:srgbClr val="1369B2"/>
            </a:solidFill>
            <a:ln>
              <a:noFill/>
            </a:ln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5238" tIns="409274" rIns="15237" bIns="409272" spcCol="127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668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2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2071688" y="2199684"/>
              <a:ext cx="5307011" cy="732051"/>
            </a:xfrm>
            <a:custGeom>
              <a:avLst/>
              <a:gdLst>
                <a:gd name="connsiteX0" fmla="*/ 122052 w 732300"/>
                <a:gd name="connsiteY0" fmla="*/ 0 h 5307782"/>
                <a:gd name="connsiteX1" fmla="*/ 610248 w 732300"/>
                <a:gd name="connsiteY1" fmla="*/ 0 h 5307782"/>
                <a:gd name="connsiteX2" fmla="*/ 732300 w 732300"/>
                <a:gd name="connsiteY2" fmla="*/ 122052 h 5307782"/>
                <a:gd name="connsiteX3" fmla="*/ 732300 w 732300"/>
                <a:gd name="connsiteY3" fmla="*/ 5307782 h 5307782"/>
                <a:gd name="connsiteX4" fmla="*/ 732300 w 732300"/>
                <a:gd name="connsiteY4" fmla="*/ 5307782 h 5307782"/>
                <a:gd name="connsiteX5" fmla="*/ 0 w 732300"/>
                <a:gd name="connsiteY5" fmla="*/ 5307782 h 5307782"/>
                <a:gd name="connsiteX6" fmla="*/ 0 w 732300"/>
                <a:gd name="connsiteY6" fmla="*/ 5307782 h 5307782"/>
                <a:gd name="connsiteX7" fmla="*/ 0 w 732300"/>
                <a:gd name="connsiteY7" fmla="*/ 122052 h 5307782"/>
                <a:gd name="connsiteX8" fmla="*/ 122052 w 732300"/>
                <a:gd name="connsiteY8" fmla="*/ 0 h 5307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2300" h="5307782">
                  <a:moveTo>
                    <a:pt x="732300" y="884647"/>
                  </a:moveTo>
                  <a:lnTo>
                    <a:pt x="732300" y="4423135"/>
                  </a:lnTo>
                  <a:cubicBezTo>
                    <a:pt x="732300" y="4911707"/>
                    <a:pt x="724761" y="5307778"/>
                    <a:pt x="715461" y="5307778"/>
                  </a:cubicBezTo>
                  <a:lnTo>
                    <a:pt x="0" y="5307778"/>
                  </a:lnTo>
                  <a:lnTo>
                    <a:pt x="0" y="5307778"/>
                  </a:lnTo>
                  <a:lnTo>
                    <a:pt x="0" y="4"/>
                  </a:lnTo>
                  <a:lnTo>
                    <a:pt x="0" y="4"/>
                  </a:lnTo>
                  <a:lnTo>
                    <a:pt x="715461" y="4"/>
                  </a:lnTo>
                  <a:cubicBezTo>
                    <a:pt x="724761" y="4"/>
                    <a:pt x="732300" y="396075"/>
                    <a:pt x="732300" y="884647"/>
                  </a:cubicBezTo>
                  <a:close/>
                </a:path>
              </a:pathLst>
            </a:cu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70656" tIns="50978" rIns="50978" bIns="50978" spcCol="1270" anchor="ctr"/>
            <a:lstStyle>
              <a:defPPr>
                <a:defRPr lang="zh-CN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lvl="1" indent="-228600" defTabSz="1066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  <a:defRPr/>
              </a:pPr>
              <a:r>
                <a:rPr lang="zh-CN" altLang="en-US" sz="2400" b="1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新增了多个</a:t>
              </a:r>
              <a:r>
                <a:rPr lang="zh-CN" altLang="en-US" sz="24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新特性</a:t>
              </a:r>
              <a:endParaRPr lang="zh-CN" altLang="en-US" sz="2400" b="1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7" name="TextBox 35"/>
          <p:cNvSpPr txBox="1">
            <a:spLocks noChangeArrowheads="1"/>
          </p:cNvSpPr>
          <p:nvPr/>
        </p:nvSpPr>
        <p:spPr bwMode="auto">
          <a:xfrm>
            <a:off x="3144749" y="2305846"/>
            <a:ext cx="7726519" cy="3813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94" tIns="60946" rIns="121894" bIns="6094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结构标签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，例如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&lt;header&gt;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&lt;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nav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&gt;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&lt;section&gt;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&lt;article&gt;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&lt;footer&gt;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表单控件类型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，例如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calendar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date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time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email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url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search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用于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绘画的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&lt;canvas&gt;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标签。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用于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嵌入视频的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&lt;video&gt;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标签和用于嵌入音频的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&lt;audio&gt;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标签。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更好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的支持本地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离线存储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地理位置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拖拽元素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摄像头等新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API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（应用程序接口）。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smtClean="0">
                <a:solidFill>
                  <a:srgbClr val="0070C0"/>
                </a:solidFill>
                <a:sym typeface="+mn-ea"/>
              </a:rPr>
              <a:t>二、HTML的优势</a:t>
            </a:r>
            <a:endParaRPr lang="en-GB" altLang="zh-CN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05601" y="2133399"/>
            <a:ext cx="7415808" cy="165526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1903100" y="1629493"/>
            <a:ext cx="8518309" cy="1125330"/>
            <a:chOff x="1282700" y="2185166"/>
            <a:chExt cx="6095999" cy="1125866"/>
          </a:xfrm>
        </p:grpSpPr>
        <p:sp>
          <p:nvSpPr>
            <p:cNvPr id="21" name="任意多边形 20"/>
            <p:cNvSpPr/>
            <p:nvPr/>
          </p:nvSpPr>
          <p:spPr>
            <a:xfrm>
              <a:off x="1282700" y="2185166"/>
              <a:ext cx="788988" cy="1125866"/>
            </a:xfrm>
            <a:custGeom>
              <a:avLst/>
              <a:gdLst>
                <a:gd name="connsiteX0" fmla="*/ 0 w 1126024"/>
                <a:gd name="connsiteY0" fmla="*/ 0 h 788217"/>
                <a:gd name="connsiteX1" fmla="*/ 731916 w 1126024"/>
                <a:gd name="connsiteY1" fmla="*/ 0 h 788217"/>
                <a:gd name="connsiteX2" fmla="*/ 1126024 w 1126024"/>
                <a:gd name="connsiteY2" fmla="*/ 394109 h 788217"/>
                <a:gd name="connsiteX3" fmla="*/ 731916 w 1126024"/>
                <a:gd name="connsiteY3" fmla="*/ 788217 h 788217"/>
                <a:gd name="connsiteX4" fmla="*/ 0 w 1126024"/>
                <a:gd name="connsiteY4" fmla="*/ 788217 h 788217"/>
                <a:gd name="connsiteX5" fmla="*/ 394109 w 1126024"/>
                <a:gd name="connsiteY5" fmla="*/ 394109 h 788217"/>
                <a:gd name="connsiteX6" fmla="*/ 0 w 1126024"/>
                <a:gd name="connsiteY6" fmla="*/ 0 h 788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024" h="788217">
                  <a:moveTo>
                    <a:pt x="1126023" y="0"/>
                  </a:moveTo>
                  <a:lnTo>
                    <a:pt x="1126023" y="512341"/>
                  </a:lnTo>
                  <a:lnTo>
                    <a:pt x="563011" y="788217"/>
                  </a:lnTo>
                  <a:lnTo>
                    <a:pt x="1" y="512341"/>
                  </a:lnTo>
                  <a:lnTo>
                    <a:pt x="1" y="0"/>
                  </a:lnTo>
                  <a:lnTo>
                    <a:pt x="563011" y="275876"/>
                  </a:lnTo>
                  <a:lnTo>
                    <a:pt x="1126023" y="0"/>
                  </a:lnTo>
                  <a:close/>
                </a:path>
              </a:pathLst>
            </a:custGeom>
            <a:solidFill>
              <a:srgbClr val="1369B2"/>
            </a:solidFill>
            <a:ln>
              <a:noFill/>
            </a:ln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5238" tIns="409274" rIns="15237" bIns="409272" spcCol="127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0668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3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2071688" y="2199684"/>
              <a:ext cx="5307011" cy="732051"/>
            </a:xfrm>
            <a:custGeom>
              <a:avLst/>
              <a:gdLst>
                <a:gd name="connsiteX0" fmla="*/ 122052 w 732300"/>
                <a:gd name="connsiteY0" fmla="*/ 0 h 5307782"/>
                <a:gd name="connsiteX1" fmla="*/ 610248 w 732300"/>
                <a:gd name="connsiteY1" fmla="*/ 0 h 5307782"/>
                <a:gd name="connsiteX2" fmla="*/ 732300 w 732300"/>
                <a:gd name="connsiteY2" fmla="*/ 122052 h 5307782"/>
                <a:gd name="connsiteX3" fmla="*/ 732300 w 732300"/>
                <a:gd name="connsiteY3" fmla="*/ 5307782 h 5307782"/>
                <a:gd name="connsiteX4" fmla="*/ 732300 w 732300"/>
                <a:gd name="connsiteY4" fmla="*/ 5307782 h 5307782"/>
                <a:gd name="connsiteX5" fmla="*/ 0 w 732300"/>
                <a:gd name="connsiteY5" fmla="*/ 5307782 h 5307782"/>
                <a:gd name="connsiteX6" fmla="*/ 0 w 732300"/>
                <a:gd name="connsiteY6" fmla="*/ 5307782 h 5307782"/>
                <a:gd name="connsiteX7" fmla="*/ 0 w 732300"/>
                <a:gd name="connsiteY7" fmla="*/ 122052 h 5307782"/>
                <a:gd name="connsiteX8" fmla="*/ 122052 w 732300"/>
                <a:gd name="connsiteY8" fmla="*/ 0 h 5307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2300" h="5307782">
                  <a:moveTo>
                    <a:pt x="732300" y="884647"/>
                  </a:moveTo>
                  <a:lnTo>
                    <a:pt x="732300" y="4423135"/>
                  </a:lnTo>
                  <a:cubicBezTo>
                    <a:pt x="732300" y="4911707"/>
                    <a:pt x="724761" y="5307778"/>
                    <a:pt x="715461" y="5307778"/>
                  </a:cubicBezTo>
                  <a:lnTo>
                    <a:pt x="0" y="5307778"/>
                  </a:lnTo>
                  <a:lnTo>
                    <a:pt x="0" y="5307778"/>
                  </a:lnTo>
                  <a:lnTo>
                    <a:pt x="0" y="4"/>
                  </a:lnTo>
                  <a:lnTo>
                    <a:pt x="0" y="4"/>
                  </a:lnTo>
                  <a:lnTo>
                    <a:pt x="715461" y="4"/>
                  </a:lnTo>
                  <a:cubicBezTo>
                    <a:pt x="724761" y="4"/>
                    <a:pt x="732300" y="396075"/>
                    <a:pt x="732300" y="884647"/>
                  </a:cubicBezTo>
                  <a:close/>
                </a:path>
              </a:pathLst>
            </a:custGeom>
            <a:solidFill>
              <a:schemeClr val="bg1">
                <a:alpha val="9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70656" tIns="50978" rIns="50978" bIns="50978" spcCol="1270" anchor="ctr"/>
            <a:lstStyle>
              <a:defPPr>
                <a:defRPr lang="zh-CN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lvl="1" indent="-228600" defTabSz="1066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  <a:defRPr/>
              </a:pPr>
              <a:r>
                <a:rPr lang="zh-CN" altLang="en-US" sz="2400" b="1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增强了</a:t>
              </a:r>
              <a:r>
                <a:rPr lang="zh-CN" altLang="en-US" sz="24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安全机制</a:t>
              </a:r>
              <a:endParaRPr lang="zh-CN" altLang="en-US" sz="2400" b="1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7" name="TextBox 35"/>
          <p:cNvSpPr txBox="1">
            <a:spLocks noChangeArrowheads="1"/>
          </p:cNvSpPr>
          <p:nvPr/>
        </p:nvSpPr>
        <p:spPr bwMode="auto">
          <a:xfrm>
            <a:off x="3144705" y="2559543"/>
            <a:ext cx="7126680" cy="1043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94" tIns="60946" rIns="121894" bIns="6094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HTML5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中引入了一种新的基于来源的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安全模型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，该安全模型不仅操作方便，而且适用不同的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API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（应用程序接口）。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commondata" val="eyJoZGlkIjoiOWJhMmVjMmFmZTgzZjZjY2U2NTllOTg1ZTMxMWU2ODAifQ==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1543</Words>
  <Application>WPS 演示</Application>
  <PresentationFormat>宽屏</PresentationFormat>
  <Paragraphs>133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9" baseType="lpstr">
      <vt:lpstr>Arial</vt:lpstr>
      <vt:lpstr>宋体</vt:lpstr>
      <vt:lpstr>Wingdings</vt:lpstr>
      <vt:lpstr>字魂50号-白鸽天行体</vt:lpstr>
      <vt:lpstr>微软雅黑</vt:lpstr>
      <vt:lpstr>等线</vt:lpstr>
      <vt:lpstr>思源宋体 CN</vt:lpstr>
      <vt:lpstr>黑体</vt:lpstr>
      <vt:lpstr>思源宋体 CN Heavy</vt:lpstr>
      <vt:lpstr>Source Han Sans K Bold</vt:lpstr>
      <vt:lpstr>MS UI Gothic</vt:lpstr>
      <vt:lpstr>Times New Roman</vt:lpstr>
      <vt:lpstr>Calibri</vt:lpstr>
      <vt:lpstr>Arial Unicode MS</vt:lpstr>
      <vt:lpstr>Arial Black</vt:lpstr>
      <vt:lpstr>Office 主题​​</vt:lpstr>
      <vt:lpstr>1.5</vt:lpstr>
      <vt:lpstr>HTML5概述</vt:lpstr>
      <vt:lpstr>一、HTML的演变历程</vt:lpstr>
      <vt:lpstr>一、HTML的演变历程</vt:lpstr>
      <vt:lpstr>一、HTML的演变历程</vt:lpstr>
      <vt:lpstr>二、HTML的优势</vt:lpstr>
      <vt:lpstr>二、HTML的优势</vt:lpstr>
      <vt:lpstr>二、HTML的优势</vt:lpstr>
      <vt:lpstr>二、HTML的优势</vt:lpstr>
      <vt:lpstr>二、HTML的优势</vt:lpstr>
      <vt:lpstr>二、HTML的优势</vt:lpstr>
      <vt:lpstr>三、浏览器对HTML5的兼容情况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Administrator</cp:lastModifiedBy>
  <cp:revision>37</cp:revision>
  <dcterms:created xsi:type="dcterms:W3CDTF">2019-09-19T02:01:00Z</dcterms:created>
  <dcterms:modified xsi:type="dcterms:W3CDTF">2023-11-22T02:52:20Z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5FEF4D18C02C4085B615876939DA7990_13</vt:lpwstr>
  </property>
</Properties>
</file>