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92" r:id="rId3"/>
    <p:sldId id="293" r:id="rId4"/>
    <p:sldId id="298" r:id="rId5"/>
    <p:sldId id="294" r:id="rId6"/>
    <p:sldId id="299" r:id="rId7"/>
    <p:sldId id="301" r:id="rId8"/>
    <p:sldId id="300" r:id="rId9"/>
    <p:sldId id="305" r:id="rId10"/>
    <p:sldId id="296" r:id="rId11"/>
    <p:sldId id="279" r:id="rId12"/>
  </p:sldIdLst>
  <p:sldSz cx="12192000" cy="6858000"/>
  <p:notesSz cx="7103745" cy="1023429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3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40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74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tags" Target="../tags/tag5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tags" Target="../tags/tag5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tags" Target="../tags/tag5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61.xml"/><Relationship Id="rId2" Type="http://schemas.openxmlformats.org/officeDocument/2006/relationships/image" Target="../media/image6.png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7.png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image" Target="../media/image8.png"/><Relationship Id="rId2" Type="http://schemas.openxmlformats.org/officeDocument/2006/relationships/tags" Target="../tags/tag65.xml"/><Relationship Id="rId10" Type="http://schemas.openxmlformats.org/officeDocument/2006/relationships/slideLayout" Target="../slideLayouts/slideLayout5.xml"/><Relationship Id="rId1" Type="http://schemas.openxmlformats.org/officeDocument/2006/relationships/tags" Target="../tags/tag6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/>
              <a:t>1.6</a:t>
            </a:r>
            <a:endParaRPr altLang="zh-CN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第一个</a:t>
            </a:r>
            <a:r>
              <a:rPr lang="en-US" altLang="zh-CN"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HTML5</a:t>
            </a:r>
            <a:r>
              <a:rPr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网页</a:t>
            </a:r>
            <a:endParaRPr lang="en-US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4331" y="3140968"/>
            <a:ext cx="349250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4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44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07947" y="26286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err="1">
                <a:solidFill>
                  <a:srgbClr val="0070C0"/>
                </a:solidFill>
                <a:sym typeface="+mn-ea"/>
              </a:rPr>
              <a:t>HBuilder</a:t>
            </a:r>
            <a:r>
              <a:rPr>
                <a:solidFill>
                  <a:srgbClr val="0070C0"/>
                </a:solidFill>
                <a:sym typeface="+mn-ea"/>
              </a:rPr>
              <a:t>简介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63445" y="1043305"/>
            <a:ext cx="8013700" cy="24841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/>
              <a:t>HBuilder是DCloud（数字天堂）推出的一款支持HTML5的Web开发IDE（集成开发环境， 是用于提供程序开发环境的应用程序）。 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快，是HBuilder的最大优势，通过完整的语法提示和代码输入法、代码块等，大幅提升HTML、js、css的开发效率。</a:t>
            </a:r>
            <a:endParaRPr lang="zh-CN" altLang="en-US" sz="2400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29305" y="3527425"/>
            <a:ext cx="5491480" cy="3330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err="1">
                <a:solidFill>
                  <a:srgbClr val="0070C0"/>
                </a:solidFill>
                <a:sym typeface="+mn-ea"/>
              </a:rPr>
              <a:t>HBuilder</a:t>
            </a:r>
            <a:r>
              <a:rPr>
                <a:solidFill>
                  <a:srgbClr val="0070C0"/>
                </a:solidFill>
                <a:sym typeface="+mn-ea"/>
              </a:rPr>
              <a:t>界面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99740" y="981075"/>
            <a:ext cx="7748270" cy="57632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71495" y="1120140"/>
            <a:ext cx="4891405" cy="208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8041005" y="1041400"/>
            <a:ext cx="10026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 smtClean="0">
                <a:solidFill>
                  <a:srgbClr val="FF0000"/>
                </a:solidFill>
              </a:rPr>
              <a:t>菜单栏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54680" y="1373505"/>
            <a:ext cx="3343910" cy="3003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6821170" y="1484630"/>
            <a:ext cx="10534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 smtClean="0">
                <a:solidFill>
                  <a:srgbClr val="FF0000"/>
                </a:solidFill>
              </a:rPr>
              <a:t>工具栏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80385" y="1718310"/>
            <a:ext cx="1918970" cy="31038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3080385" y="3060700"/>
            <a:ext cx="10534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 smtClean="0">
                <a:solidFill>
                  <a:srgbClr val="FF0000"/>
                </a:solidFill>
              </a:rPr>
              <a:t>项目管理器</a:t>
            </a:r>
            <a:endParaRPr lang="zh-CN" altLang="en-US" sz="1350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77865" y="4532630"/>
            <a:ext cx="834390" cy="800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5541645" y="4062095"/>
            <a:ext cx="16383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350" dirty="0" smtClean="0">
                <a:solidFill>
                  <a:srgbClr val="FF0000"/>
                </a:solidFill>
              </a:rPr>
              <a:t>新建</a:t>
            </a:r>
            <a:r>
              <a:rPr lang="en-US" altLang="zh-CN" sz="1350" dirty="0" smtClean="0">
                <a:solidFill>
                  <a:srgbClr val="FF0000"/>
                </a:solidFill>
              </a:rPr>
              <a:t>web</a:t>
            </a:r>
            <a:r>
              <a:rPr lang="zh-CN" altLang="en-US" sz="1350" dirty="0" smtClean="0">
                <a:solidFill>
                  <a:srgbClr val="FF0000"/>
                </a:solidFill>
              </a:rPr>
              <a:t>项目</a:t>
            </a:r>
            <a:endParaRPr lang="zh-CN" altLang="en-US" sz="135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rgbClr val="0070C0"/>
                </a:solidFill>
                <a:sym typeface="+mn-ea"/>
              </a:rPr>
              <a:t>新建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web</a:t>
            </a:r>
            <a:r>
              <a:rPr>
                <a:solidFill>
                  <a:srgbClr val="0070C0"/>
                </a:solidFill>
                <a:sym typeface="+mn-ea"/>
              </a:rPr>
              <a:t>项目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extBox 6"/>
          <p:cNvSpPr txBox="1"/>
          <p:nvPr/>
        </p:nvSpPr>
        <p:spPr>
          <a:xfrm>
            <a:off x="2592674" y="1362221"/>
            <a:ext cx="594995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单击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新建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项目，也可以新建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项目。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29510" y="2453005"/>
            <a:ext cx="6581775" cy="163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64740" y="1137920"/>
            <a:ext cx="6887845" cy="572008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rgbClr val="0070C0"/>
                </a:solidFill>
                <a:sym typeface="+mn-ea"/>
              </a:rPr>
              <a:t>新建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web</a:t>
            </a:r>
            <a:r>
              <a:rPr>
                <a:solidFill>
                  <a:srgbClr val="0070C0"/>
                </a:solidFill>
                <a:sym typeface="+mn-ea"/>
              </a:rPr>
              <a:t>项目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8474" y="1516526"/>
            <a:ext cx="131445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350" b="1" dirty="0" smtClean="0">
                <a:solidFill>
                  <a:srgbClr val="FF0000"/>
                </a:solidFill>
              </a:rPr>
              <a:t>、为项目命名</a:t>
            </a:r>
            <a:endParaRPr lang="zh-CN" altLang="en-US" sz="135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58009" y="1437929"/>
            <a:ext cx="1527374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350" b="1" dirty="0" smtClean="0">
                <a:solidFill>
                  <a:srgbClr val="FF0000"/>
                </a:solidFill>
              </a:rPr>
              <a:t>、确定项目位置</a:t>
            </a:r>
            <a:endParaRPr lang="zh-CN" altLang="en-US" sz="1350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976370" y="1699260"/>
            <a:ext cx="617855" cy="1828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8113395" y="1645920"/>
            <a:ext cx="624205" cy="387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3300095" y="1333500"/>
            <a:ext cx="676275" cy="488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4079844" y="1138701"/>
            <a:ext cx="148717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5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350" b="1" dirty="0" smtClean="0">
                <a:solidFill>
                  <a:srgbClr val="FF0000"/>
                </a:solidFill>
              </a:rPr>
              <a:t>、选择普通项目</a:t>
            </a:r>
            <a:endParaRPr lang="zh-CN" altLang="en-US" sz="1350" b="1" dirty="0">
              <a:solidFill>
                <a:srgbClr val="FF0000"/>
              </a:solidFill>
            </a:endParaRPr>
          </a:p>
        </p:txBody>
      </p:sp>
      <p:sp>
        <p:nvSpPr>
          <p:cNvPr id="8" name="TextBox 12"/>
          <p:cNvSpPr txBox="1"/>
          <p:nvPr/>
        </p:nvSpPr>
        <p:spPr>
          <a:xfrm>
            <a:off x="5660299" y="2034829"/>
            <a:ext cx="1527374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 b="1" dirty="0" smtClean="0">
                <a:solidFill>
                  <a:srgbClr val="FF0000"/>
                </a:solidFill>
              </a:rPr>
              <a:t>4</a:t>
            </a:r>
            <a:r>
              <a:rPr lang="zh-CN" altLang="en-US" sz="1350" b="1" dirty="0" smtClean="0">
                <a:solidFill>
                  <a:srgbClr val="FF0000"/>
                </a:solidFill>
              </a:rPr>
              <a:t>、确定项目内容</a:t>
            </a:r>
            <a:endParaRPr lang="zh-CN" altLang="en-US" sz="1350" b="1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048250" y="2284095"/>
            <a:ext cx="1081405" cy="1330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7725410" y="5487670"/>
            <a:ext cx="116649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 b="1" dirty="0" smtClean="0">
                <a:solidFill>
                  <a:srgbClr val="FF0000"/>
                </a:solidFill>
              </a:rPr>
              <a:t>5</a:t>
            </a:r>
            <a:r>
              <a:rPr lang="zh-CN" altLang="en-US" sz="1350" b="1" dirty="0" smtClean="0">
                <a:solidFill>
                  <a:srgbClr val="FF0000"/>
                </a:solidFill>
              </a:rPr>
              <a:t>、单击创建</a:t>
            </a:r>
            <a:endParaRPr lang="zh-CN" altLang="en-US" sz="1350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612505" y="5779135"/>
            <a:ext cx="125095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TextBox 6"/>
          <p:cNvSpPr txBox="1"/>
          <p:nvPr>
            <p:custDataLst>
              <p:tags r:id="rId3"/>
            </p:custDataLst>
          </p:nvPr>
        </p:nvSpPr>
        <p:spPr>
          <a:xfrm>
            <a:off x="4330034" y="478301"/>
            <a:ext cx="25184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创建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项目对话框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6" grpId="0"/>
      <p:bldP spid="8" grpId="0"/>
      <p:bldP spid="10" grpId="0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olidFill>
                  <a:srgbClr val="0070C0"/>
                </a:solidFill>
                <a:sym typeface="+mn-ea"/>
              </a:rPr>
              <a:t>新建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web</a:t>
            </a:r>
            <a:r>
              <a:rPr>
                <a:solidFill>
                  <a:srgbClr val="0070C0"/>
                </a:solidFill>
                <a:sym typeface="+mn-ea"/>
              </a:rPr>
              <a:t>项目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6"/>
          <p:cNvSpPr txBox="1"/>
          <p:nvPr>
            <p:custDataLst>
              <p:tags r:id="rId1"/>
            </p:custDataLst>
          </p:nvPr>
        </p:nvSpPr>
        <p:spPr>
          <a:xfrm>
            <a:off x="3836639" y="478301"/>
            <a:ext cx="60312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我们创建的项目是乡村振兴网。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下面是项目创建完成后，打击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index.html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文件的界面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52295" y="1859280"/>
            <a:ext cx="8486775" cy="48577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mtClean="0">
                <a:solidFill>
                  <a:srgbClr val="0070C0"/>
                </a:solidFill>
                <a:sym typeface="+mn-ea"/>
              </a:rPr>
              <a:t>新建网页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extBox 6"/>
          <p:cNvSpPr txBox="1"/>
          <p:nvPr>
            <p:custDataLst>
              <p:tags r:id="rId1"/>
            </p:custDataLst>
          </p:nvPr>
        </p:nvSpPr>
        <p:spPr>
          <a:xfrm>
            <a:off x="2135474" y="908831"/>
            <a:ext cx="70866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单击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新建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--&gt;</a:t>
            </a:r>
            <a:r>
              <a:rPr 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文件，就可以新建</a:t>
            </a:r>
            <a:r>
              <a:rPr 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文件了。</a:t>
            </a:r>
            <a:endParaRPr lang="zh-CN" altLang="en-US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06215" y="1412875"/>
            <a:ext cx="4617085" cy="5347335"/>
          </a:xfrm>
          <a:prstGeom prst="rect">
            <a:avLst/>
          </a:prstGeom>
        </p:spPr>
      </p:pic>
      <p:sp>
        <p:nvSpPr>
          <p:cNvPr id="13" name="TextBox 12"/>
          <p:cNvSpPr txBox="1"/>
          <p:nvPr>
            <p:custDataLst>
              <p:tags r:id="rId4"/>
            </p:custDataLst>
          </p:nvPr>
        </p:nvSpPr>
        <p:spPr>
          <a:xfrm>
            <a:off x="5943600" y="1988820"/>
            <a:ext cx="16249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35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350" b="1" dirty="0" smtClean="0">
                <a:solidFill>
                  <a:srgbClr val="FF0000"/>
                </a:solidFill>
              </a:rPr>
              <a:t>、确定文件位置</a:t>
            </a:r>
            <a:endParaRPr lang="zh-CN" altLang="en-US" sz="1350" b="1" dirty="0">
              <a:solidFill>
                <a:srgbClr val="FF0000"/>
              </a:solidFill>
            </a:endParaRPr>
          </a:p>
        </p:txBody>
      </p:sp>
      <p:cxnSp>
        <p:nvCxnSpPr>
          <p:cNvPr id="17" name="直接箭头连接符 16"/>
          <p:cNvCxnSpPr/>
          <p:nvPr>
            <p:custDataLst>
              <p:tags r:id="rId5"/>
            </p:custDataLst>
          </p:nvPr>
        </p:nvCxnSpPr>
        <p:spPr>
          <a:xfrm flipH="1">
            <a:off x="5520055" y="2277110"/>
            <a:ext cx="575945" cy="215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TextBox 12"/>
          <p:cNvSpPr txBox="1"/>
          <p:nvPr>
            <p:custDataLst>
              <p:tags r:id="rId6"/>
            </p:custDataLst>
          </p:nvPr>
        </p:nvSpPr>
        <p:spPr>
          <a:xfrm>
            <a:off x="6409599" y="2637444"/>
            <a:ext cx="1527374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350" b="1" dirty="0" smtClean="0">
                <a:solidFill>
                  <a:srgbClr val="FF0000"/>
                </a:solidFill>
              </a:rPr>
              <a:t>、修改文件名称</a:t>
            </a:r>
            <a:endParaRPr lang="zh-CN" altLang="en-US" sz="1350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>
            <p:custDataLst>
              <p:tags r:id="rId7"/>
            </p:custDataLst>
          </p:nvPr>
        </p:nvCxnSpPr>
        <p:spPr>
          <a:xfrm flipH="1">
            <a:off x="5807710" y="2853055"/>
            <a:ext cx="5765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Box 12"/>
          <p:cNvSpPr txBox="1"/>
          <p:nvPr>
            <p:custDataLst>
              <p:tags r:id="rId8"/>
            </p:custDataLst>
          </p:nvPr>
        </p:nvSpPr>
        <p:spPr>
          <a:xfrm>
            <a:off x="5880009" y="3141634"/>
            <a:ext cx="1527374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 smtClean="0">
                <a:solidFill>
                  <a:srgbClr val="FF0000"/>
                </a:solidFill>
              </a:rPr>
              <a:t>3</a:t>
            </a:r>
            <a:r>
              <a:rPr lang="zh-CN" altLang="en-US" sz="1350" b="1" dirty="0" smtClean="0">
                <a:solidFill>
                  <a:srgbClr val="FF0000"/>
                </a:solidFill>
              </a:rPr>
              <a:t>、确定文件模板</a:t>
            </a:r>
            <a:endParaRPr lang="zh-CN" altLang="en-US" sz="1350" b="1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/>
          <p:nvPr>
            <p:custDataLst>
              <p:tags r:id="rId9"/>
            </p:custDataLst>
          </p:nvPr>
        </p:nvCxnSpPr>
        <p:spPr>
          <a:xfrm flipH="1">
            <a:off x="4655820" y="3284855"/>
            <a:ext cx="1080135" cy="723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14:flip dir="r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mtClean="0">
                <a:solidFill>
                  <a:srgbClr val="0070C0"/>
                </a:solidFill>
                <a:sym typeface="+mn-ea"/>
              </a:rPr>
              <a:t>第一个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HTML5</a:t>
            </a:r>
            <a:r>
              <a:rPr smtClean="0">
                <a:solidFill>
                  <a:srgbClr val="0070C0"/>
                </a:solidFill>
                <a:sym typeface="+mn-ea"/>
              </a:rPr>
              <a:t>网页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66900" y="680720"/>
            <a:ext cx="8120380" cy="61772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mtClean="0">
                <a:solidFill>
                  <a:srgbClr val="0070C0"/>
                </a:solidFill>
                <a:sym typeface="+mn-ea"/>
              </a:rPr>
              <a:t>第一个</a:t>
            </a:r>
            <a:r>
              <a:rPr lang="en-US" altLang="zh-CN" smtClean="0">
                <a:solidFill>
                  <a:srgbClr val="0070C0"/>
                </a:solidFill>
                <a:sym typeface="+mn-ea"/>
              </a:rPr>
              <a:t>HTML5</a:t>
            </a:r>
            <a:r>
              <a:rPr smtClean="0">
                <a:solidFill>
                  <a:srgbClr val="0070C0"/>
                </a:solidFill>
                <a:sym typeface="+mn-ea"/>
              </a:rPr>
              <a:t>网页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83000" y="838835"/>
            <a:ext cx="5162550" cy="60191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commondata" val="eyJoZGlkIjoiNWJmNThkZDE2YmIyM2RkMTFkZDlkODA2Zjg0MDlkZjk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WPS 演示</Application>
  <PresentationFormat>宽屏</PresentationFormat>
  <Paragraphs>61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Arial Unicode MS</vt:lpstr>
      <vt:lpstr>Arial Black</vt:lpstr>
      <vt:lpstr>Calibri</vt:lpstr>
      <vt:lpstr>Office 主题​​</vt:lpstr>
      <vt:lpstr>1.5</vt:lpstr>
      <vt:lpstr>HBuilder简介</vt:lpstr>
      <vt:lpstr>HBuilder界面</vt:lpstr>
      <vt:lpstr>新建web项目</vt:lpstr>
      <vt:lpstr>新建web项目</vt:lpstr>
      <vt:lpstr>新建web项目</vt:lpstr>
      <vt:lpstr>新建网页</vt:lpstr>
      <vt:lpstr>第一个HTML5网页</vt:lpstr>
      <vt:lpstr>第一个HTML5网页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35</cp:revision>
  <dcterms:created xsi:type="dcterms:W3CDTF">2019-09-19T02:01:00Z</dcterms:created>
  <dcterms:modified xsi:type="dcterms:W3CDTF">2023-11-20T15:49:31Z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12C98A5B27E74132957E2B84A600CD65_13</vt:lpwstr>
  </property>
</Properties>
</file>