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5"/>
  </p:handoutMasterIdLst>
  <p:sldIdLst>
    <p:sldId id="307" r:id="rId3"/>
    <p:sldId id="308" r:id="rId4"/>
    <p:sldId id="309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279" r:id="rId14"/>
  </p:sldIdLst>
  <p:sldSz cx="12192000" cy="6858000"/>
  <p:notesSz cx="7103745" cy="10234295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96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D8052"/>
    <a:srgbClr val="1369B2"/>
    <a:srgbClr val="E2E4E5"/>
    <a:srgbClr val="FD8254"/>
    <a:srgbClr val="4C8CF5"/>
    <a:srgbClr val="FEB092"/>
    <a:srgbClr val="E50505"/>
    <a:srgbClr val="FD703B"/>
    <a:srgbClr val="FFC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210" y="96"/>
      </p:cViewPr>
      <p:guideLst>
        <p:guide orient="horz" pos="2137"/>
        <p:guide pos="396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74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最后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66.xml"/><Relationship Id="rId2" Type="http://schemas.openxmlformats.org/officeDocument/2006/relationships/image" Target="../media/image3.png"/><Relationship Id="rId1" Type="http://schemas.openxmlformats.org/officeDocument/2006/relationships/tags" Target="../tags/tag6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/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5" name="图片 4" descr="谷歌浏览器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11" name="TextBox 3"/>
          <p:cNvSpPr txBox="1"/>
          <p:nvPr/>
        </p:nvSpPr>
        <p:spPr>
          <a:xfrm>
            <a:off x="2452013" y="2851031"/>
            <a:ext cx="7185660" cy="768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400" b="1" kern="0" dirty="0">
                <a:ln w="17780" cmpd="sng">
                  <a:noFill/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4400" b="1" kern="0" dirty="0">
                <a:ln w="17780" cmpd="sng">
                  <a:noFill/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项目二</a:t>
            </a:r>
            <a:r>
              <a:rPr lang="en-US" altLang="zh-CN" sz="4400" b="1" kern="0" dirty="0">
                <a:ln w="17780" cmpd="sng">
                  <a:noFill/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HTML5</a:t>
            </a:r>
            <a:r>
              <a:rPr lang="zh-CN" altLang="en-US" sz="4400" b="1" kern="0" dirty="0">
                <a:ln w="17780" cmpd="sng">
                  <a:noFill/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标签和属性</a:t>
            </a:r>
            <a:endParaRPr lang="zh-CN" altLang="en-US" sz="4400" b="1" kern="0" dirty="0">
              <a:ln w="17780" cmpd="sng">
                <a:noFill/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590887" y="2943349"/>
            <a:ext cx="1480820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Web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前端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技术基础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70C0"/>
                </a:solidFill>
                <a:sym typeface="+mn-ea"/>
              </a:rPr>
              <a:t>二、结构标签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415915" y="1760220"/>
            <a:ext cx="6136640" cy="3893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457200">
              <a:lnSpc>
                <a:spcPct val="150000"/>
              </a:lnSpc>
              <a:spcBef>
                <a:spcPts val="425"/>
              </a:spcBef>
              <a:defRPr/>
            </a:pPr>
            <a:r>
              <a:rPr lang="zh-CN" altLang="zh-CN" sz="2000" b="1" dirty="0">
                <a:solidFill>
                  <a:srgbClr val="009ED6"/>
                </a:solidFill>
                <a:latin typeface="微软雅黑" panose="020B0503020204020204" charset="-122"/>
                <a:ea typeface="微软雅黑" panose="020B0503020204020204" charset="-122"/>
              </a:rPr>
              <a:t>&lt;body&gt;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标签用于定义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文档所要显示的内容，也称为</a:t>
            </a:r>
            <a:r>
              <a:rPr lang="zh-CN" altLang="zh-CN" sz="2000" b="1" dirty="0">
                <a:solidFill>
                  <a:srgbClr val="009ED6"/>
                </a:solidFill>
                <a:latin typeface="微软雅黑" panose="020B0503020204020204" charset="-122"/>
                <a:ea typeface="微软雅黑" panose="020B0503020204020204" charset="-122"/>
              </a:rPr>
              <a:t>主体标签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。浏览器中显示的所有文本、图像、音频和视频等信息都必须位于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&lt;body&gt;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标签内，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&lt;body&gt;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标签中的信息才是最终展示给用户看的。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457200">
              <a:lnSpc>
                <a:spcPct val="150000"/>
              </a:lnSpc>
              <a:spcBef>
                <a:spcPts val="425"/>
              </a:spcBef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一个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文档只能含有一对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&lt;body&gt;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标签，且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&lt;body&gt;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标签必须在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&lt;html&gt;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标签内，位于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&lt;head&gt;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头部标签之后，与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&lt;head&gt;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标签是并列关系。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457200">
              <a:lnSpc>
                <a:spcPct val="150000"/>
              </a:lnSpc>
              <a:spcBef>
                <a:spcPts val="425"/>
              </a:spcBef>
              <a:defRPr/>
            </a:pP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560060" y="932815"/>
            <a:ext cx="3966845" cy="52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&lt;body&gt;&lt;/body&gt;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endParaRPr lang="zh-CN" altLang="en-US" sz="28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16226" y="961675"/>
            <a:ext cx="72000" cy="430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1209040"/>
            <a:ext cx="4750435" cy="47625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&lt;!</a:t>
            </a:r>
            <a:r>
              <a:rPr lang="en-US" altLang="zh-CN" sz="2000" kern="1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doctype</a:t>
            </a:r>
            <a:r>
              <a:rPr lang="en-US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html&gt;</a:t>
            </a:r>
            <a:endParaRPr lang="zh-CN" altLang="zh-CN" sz="2000" kern="1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&lt;html&gt;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457200" lvl="1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&lt;head&gt;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914400" lvl="2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&lt;meta charset="utf-8"&gt;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914400" lvl="2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&lt;title&gt;</a:t>
            </a:r>
            <a:r>
              <a:rPr lang="zh-CN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文档基本格式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&lt;/title&gt;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457200" lvl="1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&lt;/head&gt;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457200" lvl="1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&lt;body&gt;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914400" lvl="4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&lt;p&gt;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文档主体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&lt;/p&gt;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457200" lvl="1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&lt;/body&gt;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&lt;/html&gt;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>
            <a:off x="4951730" y="675640"/>
            <a:ext cx="0" cy="5434330"/>
          </a:xfrm>
          <a:prstGeom prst="line">
            <a:avLst/>
          </a:prstGeom>
          <a:ln w="19050"/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5" grpId="1"/>
      <p:bldP spid="6" grpId="0" animBg="1"/>
      <p:bldP spid="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谢  谢！</a:t>
            </a:r>
            <a:endParaRPr kumimoji="0" lang="zh-CN" altLang="en-US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2580213" y="1122680"/>
            <a:ext cx="7294880" cy="634365"/>
            <a:chOff x="4260" y="2472"/>
            <a:chExt cx="11488" cy="999"/>
          </a:xfrm>
        </p:grpSpPr>
        <p:grpSp>
          <p:nvGrpSpPr>
            <p:cNvPr id="45" name="组合 44"/>
            <p:cNvGrpSpPr/>
            <p:nvPr/>
          </p:nvGrpSpPr>
          <p:grpSpPr>
            <a:xfrm>
              <a:off x="4260" y="2507"/>
              <a:ext cx="1877" cy="965"/>
              <a:chOff x="2215144" y="982844"/>
              <a:chExt cx="1244730" cy="842780"/>
            </a:xfrm>
          </p:grpSpPr>
          <p:sp>
            <p:nvSpPr>
              <p:cNvPr id="46" name="平行四边形 45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47" name="文本框 9"/>
              <p:cNvSpPr txBox="1"/>
              <p:nvPr/>
            </p:nvSpPr>
            <p:spPr>
              <a:xfrm>
                <a:off x="2393075" y="1005670"/>
                <a:ext cx="1066799" cy="802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2.1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5686" y="2472"/>
              <a:ext cx="10062" cy="965"/>
              <a:chOff x="4315150" y="953426"/>
              <a:chExt cx="3857250" cy="540057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4657989" y="1036090"/>
                <a:ext cx="3316429" cy="343525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67" tIns="34283" rIns="68567" bIns="34283">
                <a:spAutoFit/>
              </a:bodyPr>
              <a:lstStyle/>
              <a:p>
                <a:r>
                  <a:rPr lang="zh-CN" altLang="en-US" sz="2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HTML5文档基本格式</a:t>
                </a:r>
                <a:endParaRPr lang="zh-CN" altLang="en-US" sz="21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62" name="平行四边形 61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7" tIns="34283" rIns="68567" bIns="34283" rtlCol="0" anchor="ctr"/>
              <a:lstStyle/>
              <a:p>
                <a:endParaRPr lang="zh-CN" altLang="en-US" sz="21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2580213" y="2122170"/>
            <a:ext cx="7294590" cy="635000"/>
            <a:chOff x="2615265" y="2853794"/>
            <a:chExt cx="7295941" cy="635232"/>
          </a:xfrm>
        </p:grpSpPr>
        <p:grpSp>
          <p:nvGrpSpPr>
            <p:cNvPr id="48" name="组合 47"/>
            <p:cNvGrpSpPr/>
            <p:nvPr/>
          </p:nvGrpSpPr>
          <p:grpSpPr>
            <a:xfrm>
              <a:off x="2615265" y="2870620"/>
              <a:ext cx="1192190" cy="618406"/>
              <a:chOff x="2215144" y="2026500"/>
              <a:chExt cx="1244730" cy="850129"/>
            </a:xfrm>
          </p:grpSpPr>
          <p:sp>
            <p:nvSpPr>
              <p:cNvPr id="49" name="平行四边形 48"/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50" name="文本框 10"/>
              <p:cNvSpPr txBox="1"/>
              <p:nvPr/>
            </p:nvSpPr>
            <p:spPr>
              <a:xfrm>
                <a:off x="2393075" y="2026500"/>
                <a:ext cx="1066799" cy="802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2.2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3520817" y="2853794"/>
              <a:ext cx="6390389" cy="613062"/>
              <a:chOff x="4315150" y="1647579"/>
              <a:chExt cx="3857250" cy="540057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4657989" y="1730243"/>
                <a:ext cx="3316429" cy="343525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67" tIns="34283" rIns="68567" bIns="34283">
                <a:spAutoFit/>
              </a:bodyPr>
              <a:lstStyle/>
              <a:p>
                <a:endParaRPr lang="zh-CN" altLang="en-US" sz="2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Source Han Sans K Bold" panose="020B0800000000000000" pitchFamily="34" charset="-128"/>
                </a:endParaRPr>
              </a:p>
            </p:txBody>
          </p:sp>
          <p:sp>
            <p:nvSpPr>
              <p:cNvPr id="65" name="平行四边形 64"/>
              <p:cNvSpPr/>
              <p:nvPr/>
            </p:nvSpPr>
            <p:spPr>
              <a:xfrm>
                <a:off x="4315150" y="1647579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7" tIns="34283" rIns="68567" bIns="34283" rtlCol="0" anchor="ctr"/>
              <a:lstStyle/>
              <a:p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HTML5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语法</a:t>
                </a:r>
                <a:endParaRPr lang="en-GB" altLang="zh-CN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2580213" y="3122295"/>
            <a:ext cx="7294590" cy="635000"/>
            <a:chOff x="2615265" y="2853794"/>
            <a:chExt cx="7295941" cy="635232"/>
          </a:xfrm>
        </p:grpSpPr>
        <p:grpSp>
          <p:nvGrpSpPr>
            <p:cNvPr id="17" name="组合 16"/>
            <p:cNvGrpSpPr/>
            <p:nvPr/>
          </p:nvGrpSpPr>
          <p:grpSpPr>
            <a:xfrm>
              <a:off x="2615265" y="2870620"/>
              <a:ext cx="1192190" cy="618406"/>
              <a:chOff x="2215144" y="2026500"/>
              <a:chExt cx="1244730" cy="850129"/>
            </a:xfrm>
          </p:grpSpPr>
          <p:sp>
            <p:nvSpPr>
              <p:cNvPr id="21" name="平行四边形 20"/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2" name="文本框 10"/>
              <p:cNvSpPr txBox="1"/>
              <p:nvPr/>
            </p:nvSpPr>
            <p:spPr>
              <a:xfrm>
                <a:off x="2393075" y="2026500"/>
                <a:ext cx="1066799" cy="802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2.3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520817" y="2853794"/>
              <a:ext cx="6390389" cy="613062"/>
              <a:chOff x="4315150" y="1647579"/>
              <a:chExt cx="3857250" cy="540057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4654154" y="1747587"/>
                <a:ext cx="3316429" cy="343525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67" tIns="34283" rIns="68567" bIns="34283">
                <a:spAutoFit/>
              </a:bodyPr>
              <a:lstStyle/>
              <a:p>
                <a:endParaRPr lang="zh-CN" altLang="en-US" sz="2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0" name="平行四边形 19"/>
              <p:cNvSpPr/>
              <p:nvPr/>
            </p:nvSpPr>
            <p:spPr>
              <a:xfrm>
                <a:off x="4315150" y="1647579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7" tIns="34283" rIns="68567" bIns="34283" rtlCol="0" anchor="ctr"/>
              <a:lstStyle/>
              <a:p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HTML5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标签</a:t>
                </a:r>
                <a:endParaRPr lang="en-GB" altLang="zh-CN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2580213" y="4122420"/>
            <a:ext cx="7294590" cy="635000"/>
            <a:chOff x="2615265" y="2853794"/>
            <a:chExt cx="7295941" cy="635232"/>
          </a:xfrm>
        </p:grpSpPr>
        <p:grpSp>
          <p:nvGrpSpPr>
            <p:cNvPr id="24" name="组合 23"/>
            <p:cNvGrpSpPr/>
            <p:nvPr/>
          </p:nvGrpSpPr>
          <p:grpSpPr>
            <a:xfrm>
              <a:off x="2615265" y="2870620"/>
              <a:ext cx="1192190" cy="618406"/>
              <a:chOff x="2215144" y="2026500"/>
              <a:chExt cx="1244730" cy="850129"/>
            </a:xfrm>
          </p:grpSpPr>
          <p:sp>
            <p:nvSpPr>
              <p:cNvPr id="28" name="平行四边形 27"/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9" name="文本框 10"/>
              <p:cNvSpPr txBox="1"/>
              <p:nvPr/>
            </p:nvSpPr>
            <p:spPr>
              <a:xfrm>
                <a:off x="2393075" y="2026500"/>
                <a:ext cx="1066799" cy="802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2.4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520817" y="2853794"/>
              <a:ext cx="6390389" cy="613062"/>
              <a:chOff x="4315150" y="1647579"/>
              <a:chExt cx="3857250" cy="540057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4657989" y="1730243"/>
                <a:ext cx="3316429" cy="343525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67" tIns="34283" rIns="68567" bIns="34283">
                <a:spAutoFit/>
              </a:bodyPr>
              <a:lstStyle/>
              <a:p>
                <a:endParaRPr lang="en-GB" altLang="zh-CN" sz="21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7" name="平行四边形 26"/>
              <p:cNvSpPr/>
              <p:nvPr/>
            </p:nvSpPr>
            <p:spPr>
              <a:xfrm>
                <a:off x="4315150" y="1647579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7" tIns="34283" rIns="68567" bIns="34283" rtlCol="0" anchor="ctr"/>
              <a:lstStyle/>
              <a:p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HTML5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头部标签</a:t>
                </a:r>
                <a:endParaRPr lang="en-GB" altLang="zh-CN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22749" y="245532"/>
            <a:ext cx="4505960" cy="521970"/>
            <a:chOff x="174623" y="245532"/>
            <a:chExt cx="4505960" cy="52197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>
                <p:custDataLst>
                  <p:tags r:id="rId1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>
                <p:custDataLst>
                  <p:tags r:id="rId2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>
              <p:custDataLst>
                <p:tags r:id="rId3"/>
              </p:custDataLst>
            </p:nvPr>
          </p:nvSpPr>
          <p:spPr>
            <a:xfrm>
              <a:off x="84899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目</a:t>
              </a:r>
              <a:r>
                <a:rPr lang="en-US" altLang="zh-CN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  </a:t>
              </a:r>
              <a:r>
                <a:rPr lang="zh-CN" altLang="en-US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pic>
        <p:nvPicPr>
          <p:cNvPr id="3" name="图片 2" descr="G:\质量工程项目\课程建设\网页设计与制作\PPT\素材\浏览器logo.png浏览器logo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2580213" y="5122546"/>
            <a:ext cx="7294590" cy="635114"/>
            <a:chOff x="2615265" y="2853794"/>
            <a:chExt cx="7295941" cy="635232"/>
          </a:xfrm>
        </p:grpSpPr>
        <p:grpSp>
          <p:nvGrpSpPr>
            <p:cNvPr id="10" name="组合 9"/>
            <p:cNvGrpSpPr/>
            <p:nvPr/>
          </p:nvGrpSpPr>
          <p:grpSpPr>
            <a:xfrm>
              <a:off x="2615265" y="2870620"/>
              <a:ext cx="1192190" cy="618406"/>
              <a:chOff x="2215144" y="2026500"/>
              <a:chExt cx="1244730" cy="850129"/>
            </a:xfrm>
          </p:grpSpPr>
          <p:sp>
            <p:nvSpPr>
              <p:cNvPr id="14" name="平行四边形 13"/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5" name="文本框 10"/>
              <p:cNvSpPr txBox="1"/>
              <p:nvPr/>
            </p:nvSpPr>
            <p:spPr>
              <a:xfrm>
                <a:off x="2393075" y="2026500"/>
                <a:ext cx="1066799" cy="802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2.5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520817" y="2853794"/>
              <a:ext cx="6390389" cy="613062"/>
              <a:chOff x="4315150" y="1647579"/>
              <a:chExt cx="3857250" cy="540057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4657989" y="1730243"/>
                <a:ext cx="3316429" cy="343525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67" tIns="34283" rIns="68567" bIns="34283">
                <a:spAutoFit/>
              </a:bodyPr>
              <a:lstStyle/>
              <a:p>
                <a:pPr algn="l">
                  <a:buClrTx/>
                  <a:buSzTx/>
                  <a:buFontTx/>
                </a:pPr>
                <a:r>
                  <a:rPr lang="zh-CN" altLang="en-US" sz="2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文本控制标签</a:t>
                </a:r>
                <a:endParaRPr lang="zh-CN" altLang="en-US" sz="2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Source Han Sans K Bold" panose="020B0800000000000000" pitchFamily="34" charset="-128"/>
                </a:endParaRPr>
              </a:p>
            </p:txBody>
          </p:sp>
          <p:sp>
            <p:nvSpPr>
              <p:cNvPr id="13" name="平行四边形 12"/>
              <p:cNvSpPr/>
              <p:nvPr/>
            </p:nvSpPr>
            <p:spPr>
              <a:xfrm>
                <a:off x="4315150" y="1647579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7" tIns="34283" rIns="68567" bIns="34283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574357" y="1158496"/>
            <a:ext cx="7294590" cy="635000"/>
            <a:chOff x="2615265" y="2853794"/>
            <a:chExt cx="7295941" cy="635232"/>
          </a:xfrm>
        </p:grpSpPr>
        <p:grpSp>
          <p:nvGrpSpPr>
            <p:cNvPr id="17" name="组合 16"/>
            <p:cNvGrpSpPr/>
            <p:nvPr/>
          </p:nvGrpSpPr>
          <p:grpSpPr>
            <a:xfrm>
              <a:off x="2615265" y="2870620"/>
              <a:ext cx="1192190" cy="618406"/>
              <a:chOff x="2215144" y="2026500"/>
              <a:chExt cx="1244730" cy="850129"/>
            </a:xfrm>
          </p:grpSpPr>
          <p:sp>
            <p:nvSpPr>
              <p:cNvPr id="21" name="平行四边形 20"/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2" name="文本框 10"/>
              <p:cNvSpPr txBox="1"/>
              <p:nvPr/>
            </p:nvSpPr>
            <p:spPr>
              <a:xfrm>
                <a:off x="2393075" y="2026500"/>
                <a:ext cx="1066799" cy="802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2.6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520817" y="2853794"/>
              <a:ext cx="6390389" cy="613062"/>
              <a:chOff x="4315150" y="1647579"/>
              <a:chExt cx="3857250" cy="540057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4654154" y="1747587"/>
                <a:ext cx="3316429" cy="343525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67" tIns="34283" rIns="68567" bIns="34283">
                <a:spAutoFit/>
              </a:bodyPr>
              <a:lstStyle/>
              <a:p>
                <a:r>
                  <a:rPr lang="zh-CN" altLang="en-US" sz="2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图像标签</a:t>
                </a:r>
                <a:endParaRPr lang="zh-CN" altLang="en-US" sz="2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0" name="平行四边形 19"/>
              <p:cNvSpPr/>
              <p:nvPr/>
            </p:nvSpPr>
            <p:spPr>
              <a:xfrm>
                <a:off x="4315150" y="1647579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7" tIns="34283" rIns="68567" bIns="34283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2574357" y="2164792"/>
            <a:ext cx="7294590" cy="635000"/>
            <a:chOff x="2615265" y="2853794"/>
            <a:chExt cx="7295941" cy="635232"/>
          </a:xfrm>
        </p:grpSpPr>
        <p:grpSp>
          <p:nvGrpSpPr>
            <p:cNvPr id="24" name="组合 23"/>
            <p:cNvGrpSpPr/>
            <p:nvPr/>
          </p:nvGrpSpPr>
          <p:grpSpPr>
            <a:xfrm>
              <a:off x="2615265" y="2870620"/>
              <a:ext cx="1192190" cy="618406"/>
              <a:chOff x="2215144" y="2026500"/>
              <a:chExt cx="1244730" cy="850129"/>
            </a:xfrm>
          </p:grpSpPr>
          <p:sp>
            <p:nvSpPr>
              <p:cNvPr id="28" name="平行四边形 27"/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9" name="文本框 10"/>
              <p:cNvSpPr txBox="1"/>
              <p:nvPr/>
            </p:nvSpPr>
            <p:spPr>
              <a:xfrm>
                <a:off x="2393075" y="2026500"/>
                <a:ext cx="1066799" cy="802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2.7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520817" y="2853794"/>
              <a:ext cx="6390389" cy="613062"/>
              <a:chOff x="4315150" y="1647579"/>
              <a:chExt cx="3857250" cy="540057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4657989" y="1730243"/>
                <a:ext cx="3316429" cy="343525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67" tIns="34283" rIns="68567" bIns="34283">
                <a:spAutoFit/>
              </a:bodyPr>
              <a:lstStyle/>
              <a:p>
                <a:r>
                  <a:rPr lang="zh-CN" altLang="en-US" sz="2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绝对路径和相对路径</a:t>
                </a:r>
                <a:endParaRPr lang="en-GB" altLang="zh-CN" sz="21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7" name="平行四边形 26"/>
              <p:cNvSpPr/>
              <p:nvPr/>
            </p:nvSpPr>
            <p:spPr>
              <a:xfrm>
                <a:off x="4315150" y="1647579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7" tIns="34283" rIns="68567" bIns="34283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2574357" y="3171088"/>
            <a:ext cx="7294590" cy="635000"/>
            <a:chOff x="2615265" y="2853794"/>
            <a:chExt cx="7295941" cy="635232"/>
          </a:xfrm>
        </p:grpSpPr>
        <p:grpSp>
          <p:nvGrpSpPr>
            <p:cNvPr id="31" name="组合 30"/>
            <p:cNvGrpSpPr/>
            <p:nvPr/>
          </p:nvGrpSpPr>
          <p:grpSpPr>
            <a:xfrm>
              <a:off x="2615265" y="2870620"/>
              <a:ext cx="1136089" cy="618406"/>
              <a:chOff x="2215144" y="2026500"/>
              <a:chExt cx="1186157" cy="850129"/>
            </a:xfrm>
          </p:grpSpPr>
          <p:sp>
            <p:nvSpPr>
              <p:cNvPr id="35" name="平行四边形 34"/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36" name="文本框 10"/>
              <p:cNvSpPr txBox="1"/>
              <p:nvPr/>
            </p:nvSpPr>
            <p:spPr>
              <a:xfrm>
                <a:off x="2334502" y="2026500"/>
                <a:ext cx="1066799" cy="804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2.8</a:t>
                </a:r>
                <a:endParaRPr lang="en-US" altLang="zh-CN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520817" y="2853794"/>
              <a:ext cx="6390389" cy="613062"/>
              <a:chOff x="4315150" y="1647579"/>
              <a:chExt cx="3857250" cy="540057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4657989" y="1730243"/>
                <a:ext cx="3316429" cy="343525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67" tIns="34283" rIns="68567" bIns="34283">
                <a:spAutoFit/>
              </a:bodyPr>
              <a:lstStyle/>
              <a:p>
                <a:r>
                  <a:rPr lang="zh-CN" altLang="en-US" sz="2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列表标签</a:t>
                </a:r>
                <a:endParaRPr lang="zh-CN" sz="21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平行四边形 33"/>
              <p:cNvSpPr/>
              <p:nvPr/>
            </p:nvSpPr>
            <p:spPr>
              <a:xfrm>
                <a:off x="4315150" y="1647579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7" tIns="34283" rIns="68567" bIns="34283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22749" y="245532"/>
            <a:ext cx="4505960" cy="521970"/>
            <a:chOff x="174623" y="245532"/>
            <a:chExt cx="4505960" cy="52197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>
                <p:custDataLst>
                  <p:tags r:id="rId1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>
                <p:custDataLst>
                  <p:tags r:id="rId2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>
              <p:custDataLst>
                <p:tags r:id="rId3"/>
              </p:custDataLst>
            </p:nvPr>
          </p:nvSpPr>
          <p:spPr>
            <a:xfrm>
              <a:off x="84899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目</a:t>
              </a:r>
              <a:r>
                <a:rPr lang="en-US" altLang="zh-CN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  </a:t>
              </a:r>
              <a:r>
                <a:rPr lang="zh-CN" altLang="en-US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pic>
        <p:nvPicPr>
          <p:cNvPr id="3" name="图片 2" descr="G:\质量工程项目\课程建设\网页设计与制作\PPT\素材\浏览器logo.png浏览器logo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2574357" y="4177384"/>
            <a:ext cx="7294590" cy="635000"/>
            <a:chOff x="2615265" y="2853794"/>
            <a:chExt cx="7295941" cy="635232"/>
          </a:xfrm>
        </p:grpSpPr>
        <p:grpSp>
          <p:nvGrpSpPr>
            <p:cNvPr id="10" name="组合 9"/>
            <p:cNvGrpSpPr/>
            <p:nvPr/>
          </p:nvGrpSpPr>
          <p:grpSpPr>
            <a:xfrm>
              <a:off x="2615265" y="2870620"/>
              <a:ext cx="1192190" cy="618406"/>
              <a:chOff x="2215144" y="2026500"/>
              <a:chExt cx="1244730" cy="850129"/>
            </a:xfrm>
          </p:grpSpPr>
          <p:sp>
            <p:nvSpPr>
              <p:cNvPr id="14" name="平行四边形 13"/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5" name="文本框 10"/>
              <p:cNvSpPr txBox="1"/>
              <p:nvPr/>
            </p:nvSpPr>
            <p:spPr>
              <a:xfrm>
                <a:off x="2393075" y="2026500"/>
                <a:ext cx="1066799" cy="802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2.9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520817" y="2853794"/>
              <a:ext cx="6390389" cy="613062"/>
              <a:chOff x="4315150" y="1647579"/>
              <a:chExt cx="3857250" cy="540057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4657989" y="1730243"/>
                <a:ext cx="3316429" cy="343525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67" tIns="34283" rIns="68567" bIns="34283">
                <a:spAutoFit/>
              </a:bodyPr>
              <a:lstStyle/>
              <a:p>
                <a:r>
                  <a:rPr lang="zh-CN" altLang="en-US" sz="2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超链接标签</a:t>
                </a:r>
                <a:endParaRPr lang="en-GB" altLang="zh-CN" sz="21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3" name="平行四边形 12"/>
              <p:cNvSpPr/>
              <p:nvPr/>
            </p:nvSpPr>
            <p:spPr>
              <a:xfrm>
                <a:off x="4315150" y="1647579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7" tIns="34283" rIns="68567" bIns="34283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2574357" y="5183679"/>
            <a:ext cx="7294590" cy="635000"/>
            <a:chOff x="2615265" y="2853794"/>
            <a:chExt cx="7295941" cy="635232"/>
          </a:xfrm>
        </p:grpSpPr>
        <p:grpSp>
          <p:nvGrpSpPr>
            <p:cNvPr id="38" name="组合 37"/>
            <p:cNvGrpSpPr/>
            <p:nvPr/>
          </p:nvGrpSpPr>
          <p:grpSpPr>
            <a:xfrm>
              <a:off x="2615265" y="2870620"/>
              <a:ext cx="1136089" cy="618406"/>
              <a:chOff x="2215144" y="2026500"/>
              <a:chExt cx="1186157" cy="850129"/>
            </a:xfrm>
          </p:grpSpPr>
          <p:sp>
            <p:nvSpPr>
              <p:cNvPr id="42" name="平行四边形 41"/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43" name="文本框 10"/>
              <p:cNvSpPr txBox="1"/>
              <p:nvPr/>
            </p:nvSpPr>
            <p:spPr>
              <a:xfrm>
                <a:off x="2334502" y="2026500"/>
                <a:ext cx="1066799" cy="717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2.10</a:t>
                </a:r>
                <a:endParaRPr lang="en-US" altLang="zh-CN" sz="28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3520817" y="2853794"/>
              <a:ext cx="6390389" cy="613062"/>
              <a:chOff x="4315150" y="1647579"/>
              <a:chExt cx="3857250" cy="540057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4657989" y="1730243"/>
                <a:ext cx="3316429" cy="343525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67" tIns="34283" rIns="68567" bIns="34283">
                <a:spAutoFit/>
              </a:bodyPr>
              <a:lstStyle/>
              <a:p>
                <a:r>
                  <a:rPr lang="zh-CN" altLang="en-US" sz="2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表格标签</a:t>
                </a:r>
                <a:endParaRPr lang="zh-CN" sz="21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41" name="平行四边形 40"/>
              <p:cNvSpPr/>
              <p:nvPr/>
            </p:nvSpPr>
            <p:spPr>
              <a:xfrm>
                <a:off x="4315150" y="1647579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7" tIns="34283" rIns="68567" bIns="34283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altLang="zh-CN"/>
              <a:t>2.1</a:t>
            </a:r>
            <a:endParaRPr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sym typeface="+mn-ea"/>
              </a:rPr>
              <a:t>HTML5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sym typeface="+mn-ea"/>
              </a:rPr>
              <a:t>文档基本格式</a:t>
            </a:r>
            <a:endParaRPr lang="zh-CN" altLang="en-US" b="1" kern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>
                <a:solidFill>
                  <a:srgbClr val="0070C0"/>
                </a:solidFill>
                <a:sym typeface="+mn-ea"/>
              </a:rPr>
              <a:t>一、文档基本格式</a:t>
            </a:r>
            <a:endParaRPr lang="zh-CN" altLang="en-US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71497" y="1651526"/>
            <a:ext cx="7847856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学习任何一门语言，都要首先掌握它的基本格式，就像写信需要符合书信的格式要求一样。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标签语言也不例外，同样需要遵从一定的规范。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>
              <a:lnSpc>
                <a:spcPct val="150000"/>
              </a:lnSpc>
            </a:pP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70C0"/>
                </a:solidFill>
                <a:sym typeface="+mn-ea"/>
              </a:rPr>
              <a:t>一、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HTML5</a:t>
            </a:r>
            <a:r>
              <a:rPr>
                <a:solidFill>
                  <a:srgbClr val="0070C0"/>
                </a:solidFill>
                <a:sym typeface="+mn-ea"/>
              </a:rPr>
              <a:t>文档的基本格式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48568" y="1916832"/>
            <a:ext cx="784785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endParaRPr lang="zh-CN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35400" y="1002030"/>
            <a:ext cx="8247380" cy="485394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425450" y="1480185"/>
            <a:ext cx="3139440" cy="42049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的基本结构主要包含</a:t>
            </a:r>
            <a:r>
              <a:rPr lang="en-US" altLang="zh-CN" sz="2000" b="1" dirty="0">
                <a:solidFill>
                  <a:srgbClr val="009ED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&lt;!DOCTYPE&gt;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文档类型声明、</a:t>
            </a:r>
            <a:r>
              <a:rPr lang="en-US" altLang="zh-CN" sz="2000" b="1" dirty="0">
                <a:solidFill>
                  <a:srgbClr val="009ED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&lt;html&gt;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根标签、</a:t>
            </a:r>
            <a:r>
              <a:rPr lang="en-US" altLang="zh-CN" sz="2000" b="1" dirty="0">
                <a:solidFill>
                  <a:srgbClr val="009ED6"/>
                </a:solidFill>
                <a:latin typeface="微软雅黑" panose="020B0503020204020204" charset="-122"/>
                <a:ea typeface="微软雅黑" panose="020B0503020204020204" charset="-122"/>
              </a:rPr>
              <a:t>&lt;head&gt;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头部标签和</a:t>
            </a:r>
            <a:r>
              <a:rPr lang="en-US" altLang="zh-CN" sz="2000" b="1" dirty="0">
                <a:solidFill>
                  <a:srgbClr val="009ED6"/>
                </a:solidFill>
                <a:latin typeface="微软雅黑" panose="020B0503020204020204" charset="-122"/>
                <a:ea typeface="微软雅黑" panose="020B0503020204020204" charset="-122"/>
              </a:rPr>
              <a:t>&lt;body&gt;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主体标签等。</a:t>
            </a:r>
            <a:endParaRPr 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972185" y="153035"/>
            <a:ext cx="3777615" cy="723900"/>
          </a:xfrm>
        </p:spPr>
        <p:txBody>
          <a:bodyPr>
            <a:normAutofit/>
          </a:bodyPr>
          <a:lstStyle/>
          <a:p>
            <a:r>
              <a:rPr>
                <a:solidFill>
                  <a:srgbClr val="0070C0"/>
                </a:solidFill>
                <a:sym typeface="+mn-ea"/>
              </a:rPr>
              <a:t>二、结构标签</a:t>
            </a:r>
            <a:endParaRPr lang="zh-CN" altLang="en-US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69865" y="1559560"/>
            <a:ext cx="6503035" cy="3893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457200">
              <a:lnSpc>
                <a:spcPct val="150000"/>
              </a:lnSpc>
              <a:spcBef>
                <a:spcPts val="425"/>
              </a:spcBef>
              <a:defRPr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&lt;!DOCTYPE&gt;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标签位于文档的最前面，用于向浏览器说明当前文档使用哪种 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或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XHTML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标准规范，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文档中的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DOCTYPE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声明非常简单，代码如下：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457200">
              <a:lnSpc>
                <a:spcPct val="150000"/>
              </a:lnSpc>
              <a:spcBef>
                <a:spcPts val="425"/>
              </a:spcBef>
              <a:defRPr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&lt;!</a:t>
            </a:r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doctype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html&gt;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457200">
              <a:lnSpc>
                <a:spcPct val="150000"/>
              </a:lnSpc>
              <a:spcBef>
                <a:spcPts val="425"/>
              </a:spcBef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只有在开头处使用</a:t>
            </a:r>
            <a:r>
              <a:rPr lang="en-US" altLang="zh-CN" sz="2000" b="1" dirty="0">
                <a:solidFill>
                  <a:srgbClr val="009ED6"/>
                </a:solidFill>
                <a:latin typeface="微软雅黑" panose="020B0503020204020204" charset="-122"/>
                <a:ea typeface="微软雅黑" panose="020B0503020204020204" charset="-122"/>
              </a:rPr>
              <a:t>&lt;!DOCTYPE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声明，浏览器才能将该网页作为有效的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文档，并按指定的文档类型进行解析。使用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DOCTYPE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声明，会触发浏览器以标准兼容模式来显示页面。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193665" y="887730"/>
            <a:ext cx="2825750" cy="54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&lt;!DOCTYPE&gt;</a:t>
            </a:r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endParaRPr lang="en-US" altLang="zh-CN" sz="28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93976" y="904525"/>
            <a:ext cx="72000" cy="430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1209040"/>
            <a:ext cx="4750435" cy="44596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&lt;!</a:t>
            </a:r>
            <a:r>
              <a:rPr lang="en-US" altLang="zh-CN" sz="2000" b="1" kern="1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doctype</a:t>
            </a:r>
            <a:r>
              <a:rPr lang="en-US" altLang="zh-CN" sz="20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html&gt;</a:t>
            </a:r>
            <a:endParaRPr lang="zh-CN" altLang="zh-CN" sz="2000" b="1" kern="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&lt;html&gt;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457200" lvl="1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&lt;head&gt;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914400" lvl="2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&lt;meta charset="utf-8"&gt;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914400" lvl="2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&lt;title&gt;</a:t>
            </a:r>
            <a:r>
              <a:rPr lang="zh-CN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文档基本格式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&lt;/title&gt;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457200" lvl="1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&lt;/head&gt;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457200" lvl="1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&lt;body&gt;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914400" lvl="2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&lt;p&gt;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文档主体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&lt;/p&gt;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457200" lvl="1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&lt;/body&gt;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&lt;/html&gt;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951730" y="675640"/>
            <a:ext cx="0" cy="5434330"/>
          </a:xfrm>
          <a:prstGeom prst="line">
            <a:avLst/>
          </a:prstGeom>
          <a:ln w="19050"/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5" grpId="1"/>
      <p:bldP spid="6" grpId="0" bldLvl="0" animBg="1"/>
      <p:bldP spid="6" grpId="1" animBg="1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70C0"/>
                </a:solidFill>
                <a:sym typeface="+mn-ea"/>
              </a:rPr>
              <a:t>二、结构标签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89245" y="1938020"/>
            <a:ext cx="5803900" cy="239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9ED6"/>
                </a:solidFill>
                <a:latin typeface="微软雅黑" panose="020B0503020204020204" charset="-122"/>
                <a:ea typeface="微软雅黑" panose="020B0503020204020204" charset="-122"/>
              </a:rPr>
              <a:t>&lt;html&gt;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标签位于&lt;!DOCTYPE&gt; 标签之后，也称为</a:t>
            </a:r>
            <a:r>
              <a:rPr lang="zh-CN" altLang="zh-CN" sz="2000" b="1" dirty="0">
                <a:solidFill>
                  <a:srgbClr val="009ED6"/>
                </a:solidFill>
                <a:latin typeface="微软雅黑" panose="020B0503020204020204" charset="-122"/>
                <a:ea typeface="微软雅黑" panose="020B0503020204020204" charset="-122"/>
              </a:rPr>
              <a:t>根标签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，用于告知浏览器其自身是一个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HTML 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文档，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b="1" dirty="0">
                <a:solidFill>
                  <a:srgbClr val="009ED6"/>
                </a:solidFill>
                <a:latin typeface="微软雅黑" panose="020B0503020204020204" charset="-122"/>
                <a:ea typeface="微软雅黑" panose="020B0503020204020204" charset="-122"/>
              </a:rPr>
              <a:t>&lt;html&gt;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标签标志着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文档的</a:t>
            </a:r>
            <a:r>
              <a:rPr lang="zh-CN" altLang="zh-CN" sz="2000" b="1" dirty="0">
                <a:solidFill>
                  <a:srgbClr val="009ED6"/>
                </a:solidFill>
                <a:latin typeface="微软雅黑" panose="020B0503020204020204" charset="-122"/>
                <a:ea typeface="微软雅黑" panose="020B0503020204020204" charset="-122"/>
              </a:rPr>
              <a:t>开始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b="1" dirty="0">
                <a:solidFill>
                  <a:srgbClr val="009ED6"/>
                </a:solidFill>
                <a:latin typeface="微软雅黑" panose="020B0503020204020204" charset="-122"/>
                <a:ea typeface="微软雅黑" panose="020B0503020204020204" charset="-122"/>
              </a:rPr>
              <a:t>&lt;/html&gt;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标签标志着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文档的</a:t>
            </a:r>
            <a:r>
              <a:rPr lang="zh-CN" altLang="zh-CN" sz="2000" b="1" dirty="0">
                <a:solidFill>
                  <a:srgbClr val="009ED6"/>
                </a:solidFill>
                <a:latin typeface="微软雅黑" panose="020B0503020204020204" charset="-122"/>
                <a:ea typeface="微软雅黑" panose="020B0503020204020204" charset="-122"/>
              </a:rPr>
              <a:t>结束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，在它们之间的是文档的头部和主体内容。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542915" y="989330"/>
            <a:ext cx="39497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fontAlgn="auto">
              <a:defRPr/>
            </a:pP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&lt;html&gt;&lt;/html&gt;</a:t>
            </a:r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70506" y="989615"/>
            <a:ext cx="72000" cy="430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1209040"/>
            <a:ext cx="4750435" cy="48234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&lt;!</a:t>
            </a:r>
            <a:r>
              <a:rPr lang="en-US" altLang="zh-CN" sz="2000" kern="1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doctype</a:t>
            </a:r>
            <a:r>
              <a:rPr lang="en-US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html&gt;</a:t>
            </a:r>
            <a:endParaRPr lang="zh-CN" altLang="zh-CN" sz="2000" kern="1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&lt;html&gt;</a:t>
            </a:r>
            <a:endParaRPr lang="zh-CN" altLang="zh-CN" sz="2000" b="1" kern="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457200" lvl="1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&lt;head&gt;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914400" lvl="2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&lt;meta charset="utf-8"&gt;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914400" lvl="2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&lt;title&gt;</a:t>
            </a:r>
            <a:r>
              <a:rPr lang="zh-CN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文档基本格式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&lt;/title&gt;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457200" lvl="1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&lt;/head&gt;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457200" lvl="1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&lt;body&gt;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914400" lvl="4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&lt;p&gt;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文档主体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&lt;/p&gt;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457200" lvl="1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&lt;/body&gt;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  <a:buClrTx/>
              <a:buSzTx/>
              <a:buFontTx/>
            </a:pPr>
            <a:r>
              <a:rPr lang="en-US" altLang="zh-CN" sz="20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&lt;/html&gt;</a:t>
            </a:r>
            <a:endParaRPr lang="en-US" altLang="zh-CN" sz="2000" b="1" kern="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>
            <a:off x="4951730" y="675640"/>
            <a:ext cx="0" cy="5434330"/>
          </a:xfrm>
          <a:prstGeom prst="line">
            <a:avLst/>
          </a:prstGeom>
          <a:ln w="19050"/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5" grpId="1"/>
      <p:bldP spid="6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70C0"/>
                </a:solidFill>
                <a:sym typeface="+mn-ea"/>
              </a:rPr>
              <a:t>二、结构标签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55590" y="1917065"/>
            <a:ext cx="6199505" cy="3839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457200">
              <a:lnSpc>
                <a:spcPct val="150000"/>
              </a:lnSpc>
              <a:spcBef>
                <a:spcPts val="425"/>
              </a:spcBef>
              <a:defRPr/>
            </a:pPr>
            <a:r>
              <a:rPr lang="zh-CN" altLang="zh-CN" sz="2000" b="1" dirty="0">
                <a:solidFill>
                  <a:srgbClr val="009ED6"/>
                </a:solidFill>
                <a:latin typeface="微软雅黑" panose="020B0503020204020204" charset="-122"/>
                <a:ea typeface="微软雅黑" panose="020B0503020204020204" charset="-122"/>
              </a:rPr>
              <a:t>&lt;head&gt;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标签用于定义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文档的</a:t>
            </a:r>
            <a:r>
              <a:rPr lang="zh-CN" altLang="zh-CN" sz="2000" b="1" dirty="0">
                <a:solidFill>
                  <a:srgbClr val="009ED6"/>
                </a:solidFill>
                <a:latin typeface="微软雅黑" panose="020B0503020204020204" charset="-122"/>
                <a:ea typeface="微软雅黑" panose="020B0503020204020204" charset="-122"/>
              </a:rPr>
              <a:t>头部信息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，也称为头部标签，紧跟在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&lt;html&gt;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标签之后，主要用来封装其他位于文档头部的标签，例如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&lt;title&gt;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&lt;meta&gt;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&lt;link&gt;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及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&lt;style&gt;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等，用来描述文档的标题、作者以及和其他文档的关系等。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457200">
              <a:lnSpc>
                <a:spcPct val="150000"/>
              </a:lnSpc>
              <a:spcBef>
                <a:spcPts val="425"/>
              </a:spcBef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一个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文档只能含有一对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&lt;head&gt;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标签，绝大多数文档头部包含的数据都不会真正作为内容显示在页面中。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499100" y="959485"/>
            <a:ext cx="3368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&lt;head&gt;&lt;/head&gt;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endParaRPr lang="zh-CN" altLang="en-US" sz="28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55266" y="959770"/>
            <a:ext cx="72000" cy="430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1209040"/>
            <a:ext cx="4750435" cy="47428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&lt;!</a:t>
            </a:r>
            <a:r>
              <a:rPr lang="en-US" altLang="zh-CN" sz="2000" kern="1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doctype</a:t>
            </a:r>
            <a:r>
              <a:rPr lang="en-US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html&gt;</a:t>
            </a:r>
            <a:endParaRPr lang="zh-CN" altLang="zh-CN" sz="2000" b="1" kern="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&lt;html&gt;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457200" lvl="1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&lt;head&gt;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914400" lvl="2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&lt;meta charset="utf-8"&gt;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914400" lvl="2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&lt;title&gt;</a:t>
            </a:r>
            <a:r>
              <a:rPr lang="zh-CN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文档基本格式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&lt;/title&gt;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457200" lvl="1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&lt;/head&gt;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457200" lvl="1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&lt;body&gt;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914400" lvl="4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&lt;p&gt;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文档主体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&lt;/p&gt;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457200" lvl="1"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&lt;/body&gt;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&lt;/html&gt;</a:t>
            </a:r>
            <a:endParaRPr lang="zh-CN" altLang="zh-CN" sz="2000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>
            <a:off x="4951730" y="675640"/>
            <a:ext cx="0" cy="5434330"/>
          </a:xfrm>
          <a:prstGeom prst="line">
            <a:avLst/>
          </a:prstGeom>
          <a:ln w="19050"/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5" grpId="1"/>
      <p:bldP spid="6" grpId="0" animBg="1"/>
      <p:bldP spid="6" grpId="1" animBg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COMMONDATA" val="eyJoZGlkIjoiNWJmNThkZDE2YmIyM2RkMTFkZDlkODA2Zjg0MDlkZjkifQ=="/>
  <p:tag name="commondata" val="eyJoZGlkIjoiOWJhMmVjMmFmZTgzZjZjY2U2NTllOTg1ZTMxMWU2ODAifQ==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1465</Words>
  <Application>WPS 演示</Application>
  <PresentationFormat>宽屏</PresentationFormat>
  <Paragraphs>140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Source Han Sans K Bold</vt:lpstr>
      <vt:lpstr>MS UI Gothic</vt:lpstr>
      <vt:lpstr>Calibri</vt:lpstr>
      <vt:lpstr>Times New Roman</vt:lpstr>
      <vt:lpstr>Arial Unicode MS</vt:lpstr>
      <vt:lpstr>Arial Black</vt:lpstr>
      <vt:lpstr>Office 主题​​</vt:lpstr>
      <vt:lpstr>PowerPoint 演示文稿</vt:lpstr>
      <vt:lpstr>PowerPoint 演示文稿</vt:lpstr>
      <vt:lpstr>PowerPoint 演示文稿</vt:lpstr>
      <vt:lpstr>2.1</vt:lpstr>
      <vt:lpstr>一、文档基本格式</vt:lpstr>
      <vt:lpstr>一、HTML5文档的基本格式</vt:lpstr>
      <vt:lpstr>二、结构标签</vt:lpstr>
      <vt:lpstr>二、结构标签</vt:lpstr>
      <vt:lpstr>二、结构标签</vt:lpstr>
      <vt:lpstr>二、结构标签</vt:lpstr>
      <vt:lpstr>谢  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东成西玥</cp:lastModifiedBy>
  <cp:revision>49</cp:revision>
  <dcterms:created xsi:type="dcterms:W3CDTF">2019-09-19T02:01:00Z</dcterms:created>
  <dcterms:modified xsi:type="dcterms:W3CDTF">2025-03-09T04:28:22Z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6BE3DAAB9DB046E394090763EF6B311F_13</vt:lpwstr>
  </property>
</Properties>
</file>