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56" r:id="rId3"/>
    <p:sldId id="262" r:id="rId4"/>
    <p:sldId id="267" r:id="rId5"/>
    <p:sldId id="271" r:id="rId7"/>
    <p:sldId id="280" r:id="rId8"/>
    <p:sldId id="298" r:id="rId9"/>
    <p:sldId id="299" r:id="rId10"/>
    <p:sldId id="296" r:id="rId11"/>
    <p:sldId id="297" r:id="rId12"/>
    <p:sldId id="300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40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33"/>
        <p:guide pos="40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7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3.png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tags" Target="../tags/tag10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70891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6    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页面布局与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070503" y="3014226"/>
            <a:ext cx="883666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13 </a:t>
            </a:r>
            <a:r>
              <a:rPr lang="zh-CN" altLang="en-US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媒体查询，百分比布局和多列布局</a:t>
            </a:r>
            <a:endParaRPr lang="zh-CN" altLang="en-US" sz="36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5.13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999105" y="3511550"/>
            <a:ext cx="1310005" cy="618490"/>
            <a:chOff x="1989624" y="2026500"/>
            <a:chExt cx="1367492" cy="850129"/>
          </a:xfrm>
        </p:grpSpPr>
        <p:sp>
          <p:nvSpPr>
            <p:cNvPr id="9" name="平行四边形 8"/>
            <p:cNvSpPr/>
            <p:nvPr>
              <p:custDataLst>
                <p:tags r:id="rId4"/>
              </p:custDataLst>
            </p:nvPr>
          </p:nvSpPr>
          <p:spPr>
            <a:xfrm>
              <a:off x="1989624" y="2033848"/>
              <a:ext cx="1346417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290317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4120515" y="3495040"/>
            <a:ext cx="5901055" cy="612775"/>
            <a:chOff x="4315150" y="1647579"/>
            <a:chExt cx="3561887" cy="539804"/>
          </a:xfrm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4405990" y="1730368"/>
              <a:ext cx="2948628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百分比布局</a:t>
              </a:r>
              <a:endPara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14" name="平行四边形 13"/>
            <p:cNvSpPr/>
            <p:nvPr>
              <p:custDataLst>
                <p:tags r:id="rId7"/>
              </p:custDataLst>
            </p:nvPr>
          </p:nvSpPr>
          <p:spPr>
            <a:xfrm>
              <a:off x="4315150" y="1647579"/>
              <a:ext cx="3561887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99206" y="2552459"/>
            <a:ext cx="7092457" cy="635232"/>
            <a:chOff x="2399264" y="2853794"/>
            <a:chExt cx="7092457" cy="635232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17" name="平行四边形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520817" y="2853794"/>
              <a:ext cx="5970904" cy="612775"/>
              <a:chOff x="4315150" y="1647579"/>
              <a:chExt cx="3604048" cy="539804"/>
            </a:xfrm>
          </p:grpSpPr>
          <p:sp>
            <p:nvSpPr>
              <p:cNvPr id="20" name="矩形 19"/>
              <p:cNvSpPr/>
              <p:nvPr>
                <p:custDataLst>
                  <p:tags r:id="rId10"/>
                </p:custDataLst>
              </p:nvPr>
            </p:nvSpPr>
            <p:spPr>
              <a:xfrm>
                <a:off x="4571574" y="1730368"/>
                <a:ext cx="2719805" cy="34458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p>
                <a:pPr algn="ctr"/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媒体查询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21" name="平行四边形 20"/>
              <p:cNvSpPr/>
              <p:nvPr>
                <p:custDataLst>
                  <p:tags r:id="rId11"/>
                </p:custDataLst>
              </p:nvPr>
            </p:nvSpPr>
            <p:spPr>
              <a:xfrm>
                <a:off x="4315150" y="1647579"/>
                <a:ext cx="3604048" cy="539804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 rot="0">
            <a:off x="2879090" y="4470400"/>
            <a:ext cx="1310005" cy="618490"/>
            <a:chOff x="1989624" y="2026500"/>
            <a:chExt cx="1367492" cy="850129"/>
          </a:xfrm>
        </p:grpSpPr>
        <p:sp>
          <p:nvSpPr>
            <p:cNvPr id="23" name="平行四边形 22"/>
            <p:cNvSpPr/>
            <p:nvPr>
              <p:custDataLst>
                <p:tags r:id="rId12"/>
              </p:custDataLst>
            </p:nvPr>
          </p:nvSpPr>
          <p:spPr>
            <a:xfrm>
              <a:off x="1989624" y="2033848"/>
              <a:ext cx="1346417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4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2290317" y="2026500"/>
              <a:ext cx="1066799" cy="80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4000500" y="4453890"/>
            <a:ext cx="5901055" cy="612775"/>
            <a:chOff x="4315150" y="1647579"/>
            <a:chExt cx="3561887" cy="539804"/>
          </a:xfrm>
        </p:grpSpPr>
        <p:sp>
          <p:nvSpPr>
            <p:cNvPr id="26" name="矩形 25"/>
            <p:cNvSpPr/>
            <p:nvPr>
              <p:custDataLst>
                <p:tags r:id="rId14"/>
              </p:custDataLst>
            </p:nvPr>
          </p:nvSpPr>
          <p:spPr>
            <a:xfrm>
              <a:off x="4405990" y="1730368"/>
              <a:ext cx="2948628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多列布局</a:t>
              </a:r>
              <a:endPara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27" name="平行四边形 26"/>
            <p:cNvSpPr/>
            <p:nvPr>
              <p:custDataLst>
                <p:tags r:id="rId15"/>
              </p:custDataLst>
            </p:nvPr>
          </p:nvSpPr>
          <p:spPr>
            <a:xfrm>
              <a:off x="4315150" y="1647579"/>
              <a:ext cx="3561887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72185" y="153035"/>
            <a:ext cx="6416040" cy="72390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媒体</a:t>
            </a:r>
            <a:r>
              <a:rPr>
                <a:sym typeface="+mn-ea"/>
              </a:rPr>
              <a:t>查询</a:t>
            </a:r>
            <a:endParaRPr>
              <a:sym typeface="+mn-ea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1434002"/>
            <a:ext cx="10439982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1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在CSS3规范中，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可以根据视口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宽度、设备方向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等差异来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改变页面的显示方式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。媒体查询由媒体类型和条件表达式组成，示例代码如下所示：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207" y="3146793"/>
            <a:ext cx="10439982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4"/>
          <p:cNvSpPr txBox="1"/>
          <p:nvPr>
            <p:custDataLst>
              <p:tags r:id="rId3"/>
            </p:custDataLst>
          </p:nvPr>
        </p:nvSpPr>
        <p:spPr>
          <a:xfrm>
            <a:off x="1449879" y="3917917"/>
            <a:ext cx="6984776" cy="852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p>
            <a:r>
              <a:rPr lang="en-US" altLang="zh-CN" sz="1600" smtClean="0"/>
              <a:t>@media  </a:t>
            </a:r>
            <a:r>
              <a:rPr lang="en-US" altLang="zh-CN" sz="1600"/>
              <a:t>screen </a:t>
            </a:r>
            <a:r>
              <a:rPr lang="en-US" altLang="zh-CN" sz="1600" smtClean="0"/>
              <a:t> and  (</a:t>
            </a:r>
            <a:r>
              <a:rPr lang="en-US" altLang="zh-CN" sz="1600"/>
              <a:t>max-width: 960px</a:t>
            </a:r>
            <a:r>
              <a:rPr lang="en-US" altLang="zh-CN" sz="1600" smtClean="0"/>
              <a:t>) {</a:t>
            </a:r>
            <a:endParaRPr lang="zh-CN" altLang="zh-CN" sz="1600"/>
          </a:p>
          <a:p>
            <a:r>
              <a:rPr lang="en-US" altLang="zh-CN" sz="1600"/>
              <a:t>	</a:t>
            </a:r>
            <a:r>
              <a:rPr lang="en-US" altLang="zh-CN" sz="1600" smtClean="0"/>
              <a:t>/*</a:t>
            </a:r>
            <a:r>
              <a:rPr lang="zh-CN" altLang="zh-CN" sz="1600"/>
              <a:t>样式设置</a:t>
            </a:r>
            <a:r>
              <a:rPr lang="en-US" altLang="zh-CN" sz="1600"/>
              <a:t>*/</a:t>
            </a:r>
            <a:endParaRPr lang="zh-CN" altLang="zh-CN" sz="1600"/>
          </a:p>
          <a:p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</p:txBody>
      </p:sp>
      <p:grpSp>
        <p:nvGrpSpPr>
          <p:cNvPr id="44" name="组合 43"/>
          <p:cNvGrpSpPr/>
          <p:nvPr/>
        </p:nvGrpSpPr>
        <p:grpSpPr>
          <a:xfrm rot="10800000">
            <a:off x="5477160" y="3987423"/>
            <a:ext cx="158440" cy="734018"/>
            <a:chOff x="4067944" y="3789040"/>
            <a:chExt cx="252004" cy="648072"/>
          </a:xfrm>
        </p:grpSpPr>
        <p:sp>
          <p:nvSpPr>
            <p:cNvPr id="45" name="左中括号 44"/>
            <p:cNvSpPr/>
            <p:nvPr>
              <p:custDataLst>
                <p:tags r:id="rId4"/>
              </p:custDataLst>
            </p:nvPr>
          </p:nvSpPr>
          <p:spPr bwMode="auto">
            <a:xfrm>
              <a:off x="4211937" y="3789040"/>
              <a:ext cx="108011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>
              <p:custDataLst>
                <p:tags r:id="rId5"/>
              </p:custDataLst>
            </p:nvPr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矩形 46"/>
          <p:cNvSpPr/>
          <p:nvPr>
            <p:custDataLst>
              <p:tags r:id="rId6"/>
            </p:custDataLst>
          </p:nvPr>
        </p:nvSpPr>
        <p:spPr>
          <a:xfrm>
            <a:off x="5591482" y="4112854"/>
            <a:ext cx="2843808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14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媒体类型为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screen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并且屏幕宽度小于等于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960px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时的样式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7" grpId="0"/>
      <p:bldP spid="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百分比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699812" y="2849384"/>
            <a:ext cx="6624736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987844" y="2993400"/>
            <a:ext cx="626469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r>
              <a:rPr lang="zh-CN" altLang="zh-CN"/>
              <a:t>换算公式为</a:t>
            </a:r>
            <a:r>
              <a:rPr lang="zh-CN" altLang="zh-CN" smtClean="0"/>
              <a:t>：</a:t>
            </a:r>
            <a:r>
              <a:rPr lang="zh-CN" altLang="zh-CN" smtClean="0">
                <a:solidFill>
                  <a:srgbClr val="FF0000"/>
                </a:solidFill>
              </a:rPr>
              <a:t>目标</a:t>
            </a:r>
            <a:r>
              <a:rPr lang="zh-CN" altLang="zh-CN">
                <a:solidFill>
                  <a:srgbClr val="FF0000"/>
                </a:solidFill>
              </a:rPr>
              <a:t>元素</a:t>
            </a:r>
            <a:r>
              <a:rPr lang="zh-CN" altLang="zh-CN" smtClean="0">
                <a:solidFill>
                  <a:srgbClr val="FF0000"/>
                </a:solidFill>
              </a:rPr>
              <a:t>宽度</a:t>
            </a:r>
            <a:r>
              <a:rPr lang="en-US" altLang="zh-CN"/>
              <a:t>/</a:t>
            </a:r>
            <a:r>
              <a:rPr lang="zh-CN" altLang="zh-CN" smtClean="0">
                <a:solidFill>
                  <a:srgbClr val="FF0000"/>
                </a:solidFill>
              </a:rPr>
              <a:t>父</a:t>
            </a:r>
            <a:r>
              <a:rPr lang="zh-CN" altLang="zh-CN">
                <a:solidFill>
                  <a:srgbClr val="FF0000"/>
                </a:solidFill>
              </a:rPr>
              <a:t>盒子</a:t>
            </a:r>
            <a:r>
              <a:rPr lang="zh-CN" altLang="zh-CN" smtClean="0">
                <a:solidFill>
                  <a:srgbClr val="FF0000"/>
                </a:solidFill>
              </a:rPr>
              <a:t>宽度</a:t>
            </a:r>
            <a:r>
              <a:rPr lang="en-US" altLang="zh-CN" smtClean="0"/>
              <a:t>=</a:t>
            </a:r>
            <a:r>
              <a:rPr lang="zh-CN" altLang="zh-CN" smtClean="0">
                <a:solidFill>
                  <a:srgbClr val="FF0000"/>
                </a:solidFill>
              </a:rPr>
              <a:t>百分数宽度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771820" y="4398426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/>
              <a:t> aside{ width:250px</a:t>
            </a:r>
            <a:r>
              <a:rPr lang="en-US" altLang="zh-CN" smtClean="0"/>
              <a:t>;}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7164308" y="439291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/>
              <a:t>aside{ width:50%;}</a:t>
            </a:r>
            <a:endParaRPr lang="zh-CN" altLang="zh-CN"/>
          </a:p>
        </p:txBody>
      </p:sp>
      <p:cxnSp>
        <p:nvCxnSpPr>
          <p:cNvPr id="17" name="直接箭头连接符 16"/>
          <p:cNvCxnSpPr>
            <a:endCxn id="12" idx="1"/>
          </p:cNvCxnSpPr>
          <p:nvPr>
            <p:custDataLst>
              <p:tags r:id="rId5"/>
            </p:custDataLst>
          </p:nvPr>
        </p:nvCxnSpPr>
        <p:spPr bwMode="auto">
          <a:xfrm flipV="1">
            <a:off x="5004068" y="4577576"/>
            <a:ext cx="2160240" cy="55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>
            <p:custDataLst>
              <p:tags r:id="rId6"/>
            </p:custDataLst>
          </p:nvPr>
        </p:nvSpPr>
        <p:spPr>
          <a:xfrm>
            <a:off x="5113454" y="4145528"/>
            <a:ext cx="176843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p>
            <a:r>
              <a:rPr lang="zh-CN" altLang="en-US" sz="1600" smtClean="0">
                <a:solidFill>
                  <a:srgbClr val="FF0000"/>
                </a:solidFill>
              </a:rPr>
              <a:t>父盒子宽度</a:t>
            </a:r>
            <a:r>
              <a:rPr lang="en-US" altLang="zh-CN" sz="1600" smtClean="0">
                <a:solidFill>
                  <a:srgbClr val="FF0000"/>
                </a:solidFill>
              </a:rPr>
              <a:t>500px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 bwMode="auto">
          <a:xfrm>
            <a:off x="1907724" y="1689294"/>
            <a:ext cx="777686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固定布局（以像素为单位）可以换算为百分比宽度，来实现百分比布局。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/>
      <p:bldP spid="6" grpId="0"/>
      <p:bldP spid="12" grpId="0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百分比布局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89879" y="1121727"/>
            <a:ext cx="2603501" cy="4656953"/>
            <a:chOff x="2231231" y="1830387"/>
            <a:chExt cx="2603501" cy="4656953"/>
          </a:xfrm>
        </p:grpSpPr>
        <p:sp>
          <p:nvSpPr>
            <p:cNvPr id="17" name="L 形 16"/>
            <p:cNvSpPr/>
            <p:nvPr>
              <p:custDataLst>
                <p:tags r:id="rId1"/>
              </p:custDataLst>
            </p:nvPr>
          </p:nvSpPr>
          <p:spPr bwMode="auto">
            <a:xfrm rot="5400000">
              <a:off x="2851944" y="1845172"/>
              <a:ext cx="1489075" cy="24765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TextBox 14"/>
            <p:cNvSpPr txBox="1"/>
            <p:nvPr>
              <p:custDataLst>
                <p:tags r:id="rId2"/>
              </p:custDataLst>
            </p:nvPr>
          </p:nvSpPr>
          <p:spPr>
            <a:xfrm>
              <a:off x="2793206" y="1830387"/>
              <a:ext cx="196088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zh-CN" sz="2000" b="1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容器元素的设定</a:t>
              </a:r>
              <a:endParaRPr lang="zh-CN"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23"/>
            <p:cNvSpPr txBox="1"/>
            <p:nvPr>
              <p:custDataLst>
                <p:tags r:id="rId3"/>
              </p:custDataLst>
            </p:nvPr>
          </p:nvSpPr>
          <p:spPr>
            <a:xfrm>
              <a:off x="2659856" y="2656385"/>
              <a:ext cx="2174875" cy="38309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kumimoji="0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在使用百分比布局时，首先需要设定一个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容器元素</a:t>
              </a:r>
              <a:r>
                <a:rPr kumimoji="0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，作为子元素的参考基准。这个容器元素通常是一个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具有相对定位（position: relative）</a:t>
              </a:r>
              <a:r>
                <a:rPr kumimoji="0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或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具有明确宽高属性的元素</a:t>
              </a:r>
              <a:r>
                <a:rPr kumimoji="0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kern="1200" cap="none" spc="0" normalizeH="0" baseline="0" noProof="0"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TextBox 1"/>
            <p:cNvSpPr txBox="1"/>
            <p:nvPr>
              <p:custDataLst>
                <p:tags r:id="rId4"/>
              </p:custDataLst>
            </p:nvPr>
          </p:nvSpPr>
          <p:spPr>
            <a:xfrm>
              <a:off x="2231231" y="1839912"/>
              <a:ext cx="4700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89095" y="1105535"/>
            <a:ext cx="3633470" cy="5501640"/>
            <a:chOff x="4837906" y="1814512"/>
            <a:chExt cx="2787311" cy="5501640"/>
          </a:xfrm>
        </p:grpSpPr>
        <p:sp>
          <p:nvSpPr>
            <p:cNvPr id="18" name="L 形 17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5422106" y="1846760"/>
              <a:ext cx="1489075" cy="24765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TextBox 20"/>
            <p:cNvSpPr txBox="1"/>
            <p:nvPr>
              <p:custDataLst>
                <p:tags r:id="rId6"/>
              </p:custDataLst>
            </p:nvPr>
          </p:nvSpPr>
          <p:spPr>
            <a:xfrm>
              <a:off x="5369719" y="1814512"/>
              <a:ext cx="221488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000" b="1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宽度和高度的设定</a:t>
              </a:r>
              <a:endParaRPr lang="en-US"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TextBox 24"/>
            <p:cNvSpPr txBox="1"/>
            <p:nvPr>
              <p:custDataLst>
                <p:tags r:id="rId7"/>
              </p:custDataLst>
            </p:nvPr>
          </p:nvSpPr>
          <p:spPr>
            <a:xfrm>
              <a:off x="5249524" y="2654617"/>
              <a:ext cx="2375693" cy="466153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kumimoji="0" altLang="zh-CN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百分比布局中最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常用</a:t>
              </a:r>
              <a:r>
                <a:rPr kumimoji="0" altLang="zh-CN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的属性是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宽度（width）和高度</a:t>
              </a:r>
              <a:r>
                <a:rPr kumimoji="0" altLang="zh-CN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（height），它们的值可以使用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百分比</a:t>
              </a:r>
              <a:r>
                <a:rPr kumimoji="0" altLang="zh-CN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来表示。例如，如果一个元素的宽度设置为50%，那么它的宽度将占据其父元素宽度的50%。同样地，高度也可以使用百分比来设定，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相对于父元素的高度进行调整。</a:t>
              </a:r>
              <a:endParaRPr kumimoji="0" altLang="zh-CN" kern="1200" cap="none" spc="0" normalizeH="0" baseline="0" noProof="0"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endParaRPr kumimoji="0" lang="zh-CN" altLang="en-US" kern="1200" cap="none" spc="0" normalizeH="0" baseline="0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TextBox 1"/>
            <p:cNvSpPr txBox="1"/>
            <p:nvPr>
              <p:custDataLst>
                <p:tags r:id="rId8"/>
              </p:custDataLst>
            </p:nvPr>
          </p:nvSpPr>
          <p:spPr>
            <a:xfrm>
              <a:off x="4837906" y="1835150"/>
              <a:ext cx="47000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167" y="1102677"/>
            <a:ext cx="2929255" cy="4685665"/>
            <a:chOff x="7516019" y="1811337"/>
            <a:chExt cx="2929255" cy="4685665"/>
          </a:xfrm>
        </p:grpSpPr>
        <p:sp>
          <p:nvSpPr>
            <p:cNvPr id="19" name="L 形 18"/>
            <p:cNvSpPr/>
            <p:nvPr>
              <p:custDataLst>
                <p:tags r:id="rId9"/>
              </p:custDataLst>
            </p:nvPr>
          </p:nvSpPr>
          <p:spPr bwMode="auto">
            <a:xfrm rot="5400000">
              <a:off x="8009731" y="1830885"/>
              <a:ext cx="1489075" cy="2476500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任意多边形 19"/>
            <p:cNvSpPr/>
            <p:nvPr>
              <p:custDataLst>
                <p:tags r:id="rId10"/>
              </p:custDataLst>
            </p:nvPr>
          </p:nvSpPr>
          <p:spPr bwMode="auto">
            <a:xfrm>
              <a:off x="7687469" y="2830512"/>
              <a:ext cx="2235200" cy="1960563"/>
            </a:xfrm>
            <a:custGeom>
              <a:avLst/>
              <a:gdLst>
                <a:gd name="connsiteX0" fmla="*/ 0 w 2235441"/>
                <a:gd name="connsiteY0" fmla="*/ 0 h 1959495"/>
                <a:gd name="connsiteX1" fmla="*/ 2235441 w 2235441"/>
                <a:gd name="connsiteY1" fmla="*/ 0 h 1959495"/>
                <a:gd name="connsiteX2" fmla="*/ 2235441 w 2235441"/>
                <a:gd name="connsiteY2" fmla="*/ 1959495 h 1959495"/>
                <a:gd name="connsiteX3" fmla="*/ 0 w 2235441"/>
                <a:gd name="connsiteY3" fmla="*/ 1959495 h 1959495"/>
                <a:gd name="connsiteX4" fmla="*/ 0 w 2235441"/>
                <a:gd name="connsiteY4" fmla="*/ 0 h 195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5441" h="1959495">
                  <a:moveTo>
                    <a:pt x="0" y="0"/>
                  </a:moveTo>
                  <a:lnTo>
                    <a:pt x="2235441" y="0"/>
                  </a:lnTo>
                  <a:lnTo>
                    <a:pt x="2235441" y="1959495"/>
                  </a:lnTo>
                  <a:lnTo>
                    <a:pt x="0" y="19594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37160" tIns="137160" rIns="137160" bIns="137160" spcCol="1270"/>
            <a:lstStyle>
              <a:defPPr>
                <a:defRPr lang="zh-CN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00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TextBox 21"/>
            <p:cNvSpPr txBox="1"/>
            <p:nvPr>
              <p:custDataLst>
                <p:tags r:id="rId11"/>
              </p:custDataLst>
            </p:nvPr>
          </p:nvSpPr>
          <p:spPr>
            <a:xfrm>
              <a:off x="8025606" y="1811337"/>
              <a:ext cx="1960880" cy="3987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altLang="zh-CN" sz="2000" b="1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其他属性的设定</a:t>
              </a:r>
              <a:endParaRPr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12"/>
              </p:custDataLst>
            </p:nvPr>
          </p:nvSpPr>
          <p:spPr>
            <a:xfrm>
              <a:off x="7825264" y="2666047"/>
              <a:ext cx="2620010" cy="38309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kumimoji="0" altLang="zh-CN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除了宽度和高度，百分比布局还可以应用于其他属性，如</a:t>
              </a:r>
              <a:r>
                <a:rPr kumimoji="0" lang="en-US" altLang="zh-CN" kern="1200" cap="none" spc="0" normalizeH="0" baseline="0" noProof="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内边距（padding）、外边距（margin）、边框（border-radius）</a:t>
              </a:r>
              <a:r>
                <a:rPr kumimoji="0" altLang="zh-CN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等。这些属性的百分比值将</a:t>
              </a:r>
              <a:endParaRPr kumimoji="0" lang="en-US" altLang="zh-CN" kern="1200" cap="none" spc="0" normalizeH="0" baseline="0" noProof="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kumimoji="0" altLang="zh-CN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altLang="zh-CN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endParaRPr kumimoji="0" lang="zh-CN" altLang="en-US" kern="1200" cap="none" spc="0" normalizeH="0" baseline="0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TextBox 1"/>
            <p:cNvSpPr txBox="1"/>
            <p:nvPr>
              <p:custDataLst>
                <p:tags r:id="rId13"/>
              </p:custDataLst>
            </p:nvPr>
          </p:nvSpPr>
          <p:spPr>
            <a:xfrm>
              <a:off x="7555706" y="1820862"/>
              <a:ext cx="4700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百分比布局</a:t>
            </a:r>
            <a:endParaRPr lang="zh-CN" altLang="en-US"/>
          </a:p>
        </p:txBody>
      </p:sp>
      <p:pic>
        <p:nvPicPr>
          <p:cNvPr id="35848" name="Picture 10" descr="注意小人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5610" y="1303020"/>
            <a:ext cx="4644390" cy="47371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4006850" y="2654935"/>
            <a:ext cx="513715" cy="510540"/>
            <a:chOff x="2986088" y="2724150"/>
            <a:chExt cx="374650" cy="371475"/>
          </a:xfrm>
        </p:grpSpPr>
        <p:sp>
          <p:nvSpPr>
            <p:cNvPr id="16" name="流程图: 联系 15"/>
            <p:cNvSpPr/>
            <p:nvPr>
              <p:custDataLst>
                <p:tags r:id="rId3"/>
              </p:custDataLst>
            </p:nvPr>
          </p:nvSpPr>
          <p:spPr>
            <a:xfrm>
              <a:off x="2986088" y="2724150"/>
              <a:ext cx="374650" cy="371475"/>
            </a:xfrm>
            <a:prstGeom prst="flowChartConnector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燕尾形 16"/>
            <p:cNvSpPr/>
            <p:nvPr>
              <p:custDataLst>
                <p:tags r:id="rId4"/>
              </p:custDataLst>
            </p:nvPr>
          </p:nvSpPr>
          <p:spPr>
            <a:xfrm>
              <a:off x="3074988" y="2794000"/>
              <a:ext cx="242887" cy="231775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648200" y="2397760"/>
            <a:ext cx="6549390" cy="140589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1369B2"/>
                </a:solidFill>
                <a:latin typeface="Arial" panose="020B0604020202020204" pitchFamily="34" charset="0"/>
              </a:rPr>
              <a:t>父元素</a:t>
            </a:r>
            <a:r>
              <a:rPr altLang="zh-CN" sz="2000" dirty="0">
                <a:latin typeface="Arial" panose="020B0604020202020204" pitchFamily="34" charset="0"/>
              </a:rPr>
              <a:t>必须具有</a:t>
            </a:r>
            <a:r>
              <a:rPr lang="en-US" altLang="zh-CN" sz="2000" b="1" dirty="0">
                <a:solidFill>
                  <a:srgbClr val="1369B2"/>
                </a:solidFill>
                <a:latin typeface="Arial" panose="020B0604020202020204" pitchFamily="34" charset="0"/>
              </a:rPr>
              <a:t>明确</a:t>
            </a:r>
            <a:r>
              <a:rPr altLang="zh-CN" sz="2000" dirty="0">
                <a:latin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1369B2"/>
                </a:solidFill>
                <a:latin typeface="Arial" panose="020B0604020202020204" pitchFamily="34" charset="0"/>
              </a:rPr>
              <a:t>宽高属性</a:t>
            </a:r>
            <a:r>
              <a:rPr altLang="zh-CN" sz="2000" dirty="0">
                <a:latin typeface="Arial" panose="020B0604020202020204" pitchFamily="34" charset="0"/>
              </a:rPr>
              <a:t>，否则百分比布局将无法生效。</a:t>
            </a:r>
            <a:endParaRPr altLang="zh-CN" sz="2000" dirty="0"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20820" y="3799840"/>
            <a:ext cx="512445" cy="510540"/>
            <a:chOff x="3000375" y="3868738"/>
            <a:chExt cx="373063" cy="371475"/>
          </a:xfrm>
        </p:grpSpPr>
        <p:sp>
          <p:nvSpPr>
            <p:cNvPr id="19" name="流程图: 联系 18"/>
            <p:cNvSpPr/>
            <p:nvPr>
              <p:custDataLst>
                <p:tags r:id="rId6"/>
              </p:custDataLst>
            </p:nvPr>
          </p:nvSpPr>
          <p:spPr>
            <a:xfrm>
              <a:off x="3000375" y="3868738"/>
              <a:ext cx="373063" cy="371475"/>
            </a:xfrm>
            <a:prstGeom prst="flowChartConnector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燕尾形 19"/>
            <p:cNvSpPr/>
            <p:nvPr>
              <p:custDataLst>
                <p:tags r:id="rId7"/>
              </p:custDataLst>
            </p:nvPr>
          </p:nvSpPr>
          <p:spPr>
            <a:xfrm>
              <a:off x="3089275" y="3938588"/>
              <a:ext cx="242888" cy="231775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4627245" y="3799840"/>
            <a:ext cx="6806565" cy="140589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altLang="zh-CN" sz="2000" dirty="0">
                <a:latin typeface="Arial" panose="020B0604020202020204" pitchFamily="34" charset="0"/>
              </a:rPr>
              <a:t>在选择百分比布局时需要</a:t>
            </a:r>
            <a:r>
              <a:rPr lang="en-US" altLang="zh-CN" sz="2000" b="1" dirty="0">
                <a:solidFill>
                  <a:srgbClr val="1369B2"/>
                </a:solidFill>
                <a:latin typeface="Arial" panose="020B0604020202020204" pitchFamily="34" charset="0"/>
              </a:rPr>
              <a:t>考虑</a:t>
            </a:r>
            <a:r>
              <a:rPr altLang="zh-CN" sz="2000" dirty="0">
                <a:latin typeface="Arial" panose="020B0604020202020204" pitchFamily="34" charset="0"/>
              </a:rPr>
              <a:t>页面的</a:t>
            </a:r>
            <a:r>
              <a:rPr lang="en-US" altLang="zh-CN" sz="2000" b="1" dirty="0">
                <a:solidFill>
                  <a:srgbClr val="1369B2"/>
                </a:solidFill>
                <a:latin typeface="Arial" panose="020B0604020202020204" pitchFamily="34" charset="0"/>
              </a:rPr>
              <a:t>适应性</a:t>
            </a:r>
            <a:r>
              <a:rPr altLang="zh-CN" sz="2000" dirty="0">
                <a:latin typeface="Arial" panose="020B0604020202020204" pitchFamily="34" charset="0"/>
              </a:rPr>
              <a:t>和</a:t>
            </a:r>
            <a:r>
              <a:rPr lang="en-US" altLang="zh-CN" sz="2000" b="1" dirty="0">
                <a:solidFill>
                  <a:srgbClr val="1369B2"/>
                </a:solidFill>
                <a:latin typeface="Arial" panose="020B0604020202020204" pitchFamily="34" charset="0"/>
              </a:rPr>
              <a:t>响应式</a:t>
            </a:r>
            <a:r>
              <a:rPr altLang="zh-CN" sz="2000" dirty="0">
                <a:latin typeface="Arial" panose="020B0604020202020204" pitchFamily="34" charset="0"/>
              </a:rPr>
              <a:t>设计。</a:t>
            </a:r>
            <a:endParaRPr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8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多列布局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 bwMode="auto">
          <a:xfrm>
            <a:off x="1907724" y="1689294"/>
            <a:ext cx="777686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多列布局，通常也简写为 multicol。CSS 多列布局允许我们轻松定义多列文本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——可以将文本内容设计成像报纸一样的多列布局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838133" y="2933065"/>
            <a:ext cx="5915025" cy="230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多列布局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 bwMode="auto">
          <a:xfrm>
            <a:off x="1871529" y="563439"/>
            <a:ext cx="777686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多列布局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981835" y="1502410"/>
          <a:ext cx="853313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指定元素应该被分割的列数。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column-fill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指定如何填充列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column-gap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指定列与列之间的间隙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column-rule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所有 column-rule-* 属性的简写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column-rule-color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指定两列间边框的颜色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column-rule-style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指定两列间边框的样式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column-rule-width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column-rule-width	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column-span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column-span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column-width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为列指定建议的最佳宽度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columns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用于设置 column-width 和 column-count 的简写属性。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commondata" val="eyJoZGlkIjoiN2MwNzc4ZTRhYjEyYTUzZjY2Mzk1MmU0YTc2OWY0OTcifQ=="/>
  <p:tag name="KSO_WPP_MARK_KEY" val="a2817a34-8a84-4154-b69e-ea89691717b8"/>
  <p:tag name="COMMONDATA" val="eyJoZGlkIjoiYWFkYTQwNTc3ZjM3NDBmNzE4M2ExYzczNThiMmIyZGI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宽屏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Yu Gothic UI Semibold</vt:lpstr>
      <vt:lpstr>Calibri</vt:lpstr>
      <vt:lpstr>Arial Black</vt:lpstr>
      <vt:lpstr>Arial Unicode MS</vt:lpstr>
      <vt:lpstr>Office 主题​​</vt:lpstr>
      <vt:lpstr>PowerPoint 演示文稿</vt:lpstr>
      <vt:lpstr>5.13</vt:lpstr>
      <vt:lpstr>PowerPoint 演示文稿</vt:lpstr>
      <vt:lpstr>媒体查询</vt:lpstr>
      <vt:lpstr>百分比布局</vt:lpstr>
      <vt:lpstr>PowerPoint 演示文稿</vt:lpstr>
      <vt:lpstr>PowerPoint 演示文稿</vt:lpstr>
      <vt:lpstr>多列布局</vt:lpstr>
      <vt:lpstr>多列布局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36</cp:revision>
  <dcterms:created xsi:type="dcterms:W3CDTF">2019-09-19T02:01:00Z</dcterms:created>
  <dcterms:modified xsi:type="dcterms:W3CDTF">2023-11-25T14:57:59Z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0C171302ECC44985ADBFF8701A104DB6_13</vt:lpwstr>
  </property>
</Properties>
</file>