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2"/>
  </p:handoutMasterIdLst>
  <p:sldIdLst>
    <p:sldId id="256" r:id="rId3"/>
    <p:sldId id="262" r:id="rId4"/>
    <p:sldId id="292" r:id="rId5"/>
    <p:sldId id="291" r:id="rId6"/>
    <p:sldId id="293" r:id="rId8"/>
    <p:sldId id="280" r:id="rId9"/>
    <p:sldId id="294" r:id="rId10"/>
    <p:sldId id="281" r:id="rId11"/>
    <p:sldId id="282" r:id="rId12"/>
    <p:sldId id="283" r:id="rId13"/>
    <p:sldId id="284" r:id="rId14"/>
    <p:sldId id="295" r:id="rId15"/>
    <p:sldId id="285" r:id="rId16"/>
    <p:sldId id="287" r:id="rId17"/>
    <p:sldId id="288" r:id="rId18"/>
    <p:sldId id="289" r:id="rId19"/>
    <p:sldId id="290" r:id="rId20"/>
    <p:sldId id="296" r:id="rId21"/>
  </p:sldIdLst>
  <p:sldSz cx="12192000" cy="6858000"/>
  <p:notesSz cx="7103745" cy="10234295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40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6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4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8.png"/><Relationship Id="rId10" Type="http://schemas.openxmlformats.org/officeDocument/2006/relationships/tags" Target="../tags/tag109.xml"/><Relationship Id="rId1" Type="http://schemas.openxmlformats.org/officeDocument/2006/relationships/tags" Target="../tags/tag10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.png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image" Target="../media/image10.png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.png"/><Relationship Id="rId1" Type="http://schemas.openxmlformats.org/officeDocument/2006/relationships/tags" Target="../tags/tag12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2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4.png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6" Type="http://schemas.openxmlformats.org/officeDocument/2006/relationships/slideLayout" Target="../slideLayouts/slideLayout5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image" Target="../media/image5.png"/><Relationship Id="rId1" Type="http://schemas.openxmlformats.org/officeDocument/2006/relationships/tags" Target="../tags/tag8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.png"/><Relationship Id="rId10" Type="http://schemas.openxmlformats.org/officeDocument/2006/relationships/tags" Target="../tags/tag100.xml"/><Relationship Id="rId1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691408" y="2943106"/>
            <a:ext cx="708914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6    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页面布局与定位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父项的常见属性及用法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842453" y="962025"/>
            <a:ext cx="25361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3.justify-content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9" name="内容占位符 2"/>
          <p:cNvSpPr txBox="1"/>
          <p:nvPr>
            <p:custDataLst>
              <p:tags r:id="rId2"/>
            </p:custDataLst>
          </p:nvPr>
        </p:nvSpPr>
        <p:spPr bwMode="auto">
          <a:xfrm>
            <a:off x="1763078" y="1620838"/>
            <a:ext cx="7975600" cy="1160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charset="-122"/>
                <a:ea typeface="微软雅黑" panose="020B0503020204020204" charset="-122"/>
              </a:rPr>
              <a:t>justify-content</a:t>
            </a:r>
            <a:r>
              <a:rPr lang="zh-CN" altLang="zh-CN" sz="1800">
                <a:latin typeface="微软雅黑" panose="020B0503020204020204" charset="-122"/>
                <a:ea typeface="微软雅黑" panose="020B0503020204020204" charset="-122"/>
              </a:rPr>
              <a:t>属性能够设置子元素如何在当前轴方向的排列，其取值如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下</a:t>
            </a:r>
            <a:r>
              <a:rPr lang="zh-CN" altLang="zh-CN" sz="1800">
                <a:latin typeface="微软雅黑" panose="020B0503020204020204" charset="-122"/>
                <a:ea typeface="微软雅黑" panose="020B0503020204020204" charset="-122"/>
              </a:rPr>
              <a:t>表所</a:t>
            </a:r>
            <a:r>
              <a:rPr lang="zh-CN" altLang="zh-CN" sz="1800" smtClean="0">
                <a:latin typeface="微软雅黑" panose="020B0503020204020204" charset="-122"/>
                <a:ea typeface="微软雅黑" panose="020B0503020204020204" charset="-122"/>
              </a:rPr>
              <a:t>示</a:t>
            </a:r>
            <a:r>
              <a:rPr lang="zh-CN" altLang="en-US" sz="180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765833" y="3119488"/>
          <a:ext cx="4248472" cy="25632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12168"/>
                <a:gridCol w="2736304"/>
              </a:tblGrid>
              <a:tr h="360040">
                <a:tc>
                  <a:txBody>
                    <a:bodyPr/>
                    <a:lstStyle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取值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描述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3528">
                <a:tc>
                  <a:txBody>
                    <a:bodyPr/>
                    <a:lstStyle/>
                    <a:p>
                      <a:pPr indent="2667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flex-start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弹性盒子元素将向行起始位置对齐。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indent="2667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flex-end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弹性盒子元素将向行结束位置对齐。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indent="2667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center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弹性盒子元素将向行中间位置对齐。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indent="2667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space-between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弹性盒子元素会平均地分布在行里。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3528">
                <a:tc>
                  <a:txBody>
                    <a:bodyPr/>
                    <a:lstStyle/>
                    <a:p>
                      <a:pPr indent="2667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space-around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弹性盒子元素会平均地分布在行里。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2397681" y="2758862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justify-content: flex-start;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>
            <p:custDataLst>
              <p:tags r:id="rId5"/>
            </p:custDataLst>
          </p:nvPr>
        </p:nvCxnSpPr>
        <p:spPr bwMode="auto">
          <a:xfrm>
            <a:off x="3875008" y="3128194"/>
            <a:ext cx="0" cy="3728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6286113" y="2686854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justify-content: space-between;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/>
          <p:nvPr>
            <p:custDataLst>
              <p:tags r:id="rId7"/>
            </p:custDataLst>
          </p:nvPr>
        </p:nvCxnSpPr>
        <p:spPr bwMode="auto">
          <a:xfrm>
            <a:off x="7763440" y="3056186"/>
            <a:ext cx="0" cy="3728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图片 14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53665" y="3717032"/>
            <a:ext cx="3312368" cy="2232248"/>
          </a:xfrm>
          <a:prstGeom prst="rect">
            <a:avLst/>
          </a:prstGeom>
        </p:spPr>
      </p:pic>
      <p:pic>
        <p:nvPicPr>
          <p:cNvPr id="16" name="图片 15"/>
          <p:cNvPicPr/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214105" y="3717032"/>
            <a:ext cx="3240360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父项的常见属性及用法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 bwMode="auto">
          <a:xfrm>
            <a:off x="2058988" y="1620838"/>
            <a:ext cx="7691387" cy="5840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 smtClean="0">
                <a:latin typeface="微软雅黑" panose="020B0503020204020204" charset="-122"/>
                <a:ea typeface="微软雅黑" panose="020B0503020204020204" charset="-122"/>
              </a:rPr>
              <a:t>align-items</a:t>
            </a:r>
            <a:r>
              <a:rPr lang="zh-CN" altLang="zh-CN" sz="1800">
                <a:latin typeface="微软雅黑" panose="020B0503020204020204" charset="-122"/>
                <a:ea typeface="微软雅黑" panose="020B0503020204020204" charset="-122"/>
              </a:rPr>
              <a:t>属性用于设置子元素在垂直于轴的方向上的排列，其取值</a:t>
            </a:r>
            <a:r>
              <a:rPr lang="zh-CN" altLang="zh-CN" sz="1800" smtClean="0">
                <a:latin typeface="微软雅黑" panose="020B0503020204020204" charset="-122"/>
                <a:ea typeface="微软雅黑" panose="020B0503020204020204" charset="-122"/>
              </a:rPr>
              <a:t>如</a:t>
            </a:r>
            <a:r>
              <a:rPr lang="zh-CN" altLang="en-US" sz="1800" smtClean="0">
                <a:latin typeface="微软雅黑" panose="020B0503020204020204" charset="-122"/>
                <a:ea typeface="微软雅黑" panose="020B0503020204020204" charset="-122"/>
              </a:rPr>
              <a:t>下</a:t>
            </a:r>
            <a:r>
              <a:rPr lang="zh-CN" altLang="zh-CN" sz="1800" smtClean="0">
                <a:latin typeface="微软雅黑" panose="020B0503020204020204" charset="-122"/>
                <a:ea typeface="微软雅黑" panose="020B0503020204020204" charset="-122"/>
              </a:rPr>
              <a:t>表所</a:t>
            </a:r>
            <a:r>
              <a:rPr lang="zh-CN" altLang="zh-CN" sz="1800">
                <a:latin typeface="微软雅黑" panose="020B0503020204020204" charset="-122"/>
                <a:ea typeface="微软雅黑" panose="020B0503020204020204" charset="-122"/>
              </a:rPr>
              <a:t>示</a:t>
            </a:r>
            <a:r>
              <a:rPr lang="zh-CN" altLang="zh-CN" sz="180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38363" y="962025"/>
            <a:ext cx="2045335" cy="645160"/>
          </a:xfrm>
          <a:prstGeom prst="rect">
            <a:avLst/>
          </a:prstGeom>
        </p:spPr>
        <p:txBody>
          <a:bodyPr wrap="none">
            <a:spAutoFit/>
          </a:bodyPr>
          <a:p>
            <a:pPr lvl="0" indent="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4.align-items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405559" y="3119488"/>
          <a:ext cx="7345045" cy="255537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88814"/>
                <a:gridCol w="5856002"/>
              </a:tblGrid>
              <a:tr h="360040">
                <a:tc>
                  <a:txBody>
                    <a:bodyPr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取值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描述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3528">
                <a:tc>
                  <a:txBody>
                    <a:bodyPr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flex-start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弹性盒子元素向垂直于轴的方向上的起始位置对齐。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flex-end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弹性盒子元素向垂直于轴的方向上的结束位置对齐。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center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弹性盒子元素向垂直于轴的方向上的中间位置对齐。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baseline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如弹性盒子元素的行内轴与侧轴为同一条，则该值与</a:t>
                      </a:r>
                      <a:r>
                        <a:rPr lang="en-US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'flex-start'</a:t>
                      </a:r>
                      <a:r>
                        <a:rPr lang="zh-CN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等效。其他情况下，该值将参与基线对齐。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3528">
                <a:tc>
                  <a:txBody>
                    <a:bodyPr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stretch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如果指定侧轴大小的属性值为“</a:t>
                      </a:r>
                      <a:r>
                        <a:rPr lang="en-US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auto</a:t>
                      </a: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”，则其值会使项目的边距盒的尺寸尽可能接近所在行的尺寸，但同时会遵照“</a:t>
                      </a:r>
                      <a:r>
                        <a:rPr lang="en-US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min/max-width/height</a:t>
                      </a: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”属性的限制。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矩形 19"/>
          <p:cNvSpPr/>
          <p:nvPr>
            <p:custDataLst>
              <p:tags r:id="rId4"/>
            </p:custDataLst>
          </p:nvPr>
        </p:nvSpPr>
        <p:spPr>
          <a:xfrm>
            <a:off x="4847840" y="2667010"/>
            <a:ext cx="2382255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/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align-items : flex-end;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箭头连接符 21"/>
          <p:cNvCxnSpPr/>
          <p:nvPr>
            <p:custDataLst>
              <p:tags r:id="rId5"/>
            </p:custDataLst>
          </p:nvPr>
        </p:nvCxnSpPr>
        <p:spPr bwMode="auto">
          <a:xfrm>
            <a:off x="6124709" y="3036342"/>
            <a:ext cx="0" cy="3728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图片 23"/>
          <p:cNvPicPr/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340225" y="3606130"/>
            <a:ext cx="3619500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3.</a:t>
            </a:r>
            <a:r>
              <a:rPr>
                <a:sym typeface="+mn-ea"/>
              </a:rPr>
              <a:t>子</a:t>
            </a:r>
            <a:r>
              <a:rPr lang="en-US" altLang="zh-CN">
                <a:sym typeface="+mn-ea"/>
              </a:rPr>
              <a:t>项的常见属性及用法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子项的常见属性及用法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 bwMode="auto">
          <a:xfrm>
            <a:off x="2151063" y="1620838"/>
            <a:ext cx="7691387" cy="5840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 smtClean="0">
                <a:latin typeface="微软雅黑" panose="020B0503020204020204" charset="-122"/>
                <a:ea typeface="微软雅黑" panose="020B0503020204020204" charset="-122"/>
              </a:rPr>
              <a:t>order</a:t>
            </a:r>
            <a:r>
              <a:rPr lang="zh-CN" altLang="zh-CN" sz="1800">
                <a:latin typeface="微软雅黑" panose="020B0503020204020204" charset="-122"/>
                <a:ea typeface="微软雅黑" panose="020B0503020204020204" charset="-122"/>
              </a:rPr>
              <a:t>属性用于设置子元素出现的顺序</a:t>
            </a:r>
            <a:r>
              <a:rPr lang="zh-CN" altLang="zh-CN" sz="180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230438" y="962025"/>
            <a:ext cx="1216025" cy="645160"/>
          </a:xfrm>
          <a:prstGeom prst="rect">
            <a:avLst/>
          </a:prstGeom>
        </p:spPr>
        <p:txBody>
          <a:bodyPr wrap="none">
            <a:spAutoFit/>
          </a:bodyPr>
          <a:p>
            <a:pPr lvl="0" indent="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1.order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4445822" y="2667010"/>
            <a:ext cx="3565525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ABC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order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值分别改为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-3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-2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4"/>
            </p:custDataLst>
          </p:nvPr>
        </p:nvCxnSpPr>
        <p:spPr bwMode="auto">
          <a:xfrm>
            <a:off x="6216784" y="3036342"/>
            <a:ext cx="0" cy="3728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图片 13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32300" y="3606130"/>
            <a:ext cx="3619500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子项的常见属性及用法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 bwMode="auto">
          <a:xfrm>
            <a:off x="2250123" y="1620838"/>
            <a:ext cx="7691387" cy="5840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 smtClean="0">
                <a:latin typeface="微软雅黑" panose="020B0503020204020204" charset="-122"/>
                <a:ea typeface="微软雅黑" panose="020B0503020204020204" charset="-122"/>
              </a:rPr>
              <a:t>flex</a:t>
            </a:r>
            <a:r>
              <a:rPr lang="zh-CN" altLang="zh-CN" sz="1800">
                <a:latin typeface="微软雅黑" panose="020B0503020204020204" charset="-122"/>
                <a:ea typeface="微软雅黑" panose="020B0503020204020204" charset="-122"/>
              </a:rPr>
              <a:t>属性是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flex-grow</a:t>
            </a:r>
            <a:r>
              <a:rPr lang="zh-CN" altLang="zh-CN" sz="1800">
                <a:latin typeface="微软雅黑" panose="020B0503020204020204" charset="-122"/>
                <a:ea typeface="微软雅黑" panose="020B0503020204020204" charset="-122"/>
              </a:rPr>
              <a:t>（扩展比率），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 flex-shrink</a:t>
            </a:r>
            <a:r>
              <a:rPr lang="zh-CN" altLang="zh-CN" sz="1800">
                <a:latin typeface="微软雅黑" panose="020B0503020204020204" charset="-122"/>
                <a:ea typeface="微软雅黑" panose="020B0503020204020204" charset="-122"/>
              </a:rPr>
              <a:t>（收缩比率）和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flex-basis</a:t>
            </a:r>
            <a:r>
              <a:rPr lang="zh-CN" altLang="zh-CN" sz="1800">
                <a:latin typeface="微软雅黑" panose="020B0503020204020204" charset="-122"/>
                <a:ea typeface="微软雅黑" panose="020B0503020204020204" charset="-122"/>
              </a:rPr>
              <a:t>（宽度，像素值） 的缩写，能够设置子元素的伸缩性。</a:t>
            </a:r>
            <a:endParaRPr lang="zh-CN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329498" y="962025"/>
            <a:ext cx="962025" cy="645160"/>
          </a:xfrm>
          <a:prstGeom prst="rect">
            <a:avLst/>
          </a:prstGeom>
        </p:spPr>
        <p:txBody>
          <a:bodyPr wrap="none">
            <a:spAutoFit/>
          </a:bodyPr>
          <a:p>
            <a:pPr lvl="0" indent="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2.flex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3356949" y="3068960"/>
            <a:ext cx="2264081" cy="338554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flex-grow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4"/>
            </p:custDataLst>
          </p:nvPr>
        </p:nvCxnSpPr>
        <p:spPr bwMode="auto">
          <a:xfrm>
            <a:off x="4309170" y="3438292"/>
            <a:ext cx="0" cy="3728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7205206" y="2780928"/>
            <a:ext cx="2543517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flex-grow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值</a:t>
            </a:r>
            <a:r>
              <a:rPr lang="zh-CN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还原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flex-basis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30px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箭头连接符 10"/>
          <p:cNvCxnSpPr/>
          <p:nvPr>
            <p:custDataLst>
              <p:tags r:id="rId6"/>
            </p:custDataLst>
          </p:nvPr>
        </p:nvCxnSpPr>
        <p:spPr bwMode="auto">
          <a:xfrm>
            <a:off x="8157427" y="3438292"/>
            <a:ext cx="0" cy="3728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图片 14"/>
          <p:cNvPicPr/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12718" y="3971844"/>
            <a:ext cx="3096344" cy="2121452"/>
          </a:xfrm>
          <a:prstGeom prst="rect">
            <a:avLst/>
          </a:prstGeom>
        </p:spPr>
      </p:pic>
      <p:pic>
        <p:nvPicPr>
          <p:cNvPr id="16" name="图片 15"/>
          <p:cNvPicPr/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793045" y="3977798"/>
            <a:ext cx="3148465" cy="2121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子项的常见属性及用法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 bwMode="auto">
          <a:xfrm>
            <a:off x="2547938" y="1620838"/>
            <a:ext cx="7691387" cy="5840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 smtClean="0">
                <a:latin typeface="微软雅黑" panose="020B0503020204020204" charset="-122"/>
                <a:ea typeface="微软雅黑" panose="020B0503020204020204" charset="-122"/>
              </a:rPr>
              <a:t>align-self</a:t>
            </a:r>
            <a:r>
              <a:rPr lang="zh-CN" altLang="zh-CN" sz="1800">
                <a:latin typeface="微软雅黑" panose="020B0503020204020204" charset="-122"/>
                <a:ea typeface="微软雅黑" panose="020B0503020204020204" charset="-122"/>
              </a:rPr>
              <a:t>属性能够覆盖容器中的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align-items</a:t>
            </a:r>
            <a:r>
              <a:rPr lang="zh-CN" altLang="zh-CN" sz="1800">
                <a:latin typeface="微软雅黑" panose="020B0503020204020204" charset="-122"/>
                <a:ea typeface="微软雅黑" panose="020B0503020204020204" charset="-122"/>
              </a:rPr>
              <a:t>属性，用于设置单独的子元素如何沿着纵轴排列</a:t>
            </a:r>
            <a:r>
              <a:rPr lang="zh-CN" altLang="zh-CN" sz="180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zh-CN" sz="1800" smtClean="0"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zh-CN" sz="1800">
                <a:latin typeface="微软雅黑" panose="020B0503020204020204" charset="-122"/>
                <a:ea typeface="微软雅黑" panose="020B0503020204020204" charset="-122"/>
              </a:rPr>
              <a:t>取值有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auto|flex-start|flex-end|center|baseline|stretch</a:t>
            </a:r>
            <a:r>
              <a:rPr lang="zh-CN" altLang="zh-CN" sz="1800">
                <a:latin typeface="微软雅黑" panose="020B0503020204020204" charset="-122"/>
                <a:ea typeface="微软雅黑" panose="020B0503020204020204" charset="-122"/>
              </a:rPr>
              <a:t>，每个值的意义与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align-items</a:t>
            </a:r>
            <a:r>
              <a:rPr lang="zh-CN" altLang="zh-CN" sz="1800">
                <a:latin typeface="微软雅黑" panose="020B0503020204020204" charset="-122"/>
                <a:ea typeface="微软雅黑" panose="020B0503020204020204" charset="-122"/>
              </a:rPr>
              <a:t>属性的取值类似。</a:t>
            </a:r>
            <a:endParaRPr lang="zh-CN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627313" y="962025"/>
            <a:ext cx="1774190" cy="645160"/>
          </a:xfrm>
          <a:prstGeom prst="rect">
            <a:avLst/>
          </a:prstGeom>
        </p:spPr>
        <p:txBody>
          <a:bodyPr wrap="none">
            <a:spAutoFit/>
          </a:bodyPr>
          <a:p>
            <a:pPr indent="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3.align-self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3490327" y="4293096"/>
            <a:ext cx="1628972" cy="830997"/>
          </a:xfrm>
          <a:prstGeom prst="rect">
            <a:avLst/>
          </a:prstGeom>
        </p:spPr>
        <p:txBody>
          <a:bodyPr wrap="none">
            <a:spAutoFit/>
          </a:bodyPr>
          <a:p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align-self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stretch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4"/>
            </p:custDataLst>
          </p:nvPr>
        </p:nvCxnSpPr>
        <p:spPr bwMode="auto">
          <a:xfrm>
            <a:off x="5352525" y="4839259"/>
            <a:ext cx="99836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图片 14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54949" y="3764015"/>
            <a:ext cx="3096344" cy="2121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弹性盒布局注意</a:t>
            </a:r>
            <a:r>
              <a:rPr>
                <a:sym typeface="+mn-ea"/>
              </a:rPr>
              <a:t>事项</a:t>
            </a:r>
            <a:endParaRPr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237643" y="2428850"/>
            <a:ext cx="6192688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mtClean="0">
                <a:latin typeface="微软雅黑" panose="020B0503020204020204" charset="-122"/>
                <a:ea typeface="微软雅黑" panose="020B0503020204020204" charset="-122"/>
              </a:rPr>
              <a:t>弹性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容器的每一个子元素变为一个弹性子元素，弹性容器直接包含的文本变为匿名的弹性子元素。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多列布局中的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column-*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属性对弹性子元素无效。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float 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clear 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对弹性子元素无效。使用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float 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会导致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display 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属性计算为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block.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vertical-align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属性对弹性子元素的对齐无效</a:t>
            </a:r>
            <a:r>
              <a:rPr lang="zh-CN" altLang="zh-CN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左大括号 9"/>
          <p:cNvSpPr/>
          <p:nvPr>
            <p:custDataLst>
              <p:tags r:id="rId2"/>
            </p:custDataLst>
          </p:nvPr>
        </p:nvSpPr>
        <p:spPr bwMode="auto">
          <a:xfrm>
            <a:off x="3877603" y="2500859"/>
            <a:ext cx="360040" cy="2952327"/>
          </a:xfrm>
          <a:prstGeom prst="leftBrace">
            <a:avLst>
              <a:gd name="adj1" fmla="val 8333"/>
              <a:gd name="adj2" fmla="val 50293"/>
            </a:avLst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>
            <p:custDataLst>
              <p:tags r:id="rId3"/>
            </p:custDataLst>
          </p:nvPr>
        </p:nvSpPr>
        <p:spPr>
          <a:xfrm>
            <a:off x="3013507" y="3797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 bwMode="auto">
          <a:xfrm>
            <a:off x="2862263" y="1371501"/>
            <a:ext cx="7691387" cy="5840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zh-CN" sz="1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注意：在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使用弹性盒布局时，以下属性不起作用：</a:t>
            </a:r>
            <a:endParaRPr lang="zh-CN" altLang="zh-CN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defRPr/>
            </a:pPr>
            <a:endParaRPr lang="zh-CN" altLang="zh-CN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" name="Picture 10" descr="注意小人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5435" y="1996758"/>
            <a:ext cx="3354388" cy="3421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ldLvl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学习思考</a:t>
            </a:r>
            <a:endParaRPr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824480" y="1929130"/>
            <a:ext cx="7973060" cy="283400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txBody>
          <a:bodyPr wrap="square">
            <a:noAutofit/>
          </a:bodyPr>
          <a:p>
            <a:pPr marR="0" lvl="0" indent="457200" algn="l" defTabSz="914400" rt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学习Flexbox布局的过程中，我们要注重实践和思考，将所学的知识点与实际项目相结合，发挥创造力和想象力，探索更多可能的布局效果。同时，我们也要关注页面的可访问性和响应性，确保在不同设备和屏幕尺寸下，页面能够良好地展示和交互。通过不断练习和总结，我们可以逐渐掌握Flexbox布局的精髓，提升我们的Web开发能力。</a:t>
            </a:r>
            <a:endParaRPr kumimoji="0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Picture 7" descr="总结小人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3943" y="773113"/>
            <a:ext cx="3649662" cy="5924551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495554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16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弹性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布局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6.16</a:t>
            </a:r>
            <a:endParaRPr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课程</a:t>
            </a:r>
            <a:r>
              <a:rPr>
                <a:sym typeface="+mn-ea"/>
              </a:rPr>
              <a:t>导入</a:t>
            </a:r>
            <a:endParaRPr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824480" y="1929130"/>
            <a:ext cx="7973060" cy="283400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txBody>
          <a:bodyPr wrap="square">
            <a:noAutofit/>
          </a:bodyPr>
          <a:p>
            <a:pPr marR="0" lvl="0" indent="457200" algn="l" defTabSz="914400" rt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弹性布局也被称为Flexbox布局，是CSS3的一种先进的布局方式，它可以简化布局的过程，提高布局的灵活性和响应性，多被用于移动端开发。通过本节课的学习，大家将能够熟练掌握Flexbox布局的核心概念和常用属性，运用Flexbox布局实现各种页面布局效果。今天我们就来学习一下Flexbox布局的相关的知识。</a:t>
            </a:r>
            <a:endParaRPr kumimoji="0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Picture 7" descr="总结小人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3943" y="773113"/>
            <a:ext cx="3649662" cy="5924551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47750" y="322580"/>
            <a:ext cx="40640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800" b="1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rPr>
              <a:t>目  录</a:t>
            </a:r>
            <a:endParaRPr lang="zh-CN" altLang="en-US" sz="2800" b="1">
              <a:solidFill>
                <a:srgbClr val="1369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2999105" y="3511550"/>
            <a:ext cx="1310005" cy="618490"/>
            <a:chOff x="1989624" y="2026500"/>
            <a:chExt cx="1367492" cy="850129"/>
          </a:xfrm>
        </p:grpSpPr>
        <p:sp>
          <p:nvSpPr>
            <p:cNvPr id="9" name="平行四边形 8"/>
            <p:cNvSpPr/>
            <p:nvPr>
              <p:custDataLst>
                <p:tags r:id="rId4"/>
              </p:custDataLst>
            </p:nvPr>
          </p:nvSpPr>
          <p:spPr>
            <a:xfrm>
              <a:off x="1989624" y="2033848"/>
              <a:ext cx="1346417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10"/>
            <p:cNvSpPr txBox="1"/>
            <p:nvPr>
              <p:custDataLst>
                <p:tags r:id="rId5"/>
              </p:custDataLst>
            </p:nvPr>
          </p:nvSpPr>
          <p:spPr>
            <a:xfrm>
              <a:off x="2290317" y="2026500"/>
              <a:ext cx="1066799" cy="80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4120515" y="3495040"/>
            <a:ext cx="5901055" cy="612775"/>
            <a:chOff x="4315150" y="1647579"/>
            <a:chExt cx="3561887" cy="539804"/>
          </a:xfrm>
        </p:grpSpPr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4405990" y="1730368"/>
              <a:ext cx="2948628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ctr">
                <a:buClrTx/>
                <a:buSzTx/>
                <a:buFontTx/>
              </a:pPr>
              <a:r>
                <a: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父项的常见属性及用法</a:t>
              </a:r>
              <a:endParaRPr lang="zh-CN" alt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  <p:sp>
          <p:nvSpPr>
            <p:cNvPr id="14" name="平行四边形 13"/>
            <p:cNvSpPr/>
            <p:nvPr>
              <p:custDataLst>
                <p:tags r:id="rId7"/>
              </p:custDataLst>
            </p:nvPr>
          </p:nvSpPr>
          <p:spPr>
            <a:xfrm>
              <a:off x="4315150" y="1647579"/>
              <a:ext cx="3561887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99206" y="2552459"/>
            <a:ext cx="7092457" cy="635232"/>
            <a:chOff x="2399264" y="2853794"/>
            <a:chExt cx="7092457" cy="635232"/>
          </a:xfrm>
        </p:grpSpPr>
        <p:grpSp>
          <p:nvGrpSpPr>
            <p:cNvPr id="16" name="组合 15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17" name="平行四边形 16"/>
              <p:cNvSpPr/>
              <p:nvPr>
                <p:custDataLst>
                  <p:tags r:id="rId8"/>
                </p:custDataLst>
              </p:nvPr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文本框 1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290317" y="2026500"/>
                <a:ext cx="1066799" cy="80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520817" y="2853794"/>
              <a:ext cx="5970904" cy="612775"/>
              <a:chOff x="4315150" y="1647579"/>
              <a:chExt cx="3604048" cy="539804"/>
            </a:xfrm>
          </p:grpSpPr>
          <p:sp>
            <p:nvSpPr>
              <p:cNvPr id="20" name="矩形 19"/>
              <p:cNvSpPr/>
              <p:nvPr>
                <p:custDataLst>
                  <p:tags r:id="rId10"/>
                </p:custDataLst>
              </p:nvPr>
            </p:nvSpPr>
            <p:spPr>
              <a:xfrm>
                <a:off x="4571574" y="1730368"/>
                <a:ext cx="2719805" cy="34458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p>
                <a:pPr algn="ctr"/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Flexbox布局的基本概念</a:t>
                </a: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21" name="平行四边形 20"/>
              <p:cNvSpPr/>
              <p:nvPr>
                <p:custDataLst>
                  <p:tags r:id="rId11"/>
                </p:custDataLst>
              </p:nvPr>
            </p:nvSpPr>
            <p:spPr>
              <a:xfrm>
                <a:off x="4315150" y="1647579"/>
                <a:ext cx="3604048" cy="539804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 rot="0">
            <a:off x="2879090" y="4470400"/>
            <a:ext cx="1310005" cy="618490"/>
            <a:chOff x="1989624" y="2026500"/>
            <a:chExt cx="1367492" cy="850129"/>
          </a:xfrm>
        </p:grpSpPr>
        <p:sp>
          <p:nvSpPr>
            <p:cNvPr id="23" name="平行四边形 22"/>
            <p:cNvSpPr/>
            <p:nvPr>
              <p:custDataLst>
                <p:tags r:id="rId12"/>
              </p:custDataLst>
            </p:nvPr>
          </p:nvSpPr>
          <p:spPr>
            <a:xfrm>
              <a:off x="1989624" y="2033848"/>
              <a:ext cx="1346417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4" name="文本框 10"/>
            <p:cNvSpPr txBox="1"/>
            <p:nvPr>
              <p:custDataLst>
                <p:tags r:id="rId13"/>
              </p:custDataLst>
            </p:nvPr>
          </p:nvSpPr>
          <p:spPr>
            <a:xfrm>
              <a:off x="2290317" y="2026500"/>
              <a:ext cx="1066799" cy="802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4000500" y="4453890"/>
            <a:ext cx="5901055" cy="612775"/>
            <a:chOff x="4315150" y="1647579"/>
            <a:chExt cx="3561887" cy="539804"/>
          </a:xfrm>
        </p:grpSpPr>
        <p:sp>
          <p:nvSpPr>
            <p:cNvPr id="26" name="矩形 25"/>
            <p:cNvSpPr/>
            <p:nvPr>
              <p:custDataLst>
                <p:tags r:id="rId14"/>
              </p:custDataLst>
            </p:nvPr>
          </p:nvSpPr>
          <p:spPr>
            <a:xfrm>
              <a:off x="4405990" y="1730368"/>
              <a:ext cx="2948628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ctr">
                <a:buClrTx/>
                <a:buSzTx/>
                <a:buFontTx/>
              </a:pPr>
              <a:r>
                <a: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子项的常见属性及用法</a:t>
              </a:r>
              <a:endParaRPr lang="zh-CN" alt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  <p:sp>
          <p:nvSpPr>
            <p:cNvPr id="27" name="平行四边形 26"/>
            <p:cNvSpPr/>
            <p:nvPr>
              <p:custDataLst>
                <p:tags r:id="rId15"/>
              </p:custDataLst>
            </p:nvPr>
          </p:nvSpPr>
          <p:spPr>
            <a:xfrm>
              <a:off x="4315150" y="1647579"/>
              <a:ext cx="3561887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en-US" altLang="zh-CN">
                <a:sym typeface="Source Han Sans K Bold" panose="020B0800000000000000" pitchFamily="34" charset="-128"/>
              </a:rPr>
              <a:t>Flexbox布局的基本概念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弹性盒布局</a:t>
            </a:r>
            <a:r>
              <a:rPr>
                <a:sym typeface="Source Han Sans K Bold" panose="020B0800000000000000" pitchFamily="34" charset="-128"/>
              </a:rPr>
              <a:t>基本概念</a:t>
            </a:r>
          </a:p>
        </p:txBody>
      </p:sp>
      <p:sp>
        <p:nvSpPr>
          <p:cNvPr id="31" name="流程图: 库存数据 30"/>
          <p:cNvSpPr/>
          <p:nvPr>
            <p:custDataLst>
              <p:tags r:id="rId1"/>
            </p:custDataLst>
          </p:nvPr>
        </p:nvSpPr>
        <p:spPr>
          <a:xfrm>
            <a:off x="7397239" y="4405233"/>
            <a:ext cx="4608512" cy="1732255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 bwMode="auto">
          <a:xfrm>
            <a:off x="1480820" y="1052830"/>
            <a:ext cx="9610090" cy="11601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70000"/>
          </a:bodyPr>
          <a:p>
            <a:pPr marL="742950" lvl="1" indent="-285750" algn="l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Flexbox 是 CSS 弹性盒子布局模块（Flexible Box Layout Module）的缩写，它被专门设计出来用于创建横向或是纵向的一维页面布局。要使用 flexbox，只需要在想要进行 flex 布局的父元素上应用display: flex ，所有直接子元素都将会按照 flex 进行布局。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7685271" y="4649127"/>
            <a:ext cx="3733167" cy="1200329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  <a:defRPr/>
            </a:pPr>
            <a:r>
              <a:rPr lang="zh-CN" altLang="zh-CN" sz="1600">
                <a:latin typeface="微软雅黑" panose="020B0503020204020204" charset="-122"/>
                <a:ea typeface="微软雅黑" panose="020B0503020204020204" charset="-122"/>
              </a:rPr>
              <a:t>弹性盒改进了块模型，既不使用浮动，也不会在弹性盒容器与其内容之间合并外边距，是一种非常灵活的布局方法。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C:\Users\admin\Documents\Tencent Files\1520700273\Image\C2C\%)6B3_]$UPQBEWZBV4(F4QG.png"/>
          <p:cNvPicPr/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19" y="2924944"/>
            <a:ext cx="3181350" cy="165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直接箭头连接符 8"/>
          <p:cNvCxnSpPr/>
          <p:nvPr>
            <p:custDataLst>
              <p:tags r:id="rId6"/>
            </p:custDataLst>
          </p:nvPr>
        </p:nvCxnSpPr>
        <p:spPr bwMode="auto">
          <a:xfrm>
            <a:off x="4702547" y="3756665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>
            <p:custDataLst>
              <p:tags r:id="rId7"/>
            </p:custDataLst>
          </p:nvPr>
        </p:nvSpPr>
        <p:spPr>
          <a:xfrm>
            <a:off x="1246163" y="3284984"/>
            <a:ext cx="504056" cy="86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>
            <p:custDataLst>
              <p:tags r:id="rId8"/>
            </p:custDataLst>
          </p:nvPr>
        </p:nvSpPr>
        <p:spPr>
          <a:xfrm>
            <a:off x="1246163" y="336425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mtClean="0"/>
              <a:t>弹性盒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822227" y="2492896"/>
            <a:ext cx="2304256" cy="2592288"/>
            <a:chOff x="1835696" y="2708920"/>
            <a:chExt cx="2304256" cy="2592288"/>
          </a:xfrm>
        </p:grpSpPr>
        <p:sp>
          <p:nvSpPr>
            <p:cNvPr id="18" name="左大括号 17"/>
            <p:cNvSpPr/>
            <p:nvPr>
              <p:custDataLst>
                <p:tags r:id="rId9"/>
              </p:custDataLst>
            </p:nvPr>
          </p:nvSpPr>
          <p:spPr bwMode="auto">
            <a:xfrm>
              <a:off x="1835696" y="2708920"/>
              <a:ext cx="504056" cy="2592288"/>
            </a:xfrm>
            <a:prstGeom prst="leftBrace">
              <a:avLst/>
            </a:prstGeom>
            <a:noFill/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椭圆形标注 10"/>
            <p:cNvSpPr/>
            <p:nvPr>
              <p:custDataLst>
                <p:tags r:id="rId10"/>
              </p:custDataLst>
            </p:nvPr>
          </p:nvSpPr>
          <p:spPr>
            <a:xfrm>
              <a:off x="2555776" y="2852936"/>
              <a:ext cx="1584176" cy="502890"/>
            </a:xfrm>
            <a:prstGeom prst="wedgeEllipseCallout">
              <a:avLst>
                <a:gd name="adj1" fmla="val -65234"/>
                <a:gd name="adj2" fmla="val 480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p>
              <a:pPr algn="ctr"/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21" name="椭圆形标注 20"/>
            <p:cNvSpPr/>
            <p:nvPr>
              <p:custDataLst>
                <p:tags r:id="rId11"/>
              </p:custDataLst>
            </p:nvPr>
          </p:nvSpPr>
          <p:spPr>
            <a:xfrm>
              <a:off x="2555776" y="3753619"/>
              <a:ext cx="1584176" cy="502890"/>
            </a:xfrm>
            <a:prstGeom prst="wedgeEllipseCallout">
              <a:avLst>
                <a:gd name="adj1" fmla="val -65234"/>
                <a:gd name="adj2" fmla="val 480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p>
              <a:pPr algn="ctr"/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22" name="椭圆形标注 21"/>
            <p:cNvSpPr/>
            <p:nvPr>
              <p:custDataLst>
                <p:tags r:id="rId12"/>
              </p:custDataLst>
            </p:nvPr>
          </p:nvSpPr>
          <p:spPr>
            <a:xfrm>
              <a:off x="2555776" y="4798318"/>
              <a:ext cx="1584176" cy="502890"/>
            </a:xfrm>
            <a:prstGeom prst="wedgeEllipseCallout">
              <a:avLst>
                <a:gd name="adj1" fmla="val -65234"/>
                <a:gd name="adj2" fmla="val 480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p>
              <a:pPr algn="ctr"/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26" name="TextBox 25"/>
            <p:cNvSpPr txBox="1"/>
            <p:nvPr>
              <p:custDataLst>
                <p:tags r:id="rId13"/>
              </p:custDataLst>
            </p:nvPr>
          </p:nvSpPr>
          <p:spPr>
            <a:xfrm>
              <a:off x="2987824" y="292494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mtClean="0"/>
                <a:t>容器</a:t>
              </a:r>
              <a:endParaRPr lang="zh-CN" altLang="en-US"/>
            </a:p>
          </p:txBody>
        </p:sp>
        <p:sp>
          <p:nvSpPr>
            <p:cNvPr id="27" name="TextBox 26"/>
            <p:cNvSpPr txBox="1"/>
            <p:nvPr>
              <p:custDataLst>
                <p:tags r:id="rId14"/>
              </p:custDataLst>
            </p:nvPr>
          </p:nvSpPr>
          <p:spPr>
            <a:xfrm>
              <a:off x="2987823" y="382039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mtClean="0"/>
                <a:t>子元素</a:t>
              </a:r>
              <a:endParaRPr lang="zh-CN" altLang="en-US"/>
            </a:p>
          </p:txBody>
        </p:sp>
        <p:sp>
          <p:nvSpPr>
            <p:cNvPr id="28" name="TextBox 27"/>
            <p:cNvSpPr txBox="1"/>
            <p:nvPr>
              <p:custDataLst>
                <p:tags r:id="rId15"/>
              </p:custDataLst>
            </p:nvPr>
          </p:nvSpPr>
          <p:spPr>
            <a:xfrm>
              <a:off x="3076382" y="48650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轴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2" grpId="0"/>
      <p:bldP spid="20" grpId="0" bldLvl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2.</a:t>
            </a:r>
            <a:r>
              <a:rPr lang="en-US" altLang="zh-CN">
                <a:sym typeface="+mn-ea"/>
              </a:rPr>
              <a:t>父项的常见属性及用法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ym typeface="+mn-ea"/>
              </a:rPr>
              <a:t>父项的常见属性及用法</a:t>
            </a:r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04633" y="3140968"/>
            <a:ext cx="3338636" cy="220235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 bwMode="auto">
          <a:xfrm>
            <a:off x="1927543" y="1620838"/>
            <a:ext cx="7975600" cy="1160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display用于指定弹性盒的容器，其值可以为flex；如果为行内元素，值为inline-flex</a:t>
            </a:r>
            <a:r>
              <a:rPr lang="zh-CN" altLang="zh-CN" sz="18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006918" y="962025"/>
            <a:ext cx="1486535" cy="1168400"/>
          </a:xfrm>
          <a:prstGeom prst="rect">
            <a:avLst/>
          </a:prstGeom>
        </p:spPr>
        <p:txBody>
          <a:bodyPr wrap="none">
            <a:spAutoFit/>
          </a:bodyPr>
          <a:p>
            <a:pPr lvl="0" indent="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1.display</a:t>
            </a:r>
            <a:endParaRPr lang="zh-CN" altLang="zh-CN" sz="2400" b="1">
              <a:solidFill>
                <a:srgbClr val="0567A2"/>
              </a:solidFill>
            </a:endParaRPr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父项的常见属性及用法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1553845" y="1567815"/>
            <a:ext cx="9436100" cy="11601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457200" lvl="1" algn="l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flex-flow 是属性 flex-direction 和 flex-wrap 的简写，用于排列弹性子元素。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algn="l">
              <a:lnSpc>
                <a:spcPct val="150000"/>
              </a:lnSpc>
              <a:buClrTx/>
              <a:buSzTx/>
              <a:buNone/>
              <a:defRPr/>
            </a:pP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algn="l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flex-flow属性的语法如下：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algn="l">
              <a:lnSpc>
                <a:spcPct val="150000"/>
              </a:lnSpc>
              <a:buClrTx/>
              <a:buSzTx/>
              <a:buNone/>
              <a:defRPr/>
            </a:pP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algn="l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flex-flow: flex-direction flex-wrap;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871663" y="908720"/>
            <a:ext cx="1672590" cy="645160"/>
          </a:xfrm>
          <a:prstGeom prst="rect">
            <a:avLst/>
          </a:prstGeom>
        </p:spPr>
        <p:txBody>
          <a:bodyPr wrap="none">
            <a:spAutoFit/>
          </a:bodyPr>
          <a:p>
            <a:pPr indent="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2.flex-flow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803155" y="2223567"/>
          <a:ext cx="4248472" cy="203770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70475"/>
                <a:gridCol w="2877997"/>
              </a:tblGrid>
              <a:tr h="360040">
                <a:tc>
                  <a:txBody>
                    <a:bodyPr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取值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描述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row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弹性盒子元素按轴方向顺序排列，默认值。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row-reverse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弹性盒子元素按轴方向逆序排列。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column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弹性盒子元素按纵轴方向顺序排列。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3528"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column-reverse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弹性盒子元素按纵轴方向逆序排列。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803155" y="4434335"/>
          <a:ext cx="4680520" cy="178094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01298"/>
                <a:gridCol w="3579222"/>
              </a:tblGrid>
              <a:tr h="453528">
                <a:tc>
                  <a:txBody>
                    <a:bodyPr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取值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描述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0358"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nowrap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flex</a:t>
                      </a:r>
                      <a:r>
                        <a:rPr lang="zh-CN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容器为单行，该情况下</a:t>
                      </a:r>
                      <a:r>
                        <a:rPr lang="en-US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flex</a:t>
                      </a:r>
                      <a:r>
                        <a:rPr lang="zh-CN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子项可能会溢出容器。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3528"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wrap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flex</a:t>
                      </a: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容器为多行，</a:t>
                      </a:r>
                      <a:r>
                        <a:rPr lang="en-US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flex</a:t>
                      </a: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子项溢出的部分会被放置到新行。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3528"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wrap-reverse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反转</a:t>
                      </a:r>
                      <a:r>
                        <a:rPr lang="en-US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wrap </a:t>
                      </a: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排列。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334034" y="3069079"/>
            <a:ext cx="1488228" cy="338554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flex-direction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574837" y="5166603"/>
            <a:ext cx="1104790" cy="338554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flex-wrap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箭头连接符 10"/>
          <p:cNvCxnSpPr/>
          <p:nvPr>
            <p:custDataLst>
              <p:tags r:id="rId6"/>
            </p:custDataLst>
          </p:nvPr>
        </p:nvCxnSpPr>
        <p:spPr bwMode="auto">
          <a:xfrm>
            <a:off x="4037335" y="3253745"/>
            <a:ext cx="40578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>
            <p:custDataLst>
              <p:tags r:id="rId7"/>
            </p:custDataLst>
          </p:nvPr>
        </p:nvCxnSpPr>
        <p:spPr bwMode="auto">
          <a:xfrm>
            <a:off x="3965327" y="5382627"/>
            <a:ext cx="40578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4368780" y="2511599"/>
            <a:ext cx="2802883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/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flex-flow: column-reverse;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箭头连接符 15"/>
          <p:cNvCxnSpPr/>
          <p:nvPr>
            <p:custDataLst>
              <p:tags r:id="rId9"/>
            </p:custDataLst>
          </p:nvPr>
        </p:nvCxnSpPr>
        <p:spPr bwMode="auto">
          <a:xfrm>
            <a:off x="5846107" y="2880931"/>
            <a:ext cx="0" cy="3728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" name="图片 39"/>
          <p:cNvPicPr/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057478" y="3451767"/>
            <a:ext cx="3609975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14" grpId="0"/>
      <p:bldP spid="5" grpId="0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commondata" val="eyJoZGlkIjoiN2MwNzc4ZTRhYjEyYTUzZjY2Mzk1MmU0YTc2OWY0OTcifQ=="/>
  <p:tag name="KSO_WPP_MARK_KEY" val="a2817a34-8a84-4154-b69e-ea89691717b8"/>
  <p:tag name="COMMONDATA" val="eyJoZGlkIjoiYWFkYTQwNTc3ZjM3NDBmNzE4M2ExYzczNThiMmIyZGIifQ==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2280</Words>
  <Application>WPS 演示</Application>
  <PresentationFormat>宽屏</PresentationFormat>
  <Paragraphs>221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Arial Black</vt:lpstr>
      <vt:lpstr>Arial Unicode MS</vt:lpstr>
      <vt:lpstr>Calibri</vt:lpstr>
      <vt:lpstr>Source Han Sans K Bold</vt:lpstr>
      <vt:lpstr>Yu Gothic UI Semibold</vt:lpstr>
      <vt:lpstr>Office 主题​​</vt:lpstr>
      <vt:lpstr>PowerPoint 演示文稿</vt:lpstr>
      <vt:lpstr>5.16</vt:lpstr>
      <vt:lpstr>学习思考</vt:lpstr>
      <vt:lpstr>PowerPoint 演示文稿</vt:lpstr>
      <vt:lpstr>PowerPoint 演示文稿</vt:lpstr>
      <vt:lpstr>弹性盒布局</vt:lpstr>
      <vt:lpstr>1.Flexbox布局的基本概念</vt:lpstr>
      <vt:lpstr>弹性盒布局</vt:lpstr>
      <vt:lpstr>弹性盒布局</vt:lpstr>
      <vt:lpstr>弹性盒布局</vt:lpstr>
      <vt:lpstr>弹性盒布局</vt:lpstr>
      <vt:lpstr>2.父项的常见属性及用法</vt:lpstr>
      <vt:lpstr>弹性盒布局</vt:lpstr>
      <vt:lpstr>弹性盒布局</vt:lpstr>
      <vt:lpstr>弹性盒布局</vt:lpstr>
      <vt:lpstr>弹性盒布局</vt:lpstr>
      <vt:lpstr>弹性盒布局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稳过飘过躺过各种线</cp:lastModifiedBy>
  <cp:revision>42</cp:revision>
  <dcterms:created xsi:type="dcterms:W3CDTF">2019-09-19T02:01:00Z</dcterms:created>
  <dcterms:modified xsi:type="dcterms:W3CDTF">2023-11-25T13:46:13Z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503CCF2D27C64328AD85C1D3EE4B6CAE_13</vt:lpwstr>
  </property>
</Properties>
</file>