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handoutMasterIdLst>
    <p:handoutMasterId r:id="rId25"/>
  </p:handoutMasterIdLst>
  <p:sldIdLst>
    <p:sldId id="284" r:id="rId4"/>
    <p:sldId id="319" r:id="rId5"/>
    <p:sldId id="300" r:id="rId6"/>
    <p:sldId id="302" r:id="rId8"/>
    <p:sldId id="262" r:id="rId9"/>
    <p:sldId id="303" r:id="rId10"/>
    <p:sldId id="269" r:id="rId11"/>
    <p:sldId id="268" r:id="rId12"/>
    <p:sldId id="270" r:id="rId13"/>
    <p:sldId id="271" r:id="rId14"/>
    <p:sldId id="338" r:id="rId15"/>
    <p:sldId id="274" r:id="rId16"/>
    <p:sldId id="273" r:id="rId17"/>
    <p:sldId id="275" r:id="rId18"/>
    <p:sldId id="276" r:id="rId19"/>
    <p:sldId id="277" r:id="rId20"/>
    <p:sldId id="280" r:id="rId21"/>
    <p:sldId id="278" r:id="rId22"/>
    <p:sldId id="279" r:id="rId23"/>
    <p:sldId id="285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0C8628C-2A8B-4698-9597-DB39A19842F0}">
          <p14:sldIdLst>
            <p14:sldId id="284"/>
            <p14:sldId id="319"/>
            <p14:sldId id="262"/>
            <p14:sldId id="303"/>
            <p14:sldId id="269"/>
            <p14:sldId id="268"/>
            <p14:sldId id="270"/>
            <p14:sldId id="271"/>
            <p14:sldId id="338"/>
            <p14:sldId id="274"/>
            <p14:sldId id="273"/>
            <p14:sldId id="275"/>
            <p14:sldId id="276"/>
            <p14:sldId id="277"/>
            <p14:sldId id="280"/>
            <p14:sldId id="278"/>
            <p14:sldId id="279"/>
            <p14:sldId id="285"/>
            <p14:sldId id="302"/>
            <p14:sldId id="30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052"/>
    <a:srgbClr val="1369B2"/>
    <a:srgbClr val="E2E4E5"/>
    <a:srgbClr val="FD8254"/>
    <a:srgbClr val="4C8CF5"/>
    <a:srgbClr val="FEB092"/>
    <a:srgbClr val="E50505"/>
    <a:srgbClr val="FD703B"/>
    <a:srgbClr val="FFCD4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831" y="45"/>
      </p:cViewPr>
      <p:guideLst>
        <p:guide orient="horz" pos="2160"/>
        <p:guide pos="40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283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探讨了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过渡动画的基础知识。现在，我们将深入了解如何使用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属性来控制这些过渡动画，而这的关键就是</a:t>
            </a:r>
            <a:r>
              <a:rPr lang="en-US" altLang="zh-CN" b="1" i="0" dirty="0">
                <a:effectLst/>
                <a:latin typeface="Söhne"/>
              </a:rPr>
              <a:t>transition</a:t>
            </a:r>
            <a:r>
              <a:rPr lang="zh-CN" altLang="en-US" b="1" i="0" dirty="0">
                <a:effectLst/>
                <a:latin typeface="Söhne"/>
              </a:rPr>
              <a:t>属性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/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属性是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中用于定义过渡动画的关键属性。它允许你指定哪些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属性应该进行过渡动画，以及动画的一些关键参数。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Ppt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上的代码即为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属性的语法格式。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下面让我来逐一解释这些参数。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探讨了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过渡动画的基础知识。现在，我们将深入了解如何使用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属性来控制这些过渡动画，而这的关键就是</a:t>
            </a:r>
            <a:r>
              <a:rPr lang="en-US" altLang="zh-CN" b="1" i="0" dirty="0">
                <a:effectLst/>
                <a:latin typeface="Söhne"/>
              </a:rPr>
              <a:t>transition</a:t>
            </a:r>
            <a:r>
              <a:rPr lang="zh-CN" altLang="en-US" b="1" i="0" dirty="0">
                <a:effectLst/>
                <a:latin typeface="Söhne"/>
              </a:rPr>
              <a:t>属性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/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属性是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中用于定义过渡动画的关键属性。它允许你指定哪些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属性应该进行过渡动画，以及动画的一些关键参数。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Ppt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上的代码即为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属性的语法格式。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下面让我来逐一解释这些参数。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探讨了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过渡动画的基础知识。现在，我们将深入了解如何使用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属性来控制这些过渡动画，而这的关键就是</a:t>
            </a:r>
            <a:r>
              <a:rPr lang="en-US" altLang="zh-CN" b="1" i="0" dirty="0">
                <a:effectLst/>
                <a:latin typeface="Söhne"/>
              </a:rPr>
              <a:t>transition</a:t>
            </a:r>
            <a:r>
              <a:rPr lang="zh-CN" altLang="en-US" b="1" i="0" dirty="0">
                <a:effectLst/>
                <a:latin typeface="Söhne"/>
              </a:rPr>
              <a:t>属性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/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属性是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中用于定义过渡动画的关键属性。它允许你指定哪些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属性应该进行过渡动画，以及动画的一些关键参数。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Ppt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上的代码即为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属性的语法格式。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下面让我来逐一解释这些参数。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探讨了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过渡动画的基础知识。现在，我们将深入了解如何使用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属性来控制这些过渡动画，而这的关键就是</a:t>
            </a:r>
            <a:r>
              <a:rPr lang="en-US" altLang="zh-CN" b="1" i="0" dirty="0">
                <a:effectLst/>
                <a:latin typeface="Söhne"/>
              </a:rPr>
              <a:t>transition</a:t>
            </a:r>
            <a:r>
              <a:rPr lang="zh-CN" altLang="en-US" b="1" i="0" dirty="0">
                <a:effectLst/>
                <a:latin typeface="Söhne"/>
              </a:rPr>
              <a:t>属性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/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属性是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中用于定义过渡动画的关键属性。它允许你指定哪些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属性应该进行过渡动画，以及动画的一些关键参数。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Ppt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上的代码即为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属性的语法格式。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下面让我来逐一解释这些参数。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探讨了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过渡动画的基础知识。现在，我们将深入了解如何使用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属性来控制这些过渡动画，而这的关键就是</a:t>
            </a:r>
            <a:r>
              <a:rPr lang="en-US" altLang="zh-CN" b="1" i="0" dirty="0">
                <a:effectLst/>
                <a:latin typeface="Söhne"/>
              </a:rPr>
              <a:t>transition</a:t>
            </a:r>
            <a:r>
              <a:rPr lang="zh-CN" altLang="en-US" b="1" i="0" dirty="0">
                <a:effectLst/>
                <a:latin typeface="Söhne"/>
              </a:rPr>
              <a:t>属性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/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属性是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中用于定义过渡动画的关键属性。它允许你指定哪些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属性应该进行过渡动画，以及动画的一些关键参数。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Ppt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上的代码即为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属性的语法格式。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下面让我来逐一解释这些参数。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探讨了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过渡动画的基础知识。现在，我们将深入了解如何使用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属性来控制这些过渡动画，而这的关键就是</a:t>
            </a:r>
            <a:r>
              <a:rPr lang="en-US" altLang="zh-CN" b="1" i="0" dirty="0">
                <a:effectLst/>
                <a:latin typeface="Söhne"/>
              </a:rPr>
              <a:t>transition</a:t>
            </a:r>
            <a:r>
              <a:rPr lang="zh-CN" altLang="en-US" b="1" i="0" dirty="0">
                <a:effectLst/>
                <a:latin typeface="Söhne"/>
              </a:rPr>
              <a:t>属性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/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属性是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中用于定义过渡动画的关键属性。它允许你指定哪些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属性应该进行过渡动画，以及动画的一些关键参数。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Ppt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上的代码即为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属性的语法格式。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下面让我来逐一解释这些参数。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探讨了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过渡动画的基础知识。现在，我们将深入了解如何使用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属性来控制这些过渡动画，而这的关键就是</a:t>
            </a:r>
            <a:r>
              <a:rPr lang="en-US" altLang="zh-CN" b="1" i="0" dirty="0">
                <a:effectLst/>
                <a:latin typeface="Söhne"/>
              </a:rPr>
              <a:t>transition</a:t>
            </a:r>
            <a:r>
              <a:rPr lang="zh-CN" altLang="en-US" b="1" i="0" dirty="0">
                <a:effectLst/>
                <a:latin typeface="Söhne"/>
              </a:rPr>
              <a:t>属性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/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属性是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中用于定义过渡动画的关键属性。它允许你指定哪些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属性应该进行过渡动画，以及动画的一些关键参数。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Ppt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上的代码即为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属性的语法格式。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下面让我来逐一解释这些参数。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探讨了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过渡动画的基础知识。现在，我们将深入了解如何使用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属性来控制这些过渡动画，而这的关键就是</a:t>
            </a:r>
            <a:r>
              <a:rPr lang="en-US" altLang="zh-CN" b="1" i="0" dirty="0">
                <a:effectLst/>
                <a:latin typeface="Söhne"/>
              </a:rPr>
              <a:t>transition</a:t>
            </a:r>
            <a:r>
              <a:rPr lang="zh-CN" altLang="en-US" b="1" i="0" dirty="0">
                <a:effectLst/>
                <a:latin typeface="Söhne"/>
              </a:rPr>
              <a:t>属性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/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属性是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中用于定义过渡动画的关键属性。它允许你指定哪些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属性应该进行过渡动画，以及动画的一些关键参数。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Ppt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上的代码即为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属性的语法格式。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下面让我来逐一解释这些参数。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探讨了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过渡动画的基础知识。现在，我们将深入了解如何使用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属性来控制这些过渡动画，而这的关键就是</a:t>
            </a:r>
            <a:r>
              <a:rPr lang="en-US" altLang="zh-CN" b="1" i="0" dirty="0">
                <a:effectLst/>
                <a:latin typeface="Söhne"/>
              </a:rPr>
              <a:t>transition</a:t>
            </a:r>
            <a:r>
              <a:rPr lang="zh-CN" altLang="en-US" b="1" i="0" dirty="0">
                <a:effectLst/>
                <a:latin typeface="Söhne"/>
              </a:rPr>
              <a:t>属性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/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属性是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中用于定义过渡动画的关键属性。它允许你指定哪些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属性应该进行过渡动画，以及动画的一些关键参数。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Ppt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上的代码即为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属性的语法格式。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下面让我来逐一解释这些参数。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探讨了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过渡动画的基础知识。现在，我们将深入了解如何使用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属性来控制这些过渡动画，而这的关键就是</a:t>
            </a:r>
            <a:r>
              <a:rPr lang="en-US" altLang="zh-CN" b="1" i="0" dirty="0">
                <a:effectLst/>
                <a:latin typeface="Söhne"/>
              </a:rPr>
              <a:t>transition</a:t>
            </a:r>
            <a:r>
              <a:rPr lang="zh-CN" altLang="en-US" b="1" i="0" dirty="0">
                <a:effectLst/>
                <a:latin typeface="Söhne"/>
              </a:rPr>
              <a:t>属性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/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属性是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中用于定义过渡动画的关键属性。它允许你指定哪些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属性应该进行过渡动画，以及动画的一些关键参数。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Ppt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上的代码即为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属性的语法格式。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下面让我来逐一解释这些参数。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探讨了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过渡动画的基础知识。现在，我们将深入了解如何使用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属性来控制这些过渡动画，而这的关键就是</a:t>
            </a:r>
            <a:r>
              <a:rPr lang="en-US" altLang="zh-CN" b="1" i="0" dirty="0">
                <a:effectLst/>
                <a:latin typeface="Söhne"/>
              </a:rPr>
              <a:t>transition</a:t>
            </a:r>
            <a:r>
              <a:rPr lang="zh-CN" altLang="en-US" b="1" i="0" dirty="0">
                <a:effectLst/>
                <a:latin typeface="Söhne"/>
              </a:rPr>
              <a:t>属性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/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属性是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中用于定义过渡动画的关键属性。它允许你指定哪些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属性应该进行过渡动画，以及动画的一些关键参数。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Ppt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上的代码即为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属性的语法格式。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下面让我来逐一解释这些参数。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探讨了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过渡动画的基础知识。现在，我们将深入了解如何使用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属性来控制这些过渡动画，而这的关键就是</a:t>
            </a:r>
            <a:r>
              <a:rPr lang="en-US" altLang="zh-CN" b="1" i="0" dirty="0">
                <a:effectLst/>
                <a:latin typeface="Söhne"/>
              </a:rPr>
              <a:t>transition</a:t>
            </a:r>
            <a:r>
              <a:rPr lang="zh-CN" altLang="en-US" b="1" i="0" dirty="0">
                <a:effectLst/>
                <a:latin typeface="Söhne"/>
              </a:rPr>
              <a:t>属性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/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属性是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中用于定义过渡动画的关键属性。它允许你指定哪些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属性应该进行过渡动画，以及动画的一些关键参数。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Ppt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上的代码即为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属性的语法格式。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下面让我来逐一解释这些参数。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探讨了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过渡动画的基础知识。现在，我们将深入了解如何使用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属性来控制这些过渡动画，而这的关键就是</a:t>
            </a:r>
            <a:r>
              <a:rPr lang="en-US" altLang="zh-CN" b="1" i="0" dirty="0">
                <a:effectLst/>
                <a:latin typeface="Söhne"/>
              </a:rPr>
              <a:t>transition</a:t>
            </a:r>
            <a:r>
              <a:rPr lang="zh-CN" altLang="en-US" b="1" i="0" dirty="0">
                <a:effectLst/>
                <a:latin typeface="Söhne"/>
              </a:rPr>
              <a:t>属性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/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属性是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中用于定义过渡动画的关键属性。它允许你指定哪些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属性应该进行过渡动画，以及动画的一些关键参数。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Ppt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上的代码即为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属性的语法格式。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下面让我来逐一解释这些参数。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探讨了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过渡动画的基础知识。现在，我们将深入了解如何使用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属性来控制这些过渡动画，而这的关键就是</a:t>
            </a:r>
            <a:r>
              <a:rPr lang="en-US" altLang="zh-CN" b="1" i="0" dirty="0">
                <a:effectLst/>
                <a:latin typeface="Söhne"/>
              </a:rPr>
              <a:t>transition</a:t>
            </a:r>
            <a:r>
              <a:rPr lang="zh-CN" altLang="en-US" b="1" i="0" dirty="0">
                <a:effectLst/>
                <a:latin typeface="Söhne"/>
              </a:rPr>
              <a:t>属性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/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属性是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中用于定义过渡动画的关键属性。它允许你指定哪些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属性应该进行过渡动画，以及动画的一些关键参数。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Ppt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上的代码即为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属性的语法格式。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下面让我来逐一解释这些参数。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8.pn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/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4" descr="谷歌浏览器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11" name="TextBox 3"/>
          <p:cNvSpPr txBox="1"/>
          <p:nvPr/>
        </p:nvSpPr>
        <p:spPr>
          <a:xfrm>
            <a:off x="2296160" y="2703195"/>
            <a:ext cx="7663815" cy="123761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l">
              <a:defRPr/>
            </a:pPr>
            <a:r>
              <a:rPr lang="en-US" altLang="zh-CN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项目六：乡村振兴网网站页面</a:t>
            </a:r>
            <a:endParaRPr lang="zh-CN" altLang="en-US" sz="4400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defRPr/>
            </a:pPr>
            <a:r>
              <a:rPr lang="zh-CN" altLang="en-US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      </a:t>
            </a:r>
            <a:r>
              <a:rPr lang="zh-CN" altLang="en-US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布局与定位</a:t>
            </a:r>
            <a:endParaRPr lang="zh-CN" altLang="en-US" sz="4400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428645" y="2943349"/>
            <a:ext cx="180530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7543388" cy="598805"/>
            <a:chOff x="174623" y="286807"/>
            <a:chExt cx="7543388" cy="59880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6852508" cy="598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33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一、浮动的定义</a:t>
              </a: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1187624" y="1211865"/>
            <a:ext cx="640871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浮动的本质</a:t>
            </a:r>
            <a:endParaRPr lang="en-US" altLang="zh-CN" sz="3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6375" y="2255228"/>
            <a:ext cx="978498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/>
              <a:t>浮动的元素可以向左或向右移动，直到它的外边缘碰到包含框或另一个浮动框的边框为止。</a:t>
            </a:r>
            <a:endParaRPr lang="zh-CN" altLang="en-US" sz="2600" dirty="0"/>
          </a:p>
          <a:p>
            <a:endParaRPr lang="zh-CN" altLang="en-US" sz="2600" dirty="0"/>
          </a:p>
          <a:p>
            <a:r>
              <a:rPr lang="zh-CN" altLang="en-US" sz="2600" dirty="0"/>
              <a:t>由于浮动的元素不在文档的普通流中，所以文档的普通流中的其他元素表现得就像浮动框不存在一样。</a:t>
            </a:r>
            <a:endParaRPr lang="zh-CN" altLang="en-US" sz="2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f55f9af68525816972d868573ada39bc763F3977967589A5F92C178830C92595A6CE4D0132F8C206B2B04C416AAA86B7FD80AB023F78DAEB544E2F013E11B2B95AD21703D1C90034A379EC9026EFAAF5D8D3F6EDD7215B01313628C106AEB41116489E5C05F8950C3ECE596C8FF54A37023B6C2CA6ED6047B6328EC071A08E649D84E0BEC9811C20" hidden="1"/>
          <p:cNvSpPr txBox="1"/>
          <p:nvPr/>
        </p:nvSpPr>
        <p:spPr>
          <a:xfrm>
            <a:off x="-97566" y="901700"/>
            <a:ext cx="347531" cy="5080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wordArtVert" wrap="square" lIns="25400" tIns="25400" rIns="25400" bIns="25400" numCol="1" spcCol="38100" rtlCol="0" anchor="ctr">
            <a:spAutoFit/>
          </a:bodyPr>
          <a:lstStyle/>
          <a:p>
            <a:pPr algn="ctr" defTabSz="412750" latinLnBrk="1" hangingPunct="0"/>
            <a:r>
              <a:rPr lang="en-US" altLang="zh-CN" sz="100" dirty="0">
                <a:solidFill>
                  <a:srgbClr val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e7d195523061f1c0f55f9af68525816972d868573ada39bc763F3977967589A5F92C178830C92595A6CE4D0132F8C206B2B04C416AAA86B7FD80AB023F78DAEB544E2F013E11B2B95AD21703D1C90034A379EC9026EFAAF5D8D3F6EDD7215B01313628C106AEB41116489E5C05F8950C3ECE596C8FF54A37023B6C2CA6ED6047B6328EC071A08E649D84E0BEC9811C20</a:t>
            </a:r>
            <a:endParaRPr lang="zh-CN" altLang="en-US" sz="100"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045210" y="2908300"/>
            <a:ext cx="9972675" cy="3502660"/>
          </a:xfrm>
          <a:prstGeom prst="rect">
            <a:avLst/>
          </a:prstGeom>
          <a:solidFill>
            <a:srgbClr val="E7F7F2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1054735" y="4507865"/>
            <a:ext cx="1271270" cy="12712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/>
              <a:t>3</a:t>
            </a:r>
            <a:endParaRPr lang="en-US" altLang="zh-CN" sz="2800" b="1"/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1054735" y="3495040"/>
            <a:ext cx="1026160" cy="1026160"/>
          </a:xfrm>
          <a:prstGeom prst="rect">
            <a:avLst/>
          </a:prstGeom>
          <a:solidFill>
            <a:srgbClr val="559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/>
              <a:t>2</a:t>
            </a:r>
            <a:endParaRPr lang="en-US" altLang="zh-CN" sz="2800" b="1"/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5257165" y="3890645"/>
            <a:ext cx="4375150" cy="2095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浮动之后（以左浮动为例）块级元素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脱离文档流的控制，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不再占有原来的位置，一行可以有多个</a:t>
            </a:r>
            <a:endParaRPr lang="zh-CN" altLang="en-US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1054735" y="2908300"/>
            <a:ext cx="586740" cy="5867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/>
              <a:t>1</a:t>
            </a:r>
            <a:endParaRPr lang="en-US" altLang="zh-CN" sz="2800" b="1"/>
          </a:p>
        </p:txBody>
      </p:sp>
      <p:grpSp>
        <p:nvGrpSpPr>
          <p:cNvPr id="3" name="组合 2"/>
          <p:cNvGrpSpPr/>
          <p:nvPr/>
        </p:nvGrpSpPr>
        <p:grpSpPr>
          <a:xfrm>
            <a:off x="222749" y="286807"/>
            <a:ext cx="7543388" cy="598805"/>
            <a:chOff x="174623" y="286807"/>
            <a:chExt cx="7543388" cy="598805"/>
          </a:xfrm>
        </p:grpSpPr>
        <p:grpSp>
          <p:nvGrpSpPr>
            <p:cNvPr id="11" name="组合 10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7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8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865503" y="286807"/>
              <a:ext cx="6852508" cy="59880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33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二</a:t>
              </a:r>
              <a:r>
                <a:rPr kumimoji="0" lang="zh-CN" altLang="en-US" sz="33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、元素浮动的效果</a:t>
              </a: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sp>
        <p:nvSpPr>
          <p:cNvPr id="20" name="TextBox 5"/>
          <p:cNvSpPr txBox="1">
            <a:spLocks noChangeArrowheads="1"/>
          </p:cNvSpPr>
          <p:nvPr/>
        </p:nvSpPr>
        <p:spPr bwMode="auto">
          <a:xfrm>
            <a:off x="1054735" y="1665605"/>
            <a:ext cx="640842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浮动效果展示与分析</a:t>
            </a:r>
            <a:endParaRPr lang="en-US" altLang="zh-CN" sz="3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4777 -0.00306861 L 0.0256332 -0.00306861 C 0.0361099 -0.00306861 0.0490185 -0.0259664 0.0490185 -0.0445503 L 0.0490185 -0.0860325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-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260417 -0.146296 " pathEditMode="relative" rAng="0" ptsTypes="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20285 -0.151192 L 0.0645469 -0.151192 C 0.0953474 -0.151192 0.133298 -0.173937 0.133298 -0.192396 L 0.133298 -0.233599 " pathEditMode="relative" rAng="0" ptsTypes="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15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22749" y="296357"/>
            <a:ext cx="581749" cy="421571"/>
            <a:chOff x="174623" y="276805"/>
            <a:chExt cx="581749" cy="421571"/>
          </a:xfrm>
        </p:grpSpPr>
        <p:sp>
          <p:nvSpPr>
            <p:cNvPr id="5" name="矩形: 圆角 4"/>
            <p:cNvSpPr/>
            <p:nvPr/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891797" y="930005"/>
            <a:ext cx="4941794" cy="7423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3600" b="1" kern="0" dirty="0">
                <a:ln w="28575" cmpd="dbl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50800" stA="16000" endA="300" endPos="45000" dist="38100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代码实现</a:t>
            </a:r>
            <a:endParaRPr lang="zh-CN" altLang="en-US" sz="3600" b="1" kern="0" dirty="0">
              <a:ln w="28575" cmpd="dbl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50800" stA="16000" endA="300" endPos="45000" dist="38100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02203" y="2096662"/>
            <a:ext cx="4181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在块级元素的样式中添加左浮动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float:left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，使得脱离了文档流的块级元素，横向靠左排列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36543" y="634865"/>
            <a:ext cx="3648920" cy="4858532"/>
          </a:xfrm>
          <a:prstGeom prst="rect">
            <a:avLst/>
          </a:prstGeom>
          <a:ln w="1905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45474" y="439207"/>
            <a:ext cx="7543388" cy="1042035"/>
            <a:chOff x="174623" y="286807"/>
            <a:chExt cx="7543388" cy="1042035"/>
          </a:xfrm>
        </p:grpSpPr>
        <p:grpSp>
          <p:nvGrpSpPr>
            <p:cNvPr id="12" name="组合 11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13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14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865503" y="286807"/>
              <a:ext cx="6852508" cy="1042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33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二</a:t>
              </a:r>
              <a:r>
                <a:rPr kumimoji="0" lang="zh-CN" altLang="en-US" sz="33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、元素浮动的效果</a:t>
              </a:r>
              <a:endParaRPr kumimoji="0" lang="zh-CN" altLang="en-US" sz="33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1212215" y="1276985"/>
            <a:ext cx="670179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浮动效果展示与分析</a:t>
            </a:r>
            <a:endParaRPr lang="zh-CN" altLang="en-US" sz="3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86950" y="1958475"/>
            <a:ext cx="9664743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500" dirty="0"/>
              <a:t>如果把所有三个框都向左移动，那么框 1 向左浮动直到碰到包含框，另外两个框向左浮动直到碰到前一个浮动框。</a:t>
            </a:r>
            <a:endParaRPr lang="zh-CN" altLang="en-US" sz="25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2376356" y="2938072"/>
            <a:ext cx="6977505" cy="3146843"/>
            <a:chOff x="1756" y="4362"/>
            <a:chExt cx="9481" cy="424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6" y="4388"/>
              <a:ext cx="4350" cy="421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3" y="4362"/>
              <a:ext cx="4325" cy="419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45474" y="439207"/>
            <a:ext cx="7543388" cy="598805"/>
            <a:chOff x="174623" y="286807"/>
            <a:chExt cx="7543388" cy="598805"/>
          </a:xfrm>
        </p:grpSpPr>
        <p:grpSp>
          <p:nvGrpSpPr>
            <p:cNvPr id="12" name="组合 11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13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14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865503" y="286807"/>
              <a:ext cx="6852508" cy="598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33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二</a:t>
              </a:r>
              <a:r>
                <a:rPr kumimoji="0" lang="zh-CN" altLang="en-US" sz="33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、元素的浮动效果</a:t>
              </a: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1324610" y="1209675"/>
            <a:ext cx="6701790" cy="49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浮动效果展示与分析</a:t>
            </a:r>
            <a:endParaRPr lang="en-US" altLang="zh-CN" sz="26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17345" y="1981504"/>
            <a:ext cx="8069994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200" dirty="0"/>
              <a:t>当把框 1 向右浮动时，它脱离文档流并且向右移动，直到它的右边缘碰到包含框的右边缘：</a:t>
            </a:r>
            <a:endParaRPr lang="zh-CN" altLang="en-US" sz="22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740" y="2973804"/>
            <a:ext cx="5910027" cy="2894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45474" y="439207"/>
            <a:ext cx="7543388" cy="1042035"/>
            <a:chOff x="174623" y="286807"/>
            <a:chExt cx="7543388" cy="1042035"/>
          </a:xfrm>
        </p:grpSpPr>
        <p:grpSp>
          <p:nvGrpSpPr>
            <p:cNvPr id="12" name="组合 11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13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14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865503" y="286807"/>
              <a:ext cx="6852508" cy="1042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33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二</a:t>
              </a:r>
              <a:r>
                <a:rPr kumimoji="0" lang="zh-CN" altLang="en-US" sz="33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、元素的浮动效果</a:t>
              </a:r>
              <a:endParaRPr kumimoji="0" lang="zh-CN" altLang="en-US" sz="33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1187450" y="1211580"/>
            <a:ext cx="6408420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浮动效果展示与分析</a:t>
            </a:r>
            <a:endParaRPr lang="zh-CN" altLang="en-US" sz="25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32007" y="1860420"/>
            <a:ext cx="9401037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200" dirty="0"/>
              <a:t>当框 1 向左浮动时，它脱离文档流并且向左移动，直到它的左边缘碰到包含框的左边缘。因为它不再处于文档流中，所以它不占据空间，实际上覆盖住了框 2，使框 2 从视图中消失。</a:t>
            </a:r>
            <a:endParaRPr lang="zh-CN" altLang="en-US" sz="22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2915654" y="3197173"/>
            <a:ext cx="6056068" cy="2815802"/>
            <a:chOff x="1756" y="4930"/>
            <a:chExt cx="9158" cy="4254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6" y="4953"/>
              <a:ext cx="4350" cy="421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4" y="4930"/>
              <a:ext cx="4390" cy="425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45474" y="439207"/>
            <a:ext cx="7543388" cy="1042035"/>
            <a:chOff x="174623" y="286807"/>
            <a:chExt cx="7543388" cy="1042035"/>
          </a:xfrm>
        </p:grpSpPr>
        <p:grpSp>
          <p:nvGrpSpPr>
            <p:cNvPr id="12" name="组合 11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13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14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865503" y="286807"/>
              <a:ext cx="6852508" cy="1042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33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二</a:t>
              </a:r>
              <a:r>
                <a:rPr kumimoji="0" lang="zh-CN" altLang="en-US" sz="33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、元素的浮动效果</a:t>
              </a:r>
              <a:endParaRPr kumimoji="0" lang="zh-CN" altLang="en-US" sz="33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1187450" y="1211580"/>
            <a:ext cx="6408420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浮动效果展示与分析</a:t>
            </a:r>
            <a:endParaRPr lang="zh-CN" altLang="en-US" sz="25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87450" y="1928495"/>
            <a:ext cx="9003472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200" dirty="0"/>
              <a:t>如果包含框太窄，无法容纳水平排列的三个浮动元素，那么其它浮动块向下移动，直到有足够的空间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2541299" y="2937512"/>
            <a:ext cx="6244892" cy="2882239"/>
            <a:chOff x="1769" y="4429"/>
            <a:chExt cx="8255" cy="4214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9" y="4429"/>
              <a:ext cx="4350" cy="4215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12" y="4429"/>
              <a:ext cx="2913" cy="421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7543388" cy="1042035"/>
            <a:chOff x="174623" y="286807"/>
            <a:chExt cx="7543388" cy="104203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6852508" cy="1042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33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二</a:t>
              </a:r>
              <a:r>
                <a:rPr kumimoji="0" lang="zh-CN" altLang="en-US" sz="33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、元素的浮动效果</a:t>
              </a:r>
              <a:endParaRPr kumimoji="0" lang="zh-CN" altLang="en-US" sz="33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1187450" y="1211580"/>
            <a:ext cx="6408420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浮动效果展示与分析</a:t>
            </a:r>
            <a:endParaRPr lang="zh-CN" altLang="en-US" sz="25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87450" y="1928495"/>
            <a:ext cx="10023889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200" dirty="0"/>
              <a:t>如果浮动元素的高度不同，那么当它们向下移动时可能被其它浮动元素“卡住”。</a:t>
            </a:r>
            <a:endParaRPr lang="zh-CN" altLang="en-US" sz="22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880" y="2508250"/>
            <a:ext cx="4916170" cy="3335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7543388" cy="600164"/>
            <a:chOff x="174623" y="286807"/>
            <a:chExt cx="7543388" cy="600164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6852508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33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三</a:t>
              </a:r>
              <a:r>
                <a:rPr kumimoji="0" lang="zh-CN" altLang="en-US" sz="33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、文字环绕效果</a:t>
              </a: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1187450" y="1211580"/>
            <a:ext cx="6408420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文字环绕效果展示与分析</a:t>
            </a:r>
            <a:endParaRPr lang="zh-CN" altLang="en-US" sz="25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87450" y="1928495"/>
            <a:ext cx="922875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200" dirty="0"/>
              <a:t>浮动框旁边的行框被缩短，从而给浮动框留出空间，行框围绕浮动框。</a:t>
            </a:r>
            <a:endParaRPr lang="zh-CN" altLang="en-US" sz="2200" dirty="0"/>
          </a:p>
          <a:p>
            <a:r>
              <a:rPr lang="zh-CN" altLang="en-US" sz="2200" dirty="0"/>
              <a:t>因此，创建浮动框可以使文本围绕图像。</a:t>
            </a:r>
            <a:endParaRPr lang="zh-CN" altLang="en-US" sz="22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303" y="2866055"/>
            <a:ext cx="5757052" cy="30567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642620" y="421640"/>
            <a:ext cx="8904605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乡村振兴网中大学生助力乡村振兴模范榜样网浮动效果的应用</a:t>
            </a:r>
            <a:endParaRPr lang="zh-CN" altLang="en-US" sz="25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 descr="[P8J68~66B`D73HY5F}Y]7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03" y="1286964"/>
            <a:ext cx="8463280" cy="44151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746500" y="1873885"/>
            <a:ext cx="4413885" cy="33083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813560" y="2204720"/>
            <a:ext cx="8090535" cy="2976880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70C0"/>
                </a:solidFill>
                <a:sym typeface="+mn-ea"/>
              </a:rPr>
              <a:t>布局与定位的意义</a:t>
            </a:r>
            <a:endParaRPr dirty="0">
              <a:solidFill>
                <a:srgbClr val="0070C0"/>
              </a:solidFill>
              <a:sym typeface="+mn-ea"/>
            </a:endParaRPr>
          </a:p>
        </p:txBody>
      </p:sp>
      <p:pic>
        <p:nvPicPr>
          <p:cNvPr id="3" name="图片 2" descr="9NPCQB06P)FQBK@56`CX5NO"/>
          <p:cNvPicPr>
            <a:picLocks noChangeAspect="1"/>
          </p:cNvPicPr>
          <p:nvPr/>
        </p:nvPicPr>
        <p:blipFill>
          <a:blip r:embed="rId1"/>
          <a:srcRect l="988" r="988" b="8808"/>
          <a:stretch>
            <a:fillRect/>
          </a:stretch>
        </p:blipFill>
        <p:spPr>
          <a:xfrm>
            <a:off x="2346960" y="1435100"/>
            <a:ext cx="7497445" cy="782320"/>
          </a:xfrm>
          <a:prstGeom prst="rect">
            <a:avLst/>
          </a:prstGeom>
        </p:spPr>
      </p:pic>
      <p:pic>
        <p:nvPicPr>
          <p:cNvPr id="4" name="图片 3" descr=")V3[3LM``SM[UXBQ~%JO[0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60" y="2919730"/>
            <a:ext cx="8267700" cy="2019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17850" y="4566920"/>
            <a:ext cx="4130040" cy="30289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8732" y="2720980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  谢！</a:t>
            </a:r>
            <a:endParaRPr kumimoji="0" lang="zh-CN" altLang="en-US" sz="66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7543388" cy="460375"/>
            <a:chOff x="174623" y="286807"/>
            <a:chExt cx="7543388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6852508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24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布局与定位的意义</a:t>
              </a: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07745" y="1559560"/>
            <a:ext cx="442912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0">
              <a:lnSpc>
                <a:spcPct val="150000"/>
              </a:lnSpc>
            </a:pP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zh-CN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一个网页中，默认情况下块级元素独占一行，是自上而下排列，行内元素自左向右排列，但是在实际的网页布局中往往需要改变这种单调的排列方式，使网页内容变得丰富多彩，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r>
              <a:rPr lang="zh-CN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的浮动和定位完美的解决了这个问题</a:t>
            </a:r>
            <a:r>
              <a:rPr lang="zh-CN" altLang="zh-CN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/>
          </a:p>
        </p:txBody>
      </p:sp>
      <p:pic>
        <p:nvPicPr>
          <p:cNvPr id="16" name="图片 15"/>
          <p:cNvPicPr/>
          <p:nvPr/>
        </p:nvPicPr>
        <p:blipFill>
          <a:blip r:embed="rId2"/>
          <a:stretch>
            <a:fillRect/>
          </a:stretch>
        </p:blipFill>
        <p:spPr>
          <a:xfrm>
            <a:off x="6508115" y="1190625"/>
            <a:ext cx="5129530" cy="4044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7543388" cy="460375"/>
            <a:chOff x="174623" y="286807"/>
            <a:chExt cx="7543388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6852508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24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布局与定位的意义</a:t>
              </a: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05" y="972820"/>
            <a:ext cx="9828530" cy="446341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388745" y="966470"/>
            <a:ext cx="9677400" cy="27368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388745" y="1221740"/>
            <a:ext cx="9686925" cy="68008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388745" y="2145665"/>
            <a:ext cx="4120515" cy="331724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388110" y="1882140"/>
            <a:ext cx="9687560" cy="25463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99735" y="2147570"/>
            <a:ext cx="2769235" cy="331533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259445" y="2148205"/>
            <a:ext cx="2825750" cy="333629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50898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800" b="1" ker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en-US" altLang="zh-CN" sz="4800" b="1" ker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48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元素的浮动</a:t>
            </a:r>
            <a:endParaRPr lang="zh-CN" altLang="en-US" sz="4800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altLang="zh-CN"/>
              <a:t>6.1</a:t>
            </a:r>
            <a:endParaRPr altLang="zh-CN"/>
          </a:p>
        </p:txBody>
      </p:sp>
      <p:sp>
        <p:nvSpPr>
          <p:cNvPr id="18" name="副标题 10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570605" y="4730750"/>
            <a:ext cx="6965315" cy="109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          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7543388" cy="460375"/>
            <a:chOff x="174623" y="286807"/>
            <a:chExt cx="7543388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6852508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24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任务</a:t>
              </a:r>
              <a:r>
                <a:rPr kumimoji="0" lang="en-US" altLang="zh-CN" sz="24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1</a:t>
              </a:r>
              <a:r>
                <a:rPr kumimoji="0" lang="zh-CN" altLang="en-US" sz="24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：制作乡村振兴模范榜样网页</a:t>
              </a: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pic>
        <p:nvPicPr>
          <p:cNvPr id="14" name="图片 13" descr="[P8J68~66B`D73HY5F}Y]7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813" y="1380944"/>
            <a:ext cx="8463280" cy="44151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855085" y="1967865"/>
            <a:ext cx="4413885" cy="33083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908175" y="2355215"/>
            <a:ext cx="8090535" cy="2816225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4505960" cy="630942"/>
            <a:chOff x="174623" y="245532"/>
            <a:chExt cx="4505960" cy="630942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48993" y="245532"/>
              <a:ext cx="3831590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35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目</a:t>
              </a:r>
              <a:r>
                <a:rPr lang="en-US" altLang="zh-CN" sz="35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  </a:t>
              </a:r>
              <a:r>
                <a:rPr lang="zh-CN" altLang="en-US" sz="35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录</a:t>
              </a:r>
              <a:endParaRPr kumimoji="0" lang="zh-CN" altLang="en-US" sz="35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3" name="图片 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290114" y="1140617"/>
            <a:ext cx="6412636" cy="989264"/>
            <a:chOff x="3119671" y="941896"/>
            <a:chExt cx="6048671" cy="683608"/>
          </a:xfrm>
        </p:grpSpPr>
        <p:grpSp>
          <p:nvGrpSpPr>
            <p:cNvPr id="22" name="组合 21"/>
            <p:cNvGrpSpPr/>
            <p:nvPr/>
          </p:nvGrpSpPr>
          <p:grpSpPr>
            <a:xfrm>
              <a:off x="3119671" y="964069"/>
              <a:ext cx="1255853" cy="661435"/>
              <a:chOff x="2215144" y="982844"/>
              <a:chExt cx="1311028" cy="909489"/>
            </a:xfrm>
          </p:grpSpPr>
          <p:sp>
            <p:nvSpPr>
              <p:cNvPr id="23" name="平行四边形 22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  <p:sp>
            <p:nvSpPr>
              <p:cNvPr id="24" name="文本框 9"/>
              <p:cNvSpPr txBox="1"/>
              <p:nvPr/>
            </p:nvSpPr>
            <p:spPr>
              <a:xfrm>
                <a:off x="2459373" y="1088440"/>
                <a:ext cx="1066799" cy="803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ysClr val="window" lastClr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等线" panose="02010600030101010101" charset="-122"/>
                  </a:rPr>
                  <a:t>01</a:t>
                </a:r>
                <a:endParaRPr lang="zh-CN" altLang="en-US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025342" y="941896"/>
              <a:ext cx="5143000" cy="612920"/>
              <a:chOff x="4315150" y="953426"/>
              <a:chExt cx="3857250" cy="540057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841196" y="1036090"/>
                <a:ext cx="2827147" cy="229563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000" kern="0" dirty="0">
                  <a:ea typeface="黑体" panose="02010609060101010101" charset="-122"/>
                </a:endParaRPr>
              </a:p>
            </p:txBody>
          </p:sp>
          <p:sp>
            <p:nvSpPr>
              <p:cNvPr id="33" name="平行四边形 32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4472C4"/>
                </a:solidFill>
              </a:ln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3202432" y="2456162"/>
            <a:ext cx="6329875" cy="1080588"/>
            <a:chOff x="3119671" y="1867432"/>
            <a:chExt cx="6048671" cy="692102"/>
          </a:xfrm>
        </p:grpSpPr>
        <p:grpSp>
          <p:nvGrpSpPr>
            <p:cNvPr id="25" name="组合 24"/>
            <p:cNvGrpSpPr/>
            <p:nvPr/>
          </p:nvGrpSpPr>
          <p:grpSpPr>
            <a:xfrm>
              <a:off x="3119671" y="1889599"/>
              <a:ext cx="1265593" cy="669935"/>
              <a:chOff x="2215144" y="2033848"/>
              <a:chExt cx="1321196" cy="921179"/>
            </a:xfrm>
          </p:grpSpPr>
          <p:sp>
            <p:nvSpPr>
              <p:cNvPr id="26" name="平行四边形 25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  <p:sp>
            <p:nvSpPr>
              <p:cNvPr id="27" name="文本框 10"/>
              <p:cNvSpPr txBox="1"/>
              <p:nvPr/>
            </p:nvSpPr>
            <p:spPr>
              <a:xfrm>
                <a:off x="2469541" y="2151131"/>
                <a:ext cx="1066799" cy="80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ysClr val="window" lastClr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等线" panose="02010600030101010101" charset="-122"/>
                  </a:rPr>
                  <a:t>02</a:t>
                </a:r>
                <a:endParaRPr lang="zh-CN" altLang="en-US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</p:grpSp>
        <p:sp>
          <p:nvSpPr>
            <p:cNvPr id="36" name="平行四边形 35"/>
            <p:cNvSpPr/>
            <p:nvPr/>
          </p:nvSpPr>
          <p:spPr>
            <a:xfrm>
              <a:off x="4025342" y="1867432"/>
              <a:ext cx="5143000" cy="612920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119670" y="3717342"/>
            <a:ext cx="6412637" cy="962824"/>
            <a:chOff x="3119670" y="2792969"/>
            <a:chExt cx="6048672" cy="684985"/>
          </a:xfrm>
        </p:grpSpPr>
        <p:grpSp>
          <p:nvGrpSpPr>
            <p:cNvPr id="28" name="组合 27"/>
            <p:cNvGrpSpPr/>
            <p:nvPr/>
          </p:nvGrpSpPr>
          <p:grpSpPr>
            <a:xfrm>
              <a:off x="3119670" y="2814617"/>
              <a:ext cx="1316065" cy="663337"/>
              <a:chOff x="2215144" y="3084852"/>
              <a:chExt cx="1373886" cy="912106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2215144" y="3084852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  <p:sp>
            <p:nvSpPr>
              <p:cNvPr id="30" name="文本框 11"/>
              <p:cNvSpPr txBox="1"/>
              <p:nvPr/>
            </p:nvSpPr>
            <p:spPr>
              <a:xfrm>
                <a:off x="2522231" y="3193063"/>
                <a:ext cx="1066799" cy="803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ysClr val="window" lastClr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等线" panose="02010600030101010101" charset="-122"/>
                  </a:rPr>
                  <a:t>03</a:t>
                </a:r>
                <a:endParaRPr lang="zh-CN" altLang="en-US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</p:grpSp>
        <p:sp>
          <p:nvSpPr>
            <p:cNvPr id="39" name="平行四边形 38"/>
            <p:cNvSpPr/>
            <p:nvPr/>
          </p:nvSpPr>
          <p:spPr>
            <a:xfrm>
              <a:off x="4025342" y="2792969"/>
              <a:ext cx="5143000" cy="612920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5277748" y="1243805"/>
            <a:ext cx="6093912" cy="445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300" dirty="0"/>
              <a:t>浮动的定义</a:t>
            </a:r>
            <a:endParaRPr lang="zh-CN" altLang="en-US" sz="2300" dirty="0"/>
          </a:p>
        </p:txBody>
      </p:sp>
      <p:sp>
        <p:nvSpPr>
          <p:cNvPr id="52" name="文本框 51"/>
          <p:cNvSpPr txBox="1"/>
          <p:nvPr/>
        </p:nvSpPr>
        <p:spPr>
          <a:xfrm>
            <a:off x="5277748" y="2624099"/>
            <a:ext cx="6093912" cy="445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300" dirty="0"/>
              <a:t>浮动的效果</a:t>
            </a:r>
            <a:endParaRPr lang="zh-CN" altLang="en-US" sz="2300" dirty="0"/>
          </a:p>
        </p:txBody>
      </p:sp>
      <p:sp>
        <p:nvSpPr>
          <p:cNvPr id="53" name="文本框 52"/>
          <p:cNvSpPr txBox="1"/>
          <p:nvPr/>
        </p:nvSpPr>
        <p:spPr>
          <a:xfrm>
            <a:off x="5277748" y="3858299"/>
            <a:ext cx="609391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300" dirty="0"/>
              <a:t>文字环绕效果</a:t>
            </a:r>
            <a:endParaRPr lang="zh-CN" altLang="en-US" sz="23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7543388" cy="1042035"/>
            <a:chOff x="174623" y="286807"/>
            <a:chExt cx="7543388" cy="104203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6852508" cy="1042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33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一、浮动的定义</a:t>
              </a:r>
              <a:endParaRPr kumimoji="0" lang="zh-CN" altLang="en-US" sz="33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85725" y="1646336"/>
            <a:ext cx="8641019" cy="168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457200" fontAlgn="auto">
              <a:lnSpc>
                <a:spcPct val="150000"/>
              </a:lnSpc>
              <a:buNone/>
            </a:pPr>
            <a:r>
              <a:rPr lang="zh-CN" altLang="zh-CN" sz="2300" dirty="0">
                <a:latin typeface="+mj-ea"/>
                <a:ea typeface="+mj-ea"/>
                <a:sym typeface="+mn-ea"/>
              </a:rPr>
              <a:t>所谓元素的浮动是指设置了</a:t>
            </a:r>
            <a:r>
              <a:rPr lang="zh-CN" altLang="zh-CN" sz="2300" dirty="0">
                <a:solidFill>
                  <a:srgbClr val="009ED6"/>
                </a:solidFill>
                <a:latin typeface="+mj-ea"/>
                <a:ea typeface="+mj-ea"/>
                <a:sym typeface="+mn-ea"/>
              </a:rPr>
              <a:t>浮动属性</a:t>
            </a:r>
            <a:r>
              <a:rPr lang="zh-CN" altLang="zh-CN" sz="2300" dirty="0">
                <a:latin typeface="+mj-ea"/>
                <a:ea typeface="+mj-ea"/>
                <a:sym typeface="+mn-ea"/>
              </a:rPr>
              <a:t>的元素会</a:t>
            </a:r>
            <a:r>
              <a:rPr lang="zh-CN" altLang="zh-CN" sz="2300" dirty="0">
                <a:solidFill>
                  <a:srgbClr val="009ED6"/>
                </a:solidFill>
                <a:latin typeface="+mj-ea"/>
                <a:ea typeface="+mj-ea"/>
                <a:sym typeface="+mn-ea"/>
              </a:rPr>
              <a:t>脱离</a:t>
            </a:r>
            <a:r>
              <a:rPr lang="zh-CN" altLang="zh-CN" sz="2300" dirty="0">
                <a:latin typeface="+mj-ea"/>
                <a:ea typeface="+mj-ea"/>
                <a:sym typeface="+mn-ea"/>
              </a:rPr>
              <a:t>标准文档流的控制，移动到其父元素中相应位置的过程。在</a:t>
            </a:r>
            <a:r>
              <a:rPr lang="en-US" altLang="zh-CN" sz="2300" dirty="0">
                <a:latin typeface="+mj-ea"/>
                <a:ea typeface="+mj-ea"/>
                <a:sym typeface="+mn-ea"/>
              </a:rPr>
              <a:t>CSS</a:t>
            </a:r>
            <a:r>
              <a:rPr lang="zh-CN" altLang="zh-CN" sz="2300" dirty="0">
                <a:latin typeface="+mj-ea"/>
                <a:ea typeface="+mj-ea"/>
                <a:sym typeface="+mn-ea"/>
              </a:rPr>
              <a:t>中，通过</a:t>
            </a:r>
            <a:r>
              <a:rPr lang="en-US" altLang="zh-CN" sz="2300" dirty="0">
                <a:solidFill>
                  <a:srgbClr val="009ED6"/>
                </a:solidFill>
                <a:latin typeface="+mj-ea"/>
                <a:ea typeface="+mj-ea"/>
                <a:sym typeface="+mn-ea"/>
              </a:rPr>
              <a:t>float</a:t>
            </a:r>
            <a:r>
              <a:rPr lang="zh-CN" altLang="zh-CN" sz="2300" dirty="0">
                <a:solidFill>
                  <a:srgbClr val="009ED6"/>
                </a:solidFill>
                <a:latin typeface="+mj-ea"/>
                <a:ea typeface="+mj-ea"/>
                <a:sym typeface="+mn-ea"/>
              </a:rPr>
              <a:t>属性</a:t>
            </a:r>
            <a:r>
              <a:rPr lang="zh-CN" altLang="zh-CN" sz="2300" dirty="0">
                <a:latin typeface="+mj-ea"/>
                <a:ea typeface="+mj-ea"/>
                <a:sym typeface="+mn-ea"/>
              </a:rPr>
              <a:t>来定义浮动，其基本语法格式如下：</a:t>
            </a:r>
            <a:endParaRPr lang="zh-CN" altLang="en-US" sz="2300" dirty="0">
              <a:latin typeface="+mj-ea"/>
              <a:ea typeface="+mj-ea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3120000" y="4178784"/>
            <a:ext cx="6637337" cy="446276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300" dirty="0"/>
              <a:t>选择器</a:t>
            </a:r>
            <a:r>
              <a:rPr lang="en-US" altLang="zh-CN" sz="2300" dirty="0"/>
              <a:t>{float:</a:t>
            </a:r>
            <a:r>
              <a:rPr lang="zh-CN" altLang="zh-CN" sz="2300" dirty="0"/>
              <a:t>属性值</a:t>
            </a:r>
            <a:r>
              <a:rPr lang="en-US" altLang="zh-CN" sz="2300" dirty="0"/>
              <a:t>;}</a:t>
            </a:r>
            <a:endParaRPr lang="zh-CN" altLang="zh-CN" sz="23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7543388" cy="1042035"/>
            <a:chOff x="174623" y="286807"/>
            <a:chExt cx="7543388" cy="104203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6852508" cy="1042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33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一、浮动的定义</a:t>
              </a:r>
              <a:endParaRPr kumimoji="0" lang="zh-CN" altLang="en-US" sz="33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sp>
        <p:nvSpPr>
          <p:cNvPr id="12" name="内容占位符 2"/>
          <p:cNvSpPr txBox="1"/>
          <p:nvPr/>
        </p:nvSpPr>
        <p:spPr bwMode="auto">
          <a:xfrm>
            <a:off x="1647159" y="1505895"/>
            <a:ext cx="10088120" cy="38465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buFont typeface="Arial" panose="020B0604020202020204" pitchFamily="34" charset="0"/>
              <a:buNone/>
            </a:pPr>
            <a:r>
              <a:rPr lang="zh-CN" altLang="zh-CN" dirty="0"/>
              <a:t>常用的</a:t>
            </a:r>
            <a:r>
              <a:rPr lang="en-US" altLang="zh-CN" dirty="0"/>
              <a:t>float</a:t>
            </a:r>
            <a:r>
              <a:rPr lang="zh-CN" altLang="zh-CN" dirty="0"/>
              <a:t>属性值有三个，分别表示不同的含义，具体如</a:t>
            </a:r>
            <a:r>
              <a:rPr lang="zh-CN" altLang="en-US" dirty="0"/>
              <a:t>下</a:t>
            </a:r>
            <a:r>
              <a:rPr lang="zh-CN" altLang="zh-CN" dirty="0"/>
              <a:t>表所示。</a:t>
            </a:r>
            <a:endParaRPr lang="en-US" altLang="zh-CN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794627" y="2112235"/>
          <a:ext cx="6924055" cy="309738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613239"/>
                <a:gridCol w="4310816"/>
              </a:tblGrid>
              <a:tr h="6836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</a:rPr>
                        <a:t>属性值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8413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left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</a:rPr>
                        <a:t>元素向左浮动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8717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right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</a:rPr>
                        <a:t>元素向右浮动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  <a:tr h="7006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</a:rPr>
                        <a:t>元素不浮动（默认值）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4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64.xml><?xml version="1.0" encoding="utf-8"?>
<p:tagLst xmlns:p="http://schemas.openxmlformats.org/presentationml/2006/main">
  <p:tag name="KSO_WM_BEAUTIFY_FLAG" val=""/>
  <p:tag name="KSO_WM_UNIT_PLACING_PICTURE_USER_VIEWPORT" val="{&quot;height&quot;:9917,&quot;width&quot;:7448}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1372</Words>
  <Application>WPS 演示</Application>
  <PresentationFormat>宽屏</PresentationFormat>
  <Paragraphs>135</Paragraphs>
  <Slides>20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8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Söhne</vt:lpstr>
      <vt:lpstr>Segoe Print</vt:lpstr>
      <vt:lpstr>Times New Roman</vt:lpstr>
      <vt:lpstr>Calibri</vt:lpstr>
      <vt:lpstr>Arial Unicode MS</vt:lpstr>
      <vt:lpstr>Arial Black</vt:lpstr>
      <vt:lpstr>思源黑体 CN Medium</vt:lpstr>
      <vt:lpstr>Office 主题​​</vt:lpstr>
      <vt:lpstr>1_Office 主题​​</vt:lpstr>
      <vt:lpstr>PowerPoint 演示文稿</vt:lpstr>
      <vt:lpstr>布局与定位的意义</vt:lpstr>
      <vt:lpstr>PowerPoint 演示文稿</vt:lpstr>
      <vt:lpstr>PowerPoint 演示文稿</vt:lpstr>
      <vt:lpstr>6.1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Administrator</cp:lastModifiedBy>
  <cp:revision>38</cp:revision>
  <dcterms:created xsi:type="dcterms:W3CDTF">2019-09-19T02:01:00Z</dcterms:created>
  <dcterms:modified xsi:type="dcterms:W3CDTF">2023-11-24T10:10:53Z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2052-11.8.6.8810</vt:lpwstr>
  </property>
  <property fmtid="{D5CDD505-2E9C-101B-9397-08002B2CF9AE}" pid="3" name="ICV">
    <vt:lpwstr>A2AAF15482944C1DA4F58E4186A18D01_13</vt:lpwstr>
  </property>
</Properties>
</file>