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361" r:id="rId3"/>
    <p:sldId id="403" r:id="rId4"/>
    <p:sldId id="362" r:id="rId6"/>
    <p:sldId id="405" r:id="rId7"/>
    <p:sldId id="413" r:id="rId8"/>
    <p:sldId id="407" r:id="rId9"/>
    <p:sldId id="409" r:id="rId10"/>
    <p:sldId id="410" r:id="rId11"/>
    <p:sldId id="411" r:id="rId12"/>
    <p:sldId id="419" r:id="rId13"/>
    <p:sldId id="279" r:id="rId14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9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8"/>
        <p:guide pos="39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6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tags" Target="../tags/tag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tags" Target="../tags/tag59.xml"/><Relationship Id="rId2" Type="http://schemas.openxmlformats.org/officeDocument/2006/relationships/image" Target="../media/image5.png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6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39825" y="2768600"/>
            <a:ext cx="2174875" cy="1206500"/>
          </a:xfrm>
        </p:spPr>
        <p:txBody>
          <a:bodyPr/>
          <a:p>
            <a:r>
              <a:rPr altLang="zh-CN"/>
              <a:t>2.10</a:t>
            </a:r>
            <a:endParaRPr altLang="zh-CN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超链接标签</a:t>
            </a:r>
            <a:endParaRPr lang="zh-CN" altLang="en-US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锚点链接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48915" y="445770"/>
            <a:ext cx="9257030" cy="641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400" smtClean="0">
                <a:solidFill>
                  <a:srgbClr val="0070C0"/>
                </a:solidFill>
                <a:cs typeface="+mn-ea"/>
                <a:sym typeface="+mn-lt"/>
              </a:rPr>
              <a:t>超链接标签</a:t>
            </a:r>
            <a:endParaRPr lang="en-GB" altLang="zh-CN" sz="2400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088233" y="2393656"/>
            <a:ext cx="6190948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一个网站通常由多个页面构成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，打开网站，通常先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看到的是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如果想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从首页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跳转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到其他页面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就需要在首页的相应位置添加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超链接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。在HTML5中超链接是由&lt;a&gt;标签来定义的。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4484" y="5588999"/>
            <a:ext cx="9719280" cy="4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90" y="1629292"/>
            <a:ext cx="3715170" cy="4005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32700"/>
          <a:stretch>
            <a:fillRect/>
          </a:stretch>
        </p:blipFill>
        <p:spPr>
          <a:xfrm>
            <a:off x="1882775" y="0"/>
            <a:ext cx="9025890" cy="6833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cs typeface="+mn-ea"/>
                <a:sym typeface="+mn-lt"/>
              </a:rPr>
              <a:t>超链接标签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8202" y="2080173"/>
            <a:ext cx="10331125" cy="815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54160" y="2278955"/>
            <a:ext cx="971820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&lt;a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href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="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跳转目标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" target="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目标窗口的弹出方式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文本或图像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&lt;/a&gt;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972017" y="1268427"/>
            <a:ext cx="79237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超链接的语法格式</a:t>
            </a:r>
            <a:endParaRPr lang="zh-CN" altLang="en-US" sz="20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86230" y="3083560"/>
            <a:ext cx="9297035" cy="1492885"/>
            <a:chOff x="666040" y="2955741"/>
            <a:chExt cx="8053415" cy="1492707"/>
          </a:xfrm>
        </p:grpSpPr>
        <p:grpSp>
          <p:nvGrpSpPr>
            <p:cNvPr id="18" name="组合 17"/>
            <p:cNvGrpSpPr/>
            <p:nvPr/>
          </p:nvGrpSpPr>
          <p:grpSpPr>
            <a:xfrm>
              <a:off x="666040" y="2993101"/>
              <a:ext cx="8053415" cy="1455347"/>
              <a:chOff x="1273880" y="4261348"/>
              <a:chExt cx="8053415" cy="1455347"/>
            </a:xfrm>
          </p:grpSpPr>
          <p:sp>
            <p:nvSpPr>
              <p:cNvPr id="20" name="任意多边形 19"/>
              <p:cNvSpPr/>
              <p:nvPr/>
            </p:nvSpPr>
            <p:spPr bwMode="auto">
              <a:xfrm>
                <a:off x="1273880" y="4261348"/>
                <a:ext cx="935041" cy="1455347"/>
              </a:xfrm>
              <a:custGeom>
                <a:avLst/>
                <a:gdLst>
                  <a:gd name="connsiteX0" fmla="*/ 0 w 1484312"/>
                  <a:gd name="connsiteY0" fmla="*/ 0 h 1039018"/>
                  <a:gd name="connsiteX1" fmla="*/ 964803 w 1484312"/>
                  <a:gd name="connsiteY1" fmla="*/ 0 h 1039018"/>
                  <a:gd name="connsiteX2" fmla="*/ 1484312 w 1484312"/>
                  <a:gd name="connsiteY2" fmla="*/ 519509 h 1039018"/>
                  <a:gd name="connsiteX3" fmla="*/ 964803 w 1484312"/>
                  <a:gd name="connsiteY3" fmla="*/ 1039018 h 1039018"/>
                  <a:gd name="connsiteX4" fmla="*/ 0 w 1484312"/>
                  <a:gd name="connsiteY4" fmla="*/ 1039018 h 1039018"/>
                  <a:gd name="connsiteX5" fmla="*/ 519509 w 1484312"/>
                  <a:gd name="connsiteY5" fmla="*/ 519509 h 1039018"/>
                  <a:gd name="connsiteX6" fmla="*/ 0 w 1484312"/>
                  <a:gd name="connsiteY6" fmla="*/ 0 h 103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4312" h="1039018">
                    <a:moveTo>
                      <a:pt x="1484312" y="0"/>
                    </a:moveTo>
                    <a:lnTo>
                      <a:pt x="1484312" y="675362"/>
                    </a:lnTo>
                    <a:lnTo>
                      <a:pt x="742156" y="1039018"/>
                    </a:lnTo>
                    <a:lnTo>
                      <a:pt x="0" y="675362"/>
                    </a:lnTo>
                    <a:lnTo>
                      <a:pt x="0" y="0"/>
                    </a:lnTo>
                    <a:lnTo>
                      <a:pt x="742156" y="363656"/>
                    </a:lnTo>
                    <a:lnTo>
                      <a:pt x="1484312" y="0"/>
                    </a:lnTo>
                    <a:close/>
                  </a:path>
                </a:pathLst>
              </a:custGeom>
              <a:solidFill>
                <a:srgbClr val="1369B2"/>
              </a:solidFill>
              <a:ln w="9525">
                <a:noFill/>
                <a:round/>
              </a:ln>
            </p:spPr>
            <p:txBody>
              <a:bodyPr tIns="179966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href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2208921" y="4261348"/>
                <a:ext cx="7118374" cy="947483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861453" y="2955741"/>
              <a:ext cx="6730373" cy="10146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用于指定链接目标的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url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，当为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&lt;a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</a:t>
              </a:r>
              <a:r>
                <a:rPr lang="zh-CN" altLang="zh-CN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href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时，它就具有了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超链接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的功能。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86230" y="4411344"/>
            <a:ext cx="9396095" cy="1525905"/>
            <a:chOff x="666040" y="4261283"/>
            <a:chExt cx="8053992" cy="1526108"/>
          </a:xfrm>
        </p:grpSpPr>
        <p:grpSp>
          <p:nvGrpSpPr>
            <p:cNvPr id="23" name="组合 22"/>
            <p:cNvGrpSpPr/>
            <p:nvPr/>
          </p:nvGrpSpPr>
          <p:grpSpPr>
            <a:xfrm>
              <a:off x="666040" y="4332044"/>
              <a:ext cx="8053415" cy="1455347"/>
              <a:chOff x="1273880" y="4261348"/>
              <a:chExt cx="8053415" cy="1455347"/>
            </a:xfrm>
          </p:grpSpPr>
          <p:sp>
            <p:nvSpPr>
              <p:cNvPr id="25" name="任意多边形 24"/>
              <p:cNvSpPr/>
              <p:nvPr/>
            </p:nvSpPr>
            <p:spPr bwMode="auto">
              <a:xfrm>
                <a:off x="1273880" y="4261348"/>
                <a:ext cx="935041" cy="1455347"/>
              </a:xfrm>
              <a:custGeom>
                <a:avLst/>
                <a:gdLst>
                  <a:gd name="connsiteX0" fmla="*/ 0 w 1484312"/>
                  <a:gd name="connsiteY0" fmla="*/ 0 h 1039018"/>
                  <a:gd name="connsiteX1" fmla="*/ 964803 w 1484312"/>
                  <a:gd name="connsiteY1" fmla="*/ 0 h 1039018"/>
                  <a:gd name="connsiteX2" fmla="*/ 1484312 w 1484312"/>
                  <a:gd name="connsiteY2" fmla="*/ 519509 h 1039018"/>
                  <a:gd name="connsiteX3" fmla="*/ 964803 w 1484312"/>
                  <a:gd name="connsiteY3" fmla="*/ 1039018 h 1039018"/>
                  <a:gd name="connsiteX4" fmla="*/ 0 w 1484312"/>
                  <a:gd name="connsiteY4" fmla="*/ 1039018 h 1039018"/>
                  <a:gd name="connsiteX5" fmla="*/ 519509 w 1484312"/>
                  <a:gd name="connsiteY5" fmla="*/ 519509 h 1039018"/>
                  <a:gd name="connsiteX6" fmla="*/ 0 w 1484312"/>
                  <a:gd name="connsiteY6" fmla="*/ 0 h 103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4312" h="1039018">
                    <a:moveTo>
                      <a:pt x="1484312" y="0"/>
                    </a:moveTo>
                    <a:lnTo>
                      <a:pt x="1484312" y="675362"/>
                    </a:lnTo>
                    <a:lnTo>
                      <a:pt x="742156" y="1039018"/>
                    </a:lnTo>
                    <a:lnTo>
                      <a:pt x="0" y="675362"/>
                    </a:lnTo>
                    <a:lnTo>
                      <a:pt x="0" y="0"/>
                    </a:lnTo>
                    <a:lnTo>
                      <a:pt x="742156" y="363656"/>
                    </a:lnTo>
                    <a:lnTo>
                      <a:pt x="1484312" y="0"/>
                    </a:lnTo>
                    <a:close/>
                  </a:path>
                </a:pathLst>
              </a:custGeom>
              <a:solidFill>
                <a:srgbClr val="1369B2"/>
              </a:solidFill>
              <a:ln w="9525">
                <a:noFill/>
                <a:round/>
              </a:ln>
            </p:spPr>
            <p:txBody>
              <a:bodyPr tIns="179966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target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2208921" y="4261348"/>
                <a:ext cx="7118374" cy="947483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861321" y="4261283"/>
              <a:ext cx="6858711" cy="9754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用于指定链接页面的打开方式，其取值有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_self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_blank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两种，其中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_self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为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默认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值，意为在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原窗口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中打开，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_blank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为在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新窗口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中打开。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26732" y="2432112"/>
            <a:ext cx="54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70175" y="2449257"/>
            <a:ext cx="828000" cy="351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超链接</a:t>
            </a:r>
            <a:r>
              <a:rPr smtClean="0">
                <a:solidFill>
                  <a:srgbClr val="0070C0"/>
                </a:solidFill>
                <a:sym typeface="+mn-ea"/>
              </a:rPr>
              <a:t>标</a:t>
            </a:r>
            <a:r>
              <a:rPr altLang="zh-CN" smtClean="0">
                <a:solidFill>
                  <a:srgbClr val="0070C0"/>
                </a:solidFill>
                <a:sym typeface="+mn-ea"/>
              </a:rPr>
              <a:t>签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85640" y="1104265"/>
            <a:ext cx="7706360" cy="4752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3905" y="876935"/>
            <a:ext cx="3242310" cy="5119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cs typeface="+mn-ea"/>
                <a:sym typeface="+mn-lt"/>
              </a:rPr>
              <a:t>超链接标签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562" y="2349967"/>
            <a:ext cx="3148482" cy="37644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12452" y="1486310"/>
            <a:ext cx="474531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注意：</a:t>
            </a:r>
            <a:endParaRPr lang="zh-CN" altLang="en-US" sz="2400" b="1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12452" y="2740991"/>
            <a:ext cx="6766729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暂时没有确定链接目标时，通常将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&lt;a&gt;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标签的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href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属性值定义为“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#”(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即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href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="#")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，表示该链接暂时为一个空链接。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在网页中不仅可以创建文本超链接，各种网页元素，如图像、音频、视频等都可以添加超链接。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72185" y="153035"/>
            <a:ext cx="4688205" cy="723900"/>
          </a:xfrm>
        </p:spPr>
        <p:txBody>
          <a:bodyPr/>
          <a:p>
            <a:r>
              <a:rPr lang="zh-CN" altLang="en-US"/>
              <a:t>锚点链接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18565" y="1165860"/>
            <a:ext cx="216789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网页内容较多，页面过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长</a:t>
            </a:r>
            <a:endParaRPr lang="zh-CN" altLang="zh-CN" sz="2000" dirty="0" smtClean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4120" y="2625090"/>
            <a:ext cx="2685415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浏览网页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时就需要不断地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拖动滚动条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，来查看所需要的内容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14120" y="4500245"/>
            <a:ext cx="2172335" cy="101473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效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率较低</a:t>
            </a:r>
            <a:endParaRPr lang="en-US" altLang="zh-CN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不方便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48785" y="391795"/>
            <a:ext cx="7860665" cy="5680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锚点链接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34752" y="899911"/>
            <a:ext cx="7655597" cy="1788781"/>
            <a:chOff x="1324771" y="959724"/>
            <a:chExt cx="7201883" cy="1789112"/>
          </a:xfrm>
        </p:grpSpPr>
        <p:pic>
          <p:nvPicPr>
            <p:cNvPr id="5" name="Picture 2" descr="C:\Users\Administrator\AppData\Local\Microsoft\Windows\Temporary Internet Files\Content.IE5\LL80EUR3\MC900446500[1].wm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700000">
              <a:off x="1277940" y="1006555"/>
              <a:ext cx="1789112" cy="16954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矩形 5"/>
            <p:cNvSpPr/>
            <p:nvPr/>
          </p:nvSpPr>
          <p:spPr>
            <a:xfrm>
              <a:off x="3438391" y="1438701"/>
              <a:ext cx="5088263" cy="7557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为了提高信息的</a:t>
              </a: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检索速度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47340" y="2134036"/>
            <a:ext cx="9011751" cy="4005559"/>
            <a:chOff x="733425" y="2368587"/>
            <a:chExt cx="8785947" cy="4006464"/>
          </a:xfrm>
        </p:grpSpPr>
        <p:pic>
          <p:nvPicPr>
            <p:cNvPr id="8" name="Picture 8" descr="C:\Users\Administrator\Desktop\放大镜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425" y="2368587"/>
              <a:ext cx="5080000" cy="33655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" name="组合 8"/>
            <p:cNvGrpSpPr/>
            <p:nvPr/>
          </p:nvGrpSpPr>
          <p:grpSpPr>
            <a:xfrm>
              <a:off x="5876033" y="3990723"/>
              <a:ext cx="3643339" cy="2384328"/>
              <a:chOff x="5876033" y="3990723"/>
              <a:chExt cx="3643339" cy="238432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876033" y="4124738"/>
                <a:ext cx="3643339" cy="2250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5000"/>
                  </a:lnSpc>
                </a:pPr>
                <a:r>
                  <a:rPr lang="en-US" altLang="zh-CN" sz="2400" b="1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HTML</a:t>
                </a:r>
                <a:r>
                  <a:rPr lang="zh-CN" altLang="zh-CN" sz="2400" b="1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语言</a:t>
                </a:r>
                <a:r>
                  <a:rPr lang="zh-CN" altLang="zh-CN" sz="24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提供了一种特殊的链接——</a:t>
                </a:r>
                <a:r>
                  <a:rPr lang="zh-CN" altLang="zh-CN" sz="2400" b="1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锚点链接</a:t>
                </a:r>
                <a:r>
                  <a:rPr lang="zh-CN" altLang="zh-CN" sz="24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，通过创建锚点链接，用户能够快速定位到目标内容。</a:t>
                </a:r>
                <a:endParaRPr lang="zh-CN" altLang="zh-CN" sz="24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等腰三角形 12"/>
              <p:cNvSpPr/>
              <p:nvPr/>
            </p:nvSpPr>
            <p:spPr>
              <a:xfrm rot="21293021" flipV="1">
                <a:off x="6056088" y="3990723"/>
                <a:ext cx="2800301" cy="332755"/>
              </a:xfrm>
              <a:custGeom>
                <a:avLst/>
                <a:gdLst/>
                <a:ahLst/>
                <a:cxnLst>
                  <a:cxn ang="0">
                    <a:pos x="0" y="241459"/>
                  </a:cxn>
                  <a:cxn ang="0">
                    <a:pos x="2032000" y="0"/>
                  </a:cxn>
                  <a:cxn ang="0">
                    <a:pos x="1600200" y="216059"/>
                  </a:cxn>
                  <a:cxn ang="0">
                    <a:pos x="0" y="241459"/>
                  </a:cxn>
                </a:cxnLst>
                <a:rect l="0" t="0" r="0" b="0"/>
                <a:pathLst>
                  <a:path w="2032000" h="241459">
                    <a:moveTo>
                      <a:pt x="0" y="241459"/>
                    </a:moveTo>
                    <a:lnTo>
                      <a:pt x="2032000" y="0"/>
                    </a:lnTo>
                    <a:lnTo>
                      <a:pt x="1600200" y="216059"/>
                    </a:lnTo>
                    <a:lnTo>
                      <a:pt x="0" y="241459"/>
                    </a:lnTo>
                    <a:close/>
                  </a:path>
                </a:pathLst>
              </a:custGeom>
              <a:solidFill>
                <a:srgbClr val="0070C0">
                  <a:alpha val="100000"/>
                </a:srgbClr>
              </a:solidFill>
              <a:ln w="28575"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锚点链接</a:t>
            </a:r>
            <a:endParaRPr lang="zh-CN" altLang="en-US"/>
          </a:p>
        </p:txBody>
      </p:sp>
      <p:cxnSp>
        <p:nvCxnSpPr>
          <p:cNvPr id="13" name="直接连接符 27"/>
          <p:cNvCxnSpPr/>
          <p:nvPr/>
        </p:nvCxnSpPr>
        <p:spPr>
          <a:xfrm>
            <a:off x="3224151" y="2601335"/>
            <a:ext cx="0" cy="2748241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432737" y="3283647"/>
            <a:ext cx="16286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4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34824" y="4215414"/>
            <a:ext cx="16265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24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64923" y="4425315"/>
            <a:ext cx="118455" cy="11845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64923" y="3455208"/>
            <a:ext cx="118455" cy="11845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504638" y="3109374"/>
            <a:ext cx="6744975" cy="81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563864" y="3288696"/>
            <a:ext cx="6559648" cy="3987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创建锚点链接对象：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&lt;a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="#news1"&gt;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链接文本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&lt;/a&gt;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TextBox 35"/>
          <p:cNvSpPr txBox="1">
            <a:spLocks noChangeArrowheads="1"/>
          </p:cNvSpPr>
          <p:nvPr/>
        </p:nvSpPr>
        <p:spPr bwMode="auto">
          <a:xfrm>
            <a:off x="822637" y="1550979"/>
            <a:ext cx="10367207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锚点链接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分为两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步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504638" y="4077039"/>
            <a:ext cx="6744975" cy="81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563864" y="4256361"/>
            <a:ext cx="66857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创建锚点跳转目标：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id=“news1”&gt;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显示内容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&lt;/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zh-CN" altLang="en-US" sz="200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commondata" val="eyJoZGlkIjoiNWJmNThkZDE2YmIyM2RkMTFkZDlkODA2Zjg0MDlkZjk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思源宋体 CN Heavy</vt:lpstr>
      <vt:lpstr>Calibri</vt:lpstr>
      <vt:lpstr>Times New Roman</vt:lpstr>
      <vt:lpstr>Arial Unicode MS</vt:lpstr>
      <vt:lpstr>Arial Black</vt:lpstr>
      <vt:lpstr>黑体</vt:lpstr>
      <vt:lpstr>Office 主题​​</vt:lpstr>
      <vt:lpstr>2.10</vt:lpstr>
      <vt:lpstr>超链接标签</vt:lpstr>
      <vt:lpstr>PowerPoint 演示文稿</vt:lpstr>
      <vt:lpstr>超链接标签</vt:lpstr>
      <vt:lpstr>超链接标签</vt:lpstr>
      <vt:lpstr>超链接标签</vt:lpstr>
      <vt:lpstr>锚点链接</vt:lpstr>
      <vt:lpstr>锚点链接</vt:lpstr>
      <vt:lpstr>锚点链接</vt:lpstr>
      <vt:lpstr>锚点链接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46</cp:revision>
  <dcterms:created xsi:type="dcterms:W3CDTF">2019-09-19T02:01:00Z</dcterms:created>
  <dcterms:modified xsi:type="dcterms:W3CDTF">2024-05-24T09:09:47Z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6E310E310BD7434AAED61987F38655E0_13</vt:lpwstr>
  </property>
</Properties>
</file>