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20" r:id="rId3"/>
    <p:sldId id="422" r:id="rId4"/>
    <p:sldId id="432" r:id="rId5"/>
    <p:sldId id="423" r:id="rId6"/>
    <p:sldId id="424" r:id="rId7"/>
    <p:sldId id="425" r:id="rId8"/>
    <p:sldId id="426" r:id="rId9"/>
    <p:sldId id="279" r:id="rId10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40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70C0"/>
    <a:srgbClr val="FD8052"/>
    <a:srgbClr val="1369B2"/>
    <a:srgbClr val="E2E4E5"/>
    <a:srgbClr val="FD8254"/>
    <a:srgbClr val="4C8CF5"/>
    <a:srgbClr val="FEB092"/>
    <a:srgbClr val="E50505"/>
    <a:srgbClr val="FD7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E761DD5-6A28-4EB3-B004-5046B33DEF28}" styleName="{5f665f64-12ef-476e-b9c2-ac2a9167e622}">
    <a:wholeTbl>
      <a:tcTxStyle>
        <a:fontRef idx="none">
          <a:prstClr val="black"/>
        </a:fontRef>
      </a:tcTxStyle>
      <a:tcStyle>
        <a:tcBdr>
          <a:left>
            <a:ln w="6350" cmpd="sng">
              <a:solidFill>
                <a:srgbClr val="E4F2FF"/>
              </a:solidFill>
            </a:ln>
          </a:left>
          <a:right>
            <a:ln w="6350" cmpd="sng">
              <a:solidFill>
                <a:srgbClr val="E4F2FF"/>
              </a:solidFill>
            </a:ln>
          </a:right>
          <a:top>
            <a:ln w="6350" cmpd="sng">
              <a:solidFill>
                <a:srgbClr val="E4F2FF"/>
              </a:solidFill>
            </a:ln>
          </a:top>
          <a:bottom>
            <a:ln w="6350" cmpd="sng">
              <a:solidFill>
                <a:srgbClr val="E4F2FF"/>
              </a:solidFill>
            </a:ln>
          </a:bottom>
          <a:insideH>
            <a:ln w="6350" cmpd="sng">
              <a:solidFill>
                <a:srgbClr val="E4F2FF"/>
              </a:solidFill>
            </a:ln>
          </a:insideH>
          <a:insideV>
            <a:ln w="6350" cmpd="sng">
              <a:solidFill>
                <a:srgbClr val="E4F2FF"/>
              </a:solidFill>
            </a:ln>
          </a:insideV>
        </a:tcBdr>
        <a:fill>
          <a:solidFill>
            <a:srgbClr val="E4F2FF"/>
          </a:solidFill>
        </a:fill>
      </a:tcStyle>
    </a:wholeTbl>
    <a:lastRow>
      <a:tcTxStyle>
        <a:fontRef idx="none">
          <a:prstClr val="black"/>
        </a:fontRef>
      </a:tcTxStyle>
      <a:tcStyle>
        <a:tcBdr/>
        <a:fill>
          <a:solidFill>
            <a:srgbClr val="65A1D3"/>
          </a:solidFill>
        </a:fill>
      </a:tcStyle>
    </a:lastRow>
    <a:firstRow>
      <a:tcTxStyle>
        <a:fontRef idx="none">
          <a:prstClr val="black"/>
        </a:fontRef>
      </a:tcTxStyle>
      <a:tcStyle>
        <a:tcBdr/>
        <a:fill>
          <a:solidFill>
            <a:srgbClr val="65A1D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8"/>
        <p:guide pos="40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64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58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tags" Target="../tags/tag63.xml"/><Relationship Id="rId2" Type="http://schemas.openxmlformats.org/officeDocument/2006/relationships/image" Target="../media/image6.png"/><Relationship Id="rId1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6970" y="2768600"/>
            <a:ext cx="2157730" cy="1206500"/>
          </a:xfrm>
        </p:spPr>
        <p:txBody>
          <a:bodyPr/>
          <a:p>
            <a:r>
              <a:rPr altLang="zh-CN"/>
              <a:t>2.11</a:t>
            </a:r>
            <a:endParaRPr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表格标签</a:t>
            </a:r>
            <a:endParaRPr lang="en-US" altLang="zh-CN"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一、表格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3810" y="1549400"/>
            <a:ext cx="5816600" cy="411035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457200" fontAlgn="auto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在日常生活中，为了清晰地显示数据或信息，常常使用表格对数据或信息进行整理；而在制作网页时，同样可以使用表格对网页内容进行规划。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935" y="1603892"/>
            <a:ext cx="3715170" cy="4005417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1704484" y="5588999"/>
            <a:ext cx="9719280" cy="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一、表格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465879" y="1191545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表格的基本结构</a:t>
            </a:r>
            <a:endParaRPr lang="zh-CN" altLang="en-US" sz="24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486150" y="2410460"/>
          <a:ext cx="5675630" cy="3345180"/>
        </p:xfrm>
        <a:graphic>
          <a:graphicData uri="http://schemas.openxmlformats.org/drawingml/2006/table">
            <a:tbl>
              <a:tblPr/>
              <a:tblGrid>
                <a:gridCol w="1134745"/>
                <a:gridCol w="1134110"/>
                <a:gridCol w="1086485"/>
                <a:gridCol w="1185545"/>
                <a:gridCol w="1134745"/>
              </a:tblGrid>
              <a:tr h="669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6680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73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2"/>
                        </a:buBlip>
                        <a:defRPr sz="20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71850" y="4355465"/>
            <a:ext cx="5959475" cy="81661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noAutofit/>
          </a:bodyPr>
          <a:lstStyle/>
          <a:p>
            <a:pPr algn="ctr"/>
            <a:endParaRPr dirty="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9140" y="4585335"/>
            <a:ext cx="1076960" cy="46037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charset="-122"/>
              </a:rPr>
              <a:t>行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8665" y="2364740"/>
            <a:ext cx="1287145" cy="35052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5775" y="1410335"/>
            <a:ext cx="1295400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charset="-122"/>
              </a:rPr>
              <a:t>列</a:t>
            </a:r>
            <a:endParaRPr lang="zh-CN" altLang="en-US" sz="2400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9415" y="2972435"/>
            <a:ext cx="1348105" cy="87503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001125" y="3084195"/>
            <a:ext cx="1556385" cy="46037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FF"/>
                </a:solidFill>
                <a:latin typeface="Courier New" panose="02070309020205020404" pitchFamily="49" charset="0"/>
                <a:ea typeface="黑体" panose="02010609060101010101" charset="-122"/>
              </a:rPr>
              <a:t>单元格</a:t>
            </a:r>
            <a:endParaRPr lang="zh-CN" altLang="en-US" sz="2400" b="1" dirty="0">
              <a:solidFill>
                <a:srgbClr val="FF00FF"/>
              </a:solidFill>
              <a:latin typeface="Courier New" panose="02070309020205020404" pitchFamily="49" charset="0"/>
              <a:ea typeface="黑体" panose="02010609060101010101" charset="-122"/>
            </a:endParaRPr>
          </a:p>
        </p:txBody>
      </p:sp>
      <p:sp>
        <p:nvSpPr>
          <p:cNvPr id="14" name="直接连接符 13"/>
          <p:cNvSpPr/>
          <p:nvPr/>
        </p:nvSpPr>
        <p:spPr>
          <a:xfrm flipH="1" flipV="1">
            <a:off x="8244840" y="3294380"/>
            <a:ext cx="838200" cy="19685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5" name="曲线连接符 14"/>
          <p:cNvCxnSpPr/>
          <p:nvPr/>
        </p:nvCxnSpPr>
        <p:spPr>
          <a:xfrm flipV="1">
            <a:off x="2857500" y="4758055"/>
            <a:ext cx="514350" cy="11113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7" name="直接连接符 16"/>
          <p:cNvSpPr/>
          <p:nvPr/>
        </p:nvSpPr>
        <p:spPr>
          <a:xfrm>
            <a:off x="4943475" y="1915160"/>
            <a:ext cx="0" cy="3603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二、表格标签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233344" y="1189640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表格标签的基本语法</a:t>
            </a:r>
            <a:endParaRPr lang="zh-CN" altLang="en-US" sz="24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1876" name="圆角矩形 591875"/>
          <p:cNvSpPr/>
          <p:nvPr/>
        </p:nvSpPr>
        <p:spPr>
          <a:xfrm>
            <a:off x="4159250" y="1771650"/>
            <a:ext cx="5249545" cy="4258945"/>
          </a:xfrm>
          <a:prstGeom prst="roundRect">
            <a:avLst>
              <a:gd name="adj" fmla="val 6324"/>
            </a:avLst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 wrap="none"/>
          <a:lstStyle/>
          <a:p>
            <a:pPr algn="l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&lt;table &gt;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	&lt;tr&gt;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		 &lt;td&gt;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人才振兴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&lt;/td&gt;</a:t>
            </a:r>
            <a:endParaRPr lang="en-US" altLang="zh-CN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71600" lvl="3" indent="457200" algn="l"/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&lt;td&gt;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产业振兴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&lt;/td&gt;</a:t>
            </a:r>
            <a:endParaRPr lang="en-US" altLang="zh-CN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		  &lt;td&gt;</a:t>
            </a:r>
            <a:r>
              <a:rPr lang="zh-CN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文化振兴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&lt;/td&gt;</a:t>
            </a:r>
            <a:endParaRPr lang="en-US" altLang="zh-CN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en-US" altLang="zh-CN"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……</a:t>
            </a:r>
            <a:endParaRPr lang="en-US" altLang="zh-CN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	&lt;/tr&gt;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	 ……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&lt;/table&gt;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1894" name="圆角矩形标注 591893"/>
          <p:cNvSpPr/>
          <p:nvPr/>
        </p:nvSpPr>
        <p:spPr>
          <a:xfrm>
            <a:off x="6646545" y="945515"/>
            <a:ext cx="2399030" cy="826135"/>
          </a:xfrm>
          <a:prstGeom prst="wedgeRoundRectCallout">
            <a:avLst>
              <a:gd name="adj1" fmla="val -89809"/>
              <a:gd name="adj2" fmla="val 763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ea typeface="黑体" panose="02010609060101010101" charset="-122"/>
              </a:rPr>
              <a:t>table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charset="-122"/>
              </a:rPr>
              <a:t>标签</a:t>
            </a:r>
            <a:r>
              <a:rPr lang="zh-CN" altLang="zh-CN" sz="1800" b="1" dirty="0">
                <a:latin typeface="Arial" panose="020B0604020202020204" pitchFamily="34" charset="0"/>
                <a:ea typeface="黑体" panose="02010609060101010101" charset="-122"/>
              </a:rPr>
              <a:t>定义表格的开始与结束</a:t>
            </a:r>
            <a:endParaRPr lang="zh-CN" altLang="en-US" sz="1800" b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42125" y="2095500"/>
            <a:ext cx="2007870" cy="661670"/>
          </a:xfrm>
          <a:prstGeom prst="wedgeRoundRectCallout">
            <a:avLst>
              <a:gd name="adj1" fmla="val -90417"/>
              <a:gd name="adj2" fmla="val 492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p>
            <a:pPr algn="ctr"/>
            <a:r>
              <a:rPr lang="en-US" altLang="zh-CN" sz="1800" b="1" dirty="0">
                <a:latin typeface="Arial" panose="020B0604020202020204" pitchFamily="34" charset="0"/>
                <a:ea typeface="黑体" panose="02010609060101010101" charset="-122"/>
              </a:rPr>
              <a:t>tr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charset="-122"/>
              </a:rPr>
              <a:t>标签</a:t>
            </a:r>
            <a:r>
              <a:rPr lang="zh-CN" altLang="zh-CN" sz="1800" b="1" dirty="0">
                <a:latin typeface="Arial" panose="020B0604020202020204" pitchFamily="34" charset="0"/>
                <a:ea typeface="黑体" panose="02010609060101010101" charset="-122"/>
              </a:rPr>
              <a:t>定义行</a:t>
            </a:r>
            <a:endParaRPr lang="zh-CN" altLang="en-US" sz="1800" b="1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9609455" y="3011170"/>
            <a:ext cx="2359025" cy="661670"/>
          </a:xfrm>
          <a:prstGeom prst="wedgeRoundRectCallout">
            <a:avLst>
              <a:gd name="adj1" fmla="val -62893"/>
              <a:gd name="adj2" fmla="val 307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p>
            <a:pPr algn="ctr"/>
            <a:r>
              <a:rPr lang="en-US" altLang="zh-CN" sz="1800" b="1" dirty="0">
                <a:latin typeface="Arial" panose="020B0604020202020204" pitchFamily="34" charset="0"/>
                <a:ea typeface="黑体" panose="02010609060101010101" charset="-122"/>
              </a:rPr>
              <a:t>td</a:t>
            </a:r>
            <a:r>
              <a:rPr lang="zh-CN" altLang="en-US" sz="1800" b="1" dirty="0">
                <a:latin typeface="Arial" panose="020B0604020202020204" pitchFamily="34" charset="0"/>
                <a:ea typeface="黑体" panose="02010609060101010101" charset="-122"/>
              </a:rPr>
              <a:t>标签</a:t>
            </a:r>
            <a:r>
              <a:rPr lang="zh-CN" altLang="zh-CN" sz="1800" b="1" dirty="0">
                <a:latin typeface="Arial" panose="020B0604020202020204" pitchFamily="34" charset="0"/>
                <a:ea typeface="黑体" panose="02010609060101010101" charset="-122"/>
              </a:rPr>
              <a:t>定义单元格</a:t>
            </a:r>
            <a:endParaRPr lang="zh-CN" altLang="en-US" sz="1800" b="1"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二、表格标签</a:t>
            </a:r>
            <a:endParaRPr lang="en-US" altLang="zh-CN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711624" y="87722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表格标签的属性</a:t>
            </a:r>
            <a:endParaRPr lang="zh-CN" altLang="en-US" sz="24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36955" y="1337310"/>
          <a:ext cx="9126855" cy="552069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749425"/>
                <a:gridCol w="4323080"/>
                <a:gridCol w="3054350"/>
              </a:tblGrid>
              <a:tr h="651510">
                <a:tc>
                  <a:txBody>
                    <a:bodyPr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属性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常用属性值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59435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border</a:t>
                      </a:r>
                      <a:endParaRPr lang="en-US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设置表格的边框（默认</a:t>
                      </a:r>
                      <a:r>
                        <a:rPr lang="en-US" sz="1600" kern="100">
                          <a:effectLst/>
                        </a:rPr>
                        <a:t>border="0"</a:t>
                      </a:r>
                      <a:r>
                        <a:rPr lang="zh-CN" sz="1600" kern="100">
                          <a:effectLst/>
                        </a:rPr>
                        <a:t>为无边框）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像素值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26110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cellspacing</a:t>
                      </a:r>
                      <a:endParaRPr lang="en-US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设置单元格与单元格边框之间的空白间距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像素值（默认为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像素）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cellpadding</a:t>
                      </a:r>
                      <a:endParaRPr lang="en-US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设置单元格内容与单元格边框之间的空白间距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像素值（默认为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像素）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94995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width</a:t>
                      </a:r>
                      <a:endParaRPr lang="en-US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设置表格的宽度</a:t>
                      </a:r>
                      <a:endParaRPr lang="zh-CN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像素值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height</a:t>
                      </a:r>
                      <a:endParaRPr lang="en-US" sz="1600" kern="0" dirty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设置表格的高度</a:t>
                      </a:r>
                      <a:endParaRPr lang="zh-CN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像素值</a:t>
                      </a:r>
                      <a:endParaRPr lang="zh-CN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align</a:t>
                      </a:r>
                      <a:endParaRPr lang="en-US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设置表格在网页中的水平对齐方式</a:t>
                      </a:r>
                      <a:endParaRPr lang="zh-CN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left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center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right</a:t>
                      </a:r>
                      <a:endParaRPr lang="en-US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26745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bgcolor</a:t>
                      </a:r>
                      <a:endParaRPr lang="en-US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设置表格的背景颜色</a:t>
                      </a:r>
                      <a:endParaRPr lang="zh-CN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预定义的颜色值、十六进制</a:t>
                      </a:r>
                      <a:r>
                        <a:rPr lang="en-US" sz="1600" kern="100">
                          <a:effectLst/>
                        </a:rPr>
                        <a:t>#RGB</a:t>
                      </a:r>
                      <a:r>
                        <a:rPr lang="zh-CN" sz="1600" kern="100">
                          <a:effectLst/>
                        </a:rPr>
                        <a:t>、</a:t>
                      </a:r>
                      <a:r>
                        <a:rPr lang="en-US" sz="1600" kern="100">
                          <a:effectLst/>
                        </a:rPr>
                        <a:t>rgb(r,g,b)</a:t>
                      </a:r>
                      <a:endParaRPr lang="en-US" sz="1600" kern="10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57860"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background</a:t>
                      </a:r>
                      <a:endParaRPr lang="en-US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设置表格的背景图像</a:t>
                      </a:r>
                      <a:endParaRPr lang="zh-CN" sz="1600" kern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url</a:t>
                      </a:r>
                      <a:r>
                        <a:rPr lang="zh-CN" sz="1600" kern="100" dirty="0">
                          <a:effectLst/>
                        </a:rPr>
                        <a:t>地址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三、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</a:t>
            </a:r>
            <a:r>
              <a:rPr smtClean="0">
                <a:solidFill>
                  <a:srgbClr val="0070C0"/>
                </a:solidFill>
                <a:sym typeface="+mn-ea"/>
              </a:rPr>
              <a:t>控制表格样式</a:t>
            </a:r>
            <a:endParaRPr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662555" y="876935"/>
          <a:ext cx="7385685" cy="5937885"/>
        </p:xfrm>
        <a:graphic>
          <a:graphicData uri="http://schemas.openxmlformats.org/drawingml/2006/table">
            <a:tbl>
              <a:tblPr firstRow="1" lastRow="1">
                <a:tableStyleId>{CE761DD5-6A28-4EB3-B004-5046B33DEF28}</a:tableStyleId>
              </a:tblPr>
              <a:tblGrid>
                <a:gridCol w="1908175"/>
                <a:gridCol w="2651760"/>
                <a:gridCol w="2825750"/>
              </a:tblGrid>
              <a:tr h="5124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属性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常用属性值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1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border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表格边框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像素值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24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width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表格宽度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像素值（默认为2像素）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height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表格高度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像素值（默认为1像素）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24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background-color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背景色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预定义的颜色值、十六进制#RGB、rgb(r,g,b)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124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color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文本颜色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预定义的颜色值、十六进制#RGB、rgb(r,g,b)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8834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border-spacing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规定相邻单元格之间的边框的距离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像素值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padding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表格内边距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像素值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24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text-align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水平对齐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kern="100" dirty="0">
                          <a:effectLst/>
                        </a:rPr>
                        <a:t>left、center、right</a:t>
                      </a:r>
                      <a:endParaRPr lang="zh-CN" sz="1600" kern="100" dirty="0">
                        <a:effectLst/>
                      </a:endParaRPr>
                    </a:p>
                  </a:txBody>
                  <a:tcPr marL="68582" marR="68582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511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vertical-align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垂直对齐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kern="100" dirty="0">
                          <a:effectLst/>
                          <a:sym typeface="+mn-ea"/>
                        </a:rPr>
                        <a:t>top</a:t>
                      </a:r>
                      <a:r>
                        <a:rPr lang="zh-CN" sz="1600" kern="100" dirty="0">
                          <a:effectLst/>
                          <a:sym typeface="+mn-ea"/>
                        </a:rPr>
                        <a:t>、center、</a:t>
                      </a:r>
                      <a:r>
                        <a:rPr lang="zh-CN" sz="1600" kern="100" dirty="0">
                          <a:effectLst/>
                        </a:rPr>
                        <a:t>bottom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1244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border-collapse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合并表格边框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effectLst/>
                        </a:rPr>
                        <a:t>separate、collapse、inherit</a:t>
                      </a:r>
                      <a:endParaRPr lang="zh-CN" sz="1600" kern="100" dirty="0">
                        <a:effectLst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四、表格案例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8940" y="3943350"/>
            <a:ext cx="7053580" cy="2047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1130" y="755650"/>
            <a:ext cx="3964940" cy="300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TABLE_ENDDRAG_ORIGIN_RECT" val="446*263"/>
  <p:tag name="TABLE_ENDDRAG_RECT" val="274*189*446*263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  <p:tag name="TABLE_ENDDRAG_ORIGIN_RECT" val="676*434"/>
  <p:tag name="TABLE_ENDDRAG_RECT" val="123*105*676*434"/>
</p:tagLst>
</file>

<file path=ppt/tags/tag61.xml><?xml version="1.0" encoding="utf-8"?>
<p:tagLst xmlns:p="http://schemas.openxmlformats.org/presentationml/2006/main">
  <p:tag name="TABLE_ENDDRAG_ORIGIN_RECT" val="564*477"/>
  <p:tag name="TABLE_ENDDRAG_RECT" val="209*69*564*477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commondata" val="eyJoZGlkIjoiNWJmNThkZDE2YmIyM2RkMTFkZDlkODA2Zjg0MDlkZjkifQ=="/>
  <p:tag name="resource_record_key" val="{&quot;29&quot;:[20750920]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演示</Application>
  <PresentationFormat>宽屏</PresentationFormat>
  <Paragraphs>172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思源宋体 CN Heavy</vt:lpstr>
      <vt:lpstr>Calibri</vt:lpstr>
      <vt:lpstr>黑体</vt:lpstr>
      <vt:lpstr>Courier New</vt:lpstr>
      <vt:lpstr>Arial Unicode MS</vt:lpstr>
      <vt:lpstr>Arial Black</vt:lpstr>
      <vt:lpstr>Office 主题​​</vt:lpstr>
      <vt:lpstr>2.11</vt:lpstr>
      <vt:lpstr>一、表格</vt:lpstr>
      <vt:lpstr>一、表格</vt:lpstr>
      <vt:lpstr>二、表格标签</vt:lpstr>
      <vt:lpstr>二、表格标签</vt:lpstr>
      <vt:lpstr>三、CSS控制表格样式</vt:lpstr>
      <vt:lpstr>四、表格案例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49</cp:revision>
  <dcterms:created xsi:type="dcterms:W3CDTF">2019-09-19T02:01:00Z</dcterms:created>
  <dcterms:modified xsi:type="dcterms:W3CDTF">2024-05-24T09:09:50Z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EE04634E97864941A98F0D12D3C652EE_13</vt:lpwstr>
  </property>
</Properties>
</file>