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9"/>
  </p:handoutMasterIdLst>
  <p:sldIdLst>
    <p:sldId id="332" r:id="rId3"/>
    <p:sldId id="347" r:id="rId4"/>
    <p:sldId id="348" r:id="rId6"/>
    <p:sldId id="351" r:id="rId7"/>
    <p:sldId id="352" r:id="rId8"/>
    <p:sldId id="353" r:id="rId9"/>
    <p:sldId id="354" r:id="rId10"/>
    <p:sldId id="356" r:id="rId11"/>
    <p:sldId id="357" r:id="rId12"/>
    <p:sldId id="359" r:id="rId13"/>
    <p:sldId id="360" r:id="rId14"/>
    <p:sldId id="361" r:id="rId15"/>
    <p:sldId id="363" r:id="rId16"/>
    <p:sldId id="364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5" r:id="rId26"/>
    <p:sldId id="376" r:id="rId27"/>
    <p:sldId id="279" r:id="rId28"/>
  </p:sldIdLst>
  <p:sldSz cx="12192000" cy="6858000"/>
  <p:notesSz cx="7103745" cy="10234295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9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13"/>
        <p:guide pos="39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4" Type="http://schemas.openxmlformats.org/officeDocument/2006/relationships/tags" Target="tags/tag89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tags" Target="../tags/tag65.xml"/><Relationship Id="rId2" Type="http://schemas.openxmlformats.org/officeDocument/2006/relationships/image" Target="../media/image12.png"/><Relationship Id="rId1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5.png"/><Relationship Id="rId3" Type="http://schemas.openxmlformats.org/officeDocument/2006/relationships/tags" Target="../tags/tag67.xml"/><Relationship Id="rId2" Type="http://schemas.openxmlformats.org/officeDocument/2006/relationships/image" Target="../media/image14.png"/><Relationship Id="rId1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tags" Target="../tags/tag80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3.xml"/><Relationship Id="rId3" Type="http://schemas.openxmlformats.org/officeDocument/2006/relationships/image" Target="../media/image18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9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8.png"/><Relationship Id="rId7" Type="http://schemas.openxmlformats.org/officeDocument/2006/relationships/tags" Target="../tags/tag61.xml"/><Relationship Id="rId6" Type="http://schemas.openxmlformats.org/officeDocument/2006/relationships/image" Target="../media/image7.png"/><Relationship Id="rId5" Type="http://schemas.openxmlformats.org/officeDocument/2006/relationships/tags" Target="../tags/tag60.xml"/><Relationship Id="rId4" Type="http://schemas.openxmlformats.org/officeDocument/2006/relationships/image" Target="../media/image6.png"/><Relationship Id="rId3" Type="http://schemas.openxmlformats.org/officeDocument/2006/relationships/tags" Target="../tags/tag59.xml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5.xml"/><Relationship Id="rId1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1.png"/><Relationship Id="rId3" Type="http://schemas.openxmlformats.org/officeDocument/2006/relationships/tags" Target="../tags/tag63.xml"/><Relationship Id="rId2" Type="http://schemas.openxmlformats.org/officeDocument/2006/relationships/image" Target="../media/image10.png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/>
              <a:t>2.5</a:t>
            </a:r>
            <a:endParaRPr altLang="zh-CN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ln w="1778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文本控制标签</a:t>
            </a:r>
            <a:endParaRPr lang="zh-CN" altLang="en-US" b="1" kern="0" dirty="0" smtClean="0">
              <a:ln w="1778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5266" y="4941168"/>
            <a:ext cx="309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32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F05425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一、页面格式化标签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84563" y="1554991"/>
            <a:ext cx="2218773" cy="7949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水平线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984537" y="2556735"/>
            <a:ext cx="10294644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水平线可以通过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hr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 /&gt;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来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定义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56777" y="4032291"/>
            <a:ext cx="10322403" cy="836601"/>
            <a:chOff x="954873" y="3169038"/>
            <a:chExt cx="10324315" cy="836756"/>
          </a:xfrm>
        </p:grpSpPr>
        <p:sp>
          <p:nvSpPr>
            <p:cNvPr id="17" name="矩形 16"/>
            <p:cNvSpPr/>
            <p:nvPr/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35"/>
            <p:cNvSpPr txBox="1">
              <a:spLocks noChangeArrowheads="1"/>
            </p:cNvSpPr>
            <p:nvPr/>
          </p:nvSpPr>
          <p:spPr bwMode="auto">
            <a:xfrm>
              <a:off x="954873" y="3285794"/>
              <a:ext cx="7925167" cy="536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94" tIns="60946" rIns="121894" bIns="6094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</a:t>
              </a:r>
              <a:r>
                <a:rPr lang="en-US" altLang="zh-CN" dirty="0" err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hr</a:t>
              </a:r>
              <a:r>
                <a:rPr lang="en-US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r>
                <a:rPr lang="en-US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="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属性值</a:t>
              </a:r>
              <a:r>
                <a:rPr lang="en-US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" /&gt;</a:t>
              </a:r>
              <a:endPara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956777" y="3253094"/>
            <a:ext cx="792370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水平线标签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的基本语法格式</a:t>
            </a:r>
            <a:endParaRPr lang="zh-CN" altLang="en-US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一、页面格式化标签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84563" y="1554991"/>
            <a:ext cx="2218773" cy="7949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水平线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84561" y="3285186"/>
          <a:ext cx="10293985" cy="2807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4125"/>
                <a:gridCol w="2418080"/>
                <a:gridCol w="6621780"/>
              </a:tblGrid>
              <a:tr h="52895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属性名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含义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属性值</a:t>
                      </a:r>
                      <a:endParaRPr lang="zh-CN" altLang="en-US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895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align</a:t>
                      </a:r>
                      <a:endParaRPr lang="en-US" sz="16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设置水平线的对齐方式</a:t>
                      </a:r>
                      <a:endParaRPr lang="zh-CN" altLang="en-US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可选择</a:t>
                      </a:r>
                      <a:r>
                        <a:rPr lang="en-US" alt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left</a:t>
                      </a: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right</a:t>
                      </a: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、</a:t>
                      </a:r>
                      <a:r>
                        <a:rPr lang="en-US" alt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center</a:t>
                      </a: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三种值，默认为</a:t>
                      </a:r>
                      <a:r>
                        <a:rPr lang="en-US" alt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center</a:t>
                      </a: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，居中对齐显示</a:t>
                      </a:r>
                      <a:endParaRPr lang="zh-CN" altLang="en-US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119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size</a:t>
                      </a:r>
                      <a:endParaRPr lang="en-US" sz="16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设置水平线的粗细</a:t>
                      </a:r>
                      <a:endParaRPr lang="zh-CN" altLang="en-US" sz="16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以像素为单位，默认为</a:t>
                      </a: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r>
                        <a:rPr lang="zh-CN" alt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像素</a:t>
                      </a:r>
                      <a:endParaRPr lang="zh-CN" altLang="en-US" sz="16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color</a:t>
                      </a:r>
                      <a:endParaRPr lang="en-US" sz="16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设置水平线的颜色</a:t>
                      </a:r>
                      <a:endParaRPr lang="zh-CN" altLang="en-US" sz="16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可用颜色名称、十六进制</a:t>
                      </a:r>
                      <a:r>
                        <a:rPr lang="en-US" alt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#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RGB、rgb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r,g,b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2895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width</a:t>
                      </a:r>
                      <a:endParaRPr lang="en-US" sz="16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设置水平线的宽度</a:t>
                      </a:r>
                      <a:endParaRPr lang="zh-CN" altLang="en-US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可以是确定的像素值，也可以是浏览器窗口的百分比，默认为</a:t>
                      </a:r>
                      <a:r>
                        <a:rPr lang="en-US" alt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100%</a:t>
                      </a:r>
                      <a:endParaRPr lang="zh-CN" altLang="en-US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956777" y="2427414"/>
            <a:ext cx="792370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b="1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hr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/&gt;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标签的常用属性</a:t>
            </a:r>
            <a:endParaRPr lang="zh-CN" altLang="en-US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37525" y="2649220"/>
            <a:ext cx="3381375" cy="23412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150" y="3028315"/>
            <a:ext cx="6562725" cy="21431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一、页面格式化标签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84563" y="1554991"/>
            <a:ext cx="2218773" cy="7949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水平线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130675" y="3439795"/>
            <a:ext cx="5066030" cy="154305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一、页面格式化标签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84563" y="1554991"/>
            <a:ext cx="2218773" cy="7949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换行标签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984537" y="2556735"/>
            <a:ext cx="10294644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在网页中，如果想要将某段文本强制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换行显示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，就需要使用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换行标签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br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 /&gt;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33540" y="3168650"/>
            <a:ext cx="5217160" cy="2480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4535" y="4017645"/>
            <a:ext cx="5514975" cy="10623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一、页面格式化标签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562" y="2349967"/>
            <a:ext cx="3148482" cy="3764490"/>
          </a:xfrm>
          <a:prstGeom prst="rect">
            <a:avLst/>
          </a:prstGeom>
        </p:spPr>
      </p:pic>
      <p:sp>
        <p:nvSpPr>
          <p:cNvPr id="37" name="圆角矩形 36"/>
          <p:cNvSpPr/>
          <p:nvPr/>
        </p:nvSpPr>
        <p:spPr>
          <a:xfrm>
            <a:off x="984563" y="1554991"/>
            <a:ext cx="2218773" cy="7949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换行标签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2452" y="2349831"/>
            <a:ext cx="4745314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400" b="1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注意：</a:t>
            </a:r>
            <a:endParaRPr lang="zh-CN" altLang="en-US" sz="2400" b="1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33407" y="3429251"/>
            <a:ext cx="6766729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br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/&gt;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标签虽然可以实现换行的效果，但并不能取代结构标签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&lt;h&gt;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&lt;p&gt;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等。</a:t>
            </a:r>
            <a:endParaRPr lang="zh-CN" altLang="en-US" sz="2000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984562" y="1499834"/>
            <a:ext cx="10367207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文本格式化标签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用于为文字设置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粗体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斜体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划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线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等一些特殊显示的文本效果。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20932" y="2765236"/>
            <a:ext cx="8165161" cy="2718854"/>
            <a:chOff x="982639" y="2678181"/>
            <a:chExt cx="8166673" cy="271935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r="39337"/>
            <a:stretch>
              <a:fillRect/>
            </a:stretch>
          </p:blipFill>
          <p:spPr>
            <a:xfrm>
              <a:off x="982639" y="2681145"/>
              <a:ext cx="6192568" cy="271639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/>
            <a:srcRect l="80661"/>
            <a:stretch>
              <a:fillRect/>
            </a:stretch>
          </p:blipFill>
          <p:spPr>
            <a:xfrm>
              <a:off x="7175207" y="2678181"/>
              <a:ext cx="1974105" cy="271639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972017" y="989526"/>
            <a:ext cx="792370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常用的文本格式化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标签及文本显示效果</a:t>
            </a:r>
            <a:endParaRPr lang="zh-CN" altLang="en-US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84561" y="1882222"/>
          <a:ext cx="10293985" cy="414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7245"/>
                <a:gridCol w="6936740"/>
              </a:tblGrid>
              <a:tr h="51752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显示效果</a:t>
                      </a:r>
                      <a:endParaRPr lang="zh-CN" altLang="en-US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&lt;b&gt;</a:t>
                      </a: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标签和</a:t>
                      </a:r>
                      <a:r>
                        <a:rPr lang="en-US" altLang="zh-CN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strong&gt;</a:t>
                      </a:r>
                      <a:r>
                        <a:rPr lang="zh-CN" alt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 dirty="0">
                        <a:solidFill>
                          <a:srgbClr val="1369B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文本以粗体方式显示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&lt;u&gt;</a:t>
                      </a: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标签和</a:t>
                      </a:r>
                      <a:r>
                        <a:rPr lang="en-US" altLang="zh-CN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ins&gt;</a:t>
                      </a:r>
                      <a:r>
                        <a:rPr lang="zh-CN" alt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 dirty="0">
                        <a:solidFill>
                          <a:srgbClr val="1369B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文本以</a:t>
                      </a:r>
                      <a:r>
                        <a:rPr lang="zh-CN" altLang="en-US" sz="18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添加下划线方式</a:t>
                      </a: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显示</a:t>
                      </a:r>
                      <a:endParaRPr lang="zh-CN" altLang="en-US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&gt;</a:t>
                      </a: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标签和</a:t>
                      </a:r>
                      <a:r>
                        <a:rPr lang="en-US" altLang="zh-CN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sz="1800" kern="100" dirty="0" err="1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em</a:t>
                      </a:r>
                      <a:r>
                        <a:rPr 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&gt;</a:t>
                      </a:r>
                      <a:r>
                        <a:rPr lang="zh-CN" alt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 dirty="0">
                        <a:solidFill>
                          <a:srgbClr val="1369B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文本以斜体方式显示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&lt;s&gt;</a:t>
                      </a: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标签和</a:t>
                      </a:r>
                      <a:r>
                        <a:rPr lang="en-US" altLang="zh-CN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del&gt;</a:t>
                      </a:r>
                      <a:r>
                        <a:rPr lang="zh-CN" alt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 dirty="0">
                        <a:solidFill>
                          <a:srgbClr val="1369B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文本以添加删除线方式显示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&lt;cite&gt;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文本以斜体方式显示，用于标注引用的参考文献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&lt;time&gt;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文本正常显示，用于标注时间和日期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&lt;mark&gt;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文本以添加底色方式显示</a:t>
                      </a:r>
                      <a:endParaRPr lang="zh-CN" altLang="en-US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1420610" y="159964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8013118" y="159964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五边形"/>
          <p:cNvSpPr/>
          <p:nvPr/>
        </p:nvSpPr>
        <p:spPr>
          <a:xfrm>
            <a:off x="719139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五边形"/>
          <p:cNvSpPr/>
          <p:nvPr/>
        </p:nvSpPr>
        <p:spPr>
          <a:xfrm flipH="1">
            <a:off x="6890568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圆"/>
          <p:cNvSpPr/>
          <p:nvPr/>
        </p:nvSpPr>
        <p:spPr>
          <a:xfrm>
            <a:off x="5542451" y="3354594"/>
            <a:ext cx="1130864" cy="1157690"/>
          </a:xfrm>
          <a:prstGeom prst="ellipse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b="1" i="1" dirty="0">
              <a:solidFill>
                <a:srgbClr val="C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"/>
          <p:cNvSpPr/>
          <p:nvPr/>
        </p:nvSpPr>
        <p:spPr>
          <a:xfrm>
            <a:off x="5523944" y="3429854"/>
            <a:ext cx="93853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i="1" spc="25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VS</a:t>
            </a:r>
            <a:endParaRPr lang="zh-CN" altLang="en-US" sz="5400" b="1" i="1" spc="25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"/>
          <p:cNvSpPr/>
          <p:nvPr/>
        </p:nvSpPr>
        <p:spPr>
          <a:xfrm>
            <a:off x="1736037" y="1628756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&lt;b&gt;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27553" y="3275971"/>
            <a:ext cx="27702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&lt;b&gt;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标签是物理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标签（物理标签只用于设置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显示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样式）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"/>
          <p:cNvSpPr/>
          <p:nvPr/>
        </p:nvSpPr>
        <p:spPr>
          <a:xfrm>
            <a:off x="8321586" y="1604414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&lt;strong&gt;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30515" y="2652395"/>
            <a:ext cx="26498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&lt;strong&gt;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标签是逻辑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标签（逻辑标签不仅可用于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设置显示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样式，而且可用于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将标签语义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化，语义化用于强调文字的重要性）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"/>
          <p:cNvSpPr/>
          <p:nvPr/>
        </p:nvSpPr>
        <p:spPr>
          <a:xfrm>
            <a:off x="8321587" y="5750876"/>
            <a:ext cx="2957594" cy="3371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推荐使用</a:t>
            </a: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&lt;strong&gt;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L 形 1"/>
          <p:cNvSpPr/>
          <p:nvPr/>
        </p:nvSpPr>
        <p:spPr>
          <a:xfrm rot="18718625">
            <a:off x="10231755" y="5106598"/>
            <a:ext cx="773990" cy="428963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928235" y="1863725"/>
            <a:ext cx="2662555" cy="504190"/>
          </a:xfrm>
          <a:prstGeom prst="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</a:rPr>
              <a:t>设置文本加粗显示</a:t>
            </a:r>
            <a:endParaRPr lang="zh-CN" altLang="en-US" sz="2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"/>
          <p:cNvSpPr/>
          <p:nvPr>
            <p:custDataLst>
              <p:tags r:id="rId1"/>
            </p:custDataLst>
          </p:nvPr>
        </p:nvSpPr>
        <p:spPr>
          <a:xfrm>
            <a:off x="719139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五边形"/>
          <p:cNvSpPr/>
          <p:nvPr>
            <p:custDataLst>
              <p:tags r:id="rId2"/>
            </p:custDataLst>
          </p:nvPr>
        </p:nvSpPr>
        <p:spPr>
          <a:xfrm flipH="1">
            <a:off x="6890568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2" name="圆"/>
          <p:cNvSpPr/>
          <p:nvPr>
            <p:custDataLst>
              <p:tags r:id="rId3"/>
            </p:custDataLst>
          </p:nvPr>
        </p:nvSpPr>
        <p:spPr>
          <a:xfrm>
            <a:off x="5542451" y="3354594"/>
            <a:ext cx="1130864" cy="1157690"/>
          </a:xfrm>
          <a:prstGeom prst="ellipse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800" b="1" i="1" dirty="0">
              <a:solidFill>
                <a:srgbClr val="C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1420610" y="158735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8013118" y="158735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"/>
          <p:cNvSpPr/>
          <p:nvPr/>
        </p:nvSpPr>
        <p:spPr>
          <a:xfrm>
            <a:off x="5523944" y="3436614"/>
            <a:ext cx="93853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i="1" spc="25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VS</a:t>
            </a:r>
            <a:endParaRPr lang="zh-CN" altLang="en-US" sz="5400" b="1" i="1" spc="25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"/>
          <p:cNvSpPr/>
          <p:nvPr/>
        </p:nvSpPr>
        <p:spPr>
          <a:xfrm>
            <a:off x="1736037" y="1616466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&lt;u&gt;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9783" y="3354485"/>
            <a:ext cx="2770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&lt;u&gt;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标签是物理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，只设置下划线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显示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样式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"/>
          <p:cNvSpPr/>
          <p:nvPr/>
        </p:nvSpPr>
        <p:spPr>
          <a:xfrm>
            <a:off x="8321586" y="1592124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&lt;ins&gt;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33519" y="3590517"/>
            <a:ext cx="2770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&lt;ins&gt;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标签是逻辑标签，可以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将标签语义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化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"/>
          <p:cNvSpPr/>
          <p:nvPr/>
        </p:nvSpPr>
        <p:spPr>
          <a:xfrm>
            <a:off x="8321587" y="5757636"/>
            <a:ext cx="2957594" cy="3371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推荐使用</a:t>
            </a: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&lt;ins&gt;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L 形 1"/>
          <p:cNvSpPr/>
          <p:nvPr/>
        </p:nvSpPr>
        <p:spPr>
          <a:xfrm rot="18718625">
            <a:off x="10231755" y="5113358"/>
            <a:ext cx="773990" cy="428963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696460" y="1788795"/>
            <a:ext cx="2818130" cy="504190"/>
          </a:xfrm>
          <a:prstGeom prst="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</a:rPr>
              <a:t>为文本添加下划线</a:t>
            </a:r>
            <a:endParaRPr lang="zh-CN" altLang="en-US" sz="2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"/>
          <p:cNvSpPr/>
          <p:nvPr>
            <p:custDataLst>
              <p:tags r:id="rId1"/>
            </p:custDataLst>
          </p:nvPr>
        </p:nvSpPr>
        <p:spPr>
          <a:xfrm>
            <a:off x="719139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五边形"/>
          <p:cNvSpPr/>
          <p:nvPr>
            <p:custDataLst>
              <p:tags r:id="rId2"/>
            </p:custDataLst>
          </p:nvPr>
        </p:nvSpPr>
        <p:spPr>
          <a:xfrm flipH="1">
            <a:off x="6890568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2" name="圆"/>
          <p:cNvSpPr/>
          <p:nvPr>
            <p:custDataLst>
              <p:tags r:id="rId3"/>
            </p:custDataLst>
          </p:nvPr>
        </p:nvSpPr>
        <p:spPr>
          <a:xfrm>
            <a:off x="5542451" y="3354594"/>
            <a:ext cx="1130864" cy="1157690"/>
          </a:xfrm>
          <a:prstGeom prst="ellipse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b="1" i="1" dirty="0">
              <a:solidFill>
                <a:srgbClr val="C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1420610" y="161783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8013118" y="161783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"/>
          <p:cNvSpPr/>
          <p:nvPr/>
        </p:nvSpPr>
        <p:spPr>
          <a:xfrm>
            <a:off x="5523944" y="3436614"/>
            <a:ext cx="93853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i="1" spc="25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VS</a:t>
            </a:r>
            <a:endParaRPr lang="zh-CN" altLang="en-US" sz="5400" b="1" i="1" spc="25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"/>
          <p:cNvSpPr/>
          <p:nvPr/>
        </p:nvSpPr>
        <p:spPr>
          <a:xfrm>
            <a:off x="1736037" y="1646946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175" y="3613150"/>
            <a:ext cx="30054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标签是物理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"/>
          <p:cNvSpPr/>
          <p:nvPr/>
        </p:nvSpPr>
        <p:spPr>
          <a:xfrm>
            <a:off x="8321586" y="1622604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30860" y="3613105"/>
            <a:ext cx="27702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标签是逻辑标签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"/>
          <p:cNvSpPr/>
          <p:nvPr/>
        </p:nvSpPr>
        <p:spPr>
          <a:xfrm>
            <a:off x="8321587" y="5757636"/>
            <a:ext cx="2957594" cy="3371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推荐使用</a:t>
            </a: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1600" dirty="0" err="1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L 形 1"/>
          <p:cNvSpPr/>
          <p:nvPr/>
        </p:nvSpPr>
        <p:spPr>
          <a:xfrm rot="18718625">
            <a:off x="10231755" y="5113358"/>
            <a:ext cx="773990" cy="428963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696460" y="1788795"/>
            <a:ext cx="2818130" cy="504190"/>
          </a:xfrm>
          <a:prstGeom prst="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</a:rPr>
              <a:t>设置文本斜体显示</a:t>
            </a:r>
            <a:endParaRPr lang="zh-CN" altLang="en-US" sz="2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cs typeface="+mn-ea"/>
                <a:sym typeface="+mn-lt"/>
              </a:rPr>
              <a:t>文本控制标签</a:t>
            </a:r>
            <a:endParaRPr lang="en-GB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088255" y="1762125"/>
            <a:ext cx="6263640" cy="2769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无论网页内容如何丰富，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文字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自始至终都是网页中最基本的元素。为了使文字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排版整齐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结构清晰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中提供了一系列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文本控制标签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，如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页面格式化标签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文本格式化标签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等。</a:t>
            </a:r>
            <a:endParaRPr lang="zh-CN" altLang="en-US" sz="24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4484" y="5588999"/>
            <a:ext cx="9719280" cy="4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90" y="1629292"/>
            <a:ext cx="3715170" cy="4005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"/>
          <p:cNvSpPr/>
          <p:nvPr>
            <p:custDataLst>
              <p:tags r:id="rId1"/>
            </p:custDataLst>
          </p:nvPr>
        </p:nvSpPr>
        <p:spPr>
          <a:xfrm>
            <a:off x="719139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五边形"/>
          <p:cNvSpPr/>
          <p:nvPr>
            <p:custDataLst>
              <p:tags r:id="rId2"/>
            </p:custDataLst>
          </p:nvPr>
        </p:nvSpPr>
        <p:spPr>
          <a:xfrm flipH="1">
            <a:off x="6890568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2" name="圆"/>
          <p:cNvSpPr/>
          <p:nvPr>
            <p:custDataLst>
              <p:tags r:id="rId3"/>
            </p:custDataLst>
          </p:nvPr>
        </p:nvSpPr>
        <p:spPr>
          <a:xfrm>
            <a:off x="5542451" y="3354594"/>
            <a:ext cx="1130864" cy="1157690"/>
          </a:xfrm>
          <a:prstGeom prst="ellipse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b="1" i="1" dirty="0">
              <a:solidFill>
                <a:srgbClr val="C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1368540" y="162291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7961048" y="162291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"/>
          <p:cNvSpPr/>
          <p:nvPr/>
        </p:nvSpPr>
        <p:spPr>
          <a:xfrm>
            <a:off x="5523944" y="3436614"/>
            <a:ext cx="93853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i="1" spc="25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VS</a:t>
            </a:r>
            <a:endParaRPr lang="zh-CN" altLang="en-US" sz="5400" b="1" i="1" spc="25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"/>
          <p:cNvSpPr/>
          <p:nvPr/>
        </p:nvSpPr>
        <p:spPr>
          <a:xfrm>
            <a:off x="1683967" y="1652026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&lt;s&gt;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0893" y="3644127"/>
            <a:ext cx="27702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&lt;s&gt;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标签是物理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"/>
          <p:cNvSpPr/>
          <p:nvPr/>
        </p:nvSpPr>
        <p:spPr>
          <a:xfrm>
            <a:off x="8269516" y="1627684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&lt;del&gt;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21030" y="3638505"/>
            <a:ext cx="311417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&lt;del&gt;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标签是逻辑标签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"/>
          <p:cNvSpPr/>
          <p:nvPr/>
        </p:nvSpPr>
        <p:spPr>
          <a:xfrm>
            <a:off x="8321587" y="5757636"/>
            <a:ext cx="2957594" cy="33718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推荐使用</a:t>
            </a:r>
            <a:r>
              <a:rPr lang="en-US" altLang="zh-CN" sz="16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&lt;del&gt;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16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L 形 1"/>
          <p:cNvSpPr/>
          <p:nvPr/>
        </p:nvSpPr>
        <p:spPr>
          <a:xfrm rot="18718625">
            <a:off x="10231755" y="5113358"/>
            <a:ext cx="773990" cy="428963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696460" y="1788795"/>
            <a:ext cx="2818130" cy="504190"/>
          </a:xfrm>
          <a:prstGeom prst="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</a:rPr>
              <a:t>为文本添加删除线</a:t>
            </a:r>
            <a:endParaRPr lang="zh-CN" altLang="en-US" sz="2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87557" y="1557506"/>
            <a:ext cx="2218774" cy="859155"/>
            <a:chOff x="982662" y="1557794"/>
            <a:chExt cx="2219185" cy="859314"/>
          </a:xfrm>
        </p:grpSpPr>
        <p:sp>
          <p:nvSpPr>
            <p:cNvPr id="21" name="圆角矩形 20"/>
            <p:cNvSpPr/>
            <p:nvPr/>
          </p:nvSpPr>
          <p:spPr>
            <a:xfrm>
              <a:off x="982662" y="1587471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TextBox 35"/>
            <p:cNvSpPr txBox="1">
              <a:spLocks noChangeArrowheads="1"/>
            </p:cNvSpPr>
            <p:nvPr/>
          </p:nvSpPr>
          <p:spPr bwMode="auto">
            <a:xfrm>
              <a:off x="982663" y="1557794"/>
              <a:ext cx="2219184" cy="859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94" tIns="60946" rIns="121894" bIns="6094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984563" y="2864769"/>
            <a:ext cx="3023982" cy="641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&lt;strong&gt;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84563" y="3630793"/>
            <a:ext cx="3023982" cy="641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&lt;u&gt;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&lt;ins&gt;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84563" y="4396816"/>
            <a:ext cx="3023982" cy="641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84563" y="5162839"/>
            <a:ext cx="3023982" cy="641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&lt;s&gt;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&lt;del&gt;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49900" y="1557655"/>
            <a:ext cx="4610100" cy="413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"/>
          <p:cNvSpPr/>
          <p:nvPr>
            <p:custDataLst>
              <p:tags r:id="rId1"/>
            </p:custDataLst>
          </p:nvPr>
        </p:nvSpPr>
        <p:spPr>
          <a:xfrm>
            <a:off x="861810" y="1142224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922967" y="1814397"/>
            <a:ext cx="10367207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&lt;cite&gt;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标签，该标签嵌套的文本是对某个参考文献的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。例如，书籍或者杂志中的内容。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2655" y="1193165"/>
            <a:ext cx="26549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&lt;cite&gt;标签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57460"/>
          <a:stretch>
            <a:fillRect/>
          </a:stretch>
        </p:blipFill>
        <p:spPr>
          <a:xfrm>
            <a:off x="1073150" y="2971165"/>
            <a:ext cx="10519410" cy="2012315"/>
          </a:xfrm>
          <a:prstGeom prst="rect">
            <a:avLst/>
          </a:prstGeom>
        </p:spPr>
      </p:pic>
      <p:sp>
        <p:nvSpPr>
          <p:cNvPr id="4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72405" y="5077432"/>
            <a:ext cx="10367207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cite&gt;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中的文本会以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斜体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样式显示在页面中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。与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嵌套的文本显示样式相同，它们的差异在于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语义不同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&lt;cite&gt;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着重强调引用内容。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1554480" y="1908175"/>
            <a:ext cx="8980170" cy="251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&lt;time&gt;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是一个逻辑标签，用于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标注时间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小时制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）或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日期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。被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&lt;time&gt;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标注的时间或日期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不会在浏览器中呈现任何特殊效果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但是能够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机器可读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的方式进行编码。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"/>
          <p:cNvSpPr/>
          <p:nvPr>
            <p:custDataLst>
              <p:tags r:id="rId1"/>
            </p:custDataLst>
          </p:nvPr>
        </p:nvSpPr>
        <p:spPr>
          <a:xfrm>
            <a:off x="861810" y="1142224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922655" y="1193165"/>
            <a:ext cx="26549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&lt;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time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&gt;标签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1849120" y="1873885"/>
            <a:ext cx="95027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&lt;mark&gt;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标签，用于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高亮显示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文本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"/>
          <p:cNvSpPr/>
          <p:nvPr>
            <p:custDataLst>
              <p:tags r:id="rId1"/>
            </p:custDataLst>
          </p:nvPr>
        </p:nvSpPr>
        <p:spPr>
          <a:xfrm>
            <a:off x="861810" y="1142224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922655" y="1193165"/>
            <a:ext cx="26549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buClrTx/>
              <a:buSzTx/>
              <a:buFontTx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&lt;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mark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&gt;标签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17725" y="2738120"/>
            <a:ext cx="7955915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一、页面格式化标签</a:t>
            </a:r>
            <a:endParaRPr smtClean="0">
              <a:solidFill>
                <a:srgbClr val="0070C0"/>
              </a:solidFill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972497" y="876668"/>
            <a:ext cx="10367207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结构清晰的文章通常都会通过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段落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分割线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等对内容进行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排列，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网页也不例外。为了使网页中的文字有条理地显示出来，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提供了相应的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页面格式化标签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，如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标题标签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段落标签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水平线标签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换行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19705" y="2579370"/>
            <a:ext cx="5965190" cy="4223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一、页面格式化标签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27884" y="2095475"/>
            <a:ext cx="8687474" cy="3892980"/>
            <a:chOff x="1642737" y="2224525"/>
            <a:chExt cx="8689083" cy="3893701"/>
          </a:xfrm>
        </p:grpSpPr>
        <p:grpSp>
          <p:nvGrpSpPr>
            <p:cNvPr id="14" name="组合 13"/>
            <p:cNvGrpSpPr/>
            <p:nvPr/>
          </p:nvGrpSpPr>
          <p:grpSpPr>
            <a:xfrm>
              <a:off x="1642737" y="2903538"/>
              <a:ext cx="7009709" cy="2309813"/>
              <a:chOff x="749300" y="2317598"/>
              <a:chExt cx="6096000" cy="2310308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749300" y="2317598"/>
                <a:ext cx="6096000" cy="886015"/>
              </a:xfrm>
              <a:custGeom>
                <a:avLst/>
                <a:gdLst>
                  <a:gd name="connsiteX0" fmla="*/ 0 w 6096000"/>
                  <a:gd name="connsiteY0" fmla="*/ 221632 h 886529"/>
                  <a:gd name="connsiteX1" fmla="*/ 5652736 w 6096000"/>
                  <a:gd name="connsiteY1" fmla="*/ 221632 h 886529"/>
                  <a:gd name="connsiteX2" fmla="*/ 5652736 w 6096000"/>
                  <a:gd name="connsiteY2" fmla="*/ 0 h 886529"/>
                  <a:gd name="connsiteX3" fmla="*/ 6096000 w 6096000"/>
                  <a:gd name="connsiteY3" fmla="*/ 443265 h 886529"/>
                  <a:gd name="connsiteX4" fmla="*/ 5652736 w 6096000"/>
                  <a:gd name="connsiteY4" fmla="*/ 886529 h 886529"/>
                  <a:gd name="connsiteX5" fmla="*/ 5652736 w 6096000"/>
                  <a:gd name="connsiteY5" fmla="*/ 664897 h 886529"/>
                  <a:gd name="connsiteX6" fmla="*/ 0 w 6096000"/>
                  <a:gd name="connsiteY6" fmla="*/ 664897 h 886529"/>
                  <a:gd name="connsiteX7" fmla="*/ 0 w 6096000"/>
                  <a:gd name="connsiteY7" fmla="*/ 221632 h 8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96000" h="886529">
                    <a:moveTo>
                      <a:pt x="0" y="221632"/>
                    </a:moveTo>
                    <a:lnTo>
                      <a:pt x="5652736" y="221632"/>
                    </a:lnTo>
                    <a:lnTo>
                      <a:pt x="5652736" y="0"/>
                    </a:lnTo>
                    <a:lnTo>
                      <a:pt x="6096000" y="443265"/>
                    </a:lnTo>
                    <a:lnTo>
                      <a:pt x="5652736" y="886529"/>
                    </a:lnTo>
                    <a:lnTo>
                      <a:pt x="5652736" y="664897"/>
                    </a:lnTo>
                    <a:lnTo>
                      <a:pt x="0" y="664897"/>
                    </a:lnTo>
                    <a:lnTo>
                      <a:pt x="0" y="221632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60948" tIns="282539" rIns="475543" bIns="362301" spcCol="127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7112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774700" y="3000369"/>
                <a:ext cx="901700" cy="1627537"/>
              </a:xfrm>
              <a:custGeom>
                <a:avLst/>
                <a:gdLst>
                  <a:gd name="connsiteX0" fmla="*/ 0 w 1126662"/>
                  <a:gd name="connsiteY0" fmla="*/ 0 h 1627810"/>
                  <a:gd name="connsiteX1" fmla="*/ 1126662 w 1126662"/>
                  <a:gd name="connsiteY1" fmla="*/ 0 h 1627810"/>
                  <a:gd name="connsiteX2" fmla="*/ 1126662 w 1126662"/>
                  <a:gd name="connsiteY2" fmla="*/ 1627810 h 1627810"/>
                  <a:gd name="connsiteX3" fmla="*/ 0 w 1126662"/>
                  <a:gd name="connsiteY3" fmla="*/ 1627810 h 1627810"/>
                  <a:gd name="connsiteX4" fmla="*/ 0 w 1126662"/>
                  <a:gd name="connsiteY4" fmla="*/ 0 h 162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662" h="1627810">
                    <a:moveTo>
                      <a:pt x="0" y="0"/>
                    </a:moveTo>
                    <a:lnTo>
                      <a:pt x="1126662" y="0"/>
                    </a:lnTo>
                    <a:lnTo>
                      <a:pt x="1126662" y="1627810"/>
                    </a:lnTo>
                    <a:lnTo>
                      <a:pt x="0" y="162781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4278" tIns="114278" rIns="114278" bIns="114278" spcCol="1270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3335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4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h1</a:t>
                </a:r>
                <a:endParaRPr kumimoji="0" lang="zh-CN" alt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2810396" y="3071813"/>
              <a:ext cx="6007149" cy="2317750"/>
              <a:chOff x="1765300" y="2486222"/>
              <a:chExt cx="5245099" cy="2317081"/>
            </a:xfrm>
          </p:grpSpPr>
          <p:sp>
            <p:nvSpPr>
              <p:cNvPr id="19" name="任意多边形 18"/>
              <p:cNvSpPr/>
              <p:nvPr/>
            </p:nvSpPr>
            <p:spPr>
              <a:xfrm>
                <a:off x="1765300" y="2486222"/>
                <a:ext cx="5245099" cy="887157"/>
              </a:xfrm>
              <a:custGeom>
                <a:avLst/>
                <a:gdLst>
                  <a:gd name="connsiteX0" fmla="*/ 0 w 4969459"/>
                  <a:gd name="connsiteY0" fmla="*/ 221632 h 886529"/>
                  <a:gd name="connsiteX1" fmla="*/ 4526195 w 4969459"/>
                  <a:gd name="connsiteY1" fmla="*/ 221632 h 886529"/>
                  <a:gd name="connsiteX2" fmla="*/ 4526195 w 4969459"/>
                  <a:gd name="connsiteY2" fmla="*/ 0 h 886529"/>
                  <a:gd name="connsiteX3" fmla="*/ 4969459 w 4969459"/>
                  <a:gd name="connsiteY3" fmla="*/ 443265 h 886529"/>
                  <a:gd name="connsiteX4" fmla="*/ 4526195 w 4969459"/>
                  <a:gd name="connsiteY4" fmla="*/ 886529 h 886529"/>
                  <a:gd name="connsiteX5" fmla="*/ 4526195 w 4969459"/>
                  <a:gd name="connsiteY5" fmla="*/ 664897 h 886529"/>
                  <a:gd name="connsiteX6" fmla="*/ 0 w 4969459"/>
                  <a:gd name="connsiteY6" fmla="*/ 664897 h 886529"/>
                  <a:gd name="connsiteX7" fmla="*/ 0 w 4969459"/>
                  <a:gd name="connsiteY7" fmla="*/ 221632 h 8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69459" h="886529">
                    <a:moveTo>
                      <a:pt x="0" y="221632"/>
                    </a:moveTo>
                    <a:lnTo>
                      <a:pt x="4526195" y="221632"/>
                    </a:lnTo>
                    <a:lnTo>
                      <a:pt x="4526195" y="0"/>
                    </a:lnTo>
                    <a:lnTo>
                      <a:pt x="4969459" y="443265"/>
                    </a:lnTo>
                    <a:lnTo>
                      <a:pt x="4526195" y="886529"/>
                    </a:lnTo>
                    <a:lnTo>
                      <a:pt x="4526195" y="664897"/>
                    </a:lnTo>
                    <a:lnTo>
                      <a:pt x="0" y="664897"/>
                    </a:lnTo>
                    <a:lnTo>
                      <a:pt x="0" y="221632"/>
                    </a:lnTo>
                    <a:close/>
                  </a:path>
                </a:pathLst>
              </a:custGeom>
              <a:solidFill>
                <a:srgbClr val="5D89D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774129"/>
                  <a:satOff val="7761"/>
                  <a:lumOff val="-5382"/>
                  <a:alphaOff val="0"/>
                </a:schemeClr>
              </a:fillRef>
              <a:effectRef idx="0">
                <a:schemeClr val="accent5">
                  <a:hueOff val="-774129"/>
                  <a:satOff val="7761"/>
                  <a:lumOff val="-5382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60948" tIns="282539" rIns="475543" bIns="362301" spcCol="127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7112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任意多边形 19"/>
              <p:cNvSpPr/>
              <p:nvPr/>
            </p:nvSpPr>
            <p:spPr>
              <a:xfrm>
                <a:off x="1800225" y="3174998"/>
                <a:ext cx="879475" cy="1628305"/>
              </a:xfrm>
              <a:custGeom>
                <a:avLst/>
                <a:gdLst>
                  <a:gd name="connsiteX0" fmla="*/ 0 w 1126662"/>
                  <a:gd name="connsiteY0" fmla="*/ 0 h 1627810"/>
                  <a:gd name="connsiteX1" fmla="*/ 1126662 w 1126662"/>
                  <a:gd name="connsiteY1" fmla="*/ 0 h 1627810"/>
                  <a:gd name="connsiteX2" fmla="*/ 1126662 w 1126662"/>
                  <a:gd name="connsiteY2" fmla="*/ 1627810 h 1627810"/>
                  <a:gd name="connsiteX3" fmla="*/ 0 w 1126662"/>
                  <a:gd name="connsiteY3" fmla="*/ 1627810 h 1627810"/>
                  <a:gd name="connsiteX4" fmla="*/ 0 w 1126662"/>
                  <a:gd name="connsiteY4" fmla="*/ 0 h 162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662" h="1627810">
                    <a:moveTo>
                      <a:pt x="0" y="0"/>
                    </a:moveTo>
                    <a:lnTo>
                      <a:pt x="1126662" y="0"/>
                    </a:lnTo>
                    <a:lnTo>
                      <a:pt x="1126662" y="1627810"/>
                    </a:lnTo>
                    <a:lnTo>
                      <a:pt x="0" y="162781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rgbClr val="5D89D1"/>
                </a:solidFill>
              </a:ln>
            </p:spPr>
            <p:style>
              <a:lnRef idx="2">
                <a:schemeClr val="accent5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4278" tIns="114278" rIns="114278" bIns="114278" spcCol="1270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3335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h2</a:t>
                </a: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968773" y="3240089"/>
              <a:ext cx="4988474" cy="2311401"/>
              <a:chOff x="2794000" y="2654846"/>
              <a:chExt cx="4356099" cy="2310307"/>
            </a:xfrm>
          </p:grpSpPr>
          <p:sp>
            <p:nvSpPr>
              <p:cNvPr id="22" name="任意多边形 21"/>
              <p:cNvSpPr/>
              <p:nvPr/>
            </p:nvSpPr>
            <p:spPr>
              <a:xfrm>
                <a:off x="2794000" y="2654846"/>
                <a:ext cx="4356099" cy="886993"/>
              </a:xfrm>
              <a:custGeom>
                <a:avLst/>
                <a:gdLst>
                  <a:gd name="connsiteX0" fmla="*/ 0 w 3842918"/>
                  <a:gd name="connsiteY0" fmla="*/ 221632 h 886529"/>
                  <a:gd name="connsiteX1" fmla="*/ 3399654 w 3842918"/>
                  <a:gd name="connsiteY1" fmla="*/ 221632 h 886529"/>
                  <a:gd name="connsiteX2" fmla="*/ 3399654 w 3842918"/>
                  <a:gd name="connsiteY2" fmla="*/ 0 h 886529"/>
                  <a:gd name="connsiteX3" fmla="*/ 3842918 w 3842918"/>
                  <a:gd name="connsiteY3" fmla="*/ 443265 h 886529"/>
                  <a:gd name="connsiteX4" fmla="*/ 3399654 w 3842918"/>
                  <a:gd name="connsiteY4" fmla="*/ 886529 h 886529"/>
                  <a:gd name="connsiteX5" fmla="*/ 3399654 w 3842918"/>
                  <a:gd name="connsiteY5" fmla="*/ 664897 h 886529"/>
                  <a:gd name="connsiteX6" fmla="*/ 0 w 3842918"/>
                  <a:gd name="connsiteY6" fmla="*/ 664897 h 886529"/>
                  <a:gd name="connsiteX7" fmla="*/ 0 w 3842918"/>
                  <a:gd name="connsiteY7" fmla="*/ 221632 h 8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42918" h="886529">
                    <a:moveTo>
                      <a:pt x="0" y="221632"/>
                    </a:moveTo>
                    <a:lnTo>
                      <a:pt x="3399654" y="221632"/>
                    </a:lnTo>
                    <a:lnTo>
                      <a:pt x="3399654" y="0"/>
                    </a:lnTo>
                    <a:lnTo>
                      <a:pt x="3842918" y="443265"/>
                    </a:lnTo>
                    <a:lnTo>
                      <a:pt x="3399654" y="886529"/>
                    </a:lnTo>
                    <a:lnTo>
                      <a:pt x="3399654" y="664897"/>
                    </a:lnTo>
                    <a:lnTo>
                      <a:pt x="0" y="664897"/>
                    </a:lnTo>
                    <a:lnTo>
                      <a:pt x="0" y="221632"/>
                    </a:lnTo>
                    <a:close/>
                  </a:path>
                </a:pathLst>
              </a:custGeom>
              <a:solidFill>
                <a:srgbClr val="7066AE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1548258"/>
                  <a:satOff val="15522"/>
                  <a:lumOff val="-10774"/>
                  <a:alphaOff val="0"/>
                </a:schemeClr>
              </a:fillRef>
              <a:effectRef idx="0">
                <a:schemeClr val="accent5">
                  <a:hueOff val="-1548258"/>
                  <a:satOff val="15522"/>
                  <a:lumOff val="-1077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64758" tIns="286348" rIns="475543" bIns="362301" spcCol="127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75565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任意多边形 22"/>
              <p:cNvSpPr/>
              <p:nvPr/>
            </p:nvSpPr>
            <p:spPr>
              <a:xfrm>
                <a:off x="2836863" y="3337148"/>
                <a:ext cx="846137" cy="1628005"/>
              </a:xfrm>
              <a:custGeom>
                <a:avLst/>
                <a:gdLst>
                  <a:gd name="connsiteX0" fmla="*/ 0 w 1126662"/>
                  <a:gd name="connsiteY0" fmla="*/ 0 h 1627810"/>
                  <a:gd name="connsiteX1" fmla="*/ 1126662 w 1126662"/>
                  <a:gd name="connsiteY1" fmla="*/ 0 h 1627810"/>
                  <a:gd name="connsiteX2" fmla="*/ 1126662 w 1126662"/>
                  <a:gd name="connsiteY2" fmla="*/ 1627810 h 1627810"/>
                  <a:gd name="connsiteX3" fmla="*/ 0 w 1126662"/>
                  <a:gd name="connsiteY3" fmla="*/ 1627810 h 1627810"/>
                  <a:gd name="connsiteX4" fmla="*/ 0 w 1126662"/>
                  <a:gd name="connsiteY4" fmla="*/ 0 h 162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662" h="1627810">
                    <a:moveTo>
                      <a:pt x="0" y="0"/>
                    </a:moveTo>
                    <a:lnTo>
                      <a:pt x="1126662" y="0"/>
                    </a:lnTo>
                    <a:lnTo>
                      <a:pt x="1126662" y="1627810"/>
                    </a:lnTo>
                    <a:lnTo>
                      <a:pt x="0" y="162781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rgbClr val="7066AE"/>
                </a:solidFill>
              </a:ln>
            </p:spPr>
            <p:style>
              <a:lnRef idx="2">
                <a:schemeClr val="accent5">
                  <a:hueOff val="-1548258"/>
                  <a:satOff val="15522"/>
                  <a:lumOff val="-10774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4278" tIns="114278" rIns="114278" bIns="114278" spcCol="1270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3335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h3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147040" y="3422650"/>
              <a:ext cx="3962606" cy="2317749"/>
              <a:chOff x="3797300" y="2836169"/>
              <a:chExt cx="3505200" cy="2317833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3797300" y="2836169"/>
                <a:ext cx="3505200" cy="885857"/>
              </a:xfrm>
              <a:custGeom>
                <a:avLst/>
                <a:gdLst>
                  <a:gd name="connsiteX0" fmla="*/ 0 w 2715768"/>
                  <a:gd name="connsiteY0" fmla="*/ 221632 h 886529"/>
                  <a:gd name="connsiteX1" fmla="*/ 2272504 w 2715768"/>
                  <a:gd name="connsiteY1" fmla="*/ 221632 h 886529"/>
                  <a:gd name="connsiteX2" fmla="*/ 2272504 w 2715768"/>
                  <a:gd name="connsiteY2" fmla="*/ 0 h 886529"/>
                  <a:gd name="connsiteX3" fmla="*/ 2715768 w 2715768"/>
                  <a:gd name="connsiteY3" fmla="*/ 443265 h 886529"/>
                  <a:gd name="connsiteX4" fmla="*/ 2272504 w 2715768"/>
                  <a:gd name="connsiteY4" fmla="*/ 886529 h 886529"/>
                  <a:gd name="connsiteX5" fmla="*/ 2272504 w 2715768"/>
                  <a:gd name="connsiteY5" fmla="*/ 664897 h 886529"/>
                  <a:gd name="connsiteX6" fmla="*/ 0 w 2715768"/>
                  <a:gd name="connsiteY6" fmla="*/ 664897 h 886529"/>
                  <a:gd name="connsiteX7" fmla="*/ 0 w 2715768"/>
                  <a:gd name="connsiteY7" fmla="*/ 221632 h 8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15768" h="886529">
                    <a:moveTo>
                      <a:pt x="0" y="221632"/>
                    </a:moveTo>
                    <a:lnTo>
                      <a:pt x="2272504" y="221632"/>
                    </a:lnTo>
                    <a:lnTo>
                      <a:pt x="2272504" y="0"/>
                    </a:lnTo>
                    <a:lnTo>
                      <a:pt x="2715768" y="443265"/>
                    </a:lnTo>
                    <a:lnTo>
                      <a:pt x="2272504" y="886529"/>
                    </a:lnTo>
                    <a:lnTo>
                      <a:pt x="2272504" y="664897"/>
                    </a:lnTo>
                    <a:lnTo>
                      <a:pt x="0" y="664897"/>
                    </a:lnTo>
                    <a:lnTo>
                      <a:pt x="0" y="221632"/>
                    </a:lnTo>
                    <a:close/>
                  </a:path>
                </a:pathLst>
              </a:custGeom>
              <a:solidFill>
                <a:srgbClr val="2694AA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2322388"/>
                  <a:satOff val="23283"/>
                  <a:lumOff val="-16167"/>
                  <a:alphaOff val="0"/>
                </a:schemeClr>
              </a:fillRef>
              <a:effectRef idx="0">
                <a:schemeClr val="accent5">
                  <a:hueOff val="-2322388"/>
                  <a:satOff val="23283"/>
                  <a:lumOff val="-16167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60948" tIns="282539" rIns="475543" bIns="362301" spcCol="127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7112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6" name="任意多边形 25"/>
              <p:cNvSpPr/>
              <p:nvPr/>
            </p:nvSpPr>
            <p:spPr>
              <a:xfrm>
                <a:off x="3836988" y="3526756"/>
                <a:ext cx="849312" cy="1627246"/>
              </a:xfrm>
              <a:custGeom>
                <a:avLst/>
                <a:gdLst>
                  <a:gd name="connsiteX0" fmla="*/ 0 w 1126662"/>
                  <a:gd name="connsiteY0" fmla="*/ 0 h 1627810"/>
                  <a:gd name="connsiteX1" fmla="*/ 1126662 w 1126662"/>
                  <a:gd name="connsiteY1" fmla="*/ 0 h 1627810"/>
                  <a:gd name="connsiteX2" fmla="*/ 1126662 w 1126662"/>
                  <a:gd name="connsiteY2" fmla="*/ 1627810 h 1627810"/>
                  <a:gd name="connsiteX3" fmla="*/ 0 w 1126662"/>
                  <a:gd name="connsiteY3" fmla="*/ 1627810 h 1627810"/>
                  <a:gd name="connsiteX4" fmla="*/ 0 w 1126662"/>
                  <a:gd name="connsiteY4" fmla="*/ 0 h 162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662" h="1627810">
                    <a:moveTo>
                      <a:pt x="0" y="0"/>
                    </a:moveTo>
                    <a:lnTo>
                      <a:pt x="1126662" y="0"/>
                    </a:lnTo>
                    <a:lnTo>
                      <a:pt x="1126662" y="1627810"/>
                    </a:lnTo>
                    <a:lnTo>
                      <a:pt x="0" y="162781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rgbClr val="2694AA"/>
                </a:solidFill>
              </a:ln>
            </p:spPr>
            <p:style>
              <a:lnRef idx="2">
                <a:schemeClr val="accent5">
                  <a:hueOff val="-1548258"/>
                  <a:satOff val="15522"/>
                  <a:lumOff val="-10774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4278" tIns="114278" rIns="114278" bIns="114278" spcCol="1270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3335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h4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357128" y="3592512"/>
              <a:ext cx="2890632" cy="2347912"/>
              <a:chOff x="4787900" y="3006727"/>
              <a:chExt cx="2652455" cy="2348408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4787900" y="3006727"/>
                <a:ext cx="2652455" cy="886012"/>
              </a:xfrm>
              <a:custGeom>
                <a:avLst/>
                <a:gdLst>
                  <a:gd name="connsiteX0" fmla="*/ 0 w 1589227"/>
                  <a:gd name="connsiteY0" fmla="*/ 221632 h 886529"/>
                  <a:gd name="connsiteX1" fmla="*/ 1145963 w 1589227"/>
                  <a:gd name="connsiteY1" fmla="*/ 221632 h 886529"/>
                  <a:gd name="connsiteX2" fmla="*/ 1145963 w 1589227"/>
                  <a:gd name="connsiteY2" fmla="*/ 0 h 886529"/>
                  <a:gd name="connsiteX3" fmla="*/ 1589227 w 1589227"/>
                  <a:gd name="connsiteY3" fmla="*/ 443265 h 886529"/>
                  <a:gd name="connsiteX4" fmla="*/ 1145963 w 1589227"/>
                  <a:gd name="connsiteY4" fmla="*/ 886529 h 886529"/>
                  <a:gd name="connsiteX5" fmla="*/ 1145963 w 1589227"/>
                  <a:gd name="connsiteY5" fmla="*/ 664897 h 886529"/>
                  <a:gd name="connsiteX6" fmla="*/ 0 w 1589227"/>
                  <a:gd name="connsiteY6" fmla="*/ 664897 h 886529"/>
                  <a:gd name="connsiteX7" fmla="*/ 0 w 1589227"/>
                  <a:gd name="connsiteY7" fmla="*/ 221632 h 8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9227" h="886529">
                    <a:moveTo>
                      <a:pt x="0" y="221632"/>
                    </a:moveTo>
                    <a:lnTo>
                      <a:pt x="1145963" y="221632"/>
                    </a:lnTo>
                    <a:lnTo>
                      <a:pt x="1145963" y="0"/>
                    </a:lnTo>
                    <a:lnTo>
                      <a:pt x="1589227" y="443265"/>
                    </a:lnTo>
                    <a:lnTo>
                      <a:pt x="1145963" y="886529"/>
                    </a:lnTo>
                    <a:lnTo>
                      <a:pt x="1145963" y="664897"/>
                    </a:lnTo>
                    <a:lnTo>
                      <a:pt x="0" y="664897"/>
                    </a:lnTo>
                    <a:lnTo>
                      <a:pt x="0" y="221632"/>
                    </a:lnTo>
                    <a:close/>
                  </a:path>
                </a:pathLst>
              </a:custGeom>
              <a:solidFill>
                <a:srgbClr val="2F9D88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096517"/>
                  <a:satOff val="31044"/>
                  <a:lumOff val="-21559"/>
                  <a:alphaOff val="0"/>
                </a:schemeClr>
              </a:fillRef>
              <a:effectRef idx="0">
                <a:schemeClr val="accent5">
                  <a:hueOff val="-3096517"/>
                  <a:satOff val="31044"/>
                  <a:lumOff val="-2155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64758" tIns="286348" rIns="475543" bIns="362301" spcCol="127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75565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任意多边形 28"/>
              <p:cNvSpPr/>
              <p:nvPr/>
            </p:nvSpPr>
            <p:spPr>
              <a:xfrm>
                <a:off x="4830759" y="3727604"/>
                <a:ext cx="947645" cy="1627531"/>
              </a:xfrm>
              <a:custGeom>
                <a:avLst/>
                <a:gdLst>
                  <a:gd name="connsiteX0" fmla="*/ 0 w 1126662"/>
                  <a:gd name="connsiteY0" fmla="*/ 0 h 1627810"/>
                  <a:gd name="connsiteX1" fmla="*/ 1126662 w 1126662"/>
                  <a:gd name="connsiteY1" fmla="*/ 0 h 1627810"/>
                  <a:gd name="connsiteX2" fmla="*/ 1126662 w 1126662"/>
                  <a:gd name="connsiteY2" fmla="*/ 1627810 h 1627810"/>
                  <a:gd name="connsiteX3" fmla="*/ 0 w 1126662"/>
                  <a:gd name="connsiteY3" fmla="*/ 1627810 h 1627810"/>
                  <a:gd name="connsiteX4" fmla="*/ 0 w 1126662"/>
                  <a:gd name="connsiteY4" fmla="*/ 0 h 162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662" h="1627810">
                    <a:moveTo>
                      <a:pt x="0" y="0"/>
                    </a:moveTo>
                    <a:lnTo>
                      <a:pt x="1126662" y="0"/>
                    </a:lnTo>
                    <a:lnTo>
                      <a:pt x="1126662" y="1627810"/>
                    </a:lnTo>
                    <a:lnTo>
                      <a:pt x="0" y="162781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rgbClr val="2F9D88"/>
                </a:solidFill>
              </a:ln>
            </p:spPr>
            <p:style>
              <a:lnRef idx="2">
                <a:schemeClr val="accent5">
                  <a:hueOff val="-3096517"/>
                  <a:satOff val="31044"/>
                  <a:lumOff val="-21559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4278" tIns="114278" rIns="114278" bIns="114278" spcCol="1270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3335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h5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649299" y="3789363"/>
              <a:ext cx="1790547" cy="2328863"/>
              <a:chOff x="5889193" y="3204127"/>
              <a:chExt cx="1743508" cy="2328808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5889193" y="3204127"/>
                <a:ext cx="1743508" cy="885804"/>
              </a:xfrm>
              <a:custGeom>
                <a:avLst/>
                <a:gdLst>
                  <a:gd name="connsiteX0" fmla="*/ 0 w 1589227"/>
                  <a:gd name="connsiteY0" fmla="*/ 221632 h 886529"/>
                  <a:gd name="connsiteX1" fmla="*/ 1145963 w 1589227"/>
                  <a:gd name="connsiteY1" fmla="*/ 221632 h 886529"/>
                  <a:gd name="connsiteX2" fmla="*/ 1145963 w 1589227"/>
                  <a:gd name="connsiteY2" fmla="*/ 0 h 886529"/>
                  <a:gd name="connsiteX3" fmla="*/ 1589227 w 1589227"/>
                  <a:gd name="connsiteY3" fmla="*/ 443265 h 886529"/>
                  <a:gd name="connsiteX4" fmla="*/ 1145963 w 1589227"/>
                  <a:gd name="connsiteY4" fmla="*/ 886529 h 886529"/>
                  <a:gd name="connsiteX5" fmla="*/ 1145963 w 1589227"/>
                  <a:gd name="connsiteY5" fmla="*/ 664897 h 886529"/>
                  <a:gd name="connsiteX6" fmla="*/ 0 w 1589227"/>
                  <a:gd name="connsiteY6" fmla="*/ 664897 h 886529"/>
                  <a:gd name="connsiteX7" fmla="*/ 0 w 1589227"/>
                  <a:gd name="connsiteY7" fmla="*/ 221632 h 88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9227" h="886529">
                    <a:moveTo>
                      <a:pt x="0" y="221632"/>
                    </a:moveTo>
                    <a:lnTo>
                      <a:pt x="1145963" y="221632"/>
                    </a:lnTo>
                    <a:lnTo>
                      <a:pt x="1145963" y="0"/>
                    </a:lnTo>
                    <a:lnTo>
                      <a:pt x="1589227" y="443265"/>
                    </a:lnTo>
                    <a:lnTo>
                      <a:pt x="1145963" y="886529"/>
                    </a:lnTo>
                    <a:lnTo>
                      <a:pt x="1145963" y="664897"/>
                    </a:lnTo>
                    <a:lnTo>
                      <a:pt x="0" y="664897"/>
                    </a:lnTo>
                    <a:lnTo>
                      <a:pt x="0" y="221632"/>
                    </a:lnTo>
                    <a:close/>
                  </a:path>
                </a:pathLst>
              </a:custGeom>
              <a:solidFill>
                <a:srgbClr val="0070C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096517"/>
                  <a:satOff val="31044"/>
                  <a:lumOff val="-21559"/>
                  <a:alphaOff val="0"/>
                </a:schemeClr>
              </a:fillRef>
              <a:effectRef idx="0">
                <a:schemeClr val="accent5">
                  <a:hueOff val="-3096517"/>
                  <a:satOff val="31044"/>
                  <a:lumOff val="-2155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lIns="64758" tIns="286348" rIns="475543" bIns="362301" spcCol="127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75565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5930478" y="3905785"/>
                <a:ext cx="947973" cy="1627150"/>
              </a:xfrm>
              <a:custGeom>
                <a:avLst/>
                <a:gdLst>
                  <a:gd name="connsiteX0" fmla="*/ 0 w 1126662"/>
                  <a:gd name="connsiteY0" fmla="*/ 0 h 1627810"/>
                  <a:gd name="connsiteX1" fmla="*/ 1126662 w 1126662"/>
                  <a:gd name="connsiteY1" fmla="*/ 0 h 1627810"/>
                  <a:gd name="connsiteX2" fmla="*/ 1126662 w 1126662"/>
                  <a:gd name="connsiteY2" fmla="*/ 1627810 h 1627810"/>
                  <a:gd name="connsiteX3" fmla="*/ 0 w 1126662"/>
                  <a:gd name="connsiteY3" fmla="*/ 1627810 h 1627810"/>
                  <a:gd name="connsiteX4" fmla="*/ 0 w 1126662"/>
                  <a:gd name="connsiteY4" fmla="*/ 0 h 162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6662" h="1627810">
                    <a:moveTo>
                      <a:pt x="0" y="0"/>
                    </a:moveTo>
                    <a:lnTo>
                      <a:pt x="1126662" y="0"/>
                    </a:lnTo>
                    <a:lnTo>
                      <a:pt x="1126662" y="1627810"/>
                    </a:lnTo>
                    <a:lnTo>
                      <a:pt x="0" y="162781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rgbClr val="0070C0"/>
                </a:solidFill>
              </a:ln>
            </p:spPr>
            <p:style>
              <a:lnRef idx="2">
                <a:schemeClr val="accent5">
                  <a:hueOff val="-3096517"/>
                  <a:satOff val="31044"/>
                  <a:lumOff val="-21559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4278" tIns="114278" rIns="114278" bIns="114278" spcCol="1270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3335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h6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7903095" y="2224525"/>
              <a:ext cx="2428725" cy="2387600"/>
              <a:chOff x="6121398" y="1693177"/>
              <a:chExt cx="2703249" cy="2387584"/>
            </a:xfrm>
          </p:grpSpPr>
          <p:sp>
            <p:nvSpPr>
              <p:cNvPr id="34" name="椭圆 33"/>
              <p:cNvSpPr/>
              <p:nvPr/>
            </p:nvSpPr>
            <p:spPr bwMode="auto">
              <a:xfrm>
                <a:off x="6121398" y="1693177"/>
                <a:ext cx="2703249" cy="2387584"/>
              </a:xfrm>
              <a:prstGeom prst="ellipse">
                <a:avLst/>
              </a:prstGeom>
              <a:solidFill>
                <a:srgbClr val="1369B2"/>
              </a:solidFill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292728" y="2532958"/>
                <a:ext cx="2352584" cy="675761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标题</a:t>
                </a:r>
                <a:r>
                  <a:rPr lang="zh-CN" altLang="en-US" sz="3800" b="1" noProof="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标签</a:t>
                </a:r>
                <a:endParaRPr kumimoji="0" lang="zh-CN" altLang="en-US" sz="3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355480" y="1144365"/>
            <a:ext cx="792370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标题标签用于将文本设置为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提供了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个等级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标题标签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，即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&lt;h1</a:t>
            </a:r>
            <a:r>
              <a:rPr lang="en-US" altLang="zh-CN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&gt;~&lt;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h6&gt;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&lt;h1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&gt;~&lt;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h6&gt;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标题标签的重要性依次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递减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85198" y="1144146"/>
            <a:ext cx="2218773" cy="7949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标题标签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一、页面格式化标签</a:t>
            </a:r>
            <a:endParaRPr lang="zh-CN" alt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984082" y="2267810"/>
            <a:ext cx="792370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标题标签的基本语法格式</a:t>
            </a:r>
            <a:endParaRPr lang="zh-CN" altLang="en-US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972498" y="1214631"/>
            <a:ext cx="2218773" cy="7949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标题标签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84082" y="2938581"/>
            <a:ext cx="10322403" cy="836601"/>
            <a:chOff x="954873" y="3169038"/>
            <a:chExt cx="10324315" cy="836756"/>
          </a:xfrm>
        </p:grpSpPr>
        <p:sp>
          <p:nvSpPr>
            <p:cNvPr id="3" name="矩形 2"/>
            <p:cNvSpPr/>
            <p:nvPr/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TextBox 35"/>
            <p:cNvSpPr txBox="1">
              <a:spLocks noChangeArrowheads="1"/>
            </p:cNvSpPr>
            <p:nvPr/>
          </p:nvSpPr>
          <p:spPr bwMode="auto">
            <a:xfrm>
              <a:off x="954873" y="3285794"/>
              <a:ext cx="7925167" cy="536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94" tIns="60946" rIns="121894" bIns="6094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</a:t>
              </a:r>
              <a:r>
                <a:rPr lang="en-US" altLang="zh-CN" dirty="0" err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hn</a:t>
              </a:r>
              <a:r>
                <a:rPr lang="en-US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align="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对齐方式</a:t>
              </a:r>
              <a:r>
                <a:rPr lang="en-US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"&gt;</a:t>
              </a:r>
              <a:r>
                <a:rPr lang="zh-CN" altLang="en-US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标题文本</a:t>
              </a:r>
              <a:r>
                <a:rPr lang="en-US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&lt;/</a:t>
              </a:r>
              <a:r>
                <a:rPr lang="en-US" altLang="zh-CN" dirty="0" err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hn</a:t>
              </a:r>
              <a:r>
                <a:rPr lang="en-US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endPara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60998" y="3192339"/>
            <a:ext cx="575893" cy="399558"/>
          </a:xfrm>
          <a:prstGeom prst="rect">
            <a:avLst/>
          </a:prstGeom>
          <a:noFill/>
          <a:ln>
            <a:solidFill>
              <a:srgbClr val="1369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1848945" y="3591262"/>
            <a:ext cx="0" cy="359933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TextBox 35"/>
          <p:cNvSpPr txBox="1">
            <a:spLocks noChangeArrowheads="1"/>
          </p:cNvSpPr>
          <p:nvPr/>
        </p:nvSpPr>
        <p:spPr bwMode="auto">
          <a:xfrm>
            <a:off x="1011387" y="3801229"/>
            <a:ext cx="792370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可选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属性，用于指定标题的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对齐方式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71665" y="4398997"/>
            <a:ext cx="5832712" cy="17532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left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设置标题文字左对齐（默认值）</a:t>
            </a:r>
            <a:endParaRPr kumimoji="0" lang="zh-CN" altLang="zh-CN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center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设置标题文字居中对齐</a:t>
            </a:r>
            <a:endParaRPr kumimoji="0" lang="zh-CN" altLang="zh-CN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369B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right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设置标题文字</a:t>
            </a:r>
            <a:r>
              <a:rPr kumimoji="0" lang="zh-CN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右对齐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1" name="TextBox 35"/>
          <p:cNvSpPr txBox="1">
            <a:spLocks noChangeArrowheads="1"/>
          </p:cNvSpPr>
          <p:nvPr/>
        </p:nvSpPr>
        <p:spPr bwMode="auto">
          <a:xfrm>
            <a:off x="1817528" y="4545122"/>
            <a:ext cx="2136438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align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endParaRPr lang="zh-CN" altLang="en-US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一、页面格式化标签</a:t>
            </a:r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984563" y="1554991"/>
            <a:ext cx="2218773" cy="7949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标题标签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6595" y="3028315"/>
            <a:ext cx="2228850" cy="19335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03575" y="2731770"/>
            <a:ext cx="1743075" cy="27908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265920" y="2954020"/>
            <a:ext cx="1781175" cy="26384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71640" y="3135630"/>
            <a:ext cx="2009775" cy="1485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一、页面格式化标签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562" y="2349967"/>
            <a:ext cx="3148482" cy="3764490"/>
          </a:xfrm>
          <a:prstGeom prst="rect">
            <a:avLst/>
          </a:prstGeom>
        </p:spPr>
      </p:pic>
      <p:sp>
        <p:nvSpPr>
          <p:cNvPr id="37" name="圆角矩形 36"/>
          <p:cNvSpPr/>
          <p:nvPr/>
        </p:nvSpPr>
        <p:spPr>
          <a:xfrm>
            <a:off x="984563" y="1554991"/>
            <a:ext cx="2218773" cy="7949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标题标签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12452" y="1522761"/>
            <a:ext cx="4745314" cy="50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b="1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注意：</a:t>
            </a:r>
            <a:endParaRPr lang="en-US" altLang="zh-CN" b="1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12452" y="2284681"/>
            <a:ext cx="6766729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一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个页面中最好只使用一个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&lt;h1&gt;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标签，该标签通常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被用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在网站的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Logo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部分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。</a:t>
            </a:r>
            <a:endParaRPr lang="zh-CN" altLang="en-US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由于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标题标签拥有特殊的语义。初学者切勿为了设置文字加粗或更改文字的大小而使用标题标签。</a:t>
            </a:r>
            <a:endParaRPr lang="zh-CN" altLang="en-US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HTML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中一般不建议使用标题标签的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align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属性设置对齐方式，可使用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CSS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样式设置。</a:t>
            </a:r>
            <a:endParaRPr lang="en-US" altLang="zh-CN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一、页面格式化标签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984563" y="1554991"/>
            <a:ext cx="2218773" cy="7949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段落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984537" y="2556735"/>
            <a:ext cx="10294644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在网页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中，可以使用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&lt;p&gt;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来定义段落。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&lt;p&gt;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文档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中常用的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标签，默认情况下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，一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个段落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中的文本会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根据浏览器窗口的大小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自动换行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956777" y="4320238"/>
            <a:ext cx="10322403" cy="836601"/>
            <a:chOff x="954873" y="3169038"/>
            <a:chExt cx="10324315" cy="836756"/>
          </a:xfrm>
        </p:grpSpPr>
        <p:sp>
          <p:nvSpPr>
            <p:cNvPr id="17" name="矩形 16"/>
            <p:cNvSpPr/>
            <p:nvPr/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35"/>
            <p:cNvSpPr txBox="1">
              <a:spLocks noChangeArrowheads="1"/>
            </p:cNvSpPr>
            <p:nvPr/>
          </p:nvSpPr>
          <p:spPr bwMode="auto">
            <a:xfrm>
              <a:off x="954873" y="3285794"/>
              <a:ext cx="7925167" cy="536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94" tIns="60946" rIns="121894" bIns="6094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&lt;p </a:t>
              </a:r>
              <a:r>
                <a:rPr lang="en-US" altLang="zh-CN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align</a:t>
              </a:r>
              <a:r>
                <a:rPr lang="en-US" altLang="zh-CN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=“</a:t>
              </a:r>
              <a:r>
                <a:rPr lang="zh-CN" altLang="en-US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对齐方式</a:t>
              </a:r>
              <a:r>
                <a:rPr lang="en-US" altLang="zh-CN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”&gt;</a:t>
              </a:r>
              <a:r>
                <a:rPr lang="zh-CN" altLang="en-US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段落文本</a:t>
              </a:r>
              <a:r>
                <a:rPr lang="en-US" altLang="zh-CN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&lt;/p&gt;</a:t>
              </a:r>
              <a:endPara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9" name="TextBox 35"/>
          <p:cNvSpPr txBox="1">
            <a:spLocks noChangeArrowheads="1"/>
          </p:cNvSpPr>
          <p:nvPr/>
        </p:nvSpPr>
        <p:spPr bwMode="auto">
          <a:xfrm>
            <a:off x="956777" y="3496905"/>
            <a:ext cx="792370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段落标签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的基本语法格式</a:t>
            </a:r>
            <a:endParaRPr lang="zh-CN" altLang="en-US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cs typeface="+mn-ea"/>
                <a:sym typeface="+mn-lt"/>
              </a:rPr>
              <a:t>一、页面格式化标签</a:t>
            </a: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124263" y="1076836"/>
            <a:ext cx="2218773" cy="7949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段落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10300" y="1712595"/>
            <a:ext cx="5916930" cy="43014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34060" y="1993265"/>
            <a:ext cx="4754880" cy="41097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commondata" val="eyJoZGlkIjoiOWJhMmVjMmFmZTgzZjZjY2U2NTllOTg1ZTMxMWU2ODA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2038</Words>
  <Application>WPS 演示</Application>
  <PresentationFormat>宽屏</PresentationFormat>
  <Paragraphs>278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思源宋体 CN Heavy</vt:lpstr>
      <vt:lpstr>Calibri</vt:lpstr>
      <vt:lpstr>Times New Roman</vt:lpstr>
      <vt:lpstr>Arial Unicode MS</vt:lpstr>
      <vt:lpstr>Arial Black</vt:lpstr>
      <vt:lpstr>黑体</vt:lpstr>
      <vt:lpstr>字魂58号-创中黑</vt:lpstr>
      <vt:lpstr>Office 主题​​</vt:lpstr>
      <vt:lpstr>2.5</vt:lpstr>
      <vt:lpstr>文本控制标签</vt:lpstr>
      <vt:lpstr>一、页面格式化标签</vt:lpstr>
      <vt:lpstr>一、页面格式化标签</vt:lpstr>
      <vt:lpstr>一、页面格式化标签</vt:lpstr>
      <vt:lpstr>一、页面格式化标签</vt:lpstr>
      <vt:lpstr>一、页面格式化标签</vt:lpstr>
      <vt:lpstr>一、页面格式化标签</vt:lpstr>
      <vt:lpstr>一、页面格式化标签</vt:lpstr>
      <vt:lpstr>一、页面格式化标签</vt:lpstr>
      <vt:lpstr>一、页面格式化标签</vt:lpstr>
      <vt:lpstr>一、页面格式化标签</vt:lpstr>
      <vt:lpstr>一、页面格式化标签</vt:lpstr>
      <vt:lpstr>一、页面格式化标签</vt:lpstr>
      <vt:lpstr>二、文本格式化标签</vt:lpstr>
      <vt:lpstr>二、文本格式化标签</vt:lpstr>
      <vt:lpstr>二、文本格式化标签</vt:lpstr>
      <vt:lpstr>二、文本格式化标签</vt:lpstr>
      <vt:lpstr>二、文本格式化标签</vt:lpstr>
      <vt:lpstr>二、文本格式化标签</vt:lpstr>
      <vt:lpstr>二、文本格式化标签</vt:lpstr>
      <vt:lpstr>二、文本格式化标签</vt:lpstr>
      <vt:lpstr>二、文本格式化标签</vt:lpstr>
      <vt:lpstr>二、文本格式化标签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45</cp:revision>
  <dcterms:created xsi:type="dcterms:W3CDTF">2019-09-19T02:01:00Z</dcterms:created>
  <dcterms:modified xsi:type="dcterms:W3CDTF">2024-05-24T08:57:16Z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FD91093FF17045A3BFD3DD45F7DD14A1_13</vt:lpwstr>
  </property>
</Properties>
</file>