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6"/>
  </p:handoutMasterIdLst>
  <p:sldIdLst>
    <p:sldId id="378" r:id="rId3"/>
    <p:sldId id="366" r:id="rId4"/>
    <p:sldId id="367" r:id="rId6"/>
    <p:sldId id="368" r:id="rId7"/>
    <p:sldId id="369" r:id="rId8"/>
    <p:sldId id="370" r:id="rId9"/>
    <p:sldId id="371" r:id="rId10"/>
    <p:sldId id="372" r:id="rId11"/>
    <p:sldId id="373" r:id="rId12"/>
    <p:sldId id="375" r:id="rId13"/>
    <p:sldId id="376" r:id="rId14"/>
    <p:sldId id="279" r:id="rId15"/>
  </p:sldIdLst>
  <p:sldSz cx="12192000" cy="6858000"/>
  <p:notesSz cx="7103745" cy="10234295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393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4"/>
        <p:guide pos="393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78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74.xml"/><Relationship Id="rId1" Type="http://schemas.openxmlformats.org/officeDocument/2006/relationships/tags" Target="../tags/tag73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6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tags" Target="../tags/tag69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2.xml"/><Relationship Id="rId3" Type="http://schemas.openxmlformats.org/officeDocument/2006/relationships/image" Target="../media/image5.png"/><Relationship Id="rId2" Type="http://schemas.openxmlformats.org/officeDocument/2006/relationships/tags" Target="../tags/tag71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/>
              <a:t>2.6</a:t>
            </a:r>
            <a:endParaRPr altLang="zh-CN"/>
          </a:p>
        </p:txBody>
      </p:sp>
      <p:sp>
        <p:nvSpPr>
          <p:cNvPr id="10" name="副标题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>
                <a:ln w="1778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文本格式化标签</a:t>
            </a:r>
            <a:endParaRPr lang="zh-CN" altLang="en-US" b="1" kern="0" dirty="0" smtClean="0">
              <a:ln w="1778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二、文本格式化标签</a:t>
            </a:r>
            <a:endParaRPr lang="zh-CN" altLang="en-US"/>
          </a:p>
        </p:txBody>
      </p:sp>
      <p:sp>
        <p:nvSpPr>
          <p:cNvPr id="21" name="TextBox 35"/>
          <p:cNvSpPr txBox="1">
            <a:spLocks noChangeArrowheads="1"/>
          </p:cNvSpPr>
          <p:nvPr/>
        </p:nvSpPr>
        <p:spPr bwMode="auto">
          <a:xfrm>
            <a:off x="1554480" y="1908175"/>
            <a:ext cx="8980170" cy="2516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&lt;time&gt;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是一个逻辑标签，用于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标注时间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24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小时制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）或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日期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。被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&lt;time&gt;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标注的时间或日期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不会在浏览器中呈现任何特殊效果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但是能够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机器可读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的方式进行编码。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"/>
          <p:cNvSpPr/>
          <p:nvPr>
            <p:custDataLst>
              <p:tags r:id="rId1"/>
            </p:custDataLst>
          </p:nvPr>
        </p:nvSpPr>
        <p:spPr>
          <a:xfrm>
            <a:off x="861810" y="1142224"/>
            <a:ext cx="2777199" cy="4660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矩形 12"/>
          <p:cNvSpPr/>
          <p:nvPr>
            <p:custDataLst>
              <p:tags r:id="rId2"/>
            </p:custDataLst>
          </p:nvPr>
        </p:nvSpPr>
        <p:spPr>
          <a:xfrm>
            <a:off x="922655" y="1193165"/>
            <a:ext cx="265493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&lt;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time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&gt;标签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二、文本格式化标签</a:t>
            </a:r>
            <a:endParaRPr lang="zh-CN" altLang="en-US"/>
          </a:p>
        </p:txBody>
      </p:sp>
      <p:sp>
        <p:nvSpPr>
          <p:cNvPr id="21" name="TextBox 35"/>
          <p:cNvSpPr txBox="1">
            <a:spLocks noChangeArrowheads="1"/>
          </p:cNvSpPr>
          <p:nvPr/>
        </p:nvSpPr>
        <p:spPr bwMode="auto">
          <a:xfrm>
            <a:off x="1849120" y="1873885"/>
            <a:ext cx="9502775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&lt;mark&gt;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是一个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逻辑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标签，用于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高亮显示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文本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"/>
          <p:cNvSpPr/>
          <p:nvPr>
            <p:custDataLst>
              <p:tags r:id="rId1"/>
            </p:custDataLst>
          </p:nvPr>
        </p:nvSpPr>
        <p:spPr>
          <a:xfrm>
            <a:off x="861810" y="1142224"/>
            <a:ext cx="2777199" cy="4660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922655" y="1193165"/>
            <a:ext cx="2654935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buClrTx/>
              <a:buSzTx/>
              <a:buFontTx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&lt;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mark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&gt;标签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17725" y="2738120"/>
            <a:ext cx="7955915" cy="3114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谢  谢！</a:t>
            </a:r>
            <a:endParaRPr kumimoji="0" lang="zh-CN" altLang="en-US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二、文本格式化标签</a:t>
            </a:r>
            <a:endParaRPr lang="zh-CN" altLang="en-US"/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984562" y="1499834"/>
            <a:ext cx="10367207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文本格式化标签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用于为文字设置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粗体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斜体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下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划</a:t>
            </a:r>
            <a:r>
              <a:rPr lang="zh-CN" altLang="en-US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线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等一些特殊显示的文本效果。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920932" y="2765236"/>
            <a:ext cx="8165161" cy="2718854"/>
            <a:chOff x="982639" y="2678181"/>
            <a:chExt cx="8166673" cy="2719357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1"/>
            <a:srcRect r="39337"/>
            <a:stretch>
              <a:fillRect/>
            </a:stretch>
          </p:blipFill>
          <p:spPr>
            <a:xfrm>
              <a:off x="982639" y="2681145"/>
              <a:ext cx="6192568" cy="2716393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1"/>
            <a:srcRect l="80661"/>
            <a:stretch>
              <a:fillRect/>
            </a:stretch>
          </p:blipFill>
          <p:spPr>
            <a:xfrm>
              <a:off x="7175207" y="2678181"/>
              <a:ext cx="1974105" cy="271639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二、文本格式化标签</a:t>
            </a:r>
            <a:endParaRPr lang="zh-CN" altLang="en-US"/>
          </a:p>
        </p:txBody>
      </p:sp>
      <p:sp>
        <p:nvSpPr>
          <p:cNvPr id="6" name="TextBox 35"/>
          <p:cNvSpPr txBox="1">
            <a:spLocks noChangeArrowheads="1"/>
          </p:cNvSpPr>
          <p:nvPr/>
        </p:nvSpPr>
        <p:spPr bwMode="auto">
          <a:xfrm>
            <a:off x="972017" y="989526"/>
            <a:ext cx="7923700" cy="53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常用的文本格式化</a:t>
            </a:r>
            <a:r>
              <a:rPr lang="zh-CN" altLang="en-US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标签及文本显示效果</a:t>
            </a:r>
            <a:endParaRPr lang="zh-CN" altLang="en-US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84561" y="1882222"/>
          <a:ext cx="10293985" cy="414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57245"/>
                <a:gridCol w="6936740"/>
              </a:tblGrid>
              <a:tr h="51752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标签</a:t>
                      </a:r>
                      <a:endParaRPr lang="zh-CN" altLang="en-US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26797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显示效果</a:t>
                      </a:r>
                      <a:endParaRPr lang="zh-CN" altLang="en-US" sz="18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&lt;b&gt;</a:t>
                      </a:r>
                      <a:r>
                        <a:rPr lang="zh-CN" alt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标签和</a:t>
                      </a:r>
                      <a:r>
                        <a:rPr lang="en-US" altLang="zh-CN" sz="18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&lt;</a:t>
                      </a:r>
                      <a:r>
                        <a:rPr lang="en-US" sz="18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strong&gt;</a:t>
                      </a:r>
                      <a:r>
                        <a:rPr lang="zh-CN" altLang="en-US" sz="18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标签</a:t>
                      </a:r>
                      <a:endParaRPr lang="zh-CN" altLang="en-US" sz="1800" kern="100" dirty="0">
                        <a:solidFill>
                          <a:srgbClr val="1369B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文本以粗体方式显示</a:t>
                      </a:r>
                      <a:endParaRPr lang="zh-CN" alt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&lt;u&gt;</a:t>
                      </a:r>
                      <a:r>
                        <a:rPr lang="zh-CN" alt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标签和</a:t>
                      </a:r>
                      <a:r>
                        <a:rPr lang="en-US" altLang="zh-CN" sz="18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&lt;</a:t>
                      </a:r>
                      <a:r>
                        <a:rPr lang="en-US" sz="18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ins&gt;</a:t>
                      </a:r>
                      <a:r>
                        <a:rPr lang="zh-CN" altLang="en-US" sz="18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标签</a:t>
                      </a:r>
                      <a:endParaRPr lang="zh-CN" altLang="en-US" sz="1800" kern="100" dirty="0">
                        <a:solidFill>
                          <a:srgbClr val="1369B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文本以</a:t>
                      </a:r>
                      <a:r>
                        <a:rPr lang="zh-CN" altLang="en-US" sz="18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添加下划线方式</a:t>
                      </a:r>
                      <a:r>
                        <a:rPr lang="zh-CN" alt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显示</a:t>
                      </a:r>
                      <a:endParaRPr lang="zh-CN" altLang="en-US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&lt;</a:t>
                      </a:r>
                      <a:r>
                        <a:rPr lang="en-US" sz="18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</a:t>
                      </a: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&gt;</a:t>
                      </a:r>
                      <a:r>
                        <a:rPr lang="zh-CN" alt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标签和</a:t>
                      </a:r>
                      <a:r>
                        <a:rPr lang="en-US" altLang="zh-CN" sz="18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&lt;</a:t>
                      </a:r>
                      <a:r>
                        <a:rPr lang="en-US" sz="1800" kern="100" dirty="0" err="1">
                          <a:solidFill>
                            <a:srgbClr val="1369B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em</a:t>
                      </a:r>
                      <a:r>
                        <a:rPr lang="en-US" sz="18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&gt;</a:t>
                      </a:r>
                      <a:r>
                        <a:rPr lang="zh-CN" altLang="en-US" sz="18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标签</a:t>
                      </a:r>
                      <a:endParaRPr lang="zh-CN" altLang="en-US" sz="1800" kern="100" dirty="0">
                        <a:solidFill>
                          <a:srgbClr val="1369B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文本以斜体方式显示</a:t>
                      </a:r>
                      <a:endParaRPr lang="zh-CN" alt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&lt;s&gt;</a:t>
                      </a:r>
                      <a:r>
                        <a:rPr lang="zh-CN" alt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标签和</a:t>
                      </a:r>
                      <a:r>
                        <a:rPr lang="en-US" altLang="zh-CN" sz="18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&lt;</a:t>
                      </a:r>
                      <a:r>
                        <a:rPr lang="en-US" sz="18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del&gt;</a:t>
                      </a:r>
                      <a:r>
                        <a:rPr lang="zh-CN" altLang="en-US" sz="1800" kern="100" dirty="0">
                          <a:solidFill>
                            <a:srgbClr val="1369B2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标签</a:t>
                      </a:r>
                      <a:endParaRPr lang="zh-CN" altLang="en-US" sz="1800" kern="100" dirty="0">
                        <a:solidFill>
                          <a:srgbClr val="1369B2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文本以添加删除线方式显示</a:t>
                      </a:r>
                      <a:endParaRPr lang="zh-CN" alt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&lt;cite&gt;</a:t>
                      </a: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标签</a:t>
                      </a:r>
                      <a:endParaRPr lang="zh-CN" alt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文本以斜体方式显示，用于标注引用的参考文献</a:t>
                      </a:r>
                      <a:endParaRPr lang="zh-CN" alt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&lt;time&gt;</a:t>
                      </a: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标签</a:t>
                      </a:r>
                      <a:endParaRPr lang="zh-CN" alt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文本正常显示，用于标注时间和日期</a:t>
                      </a:r>
                      <a:endParaRPr lang="zh-CN" alt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&lt;mark&gt;</a:t>
                      </a:r>
                      <a:r>
                        <a:rPr lang="zh-CN" altLang="en-US" sz="18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标签</a:t>
                      </a:r>
                      <a:endParaRPr lang="zh-CN" altLang="en-US" sz="18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文本以添加底色方式显示</a:t>
                      </a:r>
                      <a:endParaRPr lang="zh-CN" altLang="en-US" sz="18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二、文本格式化标签</a:t>
            </a:r>
            <a:endParaRPr lang="zh-CN" altLang="en-US"/>
          </a:p>
        </p:txBody>
      </p:sp>
      <p:sp>
        <p:nvSpPr>
          <p:cNvPr id="8" name="矩形"/>
          <p:cNvSpPr/>
          <p:nvPr/>
        </p:nvSpPr>
        <p:spPr>
          <a:xfrm>
            <a:off x="1420610" y="1599649"/>
            <a:ext cx="2777199" cy="4660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8013118" y="1599649"/>
            <a:ext cx="2777199" cy="4660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五边形"/>
          <p:cNvSpPr/>
          <p:nvPr/>
        </p:nvSpPr>
        <p:spPr>
          <a:xfrm>
            <a:off x="719139" y="2685686"/>
            <a:ext cx="4606054" cy="249550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五边形"/>
          <p:cNvSpPr/>
          <p:nvPr/>
        </p:nvSpPr>
        <p:spPr>
          <a:xfrm flipH="1">
            <a:off x="6890568" y="2685686"/>
            <a:ext cx="4606054" cy="249550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圆"/>
          <p:cNvSpPr/>
          <p:nvPr/>
        </p:nvSpPr>
        <p:spPr>
          <a:xfrm>
            <a:off x="5542451" y="3354594"/>
            <a:ext cx="1130864" cy="1157690"/>
          </a:xfrm>
          <a:prstGeom prst="ellipse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b="1" i="1" dirty="0">
              <a:solidFill>
                <a:srgbClr val="C0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"/>
          <p:cNvSpPr/>
          <p:nvPr/>
        </p:nvSpPr>
        <p:spPr>
          <a:xfrm>
            <a:off x="5523944" y="3429854"/>
            <a:ext cx="93853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i="1" spc="25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VS</a:t>
            </a:r>
            <a:endParaRPr lang="zh-CN" altLang="en-US" sz="5400" b="1" i="1" spc="25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文本"/>
          <p:cNvSpPr/>
          <p:nvPr/>
        </p:nvSpPr>
        <p:spPr>
          <a:xfrm>
            <a:off x="1736037" y="1628756"/>
            <a:ext cx="2042049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&lt;b&gt;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27553" y="3275971"/>
            <a:ext cx="277024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&lt;b&gt;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标签是物理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标签（物理标签只用于设置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显示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样式）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"/>
          <p:cNvSpPr/>
          <p:nvPr/>
        </p:nvSpPr>
        <p:spPr>
          <a:xfrm>
            <a:off x="8321586" y="1604414"/>
            <a:ext cx="2042049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&lt;strong&gt;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30515" y="2652395"/>
            <a:ext cx="264985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&lt;strong&gt;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标签是逻辑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标签（逻辑标签不仅可用于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设置显示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样式，而且可用于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将标签语义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化，语义化用于强调文字的重要性）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"/>
          <p:cNvSpPr/>
          <p:nvPr/>
        </p:nvSpPr>
        <p:spPr>
          <a:xfrm>
            <a:off x="7141757" y="5467984"/>
            <a:ext cx="2957594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推荐使用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&lt;strong&gt;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0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L 形 1"/>
          <p:cNvSpPr/>
          <p:nvPr/>
        </p:nvSpPr>
        <p:spPr>
          <a:xfrm rot="18718625">
            <a:off x="10394950" y="5397428"/>
            <a:ext cx="773990" cy="428963"/>
          </a:xfrm>
          <a:prstGeom prst="corne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773930" y="1863725"/>
            <a:ext cx="2662555" cy="504190"/>
          </a:xfrm>
          <a:prstGeom prst="rect">
            <a:avLst/>
          </a:prstGeom>
          <a:solidFill>
            <a:schemeClr val="accent2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</a:rPr>
              <a:t>设置文本加粗显示</a:t>
            </a:r>
            <a:endParaRPr lang="zh-CN" altLang="en-US" sz="2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"/>
          <p:cNvSpPr/>
          <p:nvPr>
            <p:custDataLst>
              <p:tags r:id="rId1"/>
            </p:custDataLst>
          </p:nvPr>
        </p:nvSpPr>
        <p:spPr>
          <a:xfrm>
            <a:off x="719139" y="2685686"/>
            <a:ext cx="4606054" cy="249550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五边形"/>
          <p:cNvSpPr/>
          <p:nvPr>
            <p:custDataLst>
              <p:tags r:id="rId2"/>
            </p:custDataLst>
          </p:nvPr>
        </p:nvSpPr>
        <p:spPr>
          <a:xfrm flipH="1">
            <a:off x="6890568" y="2685686"/>
            <a:ext cx="4606054" cy="249550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2" name="圆"/>
          <p:cNvSpPr/>
          <p:nvPr>
            <p:custDataLst>
              <p:tags r:id="rId3"/>
            </p:custDataLst>
          </p:nvPr>
        </p:nvSpPr>
        <p:spPr>
          <a:xfrm>
            <a:off x="5542451" y="3354594"/>
            <a:ext cx="1130864" cy="1157690"/>
          </a:xfrm>
          <a:prstGeom prst="ellipse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800" b="1" i="1" dirty="0">
              <a:solidFill>
                <a:srgbClr val="C0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二、文本格式化标签</a:t>
            </a:r>
            <a:endParaRPr lang="zh-CN" altLang="en-US"/>
          </a:p>
        </p:txBody>
      </p:sp>
      <p:sp>
        <p:nvSpPr>
          <p:cNvPr id="8" name="矩形"/>
          <p:cNvSpPr/>
          <p:nvPr/>
        </p:nvSpPr>
        <p:spPr>
          <a:xfrm>
            <a:off x="1420610" y="1587359"/>
            <a:ext cx="2777199" cy="4660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8013118" y="1587359"/>
            <a:ext cx="2777199" cy="4660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"/>
          <p:cNvSpPr/>
          <p:nvPr/>
        </p:nvSpPr>
        <p:spPr>
          <a:xfrm>
            <a:off x="5523944" y="3436614"/>
            <a:ext cx="93853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i="1" spc="25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VS</a:t>
            </a:r>
            <a:endParaRPr lang="zh-CN" altLang="en-US" sz="5400" b="1" i="1" spc="25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文本"/>
          <p:cNvSpPr/>
          <p:nvPr/>
        </p:nvSpPr>
        <p:spPr>
          <a:xfrm>
            <a:off x="1736037" y="1616466"/>
            <a:ext cx="2042049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&lt;u&gt;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89783" y="3354485"/>
            <a:ext cx="27702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&lt;u&gt;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标签是物理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，只设置下划线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显示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样式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"/>
          <p:cNvSpPr/>
          <p:nvPr/>
        </p:nvSpPr>
        <p:spPr>
          <a:xfrm>
            <a:off x="8321586" y="1592124"/>
            <a:ext cx="2042049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&lt;ins&gt;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533519" y="3590517"/>
            <a:ext cx="27702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&lt;ins&gt;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标签是逻辑标签，可以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将标签语义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化</a:t>
            </a:r>
            <a:endParaRPr lang="en-US" altLang="zh-CN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"/>
          <p:cNvSpPr/>
          <p:nvPr/>
        </p:nvSpPr>
        <p:spPr>
          <a:xfrm>
            <a:off x="7345592" y="5573168"/>
            <a:ext cx="2957594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推荐使用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&lt;ins&gt;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0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L 形 1"/>
          <p:cNvSpPr/>
          <p:nvPr/>
        </p:nvSpPr>
        <p:spPr>
          <a:xfrm rot="18718625">
            <a:off x="10334625" y="5397838"/>
            <a:ext cx="773990" cy="428963"/>
          </a:xfrm>
          <a:prstGeom prst="corne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696460" y="1788795"/>
            <a:ext cx="2818130" cy="504190"/>
          </a:xfrm>
          <a:prstGeom prst="rect">
            <a:avLst/>
          </a:prstGeom>
          <a:solidFill>
            <a:schemeClr val="accent2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</a:rPr>
              <a:t>为文本添加下划线</a:t>
            </a:r>
            <a:endParaRPr lang="zh-CN" altLang="en-US" sz="2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"/>
          <p:cNvSpPr/>
          <p:nvPr>
            <p:custDataLst>
              <p:tags r:id="rId1"/>
            </p:custDataLst>
          </p:nvPr>
        </p:nvSpPr>
        <p:spPr>
          <a:xfrm>
            <a:off x="719139" y="2685686"/>
            <a:ext cx="4606054" cy="249550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五边形"/>
          <p:cNvSpPr/>
          <p:nvPr>
            <p:custDataLst>
              <p:tags r:id="rId2"/>
            </p:custDataLst>
          </p:nvPr>
        </p:nvSpPr>
        <p:spPr>
          <a:xfrm flipH="1">
            <a:off x="6890568" y="2685686"/>
            <a:ext cx="4606054" cy="249550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2" name="圆"/>
          <p:cNvSpPr/>
          <p:nvPr>
            <p:custDataLst>
              <p:tags r:id="rId3"/>
            </p:custDataLst>
          </p:nvPr>
        </p:nvSpPr>
        <p:spPr>
          <a:xfrm>
            <a:off x="5542451" y="3354594"/>
            <a:ext cx="1130864" cy="1157690"/>
          </a:xfrm>
          <a:prstGeom prst="ellipse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b="1" i="1" dirty="0">
              <a:solidFill>
                <a:srgbClr val="C0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二、文本格式化标签</a:t>
            </a:r>
            <a:endParaRPr lang="zh-CN" altLang="en-US"/>
          </a:p>
        </p:txBody>
      </p:sp>
      <p:sp>
        <p:nvSpPr>
          <p:cNvPr id="8" name="矩形"/>
          <p:cNvSpPr/>
          <p:nvPr/>
        </p:nvSpPr>
        <p:spPr>
          <a:xfrm>
            <a:off x="1420610" y="1617839"/>
            <a:ext cx="2777199" cy="4660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8013118" y="1617839"/>
            <a:ext cx="2777199" cy="4660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"/>
          <p:cNvSpPr/>
          <p:nvPr/>
        </p:nvSpPr>
        <p:spPr>
          <a:xfrm>
            <a:off x="5523944" y="3436614"/>
            <a:ext cx="93853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i="1" spc="25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VS</a:t>
            </a:r>
            <a:endParaRPr lang="zh-CN" altLang="en-US" sz="5400" b="1" i="1" spc="25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文本"/>
          <p:cNvSpPr/>
          <p:nvPr/>
        </p:nvSpPr>
        <p:spPr>
          <a:xfrm>
            <a:off x="1736037" y="1646946"/>
            <a:ext cx="2042049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035175" y="3613150"/>
            <a:ext cx="30054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标签是物理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"/>
          <p:cNvSpPr/>
          <p:nvPr/>
        </p:nvSpPr>
        <p:spPr>
          <a:xfrm>
            <a:off x="8321586" y="1622604"/>
            <a:ext cx="2042049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000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em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430860" y="3613105"/>
            <a:ext cx="27702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dirty="0" err="1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em</a:t>
            </a: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标签是逻辑标签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"/>
          <p:cNvSpPr/>
          <p:nvPr/>
        </p:nvSpPr>
        <p:spPr>
          <a:xfrm>
            <a:off x="7243357" y="5573168"/>
            <a:ext cx="2957594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推荐使用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em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0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L 形 1"/>
          <p:cNvSpPr/>
          <p:nvPr/>
        </p:nvSpPr>
        <p:spPr>
          <a:xfrm rot="18718625">
            <a:off x="10232390" y="5326718"/>
            <a:ext cx="773990" cy="428963"/>
          </a:xfrm>
          <a:prstGeom prst="corne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696460" y="1788795"/>
            <a:ext cx="2818130" cy="504190"/>
          </a:xfrm>
          <a:prstGeom prst="rect">
            <a:avLst/>
          </a:prstGeom>
          <a:solidFill>
            <a:schemeClr val="accent2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</a:rPr>
              <a:t>设置文本斜体显示</a:t>
            </a:r>
            <a:endParaRPr lang="zh-CN" altLang="en-US" sz="2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五边形"/>
          <p:cNvSpPr/>
          <p:nvPr>
            <p:custDataLst>
              <p:tags r:id="rId1"/>
            </p:custDataLst>
          </p:nvPr>
        </p:nvSpPr>
        <p:spPr>
          <a:xfrm>
            <a:off x="719139" y="2685686"/>
            <a:ext cx="4606054" cy="249550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7" name="五边形"/>
          <p:cNvSpPr/>
          <p:nvPr>
            <p:custDataLst>
              <p:tags r:id="rId2"/>
            </p:custDataLst>
          </p:nvPr>
        </p:nvSpPr>
        <p:spPr>
          <a:xfrm flipH="1">
            <a:off x="6890568" y="2685686"/>
            <a:ext cx="4606054" cy="2495506"/>
          </a:xfrm>
          <a:prstGeom prst="chevr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2" name="圆"/>
          <p:cNvSpPr/>
          <p:nvPr>
            <p:custDataLst>
              <p:tags r:id="rId3"/>
            </p:custDataLst>
          </p:nvPr>
        </p:nvSpPr>
        <p:spPr>
          <a:xfrm>
            <a:off x="5542451" y="3354594"/>
            <a:ext cx="1130864" cy="1157690"/>
          </a:xfrm>
          <a:prstGeom prst="ellipse">
            <a:avLst/>
          </a:prstGeom>
          <a:solidFill>
            <a:srgbClr val="4949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800" b="1" i="1" dirty="0">
              <a:solidFill>
                <a:srgbClr val="C0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二、文本格式化标签</a:t>
            </a:r>
            <a:endParaRPr lang="zh-CN" altLang="en-US"/>
          </a:p>
        </p:txBody>
      </p:sp>
      <p:sp>
        <p:nvSpPr>
          <p:cNvPr id="8" name="矩形"/>
          <p:cNvSpPr/>
          <p:nvPr/>
        </p:nvSpPr>
        <p:spPr>
          <a:xfrm>
            <a:off x="1368540" y="1622919"/>
            <a:ext cx="2777199" cy="4660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矩形"/>
          <p:cNvSpPr/>
          <p:nvPr/>
        </p:nvSpPr>
        <p:spPr>
          <a:xfrm>
            <a:off x="7961048" y="1622919"/>
            <a:ext cx="2777199" cy="4660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文本"/>
          <p:cNvSpPr/>
          <p:nvPr/>
        </p:nvSpPr>
        <p:spPr>
          <a:xfrm>
            <a:off x="5523944" y="3436614"/>
            <a:ext cx="93853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5400" b="1" i="1" spc="25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VS</a:t>
            </a:r>
            <a:endParaRPr lang="zh-CN" altLang="en-US" sz="5400" b="1" i="1" spc="250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文本"/>
          <p:cNvSpPr/>
          <p:nvPr/>
        </p:nvSpPr>
        <p:spPr>
          <a:xfrm>
            <a:off x="1683967" y="1652026"/>
            <a:ext cx="2042049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&lt;s&gt;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80893" y="3644127"/>
            <a:ext cx="27702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&lt;s&gt;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标签是物理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文本"/>
          <p:cNvSpPr/>
          <p:nvPr/>
        </p:nvSpPr>
        <p:spPr>
          <a:xfrm>
            <a:off x="8269516" y="1627684"/>
            <a:ext cx="2042049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&lt;del&gt;</a:t>
            </a: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0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21030" y="3638505"/>
            <a:ext cx="3114174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&lt;del&gt;</a:t>
            </a:r>
            <a:r>
              <a:rPr lang="zh-CN" altLang="en-US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标签是逻辑标签</a:t>
            </a:r>
            <a:endParaRPr lang="en-US" altLang="zh-CN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文本"/>
          <p:cNvSpPr/>
          <p:nvPr/>
        </p:nvSpPr>
        <p:spPr>
          <a:xfrm>
            <a:off x="7477037" y="5460138"/>
            <a:ext cx="2957594" cy="39878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推荐使用</a:t>
            </a:r>
            <a:r>
              <a:rPr lang="en-US" altLang="zh-CN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&lt;del&gt;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sz="2000" b="1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L 形 1"/>
          <p:cNvSpPr/>
          <p:nvPr/>
        </p:nvSpPr>
        <p:spPr>
          <a:xfrm rot="18718625">
            <a:off x="10342880" y="5213688"/>
            <a:ext cx="773990" cy="428963"/>
          </a:xfrm>
          <a:prstGeom prst="corner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696460" y="1788795"/>
            <a:ext cx="2818130" cy="504190"/>
          </a:xfrm>
          <a:prstGeom prst="rect">
            <a:avLst/>
          </a:prstGeom>
          <a:solidFill>
            <a:schemeClr val="accent2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zh-CN" altLang="en-US" sz="2400" b="1">
                <a:latin typeface="Arial" panose="020B0604020202020204" pitchFamily="34" charset="0"/>
                <a:ea typeface="微软雅黑" panose="020B0503020204020204" charset="-122"/>
              </a:rPr>
              <a:t>为文本添加删除线</a:t>
            </a:r>
            <a:endParaRPr lang="zh-CN" altLang="en-US" sz="24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二、文本格式化标签</a:t>
            </a:r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987557" y="1557506"/>
            <a:ext cx="2218774" cy="859155"/>
            <a:chOff x="982662" y="1557794"/>
            <a:chExt cx="2219185" cy="859314"/>
          </a:xfrm>
        </p:grpSpPr>
        <p:sp>
          <p:nvSpPr>
            <p:cNvPr id="21" name="圆角矩形 20"/>
            <p:cNvSpPr/>
            <p:nvPr/>
          </p:nvSpPr>
          <p:spPr>
            <a:xfrm>
              <a:off x="982662" y="1587471"/>
              <a:ext cx="2219184" cy="795123"/>
            </a:xfrm>
            <a:prstGeom prst="roundRect">
              <a:avLst/>
            </a:prstGeom>
            <a:noFill/>
            <a:ln>
              <a:solidFill>
                <a:srgbClr val="1369B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TextBox 35"/>
            <p:cNvSpPr txBox="1">
              <a:spLocks noChangeArrowheads="1"/>
            </p:cNvSpPr>
            <p:nvPr/>
          </p:nvSpPr>
          <p:spPr bwMode="auto">
            <a:xfrm>
              <a:off x="982663" y="1557794"/>
              <a:ext cx="2219184" cy="859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894" tIns="60946" rIns="121894" bIns="6094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案例演示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4" name="圆角矩形 23"/>
          <p:cNvSpPr/>
          <p:nvPr/>
        </p:nvSpPr>
        <p:spPr>
          <a:xfrm>
            <a:off x="984563" y="2864769"/>
            <a:ext cx="3023982" cy="6418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b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标签和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&lt;strong&gt;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984563" y="3630793"/>
            <a:ext cx="3023982" cy="6418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&lt;u&gt;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标签和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&lt;ins&gt;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984563" y="4396816"/>
            <a:ext cx="3023982" cy="6418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标签和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dirty="0" err="1" smtClean="0">
                <a:latin typeface="微软雅黑" panose="020B0503020204020204" charset="-122"/>
                <a:ea typeface="微软雅黑" panose="020B0503020204020204" charset="-122"/>
              </a:rPr>
              <a:t>em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84563" y="5162839"/>
            <a:ext cx="3023982" cy="64188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&lt;s&gt;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标签和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&lt;del&gt;</a:t>
            </a: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51070" y="693420"/>
            <a:ext cx="6101715" cy="54711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"/>
          <p:cNvSpPr/>
          <p:nvPr>
            <p:custDataLst>
              <p:tags r:id="rId1"/>
            </p:custDataLst>
          </p:nvPr>
        </p:nvSpPr>
        <p:spPr>
          <a:xfrm>
            <a:off x="861810" y="1142224"/>
            <a:ext cx="2777199" cy="4660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smtClean="0">
                <a:solidFill>
                  <a:srgbClr val="0070C0"/>
                </a:solidFill>
                <a:sym typeface="+mn-ea"/>
              </a:rPr>
              <a:t>二、文本格式化标签</a:t>
            </a:r>
            <a:endParaRPr lang="zh-CN" altLang="en-US"/>
          </a:p>
        </p:txBody>
      </p:sp>
      <p:sp>
        <p:nvSpPr>
          <p:cNvPr id="21" name="TextBox 35"/>
          <p:cNvSpPr txBox="1">
            <a:spLocks noChangeArrowheads="1"/>
          </p:cNvSpPr>
          <p:nvPr/>
        </p:nvSpPr>
        <p:spPr bwMode="auto">
          <a:xfrm>
            <a:off x="922967" y="1814397"/>
            <a:ext cx="10367207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&lt;cite&gt;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是一个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逻辑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标签，该标签嵌套的文本是对某个参考文献的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引用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。例如，书籍或者杂志中的内容。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922655" y="1193165"/>
            <a:ext cx="265493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SzTx/>
              <a:buFontTx/>
            </a:pPr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&lt;cite&gt;标签</a:t>
            </a:r>
            <a:endParaRPr lang="zh-CN" altLang="en-US" sz="20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b="57460"/>
          <a:stretch>
            <a:fillRect/>
          </a:stretch>
        </p:blipFill>
        <p:spPr>
          <a:xfrm>
            <a:off x="1073150" y="2971165"/>
            <a:ext cx="10519410" cy="2012315"/>
          </a:xfrm>
          <a:prstGeom prst="rect">
            <a:avLst/>
          </a:prstGeom>
        </p:spPr>
      </p:pic>
      <p:sp>
        <p:nvSpPr>
          <p:cNvPr id="4" name="TextBox 3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72405" y="5077432"/>
            <a:ext cx="10367207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cite&gt;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中的文本会以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斜体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样式显示在页面中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。与</a:t>
            </a: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i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em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嵌套的文本显示样式相同，它们的差异在于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语义不同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&lt;cite&gt;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着重强调引用内容。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commondata" val="eyJoZGlkIjoiOWJhMmVjMmFmZTgzZjZjY2U2NTllOTg1ZTMxMWU2ODAifQ==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958</Words>
  <Application>WPS 演示</Application>
  <PresentationFormat>宽屏</PresentationFormat>
  <Paragraphs>142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思源宋体 CN Heavy</vt:lpstr>
      <vt:lpstr>Calibri</vt:lpstr>
      <vt:lpstr>字魂58号-创中黑</vt:lpstr>
      <vt:lpstr>黑体</vt:lpstr>
      <vt:lpstr>Arial Unicode MS</vt:lpstr>
      <vt:lpstr>Arial Black</vt:lpstr>
      <vt:lpstr>Office 主题​​</vt:lpstr>
      <vt:lpstr>2.6</vt:lpstr>
      <vt:lpstr>二、文本格式化标签</vt:lpstr>
      <vt:lpstr>二、文本格式化标签</vt:lpstr>
      <vt:lpstr>二、文本格式化标签</vt:lpstr>
      <vt:lpstr>二、文本格式化标签</vt:lpstr>
      <vt:lpstr>二、文本格式化标签</vt:lpstr>
      <vt:lpstr>二、文本格式化标签</vt:lpstr>
      <vt:lpstr>二、文本格式化标签</vt:lpstr>
      <vt:lpstr>二、文本格式化标签</vt:lpstr>
      <vt:lpstr>二、文本格式化标签</vt:lpstr>
      <vt:lpstr>二、文本格式化标签</vt:lpstr>
      <vt:lpstr>谢 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47</cp:revision>
  <dcterms:created xsi:type="dcterms:W3CDTF">2019-09-19T02:01:00Z</dcterms:created>
  <dcterms:modified xsi:type="dcterms:W3CDTF">2024-05-24T08:57:48Z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2AFB5A88F30242A7BC0227EDF06BFC1E_13</vt:lpwstr>
  </property>
</Properties>
</file>