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20"/>
  </p:handoutMasterIdLst>
  <p:sldIdLst>
    <p:sldId id="367" r:id="rId3"/>
    <p:sldId id="368" r:id="rId4"/>
    <p:sldId id="369" r:id="rId6"/>
    <p:sldId id="370" r:id="rId7"/>
    <p:sldId id="371" r:id="rId8"/>
    <p:sldId id="372" r:id="rId9"/>
    <p:sldId id="373" r:id="rId10"/>
    <p:sldId id="374" r:id="rId11"/>
    <p:sldId id="375" r:id="rId12"/>
    <p:sldId id="376" r:id="rId13"/>
    <p:sldId id="377" r:id="rId14"/>
    <p:sldId id="378" r:id="rId15"/>
    <p:sldId id="379" r:id="rId16"/>
    <p:sldId id="380" r:id="rId17"/>
    <p:sldId id="381" r:id="rId18"/>
    <p:sldId id="279" r:id="rId19"/>
  </p:sldIdLst>
  <p:sldSz cx="12192000" cy="6858000"/>
  <p:notesSz cx="7103745" cy="10234295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4" userDrawn="1">
          <p15:clr>
            <a:srgbClr val="A4A3A4"/>
          </p15:clr>
        </p15:guide>
        <p15:guide id="2" pos="397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孟方思" initials="mf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D8052"/>
    <a:srgbClr val="1369B2"/>
    <a:srgbClr val="E2E4E5"/>
    <a:srgbClr val="FD8254"/>
    <a:srgbClr val="4C8CF5"/>
    <a:srgbClr val="FEB092"/>
    <a:srgbClr val="E50505"/>
    <a:srgbClr val="FD703B"/>
    <a:srgbClr val="FFC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44"/>
        <p:guide pos="397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63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image" Target="../media/image2.png"/><Relationship Id="rId2" Type="http://schemas.openxmlformats.org/officeDocument/2006/relationships/tags" Target="../tags/tag41.xml"/><Relationship Id="rId18" Type="http://schemas.openxmlformats.org/officeDocument/2006/relationships/tags" Target="../tags/tag56.xml"/><Relationship Id="rId17" Type="http://schemas.openxmlformats.org/officeDocument/2006/relationships/tags" Target="../tags/tag55.xml"/><Relationship Id="rId16" Type="http://schemas.openxmlformats.org/officeDocument/2006/relationships/tags" Target="../tags/tag54.xml"/><Relationship Id="rId15" Type="http://schemas.openxmlformats.org/officeDocument/2006/relationships/tags" Target="../tags/tag53.xml"/><Relationship Id="rId14" Type="http://schemas.openxmlformats.org/officeDocument/2006/relationships/tags" Target="../tags/tag52.xml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0" Type="http://schemas.openxmlformats.org/officeDocument/2006/relationships/tags" Target="../tags/tag30.xml"/><Relationship Id="rId2" Type="http://schemas.openxmlformats.org/officeDocument/2006/relationships/tags" Target="../tags/tag12.xml"/><Relationship Id="rId19" Type="http://schemas.openxmlformats.org/officeDocument/2006/relationships/tags" Target="../tags/tag29.xml"/><Relationship Id="rId18" Type="http://schemas.openxmlformats.org/officeDocument/2006/relationships/tags" Target="../tags/tag28.xml"/><Relationship Id="rId17" Type="http://schemas.openxmlformats.org/officeDocument/2006/relationships/tags" Target="../tags/tag27.xml"/><Relationship Id="rId16" Type="http://schemas.openxmlformats.org/officeDocument/2006/relationships/tags" Target="../tags/tag26.xml"/><Relationship Id="rId15" Type="http://schemas.openxmlformats.org/officeDocument/2006/relationships/tags" Target="../tags/tag25.xml"/><Relationship Id="rId14" Type="http://schemas.openxmlformats.org/officeDocument/2006/relationships/tags" Target="../tags/tag24.xml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image" Target="../media/image2.png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tags" Target="../tags/tag35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项目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  <p:sp>
        <p:nvSpPr>
          <p:cNvPr id="10" name="任意多边形 9"/>
          <p:cNvSpPr/>
          <p:nvPr userDrawn="1">
            <p:custDataLst>
              <p:tags r:id="rId2"/>
            </p:custDataLst>
          </p:nvPr>
        </p:nvSpPr>
        <p:spPr>
          <a:xfrm>
            <a:off x="-195580" y="2621915"/>
            <a:ext cx="10582910" cy="1494155"/>
          </a:xfrm>
          <a:custGeom>
            <a:avLst/>
            <a:gdLst>
              <a:gd name="connsiteX0" fmla="*/ 0 w 16666"/>
              <a:gd name="connsiteY0" fmla="*/ 0 h 2353"/>
              <a:gd name="connsiteX1" fmla="*/ 16666 w 16666"/>
              <a:gd name="connsiteY1" fmla="*/ 0 h 2353"/>
              <a:gd name="connsiteX2" fmla="*/ 15695 w 16666"/>
              <a:gd name="connsiteY2" fmla="*/ 2353 h 2353"/>
              <a:gd name="connsiteX3" fmla="*/ 0 w 16666"/>
              <a:gd name="connsiteY3" fmla="*/ 2327 h 2353"/>
              <a:gd name="connsiteX4" fmla="*/ 0 w 16666"/>
              <a:gd name="connsiteY4" fmla="*/ 0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6" h="2353">
                <a:moveTo>
                  <a:pt x="0" y="0"/>
                </a:moveTo>
                <a:lnTo>
                  <a:pt x="16666" y="0"/>
                </a:lnTo>
                <a:lnTo>
                  <a:pt x="15695" y="2353"/>
                </a:lnTo>
                <a:lnTo>
                  <a:pt x="0" y="23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矩形 10"/>
          <p:cNvSpPr>
            <a:spLocks noChangeAspect="1"/>
          </p:cNvSpPr>
          <p:nvPr userDrawn="1">
            <p:custDataLst>
              <p:tags r:id="rId3"/>
            </p:custDataLst>
          </p:nvPr>
        </p:nvSpPr>
        <p:spPr>
          <a:xfrm>
            <a:off x="647065" y="2611755"/>
            <a:ext cx="1649095" cy="1444625"/>
          </a:xfrm>
          <a:prstGeom prst="hexagon">
            <a:avLst/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  <a:gs pos="0">
                <a:sysClr val="window" lastClr="FFFFFF"/>
              </a:gs>
            </a:gsLst>
            <a:lin ang="18900000" scaled="0"/>
            <a:tileRect/>
          </a:gradFill>
          <a:ln w="15875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 descr="谷歌浏览器logo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2965" y="2757805"/>
            <a:ext cx="1252220" cy="1183005"/>
          </a:xfrm>
          <a:prstGeom prst="rect">
            <a:avLst/>
          </a:prstGeom>
        </p:spPr>
      </p:pic>
      <p:sp>
        <p:nvSpPr>
          <p:cNvPr id="8" name="任意多边形 7"/>
          <p:cNvSpPr/>
          <p:nvPr userDrawn="1">
            <p:custDataLst>
              <p:tags r:id="rId6"/>
            </p:custDataLst>
          </p:nvPr>
        </p:nvSpPr>
        <p:spPr>
          <a:xfrm flipH="1" flipV="1">
            <a:off x="10182860" y="2621915"/>
            <a:ext cx="2066925" cy="1494155"/>
          </a:xfrm>
          <a:custGeom>
            <a:avLst/>
            <a:gdLst>
              <a:gd name="connsiteX0" fmla="*/ 67 w 3255"/>
              <a:gd name="connsiteY0" fmla="*/ 41 h 2353"/>
              <a:gd name="connsiteX1" fmla="*/ 3255 w 3255"/>
              <a:gd name="connsiteY1" fmla="*/ 0 h 2353"/>
              <a:gd name="connsiteX2" fmla="*/ 2284 w 3255"/>
              <a:gd name="connsiteY2" fmla="*/ 2353 h 2353"/>
              <a:gd name="connsiteX3" fmla="*/ 0 w 3255"/>
              <a:gd name="connsiteY3" fmla="*/ 2328 h 2353"/>
              <a:gd name="connsiteX4" fmla="*/ 67 w 3255"/>
              <a:gd name="connsiteY4" fmla="*/ 41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" h="2353">
                <a:moveTo>
                  <a:pt x="67" y="41"/>
                </a:moveTo>
                <a:lnTo>
                  <a:pt x="3255" y="0"/>
                </a:lnTo>
                <a:lnTo>
                  <a:pt x="2284" y="2353"/>
                </a:lnTo>
                <a:lnTo>
                  <a:pt x="0" y="2328"/>
                </a:lnTo>
                <a:lnTo>
                  <a:pt x="67" y="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0431820" y="2943349"/>
            <a:ext cx="1798955" cy="95313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网</a:t>
            </a:r>
            <a:r>
              <a:rPr lang="en-US" altLang="zh-CN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  </a:t>
            </a:r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页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  <a:p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设计与制作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660650" y="2814320"/>
            <a:ext cx="7080250" cy="1126490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grpSp>
        <p:nvGrpSpPr>
          <p:cNvPr id="12" name="组合 11"/>
          <p:cNvGrpSpPr/>
          <p:nvPr userDrawn="1"/>
        </p:nvGrpSpPr>
        <p:grpSpPr>
          <a:xfrm>
            <a:off x="222749" y="245532"/>
            <a:ext cx="4456430" cy="521970"/>
            <a:chOff x="174623" y="245532"/>
            <a:chExt cx="4456430" cy="521970"/>
          </a:xfrm>
        </p:grpSpPr>
        <p:grpSp>
          <p:nvGrpSpPr>
            <p:cNvPr id="13" name="组合 12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14" name="矩形: 圆角 4"/>
              <p:cNvSpPr/>
              <p:nvPr>
                <p:custDataLst>
                  <p:tags r:id="rId4"/>
                </p:custDataLst>
              </p:nvPr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15" name="矩形: 圆角 5"/>
              <p:cNvSpPr/>
              <p:nvPr>
                <p:custDataLst>
                  <p:tags r:id="rId5"/>
                </p:custDataLst>
              </p:nvPr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6" name="矩形 15"/>
            <p:cNvSpPr/>
            <p:nvPr>
              <p:custDataLst>
                <p:tags r:id="rId6"/>
              </p:custDataLst>
            </p:nvPr>
          </p:nvSpPr>
          <p:spPr>
            <a:xfrm>
              <a:off x="79946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目录</a:t>
              </a:r>
              <a:endParaRPr kumimoji="0" lang="zh-CN" altLang="en-US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grpSp>
        <p:nvGrpSpPr>
          <p:cNvPr id="51" name="组合 50"/>
          <p:cNvGrpSpPr/>
          <p:nvPr userDrawn="1"/>
        </p:nvGrpSpPr>
        <p:grpSpPr>
          <a:xfrm>
            <a:off x="4735176" y="1346255"/>
            <a:ext cx="3190812" cy="720000"/>
            <a:chOff x="3125240" y="2346839"/>
            <a:chExt cx="3190812" cy="720000"/>
          </a:xfrm>
        </p:grpSpPr>
        <p:grpSp>
          <p:nvGrpSpPr>
            <p:cNvPr id="52" name="组合 5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4" name="八边形 53"/>
              <p:cNvSpPr/>
              <p:nvPr>
                <p:custDataLst>
                  <p:tags r:id="rId7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55" name="文本框 54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01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3" name="矩形 52"/>
            <p:cNvSpPr/>
            <p:nvPr>
              <p:custDataLst>
                <p:tags r:id="rId9"/>
              </p:custDataLst>
            </p:nvPr>
          </p:nvSpPr>
          <p:spPr>
            <a:xfrm>
              <a:off x="3976950" y="2445229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solidFill>
                    <a:schemeClr val="tx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年度工作概述</a:t>
              </a:r>
              <a:endParaRPr lang="zh-CN" altLang="en-US" sz="2800" b="1" dirty="0">
                <a:ln w="0">
                  <a:noFill/>
                </a:ln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56" name="组合 55"/>
          <p:cNvGrpSpPr/>
          <p:nvPr userDrawn="1"/>
        </p:nvGrpSpPr>
        <p:grpSpPr>
          <a:xfrm>
            <a:off x="4735176" y="2449081"/>
            <a:ext cx="3179620" cy="720000"/>
            <a:chOff x="3125240" y="2346839"/>
            <a:chExt cx="3179620" cy="720000"/>
          </a:xfrm>
        </p:grpSpPr>
        <p:grpSp>
          <p:nvGrpSpPr>
            <p:cNvPr id="57" name="组合 5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9" name="八边形 58"/>
              <p:cNvSpPr/>
              <p:nvPr>
                <p:custDataLst>
                  <p:tags r:id="rId10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052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r>
                  <a:rPr lang="en-US" altLang="zh-CN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 </a:t>
                </a:r>
                <a:endParaRPr lang="en-US" altLang="zh-CN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0" name="文本框 59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solidFill>
                <a:srgbClr val="FD8052"/>
              </a:solidFill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02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8" name="矩形 57"/>
            <p:cNvSpPr/>
            <p:nvPr>
              <p:custDataLst>
                <p:tags r:id="rId12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工作完成情况</a:t>
              </a:r>
              <a:endParaRPr lang="zh-CN" altLang="en-US" sz="2800" b="1" dirty="0">
                <a:ln w="0">
                  <a:noFill/>
                </a:ln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4735176" y="3551907"/>
            <a:ext cx="3179620" cy="720000"/>
            <a:chOff x="3125240" y="2346839"/>
            <a:chExt cx="3179620" cy="720000"/>
          </a:xfrm>
        </p:grpSpPr>
        <p:grpSp>
          <p:nvGrpSpPr>
            <p:cNvPr id="62" name="组合 6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4" name="八边形 63"/>
              <p:cNvSpPr/>
              <p:nvPr>
                <p:custDataLst>
                  <p:tags r:id="rId13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5" name="文本框 64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03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3" name="矩形 62"/>
            <p:cNvSpPr/>
            <p:nvPr>
              <p:custDataLst>
                <p:tags r:id="rId15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工作经验总结</a:t>
              </a:r>
              <a:endParaRPr lang="zh-CN" altLang="en-US" sz="16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grpSp>
        <p:nvGrpSpPr>
          <p:cNvPr id="66" name="组合 65"/>
          <p:cNvGrpSpPr/>
          <p:nvPr userDrawn="1"/>
        </p:nvGrpSpPr>
        <p:grpSpPr>
          <a:xfrm>
            <a:off x="4735176" y="4654732"/>
            <a:ext cx="3179620" cy="720000"/>
            <a:chOff x="3125240" y="2346839"/>
            <a:chExt cx="3179620" cy="720000"/>
          </a:xfrm>
        </p:grpSpPr>
        <p:grpSp>
          <p:nvGrpSpPr>
            <p:cNvPr id="67" name="组合 6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9" name="八边形 68"/>
              <p:cNvSpPr/>
              <p:nvPr>
                <p:custDataLst>
                  <p:tags r:id="rId16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254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70" name="文本框 69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04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8" name="矩形 67"/>
            <p:cNvSpPr/>
            <p:nvPr>
              <p:custDataLst>
                <p:tags r:id="rId18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明年工作计划</a:t>
              </a:r>
              <a:endParaRPr lang="zh-CN" altLang="en-US" sz="2800" b="1" dirty="0">
                <a:ln w="0"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任务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>
              <p:custDataLst>
                <p:tags r:id="rId2"/>
              </p:custDataLst>
            </p:nvPr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>
              <p:custDataLst>
                <p:tags r:id="rId3"/>
              </p:custDataLst>
            </p:nvPr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>
              <p:custDataLst>
                <p:tags r:id="rId4"/>
              </p:custDataLst>
            </p:nvPr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>
              <p:custDataLst>
                <p:tags r:id="rId5"/>
              </p:custDataLst>
            </p:nvPr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>
              <p:custDataLst>
                <p:tags r:id="rId6"/>
              </p:custDataLst>
            </p:nvPr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91285" y="2768600"/>
            <a:ext cx="1923415" cy="1206500"/>
          </a:xfrm>
        </p:spPr>
        <p:txBody>
          <a:bodyPr anchor="b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en-GB" sz="6000" b="1" i="0" u="none" strike="noStrike" kern="1200" cap="none" spc="0" normalizeH="0" baseline="0" noProof="1" dirty="0">
                <a:solidFill>
                  <a:srgbClr val="FAFA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747135" y="2965450"/>
            <a:ext cx="6965315" cy="1160145"/>
          </a:xfrm>
        </p:spPr>
        <p:txBody>
          <a:bodyPr>
            <a:normAutofit/>
          </a:bodyPr>
          <a:lstStyle>
            <a:lvl1pPr marL="0" indent="0" algn="l">
              <a:buNone/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154170" y="17697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3" name="组合 12"/>
          <p:cNvGrpSpPr/>
          <p:nvPr userDrawn="1"/>
        </p:nvGrpSpPr>
        <p:grpSpPr>
          <a:xfrm rot="0"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4" name="矩形: 圆角 4"/>
            <p:cNvSpPr/>
            <p:nvPr>
              <p:custDataLst>
                <p:tags r:id="rId4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5" name="矩形: 圆角 5"/>
            <p:cNvSpPr/>
            <p:nvPr>
              <p:custDataLst>
                <p:tags r:id="rId5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2915201" y="1696580"/>
            <a:ext cx="1192345" cy="612920"/>
            <a:chOff x="2215144" y="982844"/>
            <a:chExt cx="1244730" cy="842780"/>
          </a:xfrm>
        </p:grpSpPr>
        <p:sp>
          <p:nvSpPr>
            <p:cNvPr id="17" name="平行四边形 16"/>
            <p:cNvSpPr/>
            <p:nvPr>
              <p:custDataLst>
                <p:tags r:id="rId6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18" name="文本框 9"/>
            <p:cNvSpPr txBox="1"/>
            <p:nvPr>
              <p:custDataLst>
                <p:tags r:id="rId7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01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9" name="平行四边形 18"/>
          <p:cNvSpPr/>
          <p:nvPr userDrawn="1">
            <p:custDataLst>
              <p:tags r:id="rId8"/>
            </p:custDataLst>
          </p:nvPr>
        </p:nvSpPr>
        <p:spPr>
          <a:xfrm>
            <a:off x="3820795" y="16744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/>
            <p:custDataLst>
              <p:tags r:id="rId9"/>
            </p:custDataLst>
          </p:nvPr>
        </p:nvSpPr>
        <p:spPr>
          <a:xfrm>
            <a:off x="4154170" y="26968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915201" y="2623680"/>
            <a:ext cx="1192345" cy="612920"/>
            <a:chOff x="2215144" y="982844"/>
            <a:chExt cx="1244730" cy="842780"/>
          </a:xfrm>
        </p:grpSpPr>
        <p:sp>
          <p:nvSpPr>
            <p:cNvPr id="8" name="平行四边形 7"/>
            <p:cNvSpPr/>
            <p:nvPr>
              <p:custDataLst>
                <p:tags r:id="rId10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9" name="文本框 9"/>
            <p:cNvSpPr txBox="1"/>
            <p:nvPr>
              <p:custDataLst>
                <p:tags r:id="rId11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02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0" name="平行四边形 9"/>
          <p:cNvSpPr/>
          <p:nvPr userDrawn="1">
            <p:custDataLst>
              <p:tags r:id="rId12"/>
            </p:custDataLst>
          </p:nvPr>
        </p:nvSpPr>
        <p:spPr>
          <a:xfrm>
            <a:off x="3820795" y="26015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0" name="内容占位符 19"/>
          <p:cNvSpPr>
            <a:spLocks noGrp="1"/>
          </p:cNvSpPr>
          <p:nvPr>
            <p:ph sz="half" idx="14"/>
            <p:custDataLst>
              <p:tags r:id="rId13"/>
            </p:custDataLst>
          </p:nvPr>
        </p:nvSpPr>
        <p:spPr>
          <a:xfrm>
            <a:off x="4154170" y="3719830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2915201" y="3646665"/>
            <a:ext cx="1192345" cy="612920"/>
            <a:chOff x="2215144" y="982844"/>
            <a:chExt cx="1244730" cy="842780"/>
          </a:xfrm>
        </p:grpSpPr>
        <p:sp>
          <p:nvSpPr>
            <p:cNvPr id="22" name="平行四边形 21"/>
            <p:cNvSpPr/>
            <p:nvPr>
              <p:custDataLst>
                <p:tags r:id="rId14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3" name="文本框 9"/>
            <p:cNvSpPr txBox="1"/>
            <p:nvPr>
              <p:custDataLst>
                <p:tags r:id="rId15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03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4" name="平行四边形 23"/>
          <p:cNvSpPr/>
          <p:nvPr userDrawn="1">
            <p:custDataLst>
              <p:tags r:id="rId16"/>
            </p:custDataLst>
          </p:nvPr>
        </p:nvSpPr>
        <p:spPr>
          <a:xfrm>
            <a:off x="3820795" y="3624580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5" name="内容占位符 24"/>
          <p:cNvSpPr>
            <a:spLocks noGrp="1"/>
          </p:cNvSpPr>
          <p:nvPr>
            <p:ph sz="half" idx="15"/>
            <p:custDataLst>
              <p:tags r:id="rId17"/>
            </p:custDataLst>
          </p:nvPr>
        </p:nvSpPr>
        <p:spPr>
          <a:xfrm>
            <a:off x="4154170" y="482790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2915201" y="4754740"/>
            <a:ext cx="1192345" cy="612920"/>
            <a:chOff x="2215144" y="982844"/>
            <a:chExt cx="1244730" cy="842780"/>
          </a:xfrm>
        </p:grpSpPr>
        <p:sp>
          <p:nvSpPr>
            <p:cNvPr id="27" name="平行四边形 26"/>
            <p:cNvSpPr/>
            <p:nvPr>
              <p:custDataLst>
                <p:tags r:id="rId18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8" name="文本框 9"/>
            <p:cNvSpPr txBox="1"/>
            <p:nvPr>
              <p:custDataLst>
                <p:tags r:id="rId19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04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9" name="平行四边形 28"/>
          <p:cNvSpPr/>
          <p:nvPr userDrawn="1">
            <p:custDataLst>
              <p:tags r:id="rId20"/>
            </p:custDataLst>
          </p:nvPr>
        </p:nvSpPr>
        <p:spPr>
          <a:xfrm>
            <a:off x="3820795" y="473265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052195"/>
            <a:ext cx="10439400" cy="5125085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图片 11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sp>
        <p:nvSpPr>
          <p:cNvPr id="14" name="标题 1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 rot="0"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6" name="矩形: 圆角 4"/>
            <p:cNvSpPr/>
            <p:nvPr>
              <p:custDataLst>
                <p:tags r:id="rId5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7" name="矩形: 圆角 5"/>
            <p:cNvSpPr/>
            <p:nvPr>
              <p:custDataLst>
                <p:tags r:id="rId6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最后一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6" name="矩形 45"/>
          <p:cNvSpPr/>
          <p:nvPr>
            <p:custDataLst>
              <p:tags r:id="rId2"/>
            </p:custDataLst>
          </p:nvPr>
        </p:nvSpPr>
        <p:spPr>
          <a:xfrm>
            <a:off x="0" y="2461895"/>
            <a:ext cx="12192000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5" y="2790190"/>
            <a:ext cx="12191365" cy="1204595"/>
          </a:xfrm>
        </p:spPr>
        <p:txBody>
          <a:bodyPr anchor="b">
            <a:normAutofit/>
          </a:bodyPr>
          <a:lstStyle>
            <a:lvl1pPr algn="ctr">
              <a:defRPr kumimoji="0" lang="zh-CN" altLang="en-US" sz="66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05425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tags" Target="../tags/tag59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1" Type="http://schemas.openxmlformats.org/officeDocument/2006/relationships/tags" Target="../tags/tag60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1" Type="http://schemas.openxmlformats.org/officeDocument/2006/relationships/tags" Target="../tags/tag6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tags" Target="../tags/tag6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5.png"/><Relationship Id="rId3" Type="http://schemas.openxmlformats.org/officeDocument/2006/relationships/tags" Target="../tags/tag58.xml"/><Relationship Id="rId2" Type="http://schemas.openxmlformats.org/officeDocument/2006/relationships/image" Target="../media/image4.png"/><Relationship Id="rId1" Type="http://schemas.openxmlformats.org/officeDocument/2006/relationships/tags" Target="../tags/tag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altLang="zh-CN"/>
              <a:t>2.7</a:t>
            </a:r>
            <a:endParaRPr altLang="zh-CN"/>
          </a:p>
        </p:txBody>
      </p:sp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>
                <a:ln w="17780" cmpd="sng">
                  <a:noFill/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sym typeface="+mn-ea"/>
              </a:rPr>
              <a:t>图像标签</a:t>
            </a:r>
            <a:endParaRPr lang="zh-CN" altLang="en-US" b="1" kern="0" dirty="0" smtClean="0">
              <a:ln w="17780" cmpd="sng">
                <a:noFill/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0000" endA="300" endPos="50000" dist="60007" dir="5400000" sy="-100000" algn="bl" rotWithShape="0"/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二、</a:t>
            </a:r>
            <a:r>
              <a:rPr lang="en-US" altLang="zh-CN">
                <a:sym typeface="+mn-ea"/>
              </a:rPr>
              <a:t>&lt;img&gt;</a:t>
            </a:r>
            <a:r>
              <a:rPr>
                <a:sym typeface="+mn-ea"/>
              </a:rPr>
              <a:t>图像标签</a:t>
            </a:r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1309939" y="1073160"/>
            <a:ext cx="5614220" cy="1353887"/>
            <a:chOff x="-427386" y="1962149"/>
            <a:chExt cx="5615604" cy="1354139"/>
          </a:xfrm>
        </p:grpSpPr>
        <p:grpSp>
          <p:nvGrpSpPr>
            <p:cNvPr id="26" name="组合 25"/>
            <p:cNvGrpSpPr/>
            <p:nvPr/>
          </p:nvGrpSpPr>
          <p:grpSpPr>
            <a:xfrm>
              <a:off x="-427386" y="1962149"/>
              <a:ext cx="5394929" cy="1354139"/>
              <a:chOff x="-427732" y="1961828"/>
              <a:chExt cx="5395453" cy="1354714"/>
            </a:xfrm>
          </p:grpSpPr>
          <p:sp>
            <p:nvSpPr>
              <p:cNvPr id="28" name="同心圆 27"/>
              <p:cNvSpPr/>
              <p:nvPr/>
            </p:nvSpPr>
            <p:spPr>
              <a:xfrm>
                <a:off x="3751503" y="2020591"/>
                <a:ext cx="1216218" cy="1216542"/>
              </a:xfrm>
              <a:prstGeom prst="donut">
                <a:avLst>
                  <a:gd name="adj" fmla="val 1101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4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9" name="矩形 28"/>
              <p:cNvSpPr/>
              <p:nvPr/>
            </p:nvSpPr>
            <p:spPr>
              <a:xfrm>
                <a:off x="-427732" y="1961828"/>
                <a:ext cx="4488847" cy="135471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0" name="任意多边形 29"/>
              <p:cNvSpPr/>
              <p:nvPr/>
            </p:nvSpPr>
            <p:spPr>
              <a:xfrm>
                <a:off x="3884875" y="2153998"/>
                <a:ext cx="949475" cy="949729"/>
              </a:xfrm>
              <a:custGeom>
                <a:avLst/>
                <a:gdLst>
                  <a:gd name="connsiteX0" fmla="*/ 0 w 792432"/>
                  <a:gd name="connsiteY0" fmla="*/ 396210 h 792420"/>
                  <a:gd name="connsiteX1" fmla="*/ 396216 w 792432"/>
                  <a:gd name="connsiteY1" fmla="*/ 0 h 792420"/>
                  <a:gd name="connsiteX2" fmla="*/ 792432 w 792432"/>
                  <a:gd name="connsiteY2" fmla="*/ 396210 h 792420"/>
                  <a:gd name="connsiteX3" fmla="*/ 396216 w 792432"/>
                  <a:gd name="connsiteY3" fmla="*/ 792420 h 792420"/>
                  <a:gd name="connsiteX4" fmla="*/ 0 w 792432"/>
                  <a:gd name="connsiteY4" fmla="*/ 396210 h 792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2432" h="792420">
                    <a:moveTo>
                      <a:pt x="0" y="396210"/>
                    </a:moveTo>
                    <a:cubicBezTo>
                      <a:pt x="0" y="177389"/>
                      <a:pt x="177392" y="0"/>
                      <a:pt x="396216" y="0"/>
                    </a:cubicBezTo>
                    <a:cubicBezTo>
                      <a:pt x="615040" y="0"/>
                      <a:pt x="792432" y="177389"/>
                      <a:pt x="792432" y="396210"/>
                    </a:cubicBezTo>
                    <a:cubicBezTo>
                      <a:pt x="792432" y="615031"/>
                      <a:pt x="615040" y="792420"/>
                      <a:pt x="396216" y="792420"/>
                    </a:cubicBezTo>
                    <a:cubicBezTo>
                      <a:pt x="177392" y="792420"/>
                      <a:pt x="0" y="615031"/>
                      <a:pt x="0" y="396210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16027" tIns="116025" rIns="116027" bIns="116025" spcCol="1270" anchor="ctr"/>
              <a:lstStyle>
                <a:defPPr>
                  <a:defRPr lang="zh-CN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84455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1200" cap="none" spc="0" normalizeH="0" baseline="0" noProof="0">
                  <a:ln>
                    <a:noFill/>
                  </a:ln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3992611" y="2410701"/>
                <a:ext cx="741935" cy="43015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200" b="1" dirty="0" smtClean="0">
                    <a:solidFill>
                      <a:srgbClr val="595959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title</a:t>
                </a:r>
                <a:endParaRPr lang="zh-CN" altLang="en-US" sz="22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-211798" y="2355724"/>
                <a:ext cx="4084822" cy="50703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rgbClr val="595959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设置鼠标指针悬停时，图像的</a:t>
                </a:r>
                <a:r>
                  <a:rPr lang="zh-CN" altLang="en-US" dirty="0">
                    <a:solidFill>
                      <a:srgbClr val="1369B2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提示文字</a:t>
                </a:r>
                <a:endParaRPr lang="zh-CN" altLang="en-US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27" name="等腰三角形 26"/>
            <p:cNvSpPr/>
            <p:nvPr/>
          </p:nvSpPr>
          <p:spPr>
            <a:xfrm rot="5400000">
              <a:off x="4819305" y="2483030"/>
              <a:ext cx="439301" cy="298524"/>
            </a:xfrm>
            <a:prstGeom prst="triangle">
              <a:avLst>
                <a:gd name="adj" fmla="val 50000"/>
              </a:avLst>
            </a:prstGeom>
            <a:solidFill>
              <a:srgbClr val="00ADDC"/>
            </a:solidFill>
            <a:ln w="28575"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247945" y="1327463"/>
            <a:ext cx="2218774" cy="859155"/>
            <a:chOff x="982662" y="1557794"/>
            <a:chExt cx="2219185" cy="859314"/>
          </a:xfrm>
        </p:grpSpPr>
        <p:sp>
          <p:nvSpPr>
            <p:cNvPr id="34" name="圆角矩形 33"/>
            <p:cNvSpPr/>
            <p:nvPr/>
          </p:nvSpPr>
          <p:spPr>
            <a:xfrm>
              <a:off x="982662" y="1587471"/>
              <a:ext cx="2219184" cy="795123"/>
            </a:xfrm>
            <a:prstGeom prst="roundRect">
              <a:avLst/>
            </a:prstGeom>
            <a:noFill/>
            <a:ln>
              <a:solidFill>
                <a:srgbClr val="1369B2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5" name="TextBox 35"/>
            <p:cNvSpPr txBox="1">
              <a:spLocks noChangeArrowheads="1"/>
            </p:cNvSpPr>
            <p:nvPr/>
          </p:nvSpPr>
          <p:spPr bwMode="auto">
            <a:xfrm>
              <a:off x="982663" y="1557794"/>
              <a:ext cx="2219184" cy="859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894" tIns="60946" rIns="121894" bIns="60946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3200" b="1" dirty="0" smtClean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案例演示</a:t>
              </a:r>
              <a:endParaRPr lang="zh-CN" altLang="en-US" sz="3200" b="1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434715" y="2602230"/>
            <a:ext cx="4200525" cy="35718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二、</a:t>
            </a:r>
            <a:r>
              <a:rPr lang="en-US" altLang="zh-CN">
                <a:sym typeface="+mn-ea"/>
              </a:rPr>
              <a:t>&lt;img&gt;</a:t>
            </a:r>
            <a:r>
              <a:rPr>
                <a:sym typeface="+mn-ea"/>
              </a:rPr>
              <a:t>图像标签</a:t>
            </a:r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43205" y="3533140"/>
            <a:ext cx="5417820" cy="15944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2" name="矩形 31"/>
          <p:cNvSpPr/>
          <p:nvPr/>
        </p:nvSpPr>
        <p:spPr>
          <a:xfrm>
            <a:off x="666750" y="3661410"/>
            <a:ext cx="4993640" cy="1337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用于自定义图像的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宽度和高度，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通常只设置一个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zh-CN" altLang="zh-CN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另一个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会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依据已设置的属性而变化，以等比例显示原图</a:t>
            </a:r>
            <a:r>
              <a:rPr lang="zh-CN" altLang="zh-CN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549015" y="1395730"/>
            <a:ext cx="2112010" cy="1747520"/>
            <a:chOff x="10774" y="5362"/>
            <a:chExt cx="3326" cy="2752"/>
          </a:xfrm>
        </p:grpSpPr>
        <p:sp>
          <p:nvSpPr>
            <p:cNvPr id="28" name="同心圆 27"/>
            <p:cNvSpPr/>
            <p:nvPr/>
          </p:nvSpPr>
          <p:spPr>
            <a:xfrm>
              <a:off x="10774" y="5362"/>
              <a:ext cx="2752" cy="2752"/>
            </a:xfrm>
            <a:prstGeom prst="donut">
              <a:avLst>
                <a:gd name="adj" fmla="val 1101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任意多边形 29"/>
            <p:cNvSpPr/>
            <p:nvPr/>
          </p:nvSpPr>
          <p:spPr>
            <a:xfrm>
              <a:off x="11076" y="5664"/>
              <a:ext cx="2148" cy="2148"/>
            </a:xfrm>
            <a:custGeom>
              <a:avLst/>
              <a:gdLst>
                <a:gd name="connsiteX0" fmla="*/ 0 w 792432"/>
                <a:gd name="connsiteY0" fmla="*/ 396210 h 792420"/>
                <a:gd name="connsiteX1" fmla="*/ 396216 w 792432"/>
                <a:gd name="connsiteY1" fmla="*/ 0 h 792420"/>
                <a:gd name="connsiteX2" fmla="*/ 792432 w 792432"/>
                <a:gd name="connsiteY2" fmla="*/ 396210 h 792420"/>
                <a:gd name="connsiteX3" fmla="*/ 396216 w 792432"/>
                <a:gd name="connsiteY3" fmla="*/ 792420 h 792420"/>
                <a:gd name="connsiteX4" fmla="*/ 0 w 792432"/>
                <a:gd name="connsiteY4" fmla="*/ 396210 h 79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2432" h="792420">
                  <a:moveTo>
                    <a:pt x="0" y="396210"/>
                  </a:moveTo>
                  <a:cubicBezTo>
                    <a:pt x="0" y="177389"/>
                    <a:pt x="177392" y="0"/>
                    <a:pt x="396216" y="0"/>
                  </a:cubicBezTo>
                  <a:cubicBezTo>
                    <a:pt x="615040" y="0"/>
                    <a:pt x="792432" y="177389"/>
                    <a:pt x="792432" y="396210"/>
                  </a:cubicBezTo>
                  <a:cubicBezTo>
                    <a:pt x="792432" y="615031"/>
                    <a:pt x="615040" y="792420"/>
                    <a:pt x="396216" y="792420"/>
                  </a:cubicBezTo>
                  <a:cubicBezTo>
                    <a:pt x="177392" y="792420"/>
                    <a:pt x="0" y="615031"/>
                    <a:pt x="0" y="39621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90000"/>
              </a:schemeClr>
            </a:solidFill>
            <a:ln>
              <a:noFill/>
            </a:ln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16027" tIns="116025" rIns="116027" bIns="116025" spcCol="1270" anchor="ctr"/>
            <a:lstStyle>
              <a:defPPr>
                <a:defRPr lang="zh-CN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84455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1200" cap="none" spc="0" normalizeH="0" baseline="0" noProof="0">
                <a:ln>
                  <a:noFill/>
                </a:ln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0908" y="6000"/>
              <a:ext cx="2477" cy="12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200" b="1" dirty="0" smtClean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width</a:t>
              </a:r>
              <a:endParaRPr lang="en-US" altLang="zh-CN" sz="2200" b="1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ctr"/>
              <a:r>
                <a:rPr lang="zh-CN" altLang="en-US" sz="2200" b="1" dirty="0" smtClean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和</a:t>
              </a:r>
              <a:r>
                <a:rPr lang="en-US" altLang="zh-CN" sz="2200" b="1" dirty="0" smtClean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height</a:t>
              </a:r>
              <a:endParaRPr lang="zh-CN" altLang="en-US" sz="22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5400000">
              <a:off x="13265" y="6401"/>
              <a:ext cx="994" cy="676"/>
            </a:xfrm>
            <a:prstGeom prst="triangle">
              <a:avLst>
                <a:gd name="adj" fmla="val 50000"/>
              </a:avLst>
            </a:prstGeom>
            <a:solidFill>
              <a:srgbClr val="00ADDC"/>
            </a:solidFill>
            <a:ln w="28575"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901055" y="84455"/>
            <a:ext cx="6372225" cy="67818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二、</a:t>
            </a:r>
            <a:r>
              <a:rPr lang="en-US" altLang="zh-CN">
                <a:sym typeface="+mn-ea"/>
              </a:rPr>
              <a:t>&lt;img&gt;</a:t>
            </a:r>
            <a:r>
              <a:rPr>
                <a:sym typeface="+mn-ea"/>
              </a:rPr>
              <a:t>图像标签</a:t>
            </a:r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1083244" y="1243338"/>
            <a:ext cx="7316488" cy="1692194"/>
            <a:chOff x="-654137" y="1962147"/>
            <a:chExt cx="7318292" cy="1692508"/>
          </a:xfrm>
        </p:grpSpPr>
        <p:grpSp>
          <p:nvGrpSpPr>
            <p:cNvPr id="26" name="组合 25"/>
            <p:cNvGrpSpPr/>
            <p:nvPr/>
          </p:nvGrpSpPr>
          <p:grpSpPr>
            <a:xfrm>
              <a:off x="-654137" y="1962147"/>
              <a:ext cx="7097617" cy="1692508"/>
              <a:chOff x="-654505" y="1961827"/>
              <a:chExt cx="7098307" cy="1693227"/>
            </a:xfrm>
          </p:grpSpPr>
          <p:sp>
            <p:nvSpPr>
              <p:cNvPr id="28" name="同心圆 27"/>
              <p:cNvSpPr/>
              <p:nvPr/>
            </p:nvSpPr>
            <p:spPr>
              <a:xfrm>
                <a:off x="5227584" y="2150390"/>
                <a:ext cx="1216218" cy="1216542"/>
              </a:xfrm>
              <a:prstGeom prst="donut">
                <a:avLst>
                  <a:gd name="adj" fmla="val 1101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4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9" name="矩形 28"/>
              <p:cNvSpPr/>
              <p:nvPr/>
            </p:nvSpPr>
            <p:spPr>
              <a:xfrm>
                <a:off x="-654505" y="1961827"/>
                <a:ext cx="5882067" cy="169322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0" name="任意多边形 29"/>
              <p:cNvSpPr/>
              <p:nvPr/>
            </p:nvSpPr>
            <p:spPr>
              <a:xfrm>
                <a:off x="5360956" y="2283797"/>
                <a:ext cx="949475" cy="949729"/>
              </a:xfrm>
              <a:custGeom>
                <a:avLst/>
                <a:gdLst>
                  <a:gd name="connsiteX0" fmla="*/ 0 w 792432"/>
                  <a:gd name="connsiteY0" fmla="*/ 396210 h 792420"/>
                  <a:gd name="connsiteX1" fmla="*/ 396216 w 792432"/>
                  <a:gd name="connsiteY1" fmla="*/ 0 h 792420"/>
                  <a:gd name="connsiteX2" fmla="*/ 792432 w 792432"/>
                  <a:gd name="connsiteY2" fmla="*/ 396210 h 792420"/>
                  <a:gd name="connsiteX3" fmla="*/ 396216 w 792432"/>
                  <a:gd name="connsiteY3" fmla="*/ 792420 h 792420"/>
                  <a:gd name="connsiteX4" fmla="*/ 0 w 792432"/>
                  <a:gd name="connsiteY4" fmla="*/ 396210 h 792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2432" h="792420">
                    <a:moveTo>
                      <a:pt x="0" y="396210"/>
                    </a:moveTo>
                    <a:cubicBezTo>
                      <a:pt x="0" y="177389"/>
                      <a:pt x="177392" y="0"/>
                      <a:pt x="396216" y="0"/>
                    </a:cubicBezTo>
                    <a:cubicBezTo>
                      <a:pt x="615040" y="0"/>
                      <a:pt x="792432" y="177389"/>
                      <a:pt x="792432" y="396210"/>
                    </a:cubicBezTo>
                    <a:cubicBezTo>
                      <a:pt x="792432" y="615031"/>
                      <a:pt x="615040" y="792420"/>
                      <a:pt x="396216" y="792420"/>
                    </a:cubicBezTo>
                    <a:cubicBezTo>
                      <a:pt x="177392" y="792420"/>
                      <a:pt x="0" y="615031"/>
                      <a:pt x="0" y="396210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16027" tIns="116025" rIns="116027" bIns="116025" spcCol="1270" anchor="ctr"/>
              <a:lstStyle>
                <a:defPPr>
                  <a:defRPr lang="zh-CN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84455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1200" cap="none" spc="0" normalizeH="0" baseline="0" noProof="0">
                  <a:ln>
                    <a:noFill/>
                  </a:ln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5260122" y="2530988"/>
                <a:ext cx="1135135" cy="43015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200" b="1" dirty="0" smtClean="0">
                    <a:solidFill>
                      <a:srgbClr val="595959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border</a:t>
                </a:r>
                <a:endParaRPr lang="zh-CN" altLang="en-US" sz="22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-248598" y="2142412"/>
                <a:ext cx="5400855" cy="13387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rgbClr val="595959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可以为图像添加</a:t>
                </a:r>
                <a:r>
                  <a:rPr lang="zh-CN" altLang="en-US" dirty="0">
                    <a:solidFill>
                      <a:srgbClr val="1369B2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边框</a:t>
                </a:r>
                <a:r>
                  <a:rPr lang="zh-CN" altLang="en-US" dirty="0">
                    <a:solidFill>
                      <a:srgbClr val="595959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，并且可以设置</a:t>
                </a:r>
                <a:r>
                  <a:rPr lang="zh-CN" altLang="en-US" dirty="0">
                    <a:solidFill>
                      <a:srgbClr val="1369B2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边框的</a:t>
                </a:r>
                <a:r>
                  <a:rPr lang="zh-CN" altLang="en-US" dirty="0" smtClean="0">
                    <a:solidFill>
                      <a:srgbClr val="1369B2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宽度</a:t>
                </a:r>
                <a:r>
                  <a:rPr lang="zh-CN" altLang="en-US" dirty="0" smtClean="0">
                    <a:solidFill>
                      <a:srgbClr val="595959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；</a:t>
                </a:r>
                <a:endParaRPr lang="en-US" altLang="zh-CN" dirty="0" smtClean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solidFill>
                      <a:srgbClr val="595959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使用</a:t>
                </a:r>
                <a:r>
                  <a:rPr lang="en-US" altLang="zh-CN" dirty="0">
                    <a:solidFill>
                      <a:srgbClr val="595959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HTML</a:t>
                </a:r>
                <a:r>
                  <a:rPr lang="zh-CN" altLang="en-US" dirty="0">
                    <a:solidFill>
                      <a:srgbClr val="595959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的</a:t>
                </a:r>
                <a:r>
                  <a:rPr lang="en-US" altLang="zh-CN" dirty="0">
                    <a:solidFill>
                      <a:srgbClr val="595959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border</a:t>
                </a:r>
                <a:r>
                  <a:rPr lang="zh-CN" altLang="en-US" dirty="0">
                    <a:solidFill>
                      <a:srgbClr val="595959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属性无法更改</a:t>
                </a:r>
                <a:r>
                  <a:rPr lang="zh-CN" altLang="en-US" dirty="0">
                    <a:solidFill>
                      <a:srgbClr val="1369B2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边框颜色</a:t>
                </a:r>
                <a:r>
                  <a:rPr lang="zh-CN" altLang="en-US" dirty="0" smtClean="0">
                    <a:solidFill>
                      <a:srgbClr val="595959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。</a:t>
                </a:r>
                <a:endParaRPr lang="en-US" altLang="zh-CN" dirty="0" smtClean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zh-CN" dirty="0" smtClean="0">
                    <a:solidFill>
                      <a:srgbClr val="595959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border</a:t>
                </a:r>
                <a:r>
                  <a:rPr lang="zh-CN" altLang="en-US" dirty="0">
                    <a:solidFill>
                      <a:srgbClr val="595959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属性的</a:t>
                </a:r>
                <a:r>
                  <a:rPr lang="zh-CN" altLang="en-US" dirty="0" smtClean="0">
                    <a:solidFill>
                      <a:srgbClr val="595959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取值</a:t>
                </a:r>
                <a:r>
                  <a:rPr lang="zh-CN" altLang="en-US" dirty="0" smtClean="0">
                    <a:solidFill>
                      <a:srgbClr val="1369B2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无需</a:t>
                </a:r>
                <a:r>
                  <a:rPr lang="zh-CN" altLang="en-US" dirty="0">
                    <a:solidFill>
                      <a:srgbClr val="1369B2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添加单位</a:t>
                </a:r>
                <a:r>
                  <a:rPr lang="zh-CN" altLang="en-US" dirty="0">
                    <a:solidFill>
                      <a:srgbClr val="595959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。</a:t>
                </a:r>
                <a:endParaRPr lang="zh-CN" altLang="en-US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27" name="等腰三角形 26"/>
            <p:cNvSpPr/>
            <p:nvPr/>
          </p:nvSpPr>
          <p:spPr>
            <a:xfrm rot="5400000">
              <a:off x="6295242" y="2612774"/>
              <a:ext cx="439301" cy="298524"/>
            </a:xfrm>
            <a:prstGeom prst="triangle">
              <a:avLst>
                <a:gd name="adj" fmla="val 50000"/>
              </a:avLst>
            </a:prstGeom>
            <a:solidFill>
              <a:srgbClr val="00ADDC"/>
            </a:solidFill>
            <a:ln w="28575"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8615692" y="1595800"/>
            <a:ext cx="2218774" cy="859155"/>
            <a:chOff x="982662" y="1557794"/>
            <a:chExt cx="2219185" cy="859314"/>
          </a:xfrm>
        </p:grpSpPr>
        <p:sp>
          <p:nvSpPr>
            <p:cNvPr id="34" name="圆角矩形 33"/>
            <p:cNvSpPr/>
            <p:nvPr/>
          </p:nvSpPr>
          <p:spPr>
            <a:xfrm>
              <a:off x="982662" y="1587471"/>
              <a:ext cx="2219184" cy="795123"/>
            </a:xfrm>
            <a:prstGeom prst="roundRect">
              <a:avLst/>
            </a:prstGeom>
            <a:noFill/>
            <a:ln>
              <a:solidFill>
                <a:srgbClr val="1369B2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5" name="TextBox 35"/>
            <p:cNvSpPr txBox="1">
              <a:spLocks noChangeArrowheads="1"/>
            </p:cNvSpPr>
            <p:nvPr/>
          </p:nvSpPr>
          <p:spPr bwMode="auto">
            <a:xfrm>
              <a:off x="982663" y="1557794"/>
              <a:ext cx="2219184" cy="859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894" tIns="60946" rIns="121894" bIns="60946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3200" b="1" dirty="0" smtClean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案例演示</a:t>
              </a:r>
              <a:endParaRPr lang="zh-CN" altLang="en-US" sz="3200" b="1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b="2742"/>
          <a:stretch>
            <a:fillRect/>
          </a:stretch>
        </p:blipFill>
        <p:spPr>
          <a:xfrm>
            <a:off x="3893185" y="2931795"/>
            <a:ext cx="4835525" cy="38735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二、</a:t>
            </a:r>
            <a:r>
              <a:rPr lang="en-US" altLang="zh-CN">
                <a:sym typeface="+mn-ea"/>
              </a:rPr>
              <a:t>&lt;img&gt;</a:t>
            </a:r>
            <a:r>
              <a:rPr>
                <a:sym typeface="+mn-ea"/>
              </a:rPr>
              <a:t>图像标签</a:t>
            </a:r>
            <a:endParaRPr lang="zh-CN" altLang="en-US"/>
          </a:p>
        </p:txBody>
      </p:sp>
      <p:sp>
        <p:nvSpPr>
          <p:cNvPr id="28" name="同心圆 27"/>
          <p:cNvSpPr/>
          <p:nvPr/>
        </p:nvSpPr>
        <p:spPr>
          <a:xfrm>
            <a:off x="8111785" y="2886398"/>
            <a:ext cx="1910508" cy="1910507"/>
          </a:xfrm>
          <a:prstGeom prst="donut">
            <a:avLst>
              <a:gd name="adj" fmla="val 11010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9" name="矩形 28"/>
          <p:cNvSpPr/>
          <p:nvPr/>
        </p:nvSpPr>
        <p:spPr>
          <a:xfrm>
            <a:off x="1632443" y="3042914"/>
            <a:ext cx="6733687" cy="15944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2" name="矩形 31"/>
          <p:cNvSpPr/>
          <p:nvPr/>
        </p:nvSpPr>
        <p:spPr>
          <a:xfrm>
            <a:off x="1920932" y="3327082"/>
            <a:ext cx="6026959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en-US" altLang="zh-CN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HTML 4.01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之前，可以通过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vspace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属性和</a:t>
            </a:r>
            <a:r>
              <a:rPr lang="en-US" altLang="zh-CN" dirty="0" err="1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hspace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属性分别调整图像的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垂直边距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水平边距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0" name="任意多边形 29"/>
          <p:cNvSpPr/>
          <p:nvPr/>
        </p:nvSpPr>
        <p:spPr>
          <a:xfrm>
            <a:off x="8321293" y="3095906"/>
            <a:ext cx="1491491" cy="1491492"/>
          </a:xfrm>
          <a:custGeom>
            <a:avLst/>
            <a:gdLst>
              <a:gd name="connsiteX0" fmla="*/ 0 w 792432"/>
              <a:gd name="connsiteY0" fmla="*/ 396210 h 792420"/>
              <a:gd name="connsiteX1" fmla="*/ 396216 w 792432"/>
              <a:gd name="connsiteY1" fmla="*/ 0 h 792420"/>
              <a:gd name="connsiteX2" fmla="*/ 792432 w 792432"/>
              <a:gd name="connsiteY2" fmla="*/ 396210 h 792420"/>
              <a:gd name="connsiteX3" fmla="*/ 396216 w 792432"/>
              <a:gd name="connsiteY3" fmla="*/ 792420 h 792420"/>
              <a:gd name="connsiteX4" fmla="*/ 0 w 792432"/>
              <a:gd name="connsiteY4" fmla="*/ 396210 h 792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2432" h="792420">
                <a:moveTo>
                  <a:pt x="0" y="396210"/>
                </a:moveTo>
                <a:cubicBezTo>
                  <a:pt x="0" y="177389"/>
                  <a:pt x="177392" y="0"/>
                  <a:pt x="396216" y="0"/>
                </a:cubicBezTo>
                <a:cubicBezTo>
                  <a:pt x="615040" y="0"/>
                  <a:pt x="792432" y="177389"/>
                  <a:pt x="792432" y="396210"/>
                </a:cubicBezTo>
                <a:cubicBezTo>
                  <a:pt x="792432" y="615031"/>
                  <a:pt x="615040" y="792420"/>
                  <a:pt x="396216" y="792420"/>
                </a:cubicBezTo>
                <a:cubicBezTo>
                  <a:pt x="177392" y="792420"/>
                  <a:pt x="0" y="615031"/>
                  <a:pt x="0" y="39621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lIns="116027" tIns="116025" rIns="116027" bIns="116025" spcCol="1270" anchor="ctr"/>
          <a:lstStyle>
            <a:defPPr>
              <a:defRPr lang="zh-CN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4455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Tx/>
              <a:buSzTx/>
              <a:buFontTx/>
              <a:buNone/>
              <a:defRPr/>
            </a:pPr>
            <a:endParaRPr kumimoji="0" lang="zh-CN" altLang="en-US" sz="1900" b="0" i="0" u="none" strike="noStrike" kern="1200" cap="none" spc="0" normalizeH="0" baseline="0" noProof="0" dirty="0">
              <a:ln>
                <a:noFill/>
              </a:ln>
              <a:solidFill>
                <a:schemeClr val="dk1">
                  <a:hueOff val="0"/>
                  <a:satOff val="0"/>
                  <a:lumOff val="0"/>
                  <a:alphaOff val="0"/>
                </a:scheme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125167" y="3385148"/>
            <a:ext cx="1833966" cy="7683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200" b="1" dirty="0" err="1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Vspace</a:t>
            </a:r>
            <a:endParaRPr lang="en-US" altLang="zh-CN" sz="2200" b="1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200" b="1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200" b="1" dirty="0" err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hspace</a:t>
            </a:r>
            <a:endParaRPr lang="zh-CN" altLang="en-US" sz="22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等腰三角形 26"/>
          <p:cNvSpPr/>
          <p:nvPr/>
        </p:nvSpPr>
        <p:spPr>
          <a:xfrm rot="5400000">
            <a:off x="9826898" y="3607160"/>
            <a:ext cx="690189" cy="468986"/>
          </a:xfrm>
          <a:prstGeom prst="triangle">
            <a:avLst>
              <a:gd name="adj" fmla="val 50000"/>
            </a:avLst>
          </a:prstGeom>
          <a:solidFill>
            <a:srgbClr val="00ADDC"/>
          </a:solidFill>
          <a:ln w="28575">
            <a:noFill/>
          </a:ln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 typeface="Arial" panose="020B0604020202020204" pitchFamily="34" charset="0"/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二、</a:t>
            </a:r>
            <a:r>
              <a:rPr lang="en-US" altLang="zh-CN">
                <a:sym typeface="+mn-ea"/>
              </a:rPr>
              <a:t>&lt;img&gt;</a:t>
            </a:r>
            <a:r>
              <a:rPr>
                <a:sym typeface="+mn-ea"/>
              </a:rPr>
              <a:t>图像标签</a:t>
            </a:r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793750" y="3288030"/>
            <a:ext cx="4457065" cy="10293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2" name="矩形 31"/>
          <p:cNvSpPr/>
          <p:nvPr/>
        </p:nvSpPr>
        <p:spPr>
          <a:xfrm>
            <a:off x="972185" y="3535680"/>
            <a:ext cx="4278630" cy="5067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align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属性实现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图像和文字环绕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效果</a:t>
            </a:r>
            <a:endParaRPr lang="zh-CN" altLang="en-US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210560" y="1598295"/>
            <a:ext cx="1436370" cy="1215390"/>
            <a:chOff x="11035" y="5122"/>
            <a:chExt cx="2262" cy="1914"/>
          </a:xfrm>
        </p:grpSpPr>
        <p:sp>
          <p:nvSpPr>
            <p:cNvPr id="28" name="同心圆 27"/>
            <p:cNvSpPr/>
            <p:nvPr/>
          </p:nvSpPr>
          <p:spPr>
            <a:xfrm>
              <a:off x="11035" y="5122"/>
              <a:ext cx="1915" cy="1915"/>
            </a:xfrm>
            <a:prstGeom prst="donut">
              <a:avLst>
                <a:gd name="adj" fmla="val 11010"/>
              </a:avLst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任意多边形 29"/>
            <p:cNvSpPr/>
            <p:nvPr/>
          </p:nvSpPr>
          <p:spPr>
            <a:xfrm>
              <a:off x="11245" y="5332"/>
              <a:ext cx="1495" cy="1495"/>
            </a:xfrm>
            <a:custGeom>
              <a:avLst/>
              <a:gdLst>
                <a:gd name="connsiteX0" fmla="*/ 0 w 792432"/>
                <a:gd name="connsiteY0" fmla="*/ 396210 h 792420"/>
                <a:gd name="connsiteX1" fmla="*/ 396216 w 792432"/>
                <a:gd name="connsiteY1" fmla="*/ 0 h 792420"/>
                <a:gd name="connsiteX2" fmla="*/ 792432 w 792432"/>
                <a:gd name="connsiteY2" fmla="*/ 396210 h 792420"/>
                <a:gd name="connsiteX3" fmla="*/ 396216 w 792432"/>
                <a:gd name="connsiteY3" fmla="*/ 792420 h 792420"/>
                <a:gd name="connsiteX4" fmla="*/ 0 w 792432"/>
                <a:gd name="connsiteY4" fmla="*/ 396210 h 79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2432" h="792420">
                  <a:moveTo>
                    <a:pt x="0" y="396210"/>
                  </a:moveTo>
                  <a:cubicBezTo>
                    <a:pt x="0" y="177389"/>
                    <a:pt x="177392" y="0"/>
                    <a:pt x="396216" y="0"/>
                  </a:cubicBezTo>
                  <a:cubicBezTo>
                    <a:pt x="615040" y="0"/>
                    <a:pt x="792432" y="177389"/>
                    <a:pt x="792432" y="396210"/>
                  </a:cubicBezTo>
                  <a:cubicBezTo>
                    <a:pt x="792432" y="615031"/>
                    <a:pt x="615040" y="792420"/>
                    <a:pt x="396216" y="792420"/>
                  </a:cubicBezTo>
                  <a:cubicBezTo>
                    <a:pt x="177392" y="792420"/>
                    <a:pt x="0" y="615031"/>
                    <a:pt x="0" y="39621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  <a:alpha val="90000"/>
              </a:schemeClr>
            </a:solidFill>
            <a:ln>
              <a:noFill/>
            </a:ln>
          </p:spPr>
          <p:style>
            <a:lnRef idx="2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tint val="40000"/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lIns="116027" tIns="116025" rIns="116027" bIns="116025" spcCol="1270" anchor="ctr"/>
            <a:lstStyle>
              <a:defPPr>
                <a:defRPr lang="zh-CN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84455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zh-CN" altLang="en-US" sz="1900" b="0" i="0" u="none" strike="noStrike" kern="1200" cap="none" spc="0" normalizeH="0" baseline="0" noProof="0">
                <a:ln>
                  <a:noFill/>
                </a:ln>
                <a:solidFill>
                  <a:schemeClr val="dk1">
                    <a:hueOff val="0"/>
                    <a:satOff val="0"/>
                    <a:lumOff val="0"/>
                    <a:alphaOff val="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1245" y="5721"/>
              <a:ext cx="1379" cy="6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200" b="1" dirty="0" smtClean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align</a:t>
              </a:r>
              <a:endParaRPr lang="zh-CN" altLang="en-US" sz="22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7" name="等腰三角形 26"/>
            <p:cNvSpPr/>
            <p:nvPr/>
          </p:nvSpPr>
          <p:spPr>
            <a:xfrm rot="5400000">
              <a:off x="12716" y="5850"/>
              <a:ext cx="692" cy="470"/>
            </a:xfrm>
            <a:prstGeom prst="triangle">
              <a:avLst>
                <a:gd name="adj" fmla="val 50000"/>
              </a:avLst>
            </a:prstGeom>
            <a:solidFill>
              <a:srgbClr val="00ADDC"/>
            </a:solidFill>
            <a:ln w="28575"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569585" y="1026160"/>
            <a:ext cx="6322060" cy="47402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二、</a:t>
            </a:r>
            <a:r>
              <a:rPr lang="en-US" altLang="zh-CN">
                <a:sym typeface="+mn-ea"/>
              </a:rPr>
              <a:t>&lt;img&gt;</a:t>
            </a:r>
            <a:r>
              <a:rPr>
                <a:sym typeface="+mn-ea"/>
              </a:rPr>
              <a:t>图像标签</a:t>
            </a:r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4224505" y="929755"/>
            <a:ext cx="4745314" cy="553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zh-CN" altLang="en-US" sz="2000" b="1" kern="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注意：</a:t>
            </a:r>
            <a:endParaRPr lang="zh-CN" altLang="en-US" sz="2000" b="1" kern="100" dirty="0" smtClean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4562" y="2277372"/>
            <a:ext cx="3148482" cy="376449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512452" y="1535421"/>
            <a:ext cx="6766729" cy="4246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1</a:t>
            </a:r>
            <a:r>
              <a:rPr lang="en-US" altLang="zh-CN" sz="2000" kern="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. </a:t>
            </a:r>
            <a:r>
              <a:rPr lang="zh-CN" altLang="en-US" sz="2000" kern="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实际</a:t>
            </a:r>
            <a:r>
              <a:rPr lang="zh-CN" altLang="en-US" sz="2000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制作网页时， </a:t>
            </a:r>
            <a:r>
              <a:rPr lang="en-US" altLang="zh-CN" sz="2000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HTML5</a:t>
            </a:r>
            <a:r>
              <a:rPr lang="zh-CN" altLang="en-US" sz="2000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并不支持</a:t>
            </a:r>
            <a:r>
              <a:rPr lang="en-US" altLang="zh-CN" sz="2000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&lt;</a:t>
            </a:r>
            <a:r>
              <a:rPr lang="en-US" altLang="zh-CN" sz="2000" kern="100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img</a:t>
            </a:r>
            <a:r>
              <a:rPr lang="en-US" altLang="zh-CN" sz="2000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/&gt;</a:t>
            </a:r>
            <a:r>
              <a:rPr lang="zh-CN" altLang="en-US" sz="2000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标签中使用</a:t>
            </a:r>
            <a:r>
              <a:rPr lang="en-US" altLang="zh-CN" sz="2000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border</a:t>
            </a:r>
            <a:r>
              <a:rPr lang="zh-CN" altLang="en-US" sz="2000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、</a:t>
            </a:r>
            <a:r>
              <a:rPr lang="en-US" altLang="zh-CN" sz="2000" kern="100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vspace</a:t>
            </a:r>
            <a:r>
              <a:rPr lang="zh-CN" altLang="en-US" sz="2000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、</a:t>
            </a:r>
            <a:r>
              <a:rPr lang="en-US" altLang="zh-CN" sz="2000" kern="100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hspace</a:t>
            </a:r>
            <a:r>
              <a:rPr lang="zh-CN" altLang="en-US" sz="2000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和</a:t>
            </a:r>
            <a:r>
              <a:rPr lang="en-US" altLang="zh-CN" sz="2000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align</a:t>
            </a:r>
            <a:r>
              <a:rPr lang="zh-CN" altLang="en-US" sz="2000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属性，这四个属性在</a:t>
            </a:r>
            <a:r>
              <a:rPr lang="en-US" altLang="zh-CN" sz="2000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HTML 5 </a:t>
            </a:r>
            <a:r>
              <a:rPr lang="zh-CN" altLang="en-US" sz="2000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已废弃，可用</a:t>
            </a:r>
            <a:r>
              <a:rPr lang="en-US" altLang="zh-CN" sz="2000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CSS</a:t>
            </a:r>
            <a:r>
              <a:rPr lang="zh-CN" altLang="en-US" sz="2000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样式替代。</a:t>
            </a:r>
            <a:endParaRPr lang="zh-CN" altLang="en-US" sz="2000" kern="1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endParaRPr lang="zh-CN" altLang="en-US" sz="2000" kern="1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2</a:t>
            </a:r>
            <a:r>
              <a:rPr lang="en-US" altLang="zh-CN" sz="2000" kern="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. </a:t>
            </a:r>
            <a:r>
              <a:rPr lang="zh-CN" altLang="en-US" sz="2000" kern="100" dirty="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网页</a:t>
            </a:r>
            <a:r>
              <a:rPr lang="zh-CN" altLang="en-US" sz="2000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制作中，装饰性的图像不建议直接插入</a:t>
            </a:r>
            <a:r>
              <a:rPr lang="en-US" altLang="zh-CN" sz="2000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&lt;</a:t>
            </a:r>
            <a:r>
              <a:rPr lang="en-US" altLang="zh-CN" sz="2000" kern="100" dirty="0" err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img</a:t>
            </a:r>
            <a:r>
              <a:rPr lang="en-US" altLang="zh-CN" sz="2000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 /&gt;</a:t>
            </a:r>
            <a:r>
              <a:rPr lang="zh-CN" altLang="en-US" sz="2000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标签，最好通过</a:t>
            </a:r>
            <a:r>
              <a:rPr lang="en-US" altLang="zh-CN" sz="2000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CSS</a:t>
            </a:r>
            <a:r>
              <a:rPr lang="zh-CN" altLang="en-US" sz="2000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设置背景图像的方式来实现。</a:t>
            </a:r>
            <a:endParaRPr lang="zh-CN" altLang="en-US" sz="2000" kern="1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endParaRPr lang="zh-CN" altLang="en-US" sz="2000" kern="1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kern="1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charset="0"/>
              </a:rPr>
              <a:t>3.在网页中插入图像，最好是自己拍摄或制作的图像，如果使用网络上下载的图像一定要注意图像的版权问题。</a:t>
            </a:r>
            <a:endParaRPr lang="zh-CN" altLang="en-US" sz="2000" kern="1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谢  谢！</a:t>
            </a:r>
            <a:endParaRPr kumimoji="0" lang="zh-CN" altLang="en-US" b="1" i="0" u="none" strike="noStrike" kern="0" cap="none" spc="0" normalizeH="0" baseline="0" noProof="0" dirty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0000" endA="300" endPos="50000" dist="60007" dir="5400000" sy="-100000" algn="bl" rotWithShape="0"/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图像标签</a:t>
            </a:r>
            <a:endParaRPr lang="zh-CN" altLang="en-US"/>
          </a:p>
        </p:txBody>
      </p:sp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5088233" y="2565319"/>
            <a:ext cx="6263536" cy="1505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94" tIns="60946" rIns="121894" bIns="6094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在网页中巧妙地使用图像可以让网页丰富多彩。</a:t>
            </a:r>
            <a:r>
              <a:rPr sz="2000" dirty="0">
                <a:latin typeface="微软雅黑" panose="020B0503020204020204" charset="-122"/>
                <a:ea typeface="微软雅黑" panose="020B0503020204020204" charset="-122"/>
              </a:rPr>
              <a:t>本节将通过网页中常用图像格式和图像标签详细讲解HTML5中图像的应用方法。</a:t>
            </a:r>
            <a:endParaRPr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04484" y="5588999"/>
            <a:ext cx="9719280" cy="457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3090" y="1629292"/>
            <a:ext cx="3715170" cy="40054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smtClean="0">
                <a:solidFill>
                  <a:srgbClr val="0070C0"/>
                </a:solidFill>
                <a:sym typeface="+mn-ea"/>
              </a:rPr>
              <a:t>一、常用图像格式</a:t>
            </a:r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1883249" y="2002288"/>
            <a:ext cx="1496736" cy="1272939"/>
            <a:chOff x="1132087" y="2344738"/>
            <a:chExt cx="1496813" cy="1272776"/>
          </a:xfrm>
        </p:grpSpPr>
        <p:sp>
          <p:nvSpPr>
            <p:cNvPr id="7" name="任意多边形 6"/>
            <p:cNvSpPr/>
            <p:nvPr/>
          </p:nvSpPr>
          <p:spPr>
            <a:xfrm>
              <a:off x="1132087" y="2344738"/>
              <a:ext cx="1272776" cy="1272776"/>
            </a:xfrm>
            <a:custGeom>
              <a:avLst/>
              <a:gdLst>
                <a:gd name="connsiteX0" fmla="*/ 0 w 4060031"/>
                <a:gd name="connsiteY0" fmla="*/ 2030016 h 4060031"/>
                <a:gd name="connsiteX1" fmla="*/ 2030016 w 4060031"/>
                <a:gd name="connsiteY1" fmla="*/ 0 h 4060031"/>
                <a:gd name="connsiteX2" fmla="*/ 4060032 w 4060031"/>
                <a:gd name="connsiteY2" fmla="*/ 2030016 h 4060031"/>
                <a:gd name="connsiteX3" fmla="*/ 2030016 w 4060031"/>
                <a:gd name="connsiteY3" fmla="*/ 4060032 h 4060031"/>
                <a:gd name="connsiteX4" fmla="*/ 0 w 4060031"/>
                <a:gd name="connsiteY4" fmla="*/ 2030016 h 406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0031" h="4060031">
                  <a:moveTo>
                    <a:pt x="0" y="2030016"/>
                  </a:moveTo>
                  <a:cubicBezTo>
                    <a:pt x="0" y="908869"/>
                    <a:pt x="908869" y="0"/>
                    <a:pt x="2030016" y="0"/>
                  </a:cubicBezTo>
                  <a:cubicBezTo>
                    <a:pt x="3151163" y="0"/>
                    <a:pt x="4060032" y="908869"/>
                    <a:pt x="4060032" y="2030016"/>
                  </a:cubicBezTo>
                  <a:cubicBezTo>
                    <a:pt x="4060032" y="3151163"/>
                    <a:pt x="3151163" y="4060032"/>
                    <a:pt x="2030016" y="4060032"/>
                  </a:cubicBezTo>
                  <a:cubicBezTo>
                    <a:pt x="908869" y="4060032"/>
                    <a:pt x="0" y="3151163"/>
                    <a:pt x="0" y="2030016"/>
                  </a:cubicBezTo>
                  <a:close/>
                </a:path>
              </a:pathLst>
            </a:custGeom>
            <a:solidFill>
              <a:srgbClr val="1369B2"/>
            </a:solidFill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677002" tIns="677002" rIns="677002" bIns="677002" spcCol="127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8925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9" name="TextBox 16"/>
            <p:cNvSpPr txBox="1"/>
            <p:nvPr/>
          </p:nvSpPr>
          <p:spPr>
            <a:xfrm>
              <a:off x="1296293" y="2652583"/>
              <a:ext cx="1332607" cy="6450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GIF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510445" y="1986416"/>
            <a:ext cx="1403090" cy="1272939"/>
            <a:chOff x="2751931" y="2328664"/>
            <a:chExt cx="1404339" cy="1272776"/>
          </a:xfrm>
        </p:grpSpPr>
        <p:sp>
          <p:nvSpPr>
            <p:cNvPr id="13" name="任意多边形 12"/>
            <p:cNvSpPr/>
            <p:nvPr/>
          </p:nvSpPr>
          <p:spPr>
            <a:xfrm>
              <a:off x="2751931" y="2328664"/>
              <a:ext cx="1272776" cy="1272776"/>
            </a:xfrm>
            <a:custGeom>
              <a:avLst/>
              <a:gdLst>
                <a:gd name="connsiteX0" fmla="*/ 0 w 4060031"/>
                <a:gd name="connsiteY0" fmla="*/ 2030016 h 4060031"/>
                <a:gd name="connsiteX1" fmla="*/ 2030016 w 4060031"/>
                <a:gd name="connsiteY1" fmla="*/ 0 h 4060031"/>
                <a:gd name="connsiteX2" fmla="*/ 4060032 w 4060031"/>
                <a:gd name="connsiteY2" fmla="*/ 2030016 h 4060031"/>
                <a:gd name="connsiteX3" fmla="*/ 2030016 w 4060031"/>
                <a:gd name="connsiteY3" fmla="*/ 4060032 h 4060031"/>
                <a:gd name="connsiteX4" fmla="*/ 0 w 4060031"/>
                <a:gd name="connsiteY4" fmla="*/ 2030016 h 406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0031" h="4060031">
                  <a:moveTo>
                    <a:pt x="0" y="2030016"/>
                  </a:moveTo>
                  <a:cubicBezTo>
                    <a:pt x="0" y="908869"/>
                    <a:pt x="908869" y="0"/>
                    <a:pt x="2030016" y="0"/>
                  </a:cubicBezTo>
                  <a:cubicBezTo>
                    <a:pt x="3151163" y="0"/>
                    <a:pt x="4060032" y="908869"/>
                    <a:pt x="4060032" y="2030016"/>
                  </a:cubicBezTo>
                  <a:cubicBezTo>
                    <a:pt x="4060032" y="3151163"/>
                    <a:pt x="3151163" y="4060032"/>
                    <a:pt x="2030016" y="4060032"/>
                  </a:cubicBezTo>
                  <a:cubicBezTo>
                    <a:pt x="908869" y="4060032"/>
                    <a:pt x="0" y="3151163"/>
                    <a:pt x="0" y="2030016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677002" tIns="677002" rIns="677002" bIns="677002" spcCol="127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8925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zh-CN" altLang="en-US" sz="65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4" name="TextBox 24"/>
            <p:cNvSpPr txBox="1"/>
            <p:nvPr/>
          </p:nvSpPr>
          <p:spPr>
            <a:xfrm>
              <a:off x="2823663" y="2665283"/>
              <a:ext cx="1332607" cy="6450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PNG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9268022" y="1983242"/>
            <a:ext cx="1434834" cy="1271352"/>
            <a:chOff x="4371400" y="2325290"/>
            <a:chExt cx="1434977" cy="1272776"/>
          </a:xfrm>
        </p:grpSpPr>
        <p:sp>
          <p:nvSpPr>
            <p:cNvPr id="16" name="任意多边形 15"/>
            <p:cNvSpPr/>
            <p:nvPr/>
          </p:nvSpPr>
          <p:spPr>
            <a:xfrm>
              <a:off x="4371400" y="2325290"/>
              <a:ext cx="1272776" cy="1272776"/>
            </a:xfrm>
            <a:custGeom>
              <a:avLst/>
              <a:gdLst>
                <a:gd name="connsiteX0" fmla="*/ 0 w 4060031"/>
                <a:gd name="connsiteY0" fmla="*/ 2030016 h 4060031"/>
                <a:gd name="connsiteX1" fmla="*/ 2030016 w 4060031"/>
                <a:gd name="connsiteY1" fmla="*/ 0 h 4060031"/>
                <a:gd name="connsiteX2" fmla="*/ 4060032 w 4060031"/>
                <a:gd name="connsiteY2" fmla="*/ 2030016 h 4060031"/>
                <a:gd name="connsiteX3" fmla="*/ 2030016 w 4060031"/>
                <a:gd name="connsiteY3" fmla="*/ 4060032 h 4060031"/>
                <a:gd name="connsiteX4" fmla="*/ 0 w 4060031"/>
                <a:gd name="connsiteY4" fmla="*/ 2030016 h 406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0031" h="4060031">
                  <a:moveTo>
                    <a:pt x="0" y="2030016"/>
                  </a:moveTo>
                  <a:cubicBezTo>
                    <a:pt x="0" y="908869"/>
                    <a:pt x="908869" y="0"/>
                    <a:pt x="2030016" y="0"/>
                  </a:cubicBezTo>
                  <a:cubicBezTo>
                    <a:pt x="3151163" y="0"/>
                    <a:pt x="4060032" y="908869"/>
                    <a:pt x="4060032" y="2030016"/>
                  </a:cubicBezTo>
                  <a:cubicBezTo>
                    <a:pt x="4060032" y="3151163"/>
                    <a:pt x="3151163" y="4060032"/>
                    <a:pt x="2030016" y="4060032"/>
                  </a:cubicBezTo>
                  <a:cubicBezTo>
                    <a:pt x="908869" y="4060032"/>
                    <a:pt x="0" y="3151163"/>
                    <a:pt x="0" y="2030016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677002" tIns="677002" rIns="677002" bIns="677002" spcCol="127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8925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zh-CN" altLang="en-US" sz="65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" name="TextBox 27"/>
            <p:cNvSpPr txBox="1"/>
            <p:nvPr/>
          </p:nvSpPr>
          <p:spPr>
            <a:xfrm>
              <a:off x="4473770" y="2638166"/>
              <a:ext cx="1332607" cy="64588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JPG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8" name="矩形 17"/>
          <p:cNvSpPr/>
          <p:nvPr/>
        </p:nvSpPr>
        <p:spPr>
          <a:xfrm>
            <a:off x="984563" y="3695017"/>
            <a:ext cx="10294618" cy="193802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1369B2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GIF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格式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最突出的特点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是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支持动画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，它是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一种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无损压缩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的图像格式，即修改图像之后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GIF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格式的图像质量没有损失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。而且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GIF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格式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支持透明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，很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适合在互联网上使用。但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GIF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格式只能处理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256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种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颜色。因此在网页制作中，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GIF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格式常常用于Logo、小图标和其他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色彩相对单一的图像。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smtClean="0">
                <a:solidFill>
                  <a:srgbClr val="0070C0"/>
                </a:solidFill>
                <a:sym typeface="+mn-ea"/>
              </a:rPr>
              <a:t>一、</a:t>
            </a:r>
            <a:r>
              <a:rPr smtClean="0">
                <a:solidFill>
                  <a:srgbClr val="0070C0"/>
                </a:solidFill>
                <a:sym typeface="+mn-ea"/>
              </a:rPr>
              <a:t>常用图像格式</a:t>
            </a:r>
            <a:endParaRPr lang="zh-CN" alt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1883249" y="2002288"/>
            <a:ext cx="1496736" cy="1272939"/>
            <a:chOff x="1132087" y="2344738"/>
            <a:chExt cx="1496813" cy="1272776"/>
          </a:xfrm>
        </p:grpSpPr>
        <p:sp>
          <p:nvSpPr>
            <p:cNvPr id="23" name="任意多边形 22"/>
            <p:cNvSpPr/>
            <p:nvPr/>
          </p:nvSpPr>
          <p:spPr>
            <a:xfrm>
              <a:off x="1132087" y="2344738"/>
              <a:ext cx="1272776" cy="1272776"/>
            </a:xfrm>
            <a:custGeom>
              <a:avLst/>
              <a:gdLst>
                <a:gd name="connsiteX0" fmla="*/ 0 w 4060031"/>
                <a:gd name="connsiteY0" fmla="*/ 2030016 h 4060031"/>
                <a:gd name="connsiteX1" fmla="*/ 2030016 w 4060031"/>
                <a:gd name="connsiteY1" fmla="*/ 0 h 4060031"/>
                <a:gd name="connsiteX2" fmla="*/ 4060032 w 4060031"/>
                <a:gd name="connsiteY2" fmla="*/ 2030016 h 4060031"/>
                <a:gd name="connsiteX3" fmla="*/ 2030016 w 4060031"/>
                <a:gd name="connsiteY3" fmla="*/ 4060032 h 4060031"/>
                <a:gd name="connsiteX4" fmla="*/ 0 w 4060031"/>
                <a:gd name="connsiteY4" fmla="*/ 2030016 h 406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0031" h="4060031">
                  <a:moveTo>
                    <a:pt x="0" y="2030016"/>
                  </a:moveTo>
                  <a:cubicBezTo>
                    <a:pt x="0" y="908869"/>
                    <a:pt x="908869" y="0"/>
                    <a:pt x="2030016" y="0"/>
                  </a:cubicBezTo>
                  <a:cubicBezTo>
                    <a:pt x="3151163" y="0"/>
                    <a:pt x="4060032" y="908869"/>
                    <a:pt x="4060032" y="2030016"/>
                  </a:cubicBezTo>
                  <a:cubicBezTo>
                    <a:pt x="4060032" y="3151163"/>
                    <a:pt x="3151163" y="4060032"/>
                    <a:pt x="2030016" y="4060032"/>
                  </a:cubicBezTo>
                  <a:cubicBezTo>
                    <a:pt x="908869" y="4060032"/>
                    <a:pt x="0" y="3151163"/>
                    <a:pt x="0" y="203001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677002" tIns="677002" rIns="677002" bIns="677002" spcCol="127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8925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4" name="TextBox 16"/>
            <p:cNvSpPr txBox="1"/>
            <p:nvPr/>
          </p:nvSpPr>
          <p:spPr>
            <a:xfrm>
              <a:off x="1296293" y="2652583"/>
              <a:ext cx="1332607" cy="6450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GIF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5510445" y="1986416"/>
            <a:ext cx="1403090" cy="1272939"/>
            <a:chOff x="2751931" y="2328664"/>
            <a:chExt cx="1404339" cy="1272776"/>
          </a:xfrm>
        </p:grpSpPr>
        <p:sp>
          <p:nvSpPr>
            <p:cNvPr id="26" name="任意多边形 25"/>
            <p:cNvSpPr/>
            <p:nvPr/>
          </p:nvSpPr>
          <p:spPr>
            <a:xfrm>
              <a:off x="2751931" y="2328664"/>
              <a:ext cx="1272776" cy="1272776"/>
            </a:xfrm>
            <a:custGeom>
              <a:avLst/>
              <a:gdLst>
                <a:gd name="connsiteX0" fmla="*/ 0 w 4060031"/>
                <a:gd name="connsiteY0" fmla="*/ 2030016 h 4060031"/>
                <a:gd name="connsiteX1" fmla="*/ 2030016 w 4060031"/>
                <a:gd name="connsiteY1" fmla="*/ 0 h 4060031"/>
                <a:gd name="connsiteX2" fmla="*/ 4060032 w 4060031"/>
                <a:gd name="connsiteY2" fmla="*/ 2030016 h 4060031"/>
                <a:gd name="connsiteX3" fmla="*/ 2030016 w 4060031"/>
                <a:gd name="connsiteY3" fmla="*/ 4060032 h 4060031"/>
                <a:gd name="connsiteX4" fmla="*/ 0 w 4060031"/>
                <a:gd name="connsiteY4" fmla="*/ 2030016 h 406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0031" h="4060031">
                  <a:moveTo>
                    <a:pt x="0" y="2030016"/>
                  </a:moveTo>
                  <a:cubicBezTo>
                    <a:pt x="0" y="908869"/>
                    <a:pt x="908869" y="0"/>
                    <a:pt x="2030016" y="0"/>
                  </a:cubicBezTo>
                  <a:cubicBezTo>
                    <a:pt x="3151163" y="0"/>
                    <a:pt x="4060032" y="908869"/>
                    <a:pt x="4060032" y="2030016"/>
                  </a:cubicBezTo>
                  <a:cubicBezTo>
                    <a:pt x="4060032" y="3151163"/>
                    <a:pt x="3151163" y="4060032"/>
                    <a:pt x="2030016" y="4060032"/>
                  </a:cubicBezTo>
                  <a:cubicBezTo>
                    <a:pt x="908869" y="4060032"/>
                    <a:pt x="0" y="3151163"/>
                    <a:pt x="0" y="2030016"/>
                  </a:cubicBezTo>
                  <a:close/>
                </a:path>
              </a:pathLst>
            </a:custGeom>
            <a:solidFill>
              <a:srgbClr val="1369B2"/>
            </a:solidFill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677002" tIns="677002" rIns="677002" bIns="677002" spcCol="127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8925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zh-CN" altLang="en-US" sz="65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7" name="TextBox 24"/>
            <p:cNvSpPr txBox="1"/>
            <p:nvPr/>
          </p:nvSpPr>
          <p:spPr>
            <a:xfrm>
              <a:off x="2823663" y="2665283"/>
              <a:ext cx="1332607" cy="6450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PNG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9268022" y="1983242"/>
            <a:ext cx="1434834" cy="1271352"/>
            <a:chOff x="4371400" y="2325290"/>
            <a:chExt cx="1434977" cy="1272776"/>
          </a:xfrm>
        </p:grpSpPr>
        <p:sp>
          <p:nvSpPr>
            <p:cNvPr id="29" name="任意多边形 28"/>
            <p:cNvSpPr/>
            <p:nvPr/>
          </p:nvSpPr>
          <p:spPr>
            <a:xfrm>
              <a:off x="4371400" y="2325290"/>
              <a:ext cx="1272776" cy="1272776"/>
            </a:xfrm>
            <a:custGeom>
              <a:avLst/>
              <a:gdLst>
                <a:gd name="connsiteX0" fmla="*/ 0 w 4060031"/>
                <a:gd name="connsiteY0" fmla="*/ 2030016 h 4060031"/>
                <a:gd name="connsiteX1" fmla="*/ 2030016 w 4060031"/>
                <a:gd name="connsiteY1" fmla="*/ 0 h 4060031"/>
                <a:gd name="connsiteX2" fmla="*/ 4060032 w 4060031"/>
                <a:gd name="connsiteY2" fmla="*/ 2030016 h 4060031"/>
                <a:gd name="connsiteX3" fmla="*/ 2030016 w 4060031"/>
                <a:gd name="connsiteY3" fmla="*/ 4060032 h 4060031"/>
                <a:gd name="connsiteX4" fmla="*/ 0 w 4060031"/>
                <a:gd name="connsiteY4" fmla="*/ 2030016 h 406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0031" h="4060031">
                  <a:moveTo>
                    <a:pt x="0" y="2030016"/>
                  </a:moveTo>
                  <a:cubicBezTo>
                    <a:pt x="0" y="908869"/>
                    <a:pt x="908869" y="0"/>
                    <a:pt x="2030016" y="0"/>
                  </a:cubicBezTo>
                  <a:cubicBezTo>
                    <a:pt x="3151163" y="0"/>
                    <a:pt x="4060032" y="908869"/>
                    <a:pt x="4060032" y="2030016"/>
                  </a:cubicBezTo>
                  <a:cubicBezTo>
                    <a:pt x="4060032" y="3151163"/>
                    <a:pt x="3151163" y="4060032"/>
                    <a:pt x="2030016" y="4060032"/>
                  </a:cubicBezTo>
                  <a:cubicBezTo>
                    <a:pt x="908869" y="4060032"/>
                    <a:pt x="0" y="3151163"/>
                    <a:pt x="0" y="2030016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677002" tIns="677002" rIns="677002" bIns="677002" spcCol="127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8925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zh-CN" altLang="en-US" sz="65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0" name="TextBox 27"/>
            <p:cNvSpPr txBox="1"/>
            <p:nvPr/>
          </p:nvSpPr>
          <p:spPr>
            <a:xfrm>
              <a:off x="4473770" y="2638166"/>
              <a:ext cx="1332607" cy="64588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JPG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984563" y="3695017"/>
            <a:ext cx="10294618" cy="239966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1369B2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PNG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格式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包括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PNG-8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格式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真色彩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PNG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格式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（包括PNG-24格式和PNG-32格式）。相对于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GIF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格式，PNG格式最大的优势是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体积更小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支持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Alpha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透明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全透明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半透明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），并且颜色过渡更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平滑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，但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PNG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格式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不支持动画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。其中，PNG-8格式与GIF格式类似，只能支持256种颜色，如果用作静态图可以取代GIF格式；真色彩PNG格式可以支持更多的颜色，同时真色彩PNG格式（特指PNG-32格式）支持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半透明图像效果。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smtClean="0">
                <a:solidFill>
                  <a:srgbClr val="0070C0"/>
                </a:solidFill>
                <a:sym typeface="+mn-ea"/>
              </a:rPr>
              <a:t>一、</a:t>
            </a:r>
            <a:r>
              <a:rPr smtClean="0">
                <a:solidFill>
                  <a:srgbClr val="0070C0"/>
                </a:solidFill>
                <a:sym typeface="+mn-ea"/>
              </a:rPr>
              <a:t>常用图像格式</a:t>
            </a:r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1883249" y="2002288"/>
            <a:ext cx="1496736" cy="1272939"/>
            <a:chOff x="1132087" y="2344738"/>
            <a:chExt cx="1496813" cy="1272776"/>
          </a:xfrm>
        </p:grpSpPr>
        <p:sp>
          <p:nvSpPr>
            <p:cNvPr id="18" name="任意多边形 17"/>
            <p:cNvSpPr/>
            <p:nvPr/>
          </p:nvSpPr>
          <p:spPr>
            <a:xfrm>
              <a:off x="1132087" y="2344738"/>
              <a:ext cx="1272776" cy="1272776"/>
            </a:xfrm>
            <a:custGeom>
              <a:avLst/>
              <a:gdLst>
                <a:gd name="connsiteX0" fmla="*/ 0 w 4060031"/>
                <a:gd name="connsiteY0" fmla="*/ 2030016 h 4060031"/>
                <a:gd name="connsiteX1" fmla="*/ 2030016 w 4060031"/>
                <a:gd name="connsiteY1" fmla="*/ 0 h 4060031"/>
                <a:gd name="connsiteX2" fmla="*/ 4060032 w 4060031"/>
                <a:gd name="connsiteY2" fmla="*/ 2030016 h 4060031"/>
                <a:gd name="connsiteX3" fmla="*/ 2030016 w 4060031"/>
                <a:gd name="connsiteY3" fmla="*/ 4060032 h 4060031"/>
                <a:gd name="connsiteX4" fmla="*/ 0 w 4060031"/>
                <a:gd name="connsiteY4" fmla="*/ 2030016 h 406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0031" h="4060031">
                  <a:moveTo>
                    <a:pt x="0" y="2030016"/>
                  </a:moveTo>
                  <a:cubicBezTo>
                    <a:pt x="0" y="908869"/>
                    <a:pt x="908869" y="0"/>
                    <a:pt x="2030016" y="0"/>
                  </a:cubicBezTo>
                  <a:cubicBezTo>
                    <a:pt x="3151163" y="0"/>
                    <a:pt x="4060032" y="908869"/>
                    <a:pt x="4060032" y="2030016"/>
                  </a:cubicBezTo>
                  <a:cubicBezTo>
                    <a:pt x="4060032" y="3151163"/>
                    <a:pt x="3151163" y="4060032"/>
                    <a:pt x="2030016" y="4060032"/>
                  </a:cubicBezTo>
                  <a:cubicBezTo>
                    <a:pt x="908869" y="4060032"/>
                    <a:pt x="0" y="3151163"/>
                    <a:pt x="0" y="203001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677002" tIns="677002" rIns="677002" bIns="677002" spcCol="127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8925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" name="TextBox 16"/>
            <p:cNvSpPr txBox="1"/>
            <p:nvPr/>
          </p:nvSpPr>
          <p:spPr>
            <a:xfrm>
              <a:off x="1296293" y="2652583"/>
              <a:ext cx="1332607" cy="6450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GIF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5510445" y="1986416"/>
            <a:ext cx="1403090" cy="1272939"/>
            <a:chOff x="2751931" y="2328664"/>
            <a:chExt cx="1404339" cy="1272776"/>
          </a:xfrm>
        </p:grpSpPr>
        <p:sp>
          <p:nvSpPr>
            <p:cNvPr id="21" name="任意多边形 20"/>
            <p:cNvSpPr/>
            <p:nvPr/>
          </p:nvSpPr>
          <p:spPr>
            <a:xfrm>
              <a:off x="2751931" y="2328664"/>
              <a:ext cx="1272776" cy="1272776"/>
            </a:xfrm>
            <a:custGeom>
              <a:avLst/>
              <a:gdLst>
                <a:gd name="connsiteX0" fmla="*/ 0 w 4060031"/>
                <a:gd name="connsiteY0" fmla="*/ 2030016 h 4060031"/>
                <a:gd name="connsiteX1" fmla="*/ 2030016 w 4060031"/>
                <a:gd name="connsiteY1" fmla="*/ 0 h 4060031"/>
                <a:gd name="connsiteX2" fmla="*/ 4060032 w 4060031"/>
                <a:gd name="connsiteY2" fmla="*/ 2030016 h 4060031"/>
                <a:gd name="connsiteX3" fmla="*/ 2030016 w 4060031"/>
                <a:gd name="connsiteY3" fmla="*/ 4060032 h 4060031"/>
                <a:gd name="connsiteX4" fmla="*/ 0 w 4060031"/>
                <a:gd name="connsiteY4" fmla="*/ 2030016 h 406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0031" h="4060031">
                  <a:moveTo>
                    <a:pt x="0" y="2030016"/>
                  </a:moveTo>
                  <a:cubicBezTo>
                    <a:pt x="0" y="908869"/>
                    <a:pt x="908869" y="0"/>
                    <a:pt x="2030016" y="0"/>
                  </a:cubicBezTo>
                  <a:cubicBezTo>
                    <a:pt x="3151163" y="0"/>
                    <a:pt x="4060032" y="908869"/>
                    <a:pt x="4060032" y="2030016"/>
                  </a:cubicBezTo>
                  <a:cubicBezTo>
                    <a:pt x="4060032" y="3151163"/>
                    <a:pt x="3151163" y="4060032"/>
                    <a:pt x="2030016" y="4060032"/>
                  </a:cubicBezTo>
                  <a:cubicBezTo>
                    <a:pt x="908869" y="4060032"/>
                    <a:pt x="0" y="3151163"/>
                    <a:pt x="0" y="2030016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677002" tIns="677002" rIns="677002" bIns="677002" spcCol="127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8925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zh-CN" altLang="en-US" sz="65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5" name="TextBox 24"/>
            <p:cNvSpPr txBox="1"/>
            <p:nvPr/>
          </p:nvSpPr>
          <p:spPr>
            <a:xfrm>
              <a:off x="2823663" y="2665283"/>
              <a:ext cx="1332607" cy="6450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36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PNG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9263571" y="1983242"/>
            <a:ext cx="1332474" cy="1271352"/>
            <a:chOff x="4366949" y="2325290"/>
            <a:chExt cx="1332607" cy="1272776"/>
          </a:xfrm>
        </p:grpSpPr>
        <p:sp>
          <p:nvSpPr>
            <p:cNvPr id="37" name="任意多边形 36"/>
            <p:cNvSpPr/>
            <p:nvPr/>
          </p:nvSpPr>
          <p:spPr>
            <a:xfrm>
              <a:off x="4371400" y="2325290"/>
              <a:ext cx="1272776" cy="1272776"/>
            </a:xfrm>
            <a:custGeom>
              <a:avLst/>
              <a:gdLst>
                <a:gd name="connsiteX0" fmla="*/ 0 w 4060031"/>
                <a:gd name="connsiteY0" fmla="*/ 2030016 h 4060031"/>
                <a:gd name="connsiteX1" fmla="*/ 2030016 w 4060031"/>
                <a:gd name="connsiteY1" fmla="*/ 0 h 4060031"/>
                <a:gd name="connsiteX2" fmla="*/ 4060032 w 4060031"/>
                <a:gd name="connsiteY2" fmla="*/ 2030016 h 4060031"/>
                <a:gd name="connsiteX3" fmla="*/ 2030016 w 4060031"/>
                <a:gd name="connsiteY3" fmla="*/ 4060032 h 4060031"/>
                <a:gd name="connsiteX4" fmla="*/ 0 w 4060031"/>
                <a:gd name="connsiteY4" fmla="*/ 2030016 h 406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0031" h="4060031">
                  <a:moveTo>
                    <a:pt x="0" y="2030016"/>
                  </a:moveTo>
                  <a:cubicBezTo>
                    <a:pt x="0" y="908869"/>
                    <a:pt x="908869" y="0"/>
                    <a:pt x="2030016" y="0"/>
                  </a:cubicBezTo>
                  <a:cubicBezTo>
                    <a:pt x="3151163" y="0"/>
                    <a:pt x="4060032" y="908869"/>
                    <a:pt x="4060032" y="2030016"/>
                  </a:cubicBezTo>
                  <a:cubicBezTo>
                    <a:pt x="4060032" y="3151163"/>
                    <a:pt x="3151163" y="4060032"/>
                    <a:pt x="2030016" y="4060032"/>
                  </a:cubicBezTo>
                  <a:cubicBezTo>
                    <a:pt x="908869" y="4060032"/>
                    <a:pt x="0" y="3151163"/>
                    <a:pt x="0" y="2030016"/>
                  </a:cubicBezTo>
                  <a:close/>
                </a:path>
              </a:pathLst>
            </a:custGeom>
            <a:solidFill>
              <a:srgbClr val="1369B2"/>
            </a:solidFill>
            <a:scene3d>
              <a:camera prst="orthographicFront"/>
              <a:lightRig rig="flat" dir="t"/>
            </a:scene3d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lIns="677002" tIns="677002" rIns="677002" bIns="677002" spcCol="127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8925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defRPr/>
              </a:pPr>
              <a:endParaRPr kumimoji="0" lang="zh-CN" altLang="en-US" sz="65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38" name="TextBox 27"/>
            <p:cNvSpPr txBox="1"/>
            <p:nvPr/>
          </p:nvSpPr>
          <p:spPr>
            <a:xfrm>
              <a:off x="4366949" y="2638166"/>
              <a:ext cx="1332607" cy="6147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34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JPEG</a:t>
              </a:r>
              <a:endParaRPr lang="zh-CN" altLang="en-US" sz="3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9" name="矩形 38"/>
          <p:cNvSpPr/>
          <p:nvPr/>
        </p:nvSpPr>
        <p:spPr>
          <a:xfrm>
            <a:off x="984563" y="3695017"/>
            <a:ext cx="10294618" cy="14763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1369B2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JPEG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格式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是一种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有损压缩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的图像格式，该格式的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图像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稍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但每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修改一次图像都会造成一些图像数据的丢失。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JPEG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格式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是专为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照片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设计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的图像格式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网页中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类似于照片的图像（如横幅广告、商品图像、较大的插图等）都可以保存为JPEG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格式。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二、</a:t>
            </a:r>
            <a:r>
              <a:rPr lang="en-US" altLang="zh-CN"/>
              <a:t>&lt;img&gt;</a:t>
            </a:r>
            <a:r>
              <a:rPr lang="zh-CN" altLang="en-US"/>
              <a:t>图像标签</a:t>
            </a:r>
            <a:endParaRPr lang="zh-CN" altLang="en-US"/>
          </a:p>
        </p:txBody>
      </p:sp>
      <p:sp>
        <p:nvSpPr>
          <p:cNvPr id="10" name="TextBox 35"/>
          <p:cNvSpPr txBox="1">
            <a:spLocks noChangeArrowheads="1"/>
          </p:cNvSpPr>
          <p:nvPr/>
        </p:nvSpPr>
        <p:spPr bwMode="auto">
          <a:xfrm>
            <a:off x="1231900" y="1217295"/>
            <a:ext cx="6539230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94" tIns="60946" rIns="121894" bIns="6094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HTML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中使用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&lt;</a:t>
            </a:r>
            <a:r>
              <a:rPr lang="en-US" altLang="zh-CN" sz="2000" dirty="0" err="1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img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 /&gt;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来定义图像。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2731135" y="3248660"/>
            <a:ext cx="5394325" cy="836295"/>
            <a:chOff x="954873" y="3169038"/>
            <a:chExt cx="10324315" cy="836756"/>
          </a:xfrm>
        </p:grpSpPr>
        <p:sp>
          <p:nvSpPr>
            <p:cNvPr id="14" name="矩形 13"/>
            <p:cNvSpPr/>
            <p:nvPr/>
          </p:nvSpPr>
          <p:spPr>
            <a:xfrm>
              <a:off x="982663" y="3169038"/>
              <a:ext cx="10296525" cy="8367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TextBox 35"/>
            <p:cNvSpPr txBox="1">
              <a:spLocks noChangeArrowheads="1"/>
            </p:cNvSpPr>
            <p:nvPr/>
          </p:nvSpPr>
          <p:spPr bwMode="auto">
            <a:xfrm>
              <a:off x="954873" y="3285794"/>
              <a:ext cx="7925167" cy="582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894" tIns="60946" rIns="121894" bIns="60946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&lt;</a:t>
              </a:r>
              <a:r>
                <a:rPr lang="en-US" altLang="zh-CN" sz="2000" dirty="0" err="1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img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en-US" altLang="zh-CN" sz="2000" dirty="0" err="1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src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="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图像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rPr>
                <a:t>URL" /&gt;</a:t>
              </a:r>
              <a:endParaRPr lang="en-US" altLang="zh-CN" sz="2000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7" name="TextBox 35"/>
          <p:cNvSpPr txBox="1">
            <a:spLocks noChangeArrowheads="1"/>
          </p:cNvSpPr>
          <p:nvPr/>
        </p:nvSpPr>
        <p:spPr bwMode="auto">
          <a:xfrm>
            <a:off x="984082" y="2464027"/>
            <a:ext cx="7923700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94" tIns="60946" rIns="121894" bIns="6094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b="1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定义图像</a:t>
            </a:r>
            <a:r>
              <a:rPr lang="zh-CN" altLang="en-US" sz="2000" b="1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zh-CN" altLang="en-US" sz="2000" b="1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基本语法格式</a:t>
            </a:r>
            <a:endParaRPr lang="zh-CN" altLang="en-US" sz="2000" b="1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 rot="10800000" flipH="1">
            <a:off x="3171540" y="4125410"/>
            <a:ext cx="4232830" cy="1982019"/>
            <a:chOff x="956102" y="1844825"/>
            <a:chExt cx="2800310" cy="2160239"/>
          </a:xfrm>
        </p:grpSpPr>
        <p:sp>
          <p:nvSpPr>
            <p:cNvPr id="21" name="椭圆形标注 20"/>
            <p:cNvSpPr/>
            <p:nvPr/>
          </p:nvSpPr>
          <p:spPr>
            <a:xfrm>
              <a:off x="956102" y="1844825"/>
              <a:ext cx="2800310" cy="2160239"/>
            </a:xfrm>
            <a:prstGeom prst="wedgeEllipseCallout">
              <a:avLst>
                <a:gd name="adj1" fmla="val -36207"/>
                <a:gd name="adj2" fmla="val 58514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</a:ln>
            <a:effectLst>
              <a:outerShdw blurRad="2032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2" name="椭圆形标注 21"/>
            <p:cNvSpPr/>
            <p:nvPr/>
          </p:nvSpPr>
          <p:spPr>
            <a:xfrm>
              <a:off x="1043414" y="1915992"/>
              <a:ext cx="2592350" cy="1999540"/>
            </a:xfrm>
            <a:prstGeom prst="wedgeEllipseCallout">
              <a:avLst>
                <a:gd name="adj1" fmla="val -36207"/>
                <a:gd name="adj2" fmla="val 58514"/>
              </a:avLst>
            </a:prstGeom>
            <a:solidFill>
              <a:schemeClr val="bg1"/>
            </a:solidFill>
            <a:ln w="3175">
              <a:solidFill>
                <a:schemeClr val="bg1">
                  <a:lumMod val="75000"/>
                </a:schemeClr>
              </a:solidFill>
              <a:prstDash val="sys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3594419" y="4632812"/>
            <a:ext cx="3277090" cy="922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dirty="0" err="1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src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用于指定图像的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路径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，它是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&lt;</a:t>
            </a:r>
            <a:r>
              <a:rPr lang="en-US" altLang="zh-CN" dirty="0" err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img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 /&gt;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标签的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rPr>
              <a:t>必需属性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二、</a:t>
            </a:r>
            <a:r>
              <a:rPr lang="en-US" altLang="zh-CN">
                <a:sym typeface="+mn-ea"/>
              </a:rPr>
              <a:t>&lt;img&gt;</a:t>
            </a:r>
            <a:r>
              <a:rPr>
                <a:sym typeface="+mn-ea"/>
              </a:rPr>
              <a:t>图像标签</a:t>
            </a:r>
            <a:endParaRPr lang="zh-CN" altLang="en-US"/>
          </a:p>
        </p:txBody>
      </p:sp>
      <p:sp>
        <p:nvSpPr>
          <p:cNvPr id="17" name="TextBox 35"/>
          <p:cNvSpPr txBox="1">
            <a:spLocks noChangeArrowheads="1"/>
          </p:cNvSpPr>
          <p:nvPr/>
        </p:nvSpPr>
        <p:spPr bwMode="auto">
          <a:xfrm>
            <a:off x="972017" y="877131"/>
            <a:ext cx="7923700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94" tIns="60946" rIns="121894" bIns="6094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&lt;</a:t>
            </a:r>
            <a:r>
              <a:rPr lang="en-US" altLang="zh-CN" sz="2000" b="1" dirty="0" err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img</a:t>
            </a:r>
            <a:r>
              <a:rPr lang="en-US" altLang="zh-CN" sz="2000" b="1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 /&gt;</a:t>
            </a:r>
            <a:r>
              <a:rPr lang="zh-CN" altLang="en-US" sz="2000" b="1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标签的其他</a:t>
            </a:r>
            <a:r>
              <a:rPr lang="zh-CN" altLang="en-US" sz="2000" b="1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zh-CN" altLang="en-US" sz="2000" b="1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endParaRPr lang="zh-CN" altLang="en-US" sz="2000" b="1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984680" y="1872646"/>
          <a:ext cx="10293985" cy="39604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7790"/>
                <a:gridCol w="1943735"/>
                <a:gridCol w="6982460"/>
              </a:tblGrid>
              <a:tr h="565785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属性</a:t>
                      </a:r>
                      <a:endParaRPr lang="zh-CN" altLang="en-US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属性值</a:t>
                      </a:r>
                      <a:endParaRPr lang="zh-CN" altLang="en-US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描述</a:t>
                      </a:r>
                      <a:endParaRPr lang="zh-CN" altLang="en-US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65785"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alt</a:t>
                      </a:r>
                      <a:endParaRPr lang="en-US" sz="2000" kern="10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文本</a:t>
                      </a:r>
                      <a:endParaRPr lang="zh-CN" altLang="en-US" sz="2000" kern="10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图像不能显示时的替换文本。</a:t>
                      </a:r>
                      <a:endParaRPr lang="zh-CN" altLang="en-US" sz="2000" kern="10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65785"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title</a:t>
                      </a:r>
                      <a:endParaRPr lang="en-US" sz="2000" kern="10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文本</a:t>
                      </a:r>
                      <a:endParaRPr lang="zh-CN" altLang="en-US" sz="2000" kern="10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鼠标指针悬停时显示的内容。</a:t>
                      </a:r>
                      <a:endParaRPr lang="zh-CN" altLang="en-US" sz="2000" kern="10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65785"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width</a:t>
                      </a:r>
                      <a:endParaRPr lang="en-US" sz="2000" kern="10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像素值</a:t>
                      </a:r>
                      <a:endParaRPr lang="zh-CN" altLang="en-US" sz="2000" kern="10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设置图像的宽度。</a:t>
                      </a:r>
                      <a:endParaRPr lang="zh-CN" altLang="en-US" sz="2000" kern="10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65785"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height</a:t>
                      </a:r>
                      <a:endParaRPr lang="en-US" sz="2000" kern="10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像素值</a:t>
                      </a:r>
                      <a:endParaRPr lang="zh-CN" altLang="en-US" sz="2000" kern="10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设置图像的高度。</a:t>
                      </a:r>
                      <a:endParaRPr lang="zh-CN" altLang="en-US" sz="2000" kern="10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65785"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border</a:t>
                      </a:r>
                      <a:endParaRPr lang="en-US" sz="2000" kern="10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数字</a:t>
                      </a:r>
                      <a:endParaRPr lang="zh-CN" altLang="en-US" sz="2000" kern="10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设置图像边框的宽度。</a:t>
                      </a:r>
                      <a:endParaRPr lang="zh-CN" altLang="en-US" sz="2000" kern="10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65785"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vspace</a:t>
                      </a:r>
                      <a:endParaRPr lang="en-US" sz="2000" kern="10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像素值</a:t>
                      </a:r>
                      <a:endParaRPr lang="zh-CN" altLang="en-US" sz="2000" kern="10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设置图像顶部和底部的空白（垂直边距）。</a:t>
                      </a:r>
                      <a:endParaRPr lang="zh-CN" altLang="en-US" sz="20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二、</a:t>
            </a:r>
            <a:r>
              <a:rPr lang="en-US" altLang="zh-CN">
                <a:sym typeface="+mn-ea"/>
              </a:rPr>
              <a:t>&lt;img&gt;</a:t>
            </a:r>
            <a:r>
              <a:rPr>
                <a:sym typeface="+mn-ea"/>
              </a:rPr>
              <a:t>图像标签</a:t>
            </a:r>
            <a:endParaRPr lang="zh-CN" altLang="en-US"/>
          </a:p>
        </p:txBody>
      </p:sp>
      <p:sp>
        <p:nvSpPr>
          <p:cNvPr id="17" name="TextBox 35"/>
          <p:cNvSpPr txBox="1">
            <a:spLocks noChangeArrowheads="1"/>
          </p:cNvSpPr>
          <p:nvPr/>
        </p:nvSpPr>
        <p:spPr bwMode="auto">
          <a:xfrm>
            <a:off x="984717" y="877131"/>
            <a:ext cx="7923700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894" tIns="60946" rIns="121894" bIns="60946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&lt;</a:t>
            </a:r>
            <a:r>
              <a:rPr lang="en-US" altLang="zh-CN" sz="2000" b="1" dirty="0" err="1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img</a:t>
            </a:r>
            <a:r>
              <a:rPr lang="en-US" altLang="zh-CN" sz="2000" b="1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 /&gt;</a:t>
            </a:r>
            <a:r>
              <a:rPr lang="zh-CN" altLang="en-US" sz="2000" b="1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标签的其他</a:t>
            </a:r>
            <a:r>
              <a:rPr lang="zh-CN" altLang="en-US" sz="2000" b="1" dirty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zh-CN" altLang="en-US" sz="2000" b="1" dirty="0" smtClean="0">
                <a:solidFill>
                  <a:srgbClr val="595959"/>
                </a:solidFill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endParaRPr lang="zh-CN" altLang="en-US" sz="2000" b="1" dirty="0" smtClean="0">
              <a:solidFill>
                <a:srgbClr val="595959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984680" y="1832641"/>
          <a:ext cx="10293985" cy="43186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7790"/>
                <a:gridCol w="1871980"/>
                <a:gridCol w="7054215"/>
              </a:tblGrid>
              <a:tr h="584200"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属性</a:t>
                      </a:r>
                      <a:endParaRPr lang="zh-CN" altLang="en-US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属性值</a:t>
                      </a:r>
                      <a:endParaRPr lang="zh-CN" altLang="en-US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描述</a:t>
                      </a:r>
                      <a:endParaRPr lang="zh-CN" altLang="en-US" sz="2000" b="1" kern="100" dirty="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83565">
                <a:tc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hspace</a:t>
                      </a:r>
                      <a:endParaRPr lang="en-US" sz="2000" kern="100" dirty="0" err="1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像素值</a:t>
                      </a:r>
                      <a:endParaRPr lang="zh-CN" altLang="en-US" sz="2000" kern="10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设置图像左侧和右侧的空白（水平边距）。</a:t>
                      </a:r>
                      <a:endParaRPr lang="zh-CN" altLang="en-US" sz="2000" kern="10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84200">
                <a:tc rowSpan="5">
                  <a:txBody>
                    <a:bodyPr/>
                    <a:lstStyle/>
                    <a:p>
                      <a:pPr marL="0" marR="0" indent="26670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align</a:t>
                      </a:r>
                      <a:endParaRPr lang="en-US" sz="2000" kern="10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left</a:t>
                      </a:r>
                      <a:endParaRPr lang="en-US" sz="2000" kern="10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将图像对齐到左边。</a:t>
                      </a:r>
                      <a:endParaRPr lang="zh-CN" altLang="en-US" sz="2000" kern="10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584200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right</a:t>
                      </a:r>
                      <a:endParaRPr lang="en-US" sz="2000" kern="10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将图像对齐到右边。</a:t>
                      </a:r>
                      <a:endParaRPr lang="zh-CN" altLang="en-US" sz="2000" kern="10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61035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top</a:t>
                      </a:r>
                      <a:endParaRPr lang="en-US" sz="2000" kern="10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将图像的顶端和文本的第一行文字对齐，其他文字居图像下方。</a:t>
                      </a:r>
                      <a:endParaRPr lang="zh-CN" altLang="en-US" sz="2000" kern="10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60400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middle</a:t>
                      </a:r>
                      <a:endParaRPr lang="en-US" sz="2000" kern="10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将图像的水平中线和文本的第一行文字对齐，其他文字居图像下方。</a:t>
                      </a:r>
                      <a:endParaRPr lang="zh-CN" altLang="en-US" sz="2000" kern="10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661035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indent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bottom</a:t>
                      </a:r>
                      <a:endParaRPr lang="en-US" sz="2000" kern="10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将图像的底部和文本的第一行文字对齐，其他文字居图像下方。</a:t>
                      </a:r>
                      <a:endParaRPr lang="zh-CN" altLang="en-US" sz="20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67" marR="68567" marT="45711" marB="45711"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ym typeface="+mn-ea"/>
              </a:rPr>
              <a:t>二、</a:t>
            </a:r>
            <a:r>
              <a:rPr lang="en-US" altLang="zh-CN">
                <a:sym typeface="+mn-ea"/>
              </a:rPr>
              <a:t>&lt;img&gt;</a:t>
            </a:r>
            <a:r>
              <a:rPr>
                <a:sym typeface="+mn-ea"/>
              </a:rPr>
              <a:t>图像标签</a:t>
            </a:r>
            <a:endParaRPr lang="zh-CN" altLang="en-US"/>
          </a:p>
        </p:txBody>
      </p:sp>
      <p:grpSp>
        <p:nvGrpSpPr>
          <p:cNvPr id="25" name="组合 24"/>
          <p:cNvGrpSpPr/>
          <p:nvPr/>
        </p:nvGrpSpPr>
        <p:grpSpPr>
          <a:xfrm>
            <a:off x="730819" y="1252230"/>
            <a:ext cx="6193340" cy="1216742"/>
            <a:chOff x="-1006649" y="2019944"/>
            <a:chExt cx="6194867" cy="1216968"/>
          </a:xfrm>
        </p:grpSpPr>
        <p:grpSp>
          <p:nvGrpSpPr>
            <p:cNvPr id="26" name="组合 25"/>
            <p:cNvGrpSpPr/>
            <p:nvPr/>
          </p:nvGrpSpPr>
          <p:grpSpPr>
            <a:xfrm>
              <a:off x="-1006649" y="2019944"/>
              <a:ext cx="5974192" cy="1216968"/>
              <a:chOff x="-1007051" y="2019648"/>
              <a:chExt cx="5974772" cy="1217485"/>
            </a:xfrm>
          </p:grpSpPr>
          <p:sp>
            <p:nvSpPr>
              <p:cNvPr id="28" name="同心圆 27"/>
              <p:cNvSpPr/>
              <p:nvPr/>
            </p:nvSpPr>
            <p:spPr>
              <a:xfrm>
                <a:off x="3751503" y="2020591"/>
                <a:ext cx="1216218" cy="1216542"/>
              </a:xfrm>
              <a:prstGeom prst="donut">
                <a:avLst>
                  <a:gd name="adj" fmla="val 11010"/>
                </a:avLst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4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9" name="矩形 28"/>
              <p:cNvSpPr/>
              <p:nvPr/>
            </p:nvSpPr>
            <p:spPr>
              <a:xfrm>
                <a:off x="-1007051" y="2048876"/>
                <a:ext cx="5068406" cy="118817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5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tint val="5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30" name="任意多边形 29"/>
              <p:cNvSpPr/>
              <p:nvPr/>
            </p:nvSpPr>
            <p:spPr>
              <a:xfrm>
                <a:off x="3884875" y="2153998"/>
                <a:ext cx="949475" cy="949729"/>
              </a:xfrm>
              <a:custGeom>
                <a:avLst/>
                <a:gdLst>
                  <a:gd name="connsiteX0" fmla="*/ 0 w 792432"/>
                  <a:gd name="connsiteY0" fmla="*/ 396210 h 792420"/>
                  <a:gd name="connsiteX1" fmla="*/ 396216 w 792432"/>
                  <a:gd name="connsiteY1" fmla="*/ 0 h 792420"/>
                  <a:gd name="connsiteX2" fmla="*/ 792432 w 792432"/>
                  <a:gd name="connsiteY2" fmla="*/ 396210 h 792420"/>
                  <a:gd name="connsiteX3" fmla="*/ 396216 w 792432"/>
                  <a:gd name="connsiteY3" fmla="*/ 792420 h 792420"/>
                  <a:gd name="connsiteX4" fmla="*/ 0 w 792432"/>
                  <a:gd name="connsiteY4" fmla="*/ 396210 h 792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2432" h="792420">
                    <a:moveTo>
                      <a:pt x="0" y="396210"/>
                    </a:moveTo>
                    <a:cubicBezTo>
                      <a:pt x="0" y="177389"/>
                      <a:pt x="177392" y="0"/>
                      <a:pt x="396216" y="0"/>
                    </a:cubicBezTo>
                    <a:cubicBezTo>
                      <a:pt x="615040" y="0"/>
                      <a:pt x="792432" y="177389"/>
                      <a:pt x="792432" y="396210"/>
                    </a:cubicBezTo>
                    <a:cubicBezTo>
                      <a:pt x="792432" y="615031"/>
                      <a:pt x="615040" y="792420"/>
                      <a:pt x="396216" y="792420"/>
                    </a:cubicBezTo>
                    <a:cubicBezTo>
                      <a:pt x="177392" y="792420"/>
                      <a:pt x="0" y="615031"/>
                      <a:pt x="0" y="396210"/>
                    </a:cubicBezTo>
                    <a:close/>
                  </a:path>
                </a:pathLst>
              </a:custGeom>
              <a:solidFill>
                <a:schemeClr val="accent1">
                  <a:lumMod val="20000"/>
                  <a:lumOff val="8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tint val="40000"/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lIns="116027" tIns="116025" rIns="116027" bIns="116025" spcCol="1270" anchor="ctr"/>
              <a:lstStyle>
                <a:defPPr>
                  <a:defRPr lang="zh-CN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</a:defRPr>
                </a:defPPr>
                <a:lvl1pPr marL="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dk1">
                        <a:hueOff val="0"/>
                        <a:satOff val="0"/>
                        <a:lumOff val="0"/>
                        <a:alphaOff val="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844550" rtl="0" eaLnBrk="0" fontAlgn="base" latinLnBrk="0" hangingPunct="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900" b="0" i="0" u="none" strike="noStrike" kern="1200" cap="none" spc="0" normalizeH="0" baseline="0" noProof="0">
                  <a:ln>
                    <a:noFill/>
                  </a:ln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4099543" y="2413326"/>
                <a:ext cx="542476" cy="43015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2200" b="1" dirty="0">
                    <a:solidFill>
                      <a:srgbClr val="595959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alt</a:t>
                </a:r>
                <a:endParaRPr lang="zh-CN" altLang="en-US" sz="2200" dirty="0">
                  <a:solidFill>
                    <a:srgbClr val="595959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-955598" y="2019648"/>
                <a:ext cx="4894356" cy="121740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zh-CN" dirty="0">
                    <a:latin typeface="微软雅黑" panose="020B0503020204020204" charset="-122"/>
                    <a:ea typeface="微软雅黑" panose="020B0503020204020204" charset="-122"/>
                  </a:rPr>
                  <a:t>设置图像的替换文本，当图片无法正常显示时，用替换文本告诉访问者图片的相关信息。</a:t>
                </a:r>
                <a:endParaRPr lang="zh-CN" dirty="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</p:grpSp>
        <p:sp>
          <p:nvSpPr>
            <p:cNvPr id="27" name="等腰三角形 26"/>
            <p:cNvSpPr/>
            <p:nvPr/>
          </p:nvSpPr>
          <p:spPr>
            <a:xfrm rot="5400000">
              <a:off x="4819305" y="2483030"/>
              <a:ext cx="439301" cy="298524"/>
            </a:xfrm>
            <a:prstGeom prst="triangle">
              <a:avLst>
                <a:gd name="adj" fmla="val 50000"/>
              </a:avLst>
            </a:prstGeom>
            <a:solidFill>
              <a:srgbClr val="00ADDC"/>
            </a:solidFill>
            <a:ln w="28575"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247945" y="1448748"/>
            <a:ext cx="2218774" cy="859155"/>
            <a:chOff x="982662" y="1557794"/>
            <a:chExt cx="2219185" cy="859314"/>
          </a:xfrm>
        </p:grpSpPr>
        <p:sp>
          <p:nvSpPr>
            <p:cNvPr id="34" name="圆角矩形 33"/>
            <p:cNvSpPr/>
            <p:nvPr/>
          </p:nvSpPr>
          <p:spPr>
            <a:xfrm>
              <a:off x="982662" y="1587471"/>
              <a:ext cx="2219184" cy="795123"/>
            </a:xfrm>
            <a:prstGeom prst="roundRect">
              <a:avLst/>
            </a:prstGeom>
            <a:noFill/>
            <a:ln>
              <a:solidFill>
                <a:srgbClr val="1369B2"/>
              </a:solidFill>
            </a:ln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5" name="TextBox 35"/>
            <p:cNvSpPr txBox="1">
              <a:spLocks noChangeArrowheads="1"/>
            </p:cNvSpPr>
            <p:nvPr/>
          </p:nvSpPr>
          <p:spPr bwMode="auto">
            <a:xfrm>
              <a:off x="982663" y="1557794"/>
              <a:ext cx="2219184" cy="859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121894" tIns="60946" rIns="121894" bIns="60946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zh-CN" altLang="en-US" sz="3200" b="1" dirty="0" smtClean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</a:rPr>
                <a:t>案例演示</a:t>
              </a:r>
              <a:endParaRPr lang="zh-CN" altLang="en-US" sz="3200" b="1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220460" y="3253740"/>
            <a:ext cx="5376545" cy="172974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72185" y="2680335"/>
            <a:ext cx="4295775" cy="36004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commondata" val="eyJoZGlkIjoiOWJhMmVjMmFmZTgzZjZjY2U2NTllOTg1ZTMxMWU2ODAifQ==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1605</Words>
  <Application>WPS 演示</Application>
  <PresentationFormat>宽屏</PresentationFormat>
  <Paragraphs>198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Arial</vt:lpstr>
      <vt:lpstr>宋体</vt:lpstr>
      <vt:lpstr>Wingdings</vt:lpstr>
      <vt:lpstr>字魂50号-白鸽天行体</vt:lpstr>
      <vt:lpstr>微软雅黑</vt:lpstr>
      <vt:lpstr>等线</vt:lpstr>
      <vt:lpstr>思源宋体 CN</vt:lpstr>
      <vt:lpstr>黑体</vt:lpstr>
      <vt:lpstr>思源宋体 CN Heavy</vt:lpstr>
      <vt:lpstr>Calibri</vt:lpstr>
      <vt:lpstr>Times New Roman</vt:lpstr>
      <vt:lpstr>Arial Unicode MS</vt:lpstr>
      <vt:lpstr>Arial Black</vt:lpstr>
      <vt:lpstr>Office 主题​​</vt:lpstr>
      <vt:lpstr>2.7</vt:lpstr>
      <vt:lpstr>图像标签</vt:lpstr>
      <vt:lpstr>一、常用图像格式</vt:lpstr>
      <vt:lpstr>一、常用图像格式</vt:lpstr>
      <vt:lpstr>一、常用图像格式</vt:lpstr>
      <vt:lpstr>二、&lt;img&gt;图像标签</vt:lpstr>
      <vt:lpstr>二、&lt;img&gt;图像标签</vt:lpstr>
      <vt:lpstr>二、&lt;img&gt;图像标签</vt:lpstr>
      <vt:lpstr>二、&lt;img&gt;图像标签</vt:lpstr>
      <vt:lpstr>二、&lt;img&gt;图像标签</vt:lpstr>
      <vt:lpstr>二、&lt;img&gt;图像标签</vt:lpstr>
      <vt:lpstr>二、&lt;img&gt;图像标签</vt:lpstr>
      <vt:lpstr>二、&lt;img&gt;图像标签</vt:lpstr>
      <vt:lpstr>二、&lt;img&gt;图像标签</vt:lpstr>
      <vt:lpstr>二、&lt;img&gt;图像标签</vt:lpstr>
      <vt:lpstr>谢  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东成西玥</cp:lastModifiedBy>
  <cp:revision>47</cp:revision>
  <dcterms:created xsi:type="dcterms:W3CDTF">2019-09-19T02:01:00Z</dcterms:created>
  <dcterms:modified xsi:type="dcterms:W3CDTF">2024-05-24T08:58:46Z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4D64A986CBD34C3F903F0ED8D6771E6C_13</vt:lpwstr>
  </property>
</Properties>
</file>