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99" r:id="rId3"/>
    <p:sldId id="383" r:id="rId4"/>
    <p:sldId id="384" r:id="rId6"/>
    <p:sldId id="363" r:id="rId7"/>
    <p:sldId id="385" r:id="rId8"/>
    <p:sldId id="279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9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8"/>
      </p:cViewPr>
      <p:guideLst>
        <p:guide orient="horz" pos="2144"/>
        <p:guide pos="39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6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A5910-920B-4C9A-AB10-19E0612BCB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5.png"/><Relationship Id="rId5" Type="http://schemas.openxmlformats.org/officeDocument/2006/relationships/tags" Target="../tags/tag59.xml"/><Relationship Id="rId4" Type="http://schemas.openxmlformats.org/officeDocument/2006/relationships/image" Target="../media/image4.png"/><Relationship Id="rId34" Type="http://schemas.openxmlformats.org/officeDocument/2006/relationships/notesSlide" Target="../notesSlides/notesSlide3.xml"/><Relationship Id="rId33" Type="http://schemas.openxmlformats.org/officeDocument/2006/relationships/slideLayout" Target="../slideLayouts/slideLayout4.xml"/><Relationship Id="rId32" Type="http://schemas.openxmlformats.org/officeDocument/2006/relationships/tags" Target="../tags/tag85.xml"/><Relationship Id="rId31" Type="http://schemas.openxmlformats.org/officeDocument/2006/relationships/tags" Target="../tags/tag84.xml"/><Relationship Id="rId30" Type="http://schemas.openxmlformats.org/officeDocument/2006/relationships/tags" Target="../tags/tag83.xml"/><Relationship Id="rId3" Type="http://schemas.openxmlformats.org/officeDocument/2006/relationships/tags" Target="../tags/tag58.xml"/><Relationship Id="rId29" Type="http://schemas.openxmlformats.org/officeDocument/2006/relationships/tags" Target="../tags/tag82.xml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image" Target="../media/image3.png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dirty="0"/>
              <a:t>2.</a:t>
            </a:r>
            <a:r>
              <a:rPr lang="en-US" altLang="zh-CN" dirty="0"/>
              <a:t>8</a:t>
            </a:r>
            <a:endParaRPr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>
                <a:ln w="17780" cmpd="sng">
                  <a:noFill/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绝对路径</a:t>
            </a:r>
            <a:r>
              <a:rPr lang="zh-CN" altLang="en-US" dirty="0">
                <a:ln w="17780" cmpd="sng">
                  <a:noFill/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和</a:t>
            </a:r>
            <a:r>
              <a:rPr>
                <a:ln w="17780" cmpd="sng">
                  <a:noFill/>
                  <a:prstDash val="solid"/>
                  <a:miter lim="800000"/>
                </a:ln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相对路径</a:t>
            </a:r>
            <a:endParaRPr lang="zh-CN" altLang="en-US" b="1" kern="0" dirty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绝对路径和相对路径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3928" y="2075331"/>
            <a:ext cx="10294618" cy="2466519"/>
            <a:chOff x="-354034" y="1974891"/>
            <a:chExt cx="5369088" cy="2468075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>
              <a:off x="-354034" y="1974891"/>
              <a:ext cx="5369088" cy="2293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  <a:alpha val="10196"/>
              </a:schemeClr>
            </a:solidFill>
            <a:ln w="19050" cap="rnd" algn="ctr">
              <a:solidFill>
                <a:srgbClr val="808080"/>
              </a:solidFill>
              <a:prstDash val="sysDot"/>
              <a:rou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Text Box 52"/>
            <p:cNvSpPr txBox="1">
              <a:spLocks noChangeArrowheads="1"/>
            </p:cNvSpPr>
            <p:nvPr/>
          </p:nvSpPr>
          <p:spPr bwMode="auto">
            <a:xfrm>
              <a:off x="-160536" y="2402720"/>
              <a:ext cx="4950333" cy="146142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defTabSz="914400" eaLnBrk="1" latinLnBrk="1">
                <a:buClrTx/>
                <a:buSzTx/>
                <a:buFontTx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路径</a:t>
              </a:r>
              <a:endParaRPr kumimoji="0" lang="en-US" altLang="zh-CN" sz="2400" b="1" kern="1200" cap="none" spc="0" normalizeH="0" baseline="0" noProof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R="0" defTabSz="914400" eaLnBrk="1" latinLnBrk="1">
                <a:buClrTx/>
                <a:buSzTx/>
                <a:buFontTx/>
                <a:defRPr/>
              </a:pPr>
              <a:endParaRPr kumimoji="0" lang="en-US" altLang="zh-CN" sz="500" b="1" kern="1200" cap="none" spc="0" normalizeH="0" baseline="0" noProof="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latinLnBrk="1">
                <a:lnSpc>
                  <a:spcPct val="15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在使用计算机查找需要的文件时，需要知道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文件的位置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，而表示文件位置的方式就是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路径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kumimoji="0" lang="zh-CN" altLang="en-US" sz="2000" kern="1200" cap="none" spc="0" normalizeH="0" baseline="0" noProof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8" name="Group 56"/>
            <p:cNvGrpSpPr/>
            <p:nvPr/>
          </p:nvGrpSpPr>
          <p:grpSpPr>
            <a:xfrm>
              <a:off x="-160535" y="2252351"/>
              <a:ext cx="342050" cy="98458"/>
              <a:chOff x="-1820" y="2457"/>
              <a:chExt cx="912" cy="296"/>
            </a:xfrm>
          </p:grpSpPr>
          <p:sp>
            <p:nvSpPr>
              <p:cNvPr id="19" name="Freeform 57"/>
              <p:cNvSpPr/>
              <p:nvPr/>
            </p:nvSpPr>
            <p:spPr bwMode="auto">
              <a:xfrm>
                <a:off x="-1820" y="2457"/>
                <a:ext cx="912" cy="296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" name="Oval 58"/>
              <p:cNvSpPr>
                <a:spLocks noChangeArrowheads="1"/>
              </p:cNvSpPr>
              <p:nvPr/>
            </p:nvSpPr>
            <p:spPr bwMode="auto">
              <a:xfrm>
                <a:off x="-1476" y="2476"/>
                <a:ext cx="225" cy="20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6" name="Freeform 67"/>
            <p:cNvSpPr>
              <a:spLocks noEditPoints="1"/>
            </p:cNvSpPr>
            <p:nvPr/>
          </p:nvSpPr>
          <p:spPr bwMode="auto">
            <a:xfrm>
              <a:off x="1026068" y="4268263"/>
              <a:ext cx="391951" cy="174703"/>
            </a:xfrm>
            <a:custGeom>
              <a:avLst/>
              <a:gdLst>
                <a:gd name="T0" fmla="*/ 105 w 1492"/>
                <a:gd name="T1" fmla="*/ 1 h 746"/>
                <a:gd name="T2" fmla="*/ 75 w 1492"/>
                <a:gd name="T3" fmla="*/ 5 h 746"/>
                <a:gd name="T4" fmla="*/ 49 w 1492"/>
                <a:gd name="T5" fmla="*/ 12 h 746"/>
                <a:gd name="T6" fmla="*/ 28 w 1492"/>
                <a:gd name="T7" fmla="*/ 23 h 746"/>
                <a:gd name="T8" fmla="*/ 12 w 1492"/>
                <a:gd name="T9" fmla="*/ 35 h 746"/>
                <a:gd name="T10" fmla="*/ 3 w 1492"/>
                <a:gd name="T11" fmla="*/ 50 h 746"/>
                <a:gd name="T12" fmla="*/ 0 w 1492"/>
                <a:gd name="T13" fmla="*/ 62 h 746"/>
                <a:gd name="T14" fmla="*/ 4 w 1492"/>
                <a:gd name="T15" fmla="*/ 77 h 746"/>
                <a:gd name="T16" fmla="*/ 15 w 1492"/>
                <a:gd name="T17" fmla="*/ 92 h 746"/>
                <a:gd name="T18" fmla="*/ 32 w 1492"/>
                <a:gd name="T19" fmla="*/ 104 h 746"/>
                <a:gd name="T20" fmla="*/ 54 w 1492"/>
                <a:gd name="T21" fmla="*/ 114 h 746"/>
                <a:gd name="T22" fmla="*/ 81 w 1492"/>
                <a:gd name="T23" fmla="*/ 120 h 746"/>
                <a:gd name="T24" fmla="*/ 111 w 1492"/>
                <a:gd name="T25" fmla="*/ 124 h 746"/>
                <a:gd name="T26" fmla="*/ 136 w 1492"/>
                <a:gd name="T27" fmla="*/ 124 h 746"/>
                <a:gd name="T28" fmla="*/ 166 w 1492"/>
                <a:gd name="T29" fmla="*/ 120 h 746"/>
                <a:gd name="T30" fmla="*/ 193 w 1492"/>
                <a:gd name="T31" fmla="*/ 114 h 746"/>
                <a:gd name="T32" fmla="*/ 215 w 1492"/>
                <a:gd name="T33" fmla="*/ 104 h 746"/>
                <a:gd name="T34" fmla="*/ 232 w 1492"/>
                <a:gd name="T35" fmla="*/ 92 h 746"/>
                <a:gd name="T36" fmla="*/ 243 w 1492"/>
                <a:gd name="T37" fmla="*/ 77 h 746"/>
                <a:gd name="T38" fmla="*/ 247 w 1492"/>
                <a:gd name="T39" fmla="*/ 62 h 746"/>
                <a:gd name="T40" fmla="*/ 244 w 1492"/>
                <a:gd name="T41" fmla="*/ 50 h 746"/>
                <a:gd name="T42" fmla="*/ 235 w 1492"/>
                <a:gd name="T43" fmla="*/ 35 h 746"/>
                <a:gd name="T44" fmla="*/ 219 w 1492"/>
                <a:gd name="T45" fmla="*/ 23 h 746"/>
                <a:gd name="T46" fmla="*/ 198 w 1492"/>
                <a:gd name="T47" fmla="*/ 12 h 746"/>
                <a:gd name="T48" fmla="*/ 172 w 1492"/>
                <a:gd name="T49" fmla="*/ 5 h 746"/>
                <a:gd name="T50" fmla="*/ 142 w 1492"/>
                <a:gd name="T51" fmla="*/ 1 h 746"/>
                <a:gd name="T52" fmla="*/ 124 w 1492"/>
                <a:gd name="T53" fmla="*/ 120 h 746"/>
                <a:gd name="T54" fmla="*/ 100 w 1492"/>
                <a:gd name="T55" fmla="*/ 119 h 746"/>
                <a:gd name="T56" fmla="*/ 73 w 1492"/>
                <a:gd name="T57" fmla="*/ 115 h 746"/>
                <a:gd name="T58" fmla="*/ 50 w 1492"/>
                <a:gd name="T59" fmla="*/ 107 h 746"/>
                <a:gd name="T60" fmla="*/ 31 w 1492"/>
                <a:gd name="T61" fmla="*/ 97 h 746"/>
                <a:gd name="T62" fmla="*/ 17 w 1492"/>
                <a:gd name="T63" fmla="*/ 85 h 746"/>
                <a:gd name="T64" fmla="*/ 9 w 1492"/>
                <a:gd name="T65" fmla="*/ 71 h 746"/>
                <a:gd name="T66" fmla="*/ 8 w 1492"/>
                <a:gd name="T67" fmla="*/ 59 h 746"/>
                <a:gd name="T68" fmla="*/ 13 w 1492"/>
                <a:gd name="T69" fmla="*/ 45 h 746"/>
                <a:gd name="T70" fmla="*/ 25 w 1492"/>
                <a:gd name="T71" fmla="*/ 32 h 746"/>
                <a:gd name="T72" fmla="*/ 42 w 1492"/>
                <a:gd name="T73" fmla="*/ 21 h 746"/>
                <a:gd name="T74" fmla="*/ 63 w 1492"/>
                <a:gd name="T75" fmla="*/ 12 h 746"/>
                <a:gd name="T76" fmla="*/ 89 w 1492"/>
                <a:gd name="T77" fmla="*/ 6 h 746"/>
                <a:gd name="T78" fmla="*/ 118 w 1492"/>
                <a:gd name="T79" fmla="*/ 4 h 746"/>
                <a:gd name="T80" fmla="*/ 141 w 1492"/>
                <a:gd name="T81" fmla="*/ 4 h 746"/>
                <a:gd name="T82" fmla="*/ 169 w 1492"/>
                <a:gd name="T83" fmla="*/ 8 h 746"/>
                <a:gd name="T84" fmla="*/ 193 w 1492"/>
                <a:gd name="T85" fmla="*/ 15 h 746"/>
                <a:gd name="T86" fmla="*/ 213 w 1492"/>
                <a:gd name="T87" fmla="*/ 25 h 746"/>
                <a:gd name="T88" fmla="*/ 228 w 1492"/>
                <a:gd name="T89" fmla="*/ 37 h 746"/>
                <a:gd name="T90" fmla="*/ 237 w 1492"/>
                <a:gd name="T91" fmla="*/ 50 h 746"/>
                <a:gd name="T92" fmla="*/ 239 w 1492"/>
                <a:gd name="T93" fmla="*/ 62 h 746"/>
                <a:gd name="T94" fmla="*/ 236 w 1492"/>
                <a:gd name="T95" fmla="*/ 77 h 746"/>
                <a:gd name="T96" fmla="*/ 225 w 1492"/>
                <a:gd name="T97" fmla="*/ 90 h 746"/>
                <a:gd name="T98" fmla="*/ 209 w 1492"/>
                <a:gd name="T99" fmla="*/ 101 h 746"/>
                <a:gd name="T100" fmla="*/ 188 w 1492"/>
                <a:gd name="T101" fmla="*/ 110 h 746"/>
                <a:gd name="T102" fmla="*/ 163 w 1492"/>
                <a:gd name="T103" fmla="*/ 117 h 746"/>
                <a:gd name="T104" fmla="*/ 135 w 1492"/>
                <a:gd name="T105" fmla="*/ 120 h 74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92"/>
                <a:gd name="T160" fmla="*/ 0 h 746"/>
                <a:gd name="T161" fmla="*/ 1492 w 1492"/>
                <a:gd name="T162" fmla="*/ 746 h 74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92" h="746">
                  <a:moveTo>
                    <a:pt x="746" y="0"/>
                  </a:moveTo>
                  <a:lnTo>
                    <a:pt x="746" y="0"/>
                  </a:lnTo>
                  <a:lnTo>
                    <a:pt x="707" y="0"/>
                  </a:lnTo>
                  <a:lnTo>
                    <a:pt x="670" y="1"/>
                  </a:lnTo>
                  <a:lnTo>
                    <a:pt x="632" y="4"/>
                  </a:lnTo>
                  <a:lnTo>
                    <a:pt x="596" y="8"/>
                  </a:lnTo>
                  <a:lnTo>
                    <a:pt x="560" y="12"/>
                  </a:lnTo>
                  <a:lnTo>
                    <a:pt x="525" y="17"/>
                  </a:lnTo>
                  <a:lnTo>
                    <a:pt x="490" y="22"/>
                  </a:lnTo>
                  <a:lnTo>
                    <a:pt x="456" y="30"/>
                  </a:lnTo>
                  <a:lnTo>
                    <a:pt x="422" y="36"/>
                  </a:lnTo>
                  <a:lnTo>
                    <a:pt x="390" y="45"/>
                  </a:lnTo>
                  <a:lnTo>
                    <a:pt x="359" y="54"/>
                  </a:lnTo>
                  <a:lnTo>
                    <a:pt x="329" y="63"/>
                  </a:lnTo>
                  <a:lnTo>
                    <a:pt x="299" y="74"/>
                  </a:lnTo>
                  <a:lnTo>
                    <a:pt x="272" y="86"/>
                  </a:lnTo>
                  <a:lnTo>
                    <a:pt x="245" y="97"/>
                  </a:lnTo>
                  <a:lnTo>
                    <a:pt x="219" y="109"/>
                  </a:lnTo>
                  <a:lnTo>
                    <a:pt x="194" y="122"/>
                  </a:lnTo>
                  <a:lnTo>
                    <a:pt x="171" y="136"/>
                  </a:lnTo>
                  <a:lnTo>
                    <a:pt x="148" y="150"/>
                  </a:lnTo>
                  <a:lnTo>
                    <a:pt x="127" y="165"/>
                  </a:lnTo>
                  <a:lnTo>
                    <a:pt x="107" y="180"/>
                  </a:lnTo>
                  <a:lnTo>
                    <a:pt x="91" y="196"/>
                  </a:lnTo>
                  <a:lnTo>
                    <a:pt x="74" y="211"/>
                  </a:lnTo>
                  <a:lnTo>
                    <a:pt x="58" y="228"/>
                  </a:lnTo>
                  <a:lnTo>
                    <a:pt x="45" y="245"/>
                  </a:lnTo>
                  <a:lnTo>
                    <a:pt x="34" y="262"/>
                  </a:lnTo>
                  <a:lnTo>
                    <a:pt x="23" y="280"/>
                  </a:lnTo>
                  <a:lnTo>
                    <a:pt x="16" y="298"/>
                  </a:lnTo>
                  <a:lnTo>
                    <a:pt x="9" y="316"/>
                  </a:lnTo>
                  <a:lnTo>
                    <a:pt x="4" y="336"/>
                  </a:lnTo>
                  <a:lnTo>
                    <a:pt x="1" y="354"/>
                  </a:lnTo>
                  <a:lnTo>
                    <a:pt x="0" y="373"/>
                  </a:lnTo>
                  <a:lnTo>
                    <a:pt x="1" y="393"/>
                  </a:lnTo>
                  <a:lnTo>
                    <a:pt x="4" y="411"/>
                  </a:lnTo>
                  <a:lnTo>
                    <a:pt x="9" y="430"/>
                  </a:lnTo>
                  <a:lnTo>
                    <a:pt x="16" y="448"/>
                  </a:lnTo>
                  <a:lnTo>
                    <a:pt x="23" y="466"/>
                  </a:lnTo>
                  <a:lnTo>
                    <a:pt x="34" y="485"/>
                  </a:lnTo>
                  <a:lnTo>
                    <a:pt x="45" y="501"/>
                  </a:lnTo>
                  <a:lnTo>
                    <a:pt x="58" y="518"/>
                  </a:lnTo>
                  <a:lnTo>
                    <a:pt x="74" y="535"/>
                  </a:lnTo>
                  <a:lnTo>
                    <a:pt x="91" y="551"/>
                  </a:lnTo>
                  <a:lnTo>
                    <a:pt x="107" y="566"/>
                  </a:lnTo>
                  <a:lnTo>
                    <a:pt x="127" y="582"/>
                  </a:lnTo>
                  <a:lnTo>
                    <a:pt x="148" y="596"/>
                  </a:lnTo>
                  <a:lnTo>
                    <a:pt x="171" y="610"/>
                  </a:lnTo>
                  <a:lnTo>
                    <a:pt x="194" y="624"/>
                  </a:lnTo>
                  <a:lnTo>
                    <a:pt x="219" y="637"/>
                  </a:lnTo>
                  <a:lnTo>
                    <a:pt x="245" y="649"/>
                  </a:lnTo>
                  <a:lnTo>
                    <a:pt x="272" y="661"/>
                  </a:lnTo>
                  <a:lnTo>
                    <a:pt x="299" y="672"/>
                  </a:lnTo>
                  <a:lnTo>
                    <a:pt x="329" y="683"/>
                  </a:lnTo>
                  <a:lnTo>
                    <a:pt x="359" y="692"/>
                  </a:lnTo>
                  <a:lnTo>
                    <a:pt x="390" y="701"/>
                  </a:lnTo>
                  <a:lnTo>
                    <a:pt x="422" y="710"/>
                  </a:lnTo>
                  <a:lnTo>
                    <a:pt x="456" y="716"/>
                  </a:lnTo>
                  <a:lnTo>
                    <a:pt x="490" y="724"/>
                  </a:lnTo>
                  <a:lnTo>
                    <a:pt x="525" y="729"/>
                  </a:lnTo>
                  <a:lnTo>
                    <a:pt x="560" y="735"/>
                  </a:lnTo>
                  <a:lnTo>
                    <a:pt x="596" y="738"/>
                  </a:lnTo>
                  <a:lnTo>
                    <a:pt x="632" y="742"/>
                  </a:lnTo>
                  <a:lnTo>
                    <a:pt x="670" y="745"/>
                  </a:lnTo>
                  <a:lnTo>
                    <a:pt x="707" y="746"/>
                  </a:lnTo>
                  <a:lnTo>
                    <a:pt x="746" y="746"/>
                  </a:lnTo>
                  <a:lnTo>
                    <a:pt x="785" y="746"/>
                  </a:lnTo>
                  <a:lnTo>
                    <a:pt x="822" y="745"/>
                  </a:lnTo>
                  <a:lnTo>
                    <a:pt x="860" y="742"/>
                  </a:lnTo>
                  <a:lnTo>
                    <a:pt x="896" y="738"/>
                  </a:lnTo>
                  <a:lnTo>
                    <a:pt x="933" y="735"/>
                  </a:lnTo>
                  <a:lnTo>
                    <a:pt x="967" y="729"/>
                  </a:lnTo>
                  <a:lnTo>
                    <a:pt x="1002" y="724"/>
                  </a:lnTo>
                  <a:lnTo>
                    <a:pt x="1036" y="716"/>
                  </a:lnTo>
                  <a:lnTo>
                    <a:pt x="1070" y="710"/>
                  </a:lnTo>
                  <a:lnTo>
                    <a:pt x="1102" y="701"/>
                  </a:lnTo>
                  <a:lnTo>
                    <a:pt x="1133" y="692"/>
                  </a:lnTo>
                  <a:lnTo>
                    <a:pt x="1163" y="683"/>
                  </a:lnTo>
                  <a:lnTo>
                    <a:pt x="1193" y="672"/>
                  </a:lnTo>
                  <a:lnTo>
                    <a:pt x="1220" y="661"/>
                  </a:lnTo>
                  <a:lnTo>
                    <a:pt x="1247" y="649"/>
                  </a:lnTo>
                  <a:lnTo>
                    <a:pt x="1273" y="637"/>
                  </a:lnTo>
                  <a:lnTo>
                    <a:pt x="1298" y="624"/>
                  </a:lnTo>
                  <a:lnTo>
                    <a:pt x="1321" y="610"/>
                  </a:lnTo>
                  <a:lnTo>
                    <a:pt x="1344" y="596"/>
                  </a:lnTo>
                  <a:lnTo>
                    <a:pt x="1365" y="582"/>
                  </a:lnTo>
                  <a:lnTo>
                    <a:pt x="1385" y="566"/>
                  </a:lnTo>
                  <a:lnTo>
                    <a:pt x="1401" y="551"/>
                  </a:lnTo>
                  <a:lnTo>
                    <a:pt x="1418" y="535"/>
                  </a:lnTo>
                  <a:lnTo>
                    <a:pt x="1434" y="518"/>
                  </a:lnTo>
                  <a:lnTo>
                    <a:pt x="1447" y="501"/>
                  </a:lnTo>
                  <a:lnTo>
                    <a:pt x="1458" y="485"/>
                  </a:lnTo>
                  <a:lnTo>
                    <a:pt x="1469" y="466"/>
                  </a:lnTo>
                  <a:lnTo>
                    <a:pt x="1476" y="448"/>
                  </a:lnTo>
                  <a:lnTo>
                    <a:pt x="1483" y="430"/>
                  </a:lnTo>
                  <a:lnTo>
                    <a:pt x="1488" y="411"/>
                  </a:lnTo>
                  <a:lnTo>
                    <a:pt x="1491" y="393"/>
                  </a:lnTo>
                  <a:lnTo>
                    <a:pt x="1492" y="373"/>
                  </a:lnTo>
                  <a:lnTo>
                    <a:pt x="1491" y="354"/>
                  </a:lnTo>
                  <a:lnTo>
                    <a:pt x="1488" y="336"/>
                  </a:lnTo>
                  <a:lnTo>
                    <a:pt x="1483" y="316"/>
                  </a:lnTo>
                  <a:lnTo>
                    <a:pt x="1476" y="298"/>
                  </a:lnTo>
                  <a:lnTo>
                    <a:pt x="1469" y="280"/>
                  </a:lnTo>
                  <a:lnTo>
                    <a:pt x="1458" y="262"/>
                  </a:lnTo>
                  <a:lnTo>
                    <a:pt x="1447" y="245"/>
                  </a:lnTo>
                  <a:lnTo>
                    <a:pt x="1434" y="228"/>
                  </a:lnTo>
                  <a:lnTo>
                    <a:pt x="1418" y="211"/>
                  </a:lnTo>
                  <a:lnTo>
                    <a:pt x="1401" y="196"/>
                  </a:lnTo>
                  <a:lnTo>
                    <a:pt x="1385" y="180"/>
                  </a:lnTo>
                  <a:lnTo>
                    <a:pt x="1365" y="165"/>
                  </a:lnTo>
                  <a:lnTo>
                    <a:pt x="1344" y="150"/>
                  </a:lnTo>
                  <a:lnTo>
                    <a:pt x="1321" y="136"/>
                  </a:lnTo>
                  <a:lnTo>
                    <a:pt x="1298" y="122"/>
                  </a:lnTo>
                  <a:lnTo>
                    <a:pt x="1273" y="109"/>
                  </a:lnTo>
                  <a:lnTo>
                    <a:pt x="1247" y="97"/>
                  </a:lnTo>
                  <a:lnTo>
                    <a:pt x="1220" y="86"/>
                  </a:lnTo>
                  <a:lnTo>
                    <a:pt x="1193" y="74"/>
                  </a:lnTo>
                  <a:lnTo>
                    <a:pt x="1163" y="63"/>
                  </a:lnTo>
                  <a:lnTo>
                    <a:pt x="1133" y="54"/>
                  </a:lnTo>
                  <a:lnTo>
                    <a:pt x="1102" y="45"/>
                  </a:lnTo>
                  <a:lnTo>
                    <a:pt x="1070" y="36"/>
                  </a:lnTo>
                  <a:lnTo>
                    <a:pt x="1036" y="30"/>
                  </a:lnTo>
                  <a:lnTo>
                    <a:pt x="1002" y="22"/>
                  </a:lnTo>
                  <a:lnTo>
                    <a:pt x="967" y="17"/>
                  </a:lnTo>
                  <a:lnTo>
                    <a:pt x="933" y="12"/>
                  </a:lnTo>
                  <a:lnTo>
                    <a:pt x="896" y="8"/>
                  </a:lnTo>
                  <a:lnTo>
                    <a:pt x="860" y="4"/>
                  </a:lnTo>
                  <a:lnTo>
                    <a:pt x="822" y="1"/>
                  </a:lnTo>
                  <a:lnTo>
                    <a:pt x="785" y="0"/>
                  </a:lnTo>
                  <a:lnTo>
                    <a:pt x="746" y="0"/>
                  </a:lnTo>
                  <a:close/>
                  <a:moveTo>
                    <a:pt x="746" y="723"/>
                  </a:moveTo>
                  <a:lnTo>
                    <a:pt x="746" y="723"/>
                  </a:lnTo>
                  <a:lnTo>
                    <a:pt x="710" y="723"/>
                  </a:lnTo>
                  <a:lnTo>
                    <a:pt x="675" y="722"/>
                  </a:lnTo>
                  <a:lnTo>
                    <a:pt x="640" y="719"/>
                  </a:lnTo>
                  <a:lnTo>
                    <a:pt x="605" y="716"/>
                  </a:lnTo>
                  <a:lnTo>
                    <a:pt x="571" y="713"/>
                  </a:lnTo>
                  <a:lnTo>
                    <a:pt x="537" y="707"/>
                  </a:lnTo>
                  <a:lnTo>
                    <a:pt x="505" y="702"/>
                  </a:lnTo>
                  <a:lnTo>
                    <a:pt x="474" y="696"/>
                  </a:lnTo>
                  <a:lnTo>
                    <a:pt x="443" y="689"/>
                  </a:lnTo>
                  <a:lnTo>
                    <a:pt x="413" y="681"/>
                  </a:lnTo>
                  <a:lnTo>
                    <a:pt x="383" y="672"/>
                  </a:lnTo>
                  <a:lnTo>
                    <a:pt x="355" y="663"/>
                  </a:lnTo>
                  <a:lnTo>
                    <a:pt x="328" y="654"/>
                  </a:lnTo>
                  <a:lnTo>
                    <a:pt x="302" y="644"/>
                  </a:lnTo>
                  <a:lnTo>
                    <a:pt x="276" y="632"/>
                  </a:lnTo>
                  <a:lnTo>
                    <a:pt x="251" y="621"/>
                  </a:lnTo>
                  <a:lnTo>
                    <a:pt x="228" y="609"/>
                  </a:lnTo>
                  <a:lnTo>
                    <a:pt x="206" y="596"/>
                  </a:lnTo>
                  <a:lnTo>
                    <a:pt x="185" y="583"/>
                  </a:lnTo>
                  <a:lnTo>
                    <a:pt x="166" y="569"/>
                  </a:lnTo>
                  <a:lnTo>
                    <a:pt x="148" y="554"/>
                  </a:lnTo>
                  <a:lnTo>
                    <a:pt x="131" y="540"/>
                  </a:lnTo>
                  <a:lnTo>
                    <a:pt x="115" y="525"/>
                  </a:lnTo>
                  <a:lnTo>
                    <a:pt x="101" y="509"/>
                  </a:lnTo>
                  <a:lnTo>
                    <a:pt x="89" y="494"/>
                  </a:lnTo>
                  <a:lnTo>
                    <a:pt x="78" y="477"/>
                  </a:lnTo>
                  <a:lnTo>
                    <a:pt x="69" y="461"/>
                  </a:lnTo>
                  <a:lnTo>
                    <a:pt x="61" y="444"/>
                  </a:lnTo>
                  <a:lnTo>
                    <a:pt x="54" y="426"/>
                  </a:lnTo>
                  <a:lnTo>
                    <a:pt x="51" y="409"/>
                  </a:lnTo>
                  <a:lnTo>
                    <a:pt x="48" y="391"/>
                  </a:lnTo>
                  <a:lnTo>
                    <a:pt x="47" y="373"/>
                  </a:lnTo>
                  <a:lnTo>
                    <a:pt x="48" y="355"/>
                  </a:lnTo>
                  <a:lnTo>
                    <a:pt x="51" y="337"/>
                  </a:lnTo>
                  <a:lnTo>
                    <a:pt x="54" y="320"/>
                  </a:lnTo>
                  <a:lnTo>
                    <a:pt x="61" y="302"/>
                  </a:lnTo>
                  <a:lnTo>
                    <a:pt x="69" y="285"/>
                  </a:lnTo>
                  <a:lnTo>
                    <a:pt x="78" y="269"/>
                  </a:lnTo>
                  <a:lnTo>
                    <a:pt x="89" y="253"/>
                  </a:lnTo>
                  <a:lnTo>
                    <a:pt x="101" y="237"/>
                  </a:lnTo>
                  <a:lnTo>
                    <a:pt x="115" y="222"/>
                  </a:lnTo>
                  <a:lnTo>
                    <a:pt x="131" y="206"/>
                  </a:lnTo>
                  <a:lnTo>
                    <a:pt x="148" y="192"/>
                  </a:lnTo>
                  <a:lnTo>
                    <a:pt x="166" y="177"/>
                  </a:lnTo>
                  <a:lnTo>
                    <a:pt x="185" y="163"/>
                  </a:lnTo>
                  <a:lnTo>
                    <a:pt x="206" y="150"/>
                  </a:lnTo>
                  <a:lnTo>
                    <a:pt x="228" y="137"/>
                  </a:lnTo>
                  <a:lnTo>
                    <a:pt x="251" y="126"/>
                  </a:lnTo>
                  <a:lnTo>
                    <a:pt x="276" y="114"/>
                  </a:lnTo>
                  <a:lnTo>
                    <a:pt x="302" y="102"/>
                  </a:lnTo>
                  <a:lnTo>
                    <a:pt x="328" y="92"/>
                  </a:lnTo>
                  <a:lnTo>
                    <a:pt x="355" y="83"/>
                  </a:lnTo>
                  <a:lnTo>
                    <a:pt x="383" y="74"/>
                  </a:lnTo>
                  <a:lnTo>
                    <a:pt x="413" y="65"/>
                  </a:lnTo>
                  <a:lnTo>
                    <a:pt x="443" y="57"/>
                  </a:lnTo>
                  <a:lnTo>
                    <a:pt x="474" y="51"/>
                  </a:lnTo>
                  <a:lnTo>
                    <a:pt x="505" y="44"/>
                  </a:lnTo>
                  <a:lnTo>
                    <a:pt x="537" y="39"/>
                  </a:lnTo>
                  <a:lnTo>
                    <a:pt x="571" y="34"/>
                  </a:lnTo>
                  <a:lnTo>
                    <a:pt x="605" y="30"/>
                  </a:lnTo>
                  <a:lnTo>
                    <a:pt x="640" y="27"/>
                  </a:lnTo>
                  <a:lnTo>
                    <a:pt x="675" y="25"/>
                  </a:lnTo>
                  <a:lnTo>
                    <a:pt x="710" y="23"/>
                  </a:lnTo>
                  <a:lnTo>
                    <a:pt x="746" y="23"/>
                  </a:lnTo>
                  <a:lnTo>
                    <a:pt x="782" y="23"/>
                  </a:lnTo>
                  <a:lnTo>
                    <a:pt x="817" y="25"/>
                  </a:lnTo>
                  <a:lnTo>
                    <a:pt x="852" y="27"/>
                  </a:lnTo>
                  <a:lnTo>
                    <a:pt x="887" y="30"/>
                  </a:lnTo>
                  <a:lnTo>
                    <a:pt x="921" y="34"/>
                  </a:lnTo>
                  <a:lnTo>
                    <a:pt x="955" y="39"/>
                  </a:lnTo>
                  <a:lnTo>
                    <a:pt x="987" y="44"/>
                  </a:lnTo>
                  <a:lnTo>
                    <a:pt x="1018" y="51"/>
                  </a:lnTo>
                  <a:lnTo>
                    <a:pt x="1049" y="57"/>
                  </a:lnTo>
                  <a:lnTo>
                    <a:pt x="1079" y="65"/>
                  </a:lnTo>
                  <a:lnTo>
                    <a:pt x="1109" y="74"/>
                  </a:lnTo>
                  <a:lnTo>
                    <a:pt x="1137" y="83"/>
                  </a:lnTo>
                  <a:lnTo>
                    <a:pt x="1164" y="92"/>
                  </a:lnTo>
                  <a:lnTo>
                    <a:pt x="1190" y="102"/>
                  </a:lnTo>
                  <a:lnTo>
                    <a:pt x="1216" y="114"/>
                  </a:lnTo>
                  <a:lnTo>
                    <a:pt x="1241" y="126"/>
                  </a:lnTo>
                  <a:lnTo>
                    <a:pt x="1264" y="137"/>
                  </a:lnTo>
                  <a:lnTo>
                    <a:pt x="1286" y="150"/>
                  </a:lnTo>
                  <a:lnTo>
                    <a:pt x="1307" y="163"/>
                  </a:lnTo>
                  <a:lnTo>
                    <a:pt x="1326" y="177"/>
                  </a:lnTo>
                  <a:lnTo>
                    <a:pt x="1344" y="192"/>
                  </a:lnTo>
                  <a:lnTo>
                    <a:pt x="1361" y="206"/>
                  </a:lnTo>
                  <a:lnTo>
                    <a:pt x="1377" y="222"/>
                  </a:lnTo>
                  <a:lnTo>
                    <a:pt x="1391" y="237"/>
                  </a:lnTo>
                  <a:lnTo>
                    <a:pt x="1403" y="253"/>
                  </a:lnTo>
                  <a:lnTo>
                    <a:pt x="1414" y="269"/>
                  </a:lnTo>
                  <a:lnTo>
                    <a:pt x="1423" y="285"/>
                  </a:lnTo>
                  <a:lnTo>
                    <a:pt x="1431" y="302"/>
                  </a:lnTo>
                  <a:lnTo>
                    <a:pt x="1438" y="320"/>
                  </a:lnTo>
                  <a:lnTo>
                    <a:pt x="1441" y="337"/>
                  </a:lnTo>
                  <a:lnTo>
                    <a:pt x="1444" y="355"/>
                  </a:lnTo>
                  <a:lnTo>
                    <a:pt x="1445" y="373"/>
                  </a:lnTo>
                  <a:lnTo>
                    <a:pt x="1444" y="391"/>
                  </a:lnTo>
                  <a:lnTo>
                    <a:pt x="1441" y="409"/>
                  </a:lnTo>
                  <a:lnTo>
                    <a:pt x="1438" y="426"/>
                  </a:lnTo>
                  <a:lnTo>
                    <a:pt x="1431" y="444"/>
                  </a:lnTo>
                  <a:lnTo>
                    <a:pt x="1423" y="461"/>
                  </a:lnTo>
                  <a:lnTo>
                    <a:pt x="1414" y="477"/>
                  </a:lnTo>
                  <a:lnTo>
                    <a:pt x="1403" y="494"/>
                  </a:lnTo>
                  <a:lnTo>
                    <a:pt x="1391" y="509"/>
                  </a:lnTo>
                  <a:lnTo>
                    <a:pt x="1377" y="525"/>
                  </a:lnTo>
                  <a:lnTo>
                    <a:pt x="1361" y="540"/>
                  </a:lnTo>
                  <a:lnTo>
                    <a:pt x="1344" y="554"/>
                  </a:lnTo>
                  <a:lnTo>
                    <a:pt x="1326" y="569"/>
                  </a:lnTo>
                  <a:lnTo>
                    <a:pt x="1307" y="583"/>
                  </a:lnTo>
                  <a:lnTo>
                    <a:pt x="1286" y="596"/>
                  </a:lnTo>
                  <a:lnTo>
                    <a:pt x="1264" y="609"/>
                  </a:lnTo>
                  <a:lnTo>
                    <a:pt x="1241" y="621"/>
                  </a:lnTo>
                  <a:lnTo>
                    <a:pt x="1216" y="632"/>
                  </a:lnTo>
                  <a:lnTo>
                    <a:pt x="1190" y="644"/>
                  </a:lnTo>
                  <a:lnTo>
                    <a:pt x="1164" y="654"/>
                  </a:lnTo>
                  <a:lnTo>
                    <a:pt x="1137" y="663"/>
                  </a:lnTo>
                  <a:lnTo>
                    <a:pt x="1109" y="672"/>
                  </a:lnTo>
                  <a:lnTo>
                    <a:pt x="1079" y="681"/>
                  </a:lnTo>
                  <a:lnTo>
                    <a:pt x="1049" y="689"/>
                  </a:lnTo>
                  <a:lnTo>
                    <a:pt x="1018" y="696"/>
                  </a:lnTo>
                  <a:lnTo>
                    <a:pt x="987" y="702"/>
                  </a:lnTo>
                  <a:lnTo>
                    <a:pt x="955" y="707"/>
                  </a:lnTo>
                  <a:lnTo>
                    <a:pt x="921" y="713"/>
                  </a:lnTo>
                  <a:lnTo>
                    <a:pt x="887" y="716"/>
                  </a:lnTo>
                  <a:lnTo>
                    <a:pt x="852" y="719"/>
                  </a:lnTo>
                  <a:lnTo>
                    <a:pt x="817" y="722"/>
                  </a:lnTo>
                  <a:lnTo>
                    <a:pt x="782" y="723"/>
                  </a:lnTo>
                  <a:lnTo>
                    <a:pt x="746" y="723"/>
                  </a:ln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绝对路径和相对路径</a:t>
            </a:r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1380431" y="4275305"/>
            <a:ext cx="2468105" cy="582505"/>
            <a:chOff x="783123" y="2078992"/>
            <a:chExt cx="2468077" cy="583245"/>
          </a:xfrm>
        </p:grpSpPr>
        <p:sp>
          <p:nvSpPr>
            <p:cNvPr id="75" name="矩形 74"/>
            <p:cNvSpPr/>
            <p:nvPr/>
          </p:nvSpPr>
          <p:spPr bwMode="auto">
            <a:xfrm>
              <a:off x="783123" y="2078992"/>
              <a:ext cx="2468077" cy="5832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TextBox 16"/>
            <p:cNvSpPr txBox="1"/>
            <p:nvPr/>
          </p:nvSpPr>
          <p:spPr>
            <a:xfrm>
              <a:off x="792744" y="2129792"/>
              <a:ext cx="2458456" cy="522633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相对路径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80431" y="2042339"/>
            <a:ext cx="2468105" cy="582505"/>
            <a:chOff x="783123" y="2078992"/>
            <a:chExt cx="2468077" cy="583245"/>
          </a:xfrm>
        </p:grpSpPr>
        <p:sp>
          <p:nvSpPr>
            <p:cNvPr id="78" name="矩形 77"/>
            <p:cNvSpPr/>
            <p:nvPr/>
          </p:nvSpPr>
          <p:spPr bwMode="auto">
            <a:xfrm>
              <a:off x="783123" y="2078992"/>
              <a:ext cx="2468077" cy="583245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TextBox 16"/>
            <p:cNvSpPr txBox="1"/>
            <p:nvPr/>
          </p:nvSpPr>
          <p:spPr>
            <a:xfrm>
              <a:off x="792744" y="2129792"/>
              <a:ext cx="2458456" cy="522633"/>
            </a:xfrm>
            <a:prstGeom prst="rect">
              <a:avLst/>
            </a:prstGeom>
            <a:solidFill>
              <a:srgbClr val="1369B2"/>
            </a:solidFill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绝对路径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656455" y="4084955"/>
            <a:ext cx="6631940" cy="1489075"/>
            <a:chOff x="4083843" y="2409197"/>
            <a:chExt cx="5167022" cy="1489709"/>
          </a:xfrm>
        </p:grpSpPr>
        <p:sp>
          <p:nvSpPr>
            <p:cNvPr id="81" name="圆角矩形标注 80"/>
            <p:cNvSpPr/>
            <p:nvPr/>
          </p:nvSpPr>
          <p:spPr bwMode="auto">
            <a:xfrm rot="5400000">
              <a:off x="5922499" y="570540"/>
              <a:ext cx="1489709" cy="5167022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220126" y="2713791"/>
              <a:ext cx="4882598" cy="1015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相对路径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不带有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盘符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，通常是以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网页文件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为起点，通过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层级关系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描述目标图像的位置。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656108" y="1880129"/>
            <a:ext cx="6633210" cy="1578610"/>
            <a:chOff x="4083577" y="2408879"/>
            <a:chExt cx="5606200" cy="1579575"/>
          </a:xfrm>
        </p:grpSpPr>
        <p:sp>
          <p:nvSpPr>
            <p:cNvPr id="84" name="圆角矩形标注 83"/>
            <p:cNvSpPr/>
            <p:nvPr/>
          </p:nvSpPr>
          <p:spPr bwMode="auto">
            <a:xfrm rot="5400000">
              <a:off x="6096889" y="395566"/>
              <a:ext cx="1579575" cy="560620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245118" y="2511176"/>
              <a:ext cx="5268626" cy="14772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绝对路径就是网页上的文档或目录在盘符（即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盘、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盘等）中的真正路径。例如，“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D:\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网页设计制作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\tao.png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”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是一个盘符中的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绝对路径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20520000">
            <a:off x="8666480" y="1169670"/>
            <a:ext cx="31305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不推荐使用绝对路径！！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相对路径的设置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68575" y="5704840"/>
            <a:ext cx="2943225" cy="476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5265" y="5731510"/>
            <a:ext cx="3952875" cy="533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07325" y="5170170"/>
            <a:ext cx="4333875" cy="48577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 rot="1560000">
            <a:off x="4979035" y="4190365"/>
            <a:ext cx="307340" cy="1592580"/>
          </a:xfrm>
          <a:prstGeom prst="downArrow">
            <a:avLst>
              <a:gd name="adj1" fmla="val 50000"/>
              <a:gd name="adj2" fmla="val 806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562215" y="4958080"/>
            <a:ext cx="239395" cy="864235"/>
          </a:xfrm>
          <a:prstGeom prst="downArrow">
            <a:avLst>
              <a:gd name="adj1" fmla="val 50000"/>
              <a:gd name="adj2" fmla="val 745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>
            <p:custDataLst>
              <p:tags r:id="rId7"/>
            </p:custDataLst>
          </p:nvPr>
        </p:nvSpPr>
        <p:spPr>
          <a:xfrm>
            <a:off x="10614025" y="4101465"/>
            <a:ext cx="258445" cy="1106170"/>
          </a:xfrm>
          <a:prstGeom prst="downArrow">
            <a:avLst>
              <a:gd name="adj1" fmla="val 54764"/>
              <a:gd name="adj2" fmla="val 9157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图片1 方框"/>
          <p:cNvSpPr/>
          <p:nvPr>
            <p:custDataLst>
              <p:tags r:id="rId8"/>
            </p:custDataLst>
          </p:nvPr>
        </p:nvSpPr>
        <p:spPr>
          <a:xfrm>
            <a:off x="4998720" y="3544570"/>
            <a:ext cx="1512000" cy="61200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图片2 方框"/>
          <p:cNvSpPr/>
          <p:nvPr>
            <p:custDataLst>
              <p:tags r:id="rId9"/>
            </p:custDataLst>
          </p:nvPr>
        </p:nvSpPr>
        <p:spPr>
          <a:xfrm>
            <a:off x="6736715" y="4359910"/>
            <a:ext cx="1512000" cy="61200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图片3 方框"/>
          <p:cNvSpPr/>
          <p:nvPr>
            <p:custDataLst>
              <p:tags r:id="rId10"/>
            </p:custDataLst>
          </p:nvPr>
        </p:nvSpPr>
        <p:spPr>
          <a:xfrm>
            <a:off x="9784080" y="3531235"/>
            <a:ext cx="1512000" cy="61200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87470" y="5786120"/>
            <a:ext cx="1120775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49390" y="5848350"/>
            <a:ext cx="1235710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785100" y="5844540"/>
            <a:ext cx="1064895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1"/>
            </p:custDataLst>
          </p:nvPr>
        </p:nvSpPr>
        <p:spPr>
          <a:xfrm>
            <a:off x="9036050" y="5244465"/>
            <a:ext cx="383540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12"/>
            </p:custDataLst>
          </p:nvPr>
        </p:nvSpPr>
        <p:spPr>
          <a:xfrm>
            <a:off x="9419590" y="5244465"/>
            <a:ext cx="1213485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10633075" y="5244465"/>
            <a:ext cx="1080135" cy="33655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/>
          <p:cNvSpPr/>
          <p:nvPr/>
        </p:nvSpPr>
        <p:spPr>
          <a:xfrm rot="5400000">
            <a:off x="7966075" y="-164465"/>
            <a:ext cx="330835" cy="4749165"/>
          </a:xfrm>
          <a:prstGeom prst="leftBracket">
            <a:avLst>
              <a:gd name="adj" fmla="val 8226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8132445" y="1591310"/>
            <a:ext cx="2540" cy="4406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4551680" y="2388235"/>
            <a:ext cx="2476500" cy="52133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ym typeface="+mn-ea"/>
              </a:rPr>
              <a:t>父文件夹</a:t>
            </a:r>
            <a:endParaRPr lang="zh-CN" altLang="en-US"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9367520" y="2381250"/>
            <a:ext cx="2476500" cy="52133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b="1">
                <a:sym typeface="+mn-ea"/>
              </a:rPr>
              <a:t>父兄文件夹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901180" y="1057910"/>
            <a:ext cx="2476500" cy="5842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根目录</a:t>
            </a:r>
            <a:endParaRPr lang="zh-CN" altLang="en-US" sz="2800" b="1"/>
          </a:p>
        </p:txBody>
      </p:sp>
      <p:sp>
        <p:nvSpPr>
          <p:cNvPr id="40" name="左中括号 39"/>
          <p:cNvSpPr/>
          <p:nvPr>
            <p:custDataLst>
              <p:tags r:id="rId16"/>
            </p:custDataLst>
          </p:nvPr>
        </p:nvSpPr>
        <p:spPr>
          <a:xfrm rot="5400000">
            <a:off x="5610860" y="1847850"/>
            <a:ext cx="481965" cy="3555365"/>
          </a:xfrm>
          <a:prstGeom prst="leftBracket">
            <a:avLst>
              <a:gd name="adj" fmla="val 695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>
            <p:custDataLst>
              <p:tags r:id="rId17"/>
            </p:custDataLst>
          </p:nvPr>
        </p:nvCxnSpPr>
        <p:spPr>
          <a:xfrm flipH="1">
            <a:off x="7583170" y="3965575"/>
            <a:ext cx="10795" cy="50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当前网页"/>
          <p:cNvSpPr/>
          <p:nvPr>
            <p:custDataLst>
              <p:tags r:id="rId18"/>
            </p:custDataLst>
          </p:nvPr>
        </p:nvSpPr>
        <p:spPr>
          <a:xfrm>
            <a:off x="3355340" y="3645535"/>
            <a:ext cx="1440000" cy="396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当前网页</a:t>
            </a:r>
            <a:endParaRPr lang="zh-CN" altLang="en-US"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19"/>
            </p:custDataLst>
          </p:nvPr>
        </p:nvSpPr>
        <p:spPr>
          <a:xfrm>
            <a:off x="6736715" y="3645535"/>
            <a:ext cx="1476000" cy="396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rgbClr val="009844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兄弟文件夹</a:t>
            </a:r>
            <a:endParaRPr lang="zh-CN" altLang="en-US">
              <a:sym typeface="+mn-ea"/>
            </a:endParaRPr>
          </a:p>
        </p:txBody>
      </p:sp>
      <p:sp>
        <p:nvSpPr>
          <p:cNvPr id="36" name="图片1.jpg"/>
          <p:cNvSpPr/>
          <p:nvPr>
            <p:custDataLst>
              <p:tags r:id="rId20"/>
            </p:custDataLst>
          </p:nvPr>
        </p:nvSpPr>
        <p:spPr>
          <a:xfrm>
            <a:off x="5046345" y="3645535"/>
            <a:ext cx="1440000" cy="396000"/>
          </a:xfrm>
          <a:prstGeom prst="roundRect">
            <a:avLst>
              <a:gd name="adj" fmla="val 50000"/>
            </a:avLst>
          </a:prstGeom>
          <a:solidFill>
            <a:srgbClr val="4C8CF5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1.jpg</a:t>
            </a:r>
            <a:endParaRPr lang="zh-CN" altLang="en-US">
              <a:sym typeface="+mn-ea"/>
            </a:endParaRPr>
          </a:p>
        </p:txBody>
      </p:sp>
      <p:sp>
        <p:nvSpPr>
          <p:cNvPr id="37" name="图片3.jpg"/>
          <p:cNvSpPr/>
          <p:nvPr>
            <p:custDataLst>
              <p:tags r:id="rId21"/>
            </p:custDataLst>
          </p:nvPr>
        </p:nvSpPr>
        <p:spPr>
          <a:xfrm>
            <a:off x="9822180" y="3645535"/>
            <a:ext cx="1440000" cy="396000"/>
          </a:xfrm>
          <a:prstGeom prst="roundRect">
            <a:avLst>
              <a:gd name="adj" fmla="val 50000"/>
            </a:avLst>
          </a:prstGeom>
          <a:solidFill>
            <a:srgbClr val="4C8CF5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3.jpg</a:t>
            </a:r>
            <a:endParaRPr lang="zh-CN" altLang="en-US">
              <a:sym typeface="+mn-ea"/>
            </a:endParaRPr>
          </a:p>
        </p:txBody>
      </p:sp>
      <p:sp>
        <p:nvSpPr>
          <p:cNvPr id="47" name="图片2.jpg"/>
          <p:cNvSpPr/>
          <p:nvPr>
            <p:custDataLst>
              <p:tags r:id="rId22"/>
            </p:custDataLst>
          </p:nvPr>
        </p:nvSpPr>
        <p:spPr>
          <a:xfrm>
            <a:off x="6736715" y="4449445"/>
            <a:ext cx="1440000" cy="396000"/>
          </a:xfrm>
          <a:prstGeom prst="roundRect">
            <a:avLst>
              <a:gd name="adj" fmla="val 50000"/>
            </a:avLst>
          </a:prstGeom>
          <a:solidFill>
            <a:srgbClr val="4C8CF5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2.jpg</a:t>
            </a:r>
            <a:endParaRPr lang="zh-CN" altLang="en-US"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765165" y="2896870"/>
            <a:ext cx="2540" cy="7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532110" y="2887345"/>
            <a:ext cx="2540" cy="7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红括号 1"/>
          <p:cNvSpPr/>
          <p:nvPr>
            <p:custDataLst>
              <p:tags r:id="rId23"/>
            </p:custDataLst>
          </p:nvPr>
        </p:nvSpPr>
        <p:spPr>
          <a:xfrm rot="5400000">
            <a:off x="4837430" y="2701925"/>
            <a:ext cx="364490" cy="1661795"/>
          </a:xfrm>
          <a:prstGeom prst="leftBracket">
            <a:avLst>
              <a:gd name="adj" fmla="val 69577"/>
            </a:avLst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当前网页 方框"/>
          <p:cNvSpPr/>
          <p:nvPr/>
        </p:nvSpPr>
        <p:spPr>
          <a:xfrm>
            <a:off x="3284220" y="3544570"/>
            <a:ext cx="1512000" cy="61200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2红"/>
          <p:cNvSpPr/>
          <p:nvPr>
            <p:custDataLst>
              <p:tags r:id="rId24"/>
            </p:custDataLst>
          </p:nvPr>
        </p:nvSpPr>
        <p:spPr>
          <a:xfrm rot="5400000">
            <a:off x="5694045" y="1845945"/>
            <a:ext cx="364490" cy="3374390"/>
          </a:xfrm>
          <a:prstGeom prst="leftBracket">
            <a:avLst>
              <a:gd name="adj" fmla="val 69577"/>
            </a:avLst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3红"/>
          <p:cNvSpPr/>
          <p:nvPr>
            <p:custDataLst>
              <p:tags r:id="rId25"/>
            </p:custDataLst>
          </p:nvPr>
        </p:nvSpPr>
        <p:spPr>
          <a:xfrm rot="5400000">
            <a:off x="7829550" y="-48260"/>
            <a:ext cx="643890" cy="4767580"/>
          </a:xfrm>
          <a:prstGeom prst="leftBracket">
            <a:avLst>
              <a:gd name="adj" fmla="val 49605"/>
            </a:avLst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竖线2"/>
          <p:cNvCxnSpPr/>
          <p:nvPr>
            <p:custDataLst>
              <p:tags r:id="rId26"/>
            </p:custDataLst>
          </p:nvPr>
        </p:nvCxnSpPr>
        <p:spPr>
          <a:xfrm>
            <a:off x="7561580" y="3712580"/>
            <a:ext cx="13335" cy="75600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竖线3右"/>
          <p:cNvCxnSpPr/>
          <p:nvPr>
            <p:custDataLst>
              <p:tags r:id="rId27"/>
            </p:custDataLst>
          </p:nvPr>
        </p:nvCxnSpPr>
        <p:spPr>
          <a:xfrm>
            <a:off x="10535285" y="2669275"/>
            <a:ext cx="13335" cy="97200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竖线3左2"/>
          <p:cNvCxnSpPr/>
          <p:nvPr>
            <p:custDataLst>
              <p:tags r:id="rId28"/>
            </p:custDataLst>
          </p:nvPr>
        </p:nvCxnSpPr>
        <p:spPr>
          <a:xfrm flipH="1">
            <a:off x="5761990" y="2657210"/>
            <a:ext cx="5715" cy="66103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竖线3左竖"/>
          <p:cNvCxnSpPr/>
          <p:nvPr>
            <p:custDataLst>
              <p:tags r:id="rId29"/>
            </p:custDataLst>
          </p:nvPr>
        </p:nvCxnSpPr>
        <p:spPr>
          <a:xfrm flipH="1">
            <a:off x="4177665" y="3354440"/>
            <a:ext cx="5715" cy="39600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竖线3左横"/>
          <p:cNvCxnSpPr/>
          <p:nvPr>
            <p:custDataLst>
              <p:tags r:id="rId30"/>
            </p:custDataLst>
          </p:nvPr>
        </p:nvCxnSpPr>
        <p:spPr>
          <a:xfrm flipH="1">
            <a:off x="4189095" y="3342375"/>
            <a:ext cx="1584000" cy="1333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3、不同文件夹"/>
          <p:cNvSpPr txBox="1"/>
          <p:nvPr>
            <p:custDataLst>
              <p:tags r:id="rId31"/>
            </p:custDataLst>
          </p:nvPr>
        </p:nvSpPr>
        <p:spPr>
          <a:xfrm>
            <a:off x="170815" y="1860550"/>
            <a:ext cx="438086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8A3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451485" indent="-451485"/>
            <a:r>
              <a:rPr lang="en-US" altLang="zh-CN" sz="2000" b="1">
                <a:solidFill>
                  <a:schemeClr val="tx1"/>
                </a:solidFill>
              </a:rPr>
              <a:t>3</a:t>
            </a:r>
            <a:r>
              <a:rPr lang="zh-CN" altLang="en-US" sz="2000" b="1">
                <a:solidFill>
                  <a:schemeClr val="tx1"/>
                </a:solidFill>
              </a:rPr>
              <a:t>、图片在网页文件的父兄文件夹中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2、同在父文件夹"/>
          <p:cNvSpPr txBox="1"/>
          <p:nvPr/>
        </p:nvSpPr>
        <p:spPr>
          <a:xfrm>
            <a:off x="170815" y="1371600"/>
            <a:ext cx="438086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8A3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marL="382905" indent="-382905"/>
            <a:r>
              <a:rPr lang="en-US" altLang="zh-CN" sz="2000" b="1">
                <a:solidFill>
                  <a:schemeClr val="tx1"/>
                </a:solidFill>
              </a:rPr>
              <a:t>2</a:t>
            </a:r>
            <a:r>
              <a:rPr lang="zh-CN" altLang="en-US" sz="2000" b="1">
                <a:solidFill>
                  <a:schemeClr val="tx1"/>
                </a:solidFill>
              </a:rPr>
              <a:t>、图片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在网页文件的兄弟文件夹中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5" name="1、同在父文件夹"/>
          <p:cNvSpPr txBox="1"/>
          <p:nvPr/>
        </p:nvSpPr>
        <p:spPr>
          <a:xfrm>
            <a:off x="170815" y="882650"/>
            <a:ext cx="482790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8A3D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/>
                </a:solidFill>
              </a:rPr>
              <a:t>1</a:t>
            </a:r>
            <a:r>
              <a:rPr lang="zh-CN" altLang="en-US" sz="2000" b="1">
                <a:solidFill>
                  <a:schemeClr val="tx1"/>
                </a:solidFill>
              </a:rPr>
              <a:t>、</a:t>
            </a:r>
            <a:r>
              <a:rPr lang="zh-CN" altLang="en-US" sz="2000" b="1">
                <a:sym typeface="+mn-ea"/>
              </a:rPr>
              <a:t>图片与</a:t>
            </a:r>
            <a:r>
              <a:rPr lang="zh-CN" altLang="en-US" sz="2000" b="1">
                <a:solidFill>
                  <a:schemeClr val="tx1"/>
                </a:solidFill>
              </a:rPr>
              <a:t>网页文件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在同一</a:t>
            </a:r>
            <a:r>
              <a:rPr lang="zh-CN" altLang="en-US" sz="2000" b="1">
                <a:solidFill>
                  <a:schemeClr val="tx1"/>
                </a:solidFill>
              </a:rPr>
              <a:t>个文件夹中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custDataLst>
      <p:tags r:id="rId3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2" grpId="0" bldLvl="0" animBg="1"/>
      <p:bldP spid="22" grpId="1" bldLvl="0" animBg="1"/>
      <p:bldP spid="22" grpId="2" bldLvl="0" animBg="1"/>
      <p:bldP spid="23" grpId="0" bldLvl="0" animBg="1"/>
      <p:bldP spid="23" grpId="1" bldLvl="0" animBg="1"/>
      <p:bldP spid="23" grpId="2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9" grpId="0" bldLvl="0" animBg="1"/>
      <p:bldP spid="30" grpId="0" bldLvl="0" animBg="1"/>
      <p:bldP spid="39" grpId="0" bldLvl="0" animBg="1"/>
      <p:bldP spid="32" grpId="0" bldLvl="0" animBg="1"/>
      <p:bldP spid="32" grpId="1" animBg="1"/>
      <p:bldP spid="33" grpId="0" bldLvl="0" animBg="1"/>
      <p:bldP spid="33" grpId="1" animBg="1"/>
      <p:bldP spid="31" grpId="0" bldLvl="0" animBg="1"/>
      <p:bldP spid="31" grpId="1" animBg="1"/>
      <p:bldP spid="40" grpId="0" bldLvl="0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47" grpId="0" bldLvl="0" animBg="1"/>
      <p:bldP spid="47" grpId="1" animBg="1"/>
      <p:bldP spid="79" grpId="0" bldLvl="0" animBg="1"/>
      <p:bldP spid="79" grpId="2" bldLvl="0" animBg="1"/>
      <p:bldP spid="5" grpId="0" bldLvl="0" animBg="1"/>
      <p:bldP spid="5" grpId="2" bldLvl="0" animBg="1"/>
      <p:bldP spid="5" grpId="3" bldLvl="0" animBg="1"/>
      <p:bldP spid="5" grpId="4" bldLvl="0" animBg="1"/>
      <p:bldP spid="80" grpId="0" bldLvl="0" animBg="1"/>
      <p:bldP spid="80" grpId="2" bldLvl="0" animBg="1"/>
      <p:bldP spid="82" grpId="0" bldLvl="0" animBg="1"/>
      <p:bldP spid="13" grpId="0" bldLvl="0" animBg="1"/>
      <p:bldP spid="13" grpId="1"/>
      <p:bldP spid="14" grpId="0" bldLvl="0" animBg="1"/>
      <p:bldP spid="14" grpId="1"/>
      <p:bldP spid="1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pic>
        <p:nvPicPr>
          <p:cNvPr id="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2"/>
          <a:stretch>
            <a:fillRect/>
          </a:stretch>
        </p:blipFill>
        <p:spPr bwMode="auto">
          <a:xfrm>
            <a:off x="291465" y="1246505"/>
            <a:ext cx="4591050" cy="5465445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51705" y="2221230"/>
            <a:ext cx="456692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网页中为什么</a:t>
            </a:r>
            <a:r>
              <a:rPr lang="zh-CN" altLang="en-US" sz="2800" b="1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不推荐使用绝对路径？</a:t>
            </a:r>
            <a:endParaRPr lang="zh-CN" altLang="en-US" sz="2800" b="1" kern="1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750,&quot;width&quot;:4635}"/>
</p:tagLst>
</file>

<file path=ppt/tags/tag58.xml><?xml version="1.0" encoding="utf-8"?>
<p:tagLst xmlns:p="http://schemas.openxmlformats.org/presentationml/2006/main">
  <p:tag name="KSO_WM_UNIT_PLACING_PICTURE_USER_VIEWPORT" val="{&quot;height&quot;:840,&quot;width&quot;:6225}"/>
</p:tagLst>
</file>

<file path=ppt/tags/tag59.xml><?xml version="1.0" encoding="utf-8"?>
<p:tagLst xmlns:p="http://schemas.openxmlformats.org/presentationml/2006/main">
  <p:tag name="KSO_WM_BEAUTIFY_FLAG" val=""/>
  <p:tag name="KSO_WM_UNIT_PLACING_PICTURE_USER_VIEWPORT" val="{&quot;height&quot;:765,&quot;width&quot;:6825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ISLIDE.ICON" val="#19545;#375752;#375748;#375753;#375751;"/>
</p:tagLst>
</file>

<file path=ppt/tags/tag86.xml><?xml version="1.0" encoding="utf-8"?>
<p:tagLst xmlns:p="http://schemas.openxmlformats.org/presentationml/2006/main">
  <p:tag name="COMMONDATA" val="eyJoZGlkIjoiOWJhMmVjMmFmZTgzZjZjY2U2NTllOTg1ZTMxMWU2ODA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宽屏</PresentationFormat>
  <Paragraphs>52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 Unicode MS</vt:lpstr>
      <vt:lpstr>Arial Black</vt:lpstr>
      <vt:lpstr>Office 主题​​</vt:lpstr>
      <vt:lpstr>2.8</vt:lpstr>
      <vt:lpstr>绝对路径和相对路径</vt:lpstr>
      <vt:lpstr>绝对路径和相对路径</vt:lpstr>
      <vt:lpstr>相对路径的设置</vt:lpstr>
      <vt:lpstr>思考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2.7</dc:title>
  <dc:creator>hp</dc:creator>
  <cp:lastModifiedBy>东成西玥</cp:lastModifiedBy>
  <cp:revision>47</cp:revision>
  <dcterms:created xsi:type="dcterms:W3CDTF">2019-09-19T02:01:00Z</dcterms:created>
  <dcterms:modified xsi:type="dcterms:W3CDTF">2024-05-24T08:57:56Z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D4C02CCD52C64AB3AE126B5B92BD9930_13</vt:lpwstr>
  </property>
</Properties>
</file>