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82" r:id="rId3"/>
    <p:sldId id="383" r:id="rId5"/>
    <p:sldId id="385" r:id="rId6"/>
    <p:sldId id="386" r:id="rId7"/>
    <p:sldId id="387" r:id="rId8"/>
    <p:sldId id="391" r:id="rId9"/>
    <p:sldId id="392" r:id="rId10"/>
    <p:sldId id="393" r:id="rId11"/>
    <p:sldId id="396" r:id="rId12"/>
    <p:sldId id="397" r:id="rId13"/>
    <p:sldId id="399" r:id="rId14"/>
    <p:sldId id="400" r:id="rId15"/>
    <p:sldId id="403" r:id="rId16"/>
    <p:sldId id="402" r:id="rId17"/>
    <p:sldId id="279" r:id="rId18"/>
  </p:sldIdLst>
  <p:sldSz cx="12192000" cy="6858000"/>
  <p:notesSz cx="7103745" cy="1023429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9" userDrawn="1">
          <p15:clr>
            <a:srgbClr val="A4A3A4"/>
          </p15:clr>
        </p15:guide>
        <p15:guide id="2" pos="39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79"/>
        <p:guide pos="39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6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tags" Target="../tags/tag64.xml"/><Relationship Id="rId2" Type="http://schemas.openxmlformats.org/officeDocument/2006/relationships/image" Target="../media/image11.png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tags" Target="../tags/tag58.xml"/><Relationship Id="rId2" Type="http://schemas.openxmlformats.org/officeDocument/2006/relationships/image" Target="../media/image4.png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tags" Target="../tags/tag61.xml"/><Relationship Id="rId2" Type="http://schemas.openxmlformats.org/officeDocument/2006/relationships/image" Target="../media/image7.png"/><Relationship Id="rId1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/>
              <a:t>2.9</a:t>
            </a:r>
            <a:endParaRPr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cs typeface="+mn-ea"/>
                <a:sym typeface="Source Han Sans K Bold" panose="020B0800000000000000" pitchFamily="34" charset="-128"/>
              </a:rPr>
              <a:t>列表标签</a:t>
            </a:r>
            <a:endParaRPr lang="en-GB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Source Han Sans K Bold" panose="020B08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3</a:t>
            </a:r>
            <a:r>
              <a:rPr smtClean="0">
                <a:solidFill>
                  <a:srgbClr val="0070C0"/>
                </a:solidFill>
                <a:sym typeface="+mn-ea"/>
              </a:rPr>
              <a:t>、定义列表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1080" y="1728470"/>
            <a:ext cx="10330815" cy="4707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9531" y="1728146"/>
            <a:ext cx="3942866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&lt;dl&gt;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解释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解释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...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解释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解释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...</a:t>
            </a:r>
            <a:endParaRPr lang="zh-CN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&lt;/dl&gt;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07022" y="4193500"/>
            <a:ext cx="2807111" cy="1493560"/>
            <a:chOff x="-1624461" y="1524382"/>
            <a:chExt cx="2807631" cy="1493438"/>
          </a:xfrm>
        </p:grpSpPr>
        <p:grpSp>
          <p:nvGrpSpPr>
            <p:cNvPr id="9" name="组合 8"/>
            <p:cNvGrpSpPr/>
            <p:nvPr/>
          </p:nvGrpSpPr>
          <p:grpSpPr>
            <a:xfrm>
              <a:off x="-1624461" y="1524382"/>
              <a:ext cx="2807631" cy="1493438"/>
              <a:chOff x="-1851489" y="1844825"/>
              <a:chExt cx="2807591" cy="2160239"/>
            </a:xfrm>
          </p:grpSpPr>
          <p:sp>
            <p:nvSpPr>
              <p:cNvPr id="11" name="椭圆形标注 10"/>
              <p:cNvSpPr/>
              <p:nvPr/>
            </p:nvSpPr>
            <p:spPr>
              <a:xfrm flipH="1">
                <a:off x="-1851489" y="1844825"/>
                <a:ext cx="2807591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椭圆形标注 11"/>
              <p:cNvSpPr/>
              <p:nvPr/>
            </p:nvSpPr>
            <p:spPr>
              <a:xfrm flipH="1">
                <a:off x="-1747239" y="1915991"/>
                <a:ext cx="2599091" cy="1999542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-1328646" y="1794006"/>
              <a:ext cx="2307268" cy="10146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&lt;dl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指定定义列表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95695" y="876838"/>
            <a:ext cx="2799832" cy="1495148"/>
            <a:chOff x="1183170" y="1524382"/>
            <a:chExt cx="2800350" cy="1493438"/>
          </a:xfrm>
        </p:grpSpPr>
        <p:grpSp>
          <p:nvGrpSpPr>
            <p:cNvPr id="14" name="组合 13"/>
            <p:cNvGrpSpPr/>
            <p:nvPr/>
          </p:nvGrpSpPr>
          <p:grpSpPr>
            <a:xfrm>
              <a:off x="1183170" y="1524382"/>
              <a:ext cx="2800350" cy="1493438"/>
              <a:chOff x="956102" y="1844825"/>
              <a:chExt cx="2800310" cy="2160239"/>
            </a:xfrm>
          </p:grpSpPr>
          <p:sp>
            <p:nvSpPr>
              <p:cNvPr id="16" name="椭圆形标注 15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椭圆形标注 16"/>
              <p:cNvSpPr/>
              <p:nvPr/>
            </p:nvSpPr>
            <p:spPr>
              <a:xfrm>
                <a:off x="1043414" y="1915916"/>
                <a:ext cx="2592350" cy="1999712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511666" y="1793754"/>
              <a:ext cx="2307268" cy="10135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dt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指定术语名词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979161" y="3198761"/>
            <a:ext cx="2799832" cy="1493560"/>
            <a:chOff x="1183170" y="1524382"/>
            <a:chExt cx="2800350" cy="1493438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3170" y="1524382"/>
              <a:ext cx="2800350" cy="1493438"/>
              <a:chOff x="956102" y="1844825"/>
              <a:chExt cx="2800310" cy="2160239"/>
            </a:xfrm>
          </p:grpSpPr>
          <p:sp>
            <p:nvSpPr>
              <p:cNvPr id="21" name="椭圆形标注 20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3" name="椭圆形标注 22"/>
              <p:cNvSpPr/>
              <p:nvPr/>
            </p:nvSpPr>
            <p:spPr>
              <a:xfrm>
                <a:off x="1043414" y="1915991"/>
                <a:ext cx="2592350" cy="1999542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305162" y="1812234"/>
              <a:ext cx="2579734" cy="10146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dd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对名词进行解释和描述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TextBox 35"/>
          <p:cNvSpPr txBox="1">
            <a:spLocks noChangeArrowheads="1"/>
          </p:cNvSpPr>
          <p:nvPr/>
        </p:nvSpPr>
        <p:spPr bwMode="auto">
          <a:xfrm>
            <a:off x="972017" y="876621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定义列表的基本语法格式</a:t>
            </a:r>
            <a:endParaRPr lang="zh-CN" altLang="en-US" sz="20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3</a:t>
            </a:r>
            <a:r>
              <a:rPr smtClean="0">
                <a:solidFill>
                  <a:srgbClr val="0070C0"/>
                </a:solidFill>
                <a:sym typeface="+mn-ea"/>
              </a:rPr>
              <a:t>、定义列表</a:t>
            </a:r>
            <a:endParaRPr lang="zh-CN" altLang="en-US"/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73132" y="1202364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在网页设计中，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定义列表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常用于实现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图文混排效果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。其中，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dt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插入图片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dd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中放入对图片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解释说明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的文字。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0" y="2571115"/>
            <a:ext cx="7567295" cy="321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3</a:t>
            </a:r>
            <a:r>
              <a:rPr smtClean="0">
                <a:solidFill>
                  <a:srgbClr val="0070C0"/>
                </a:solidFill>
                <a:sym typeface="+mn-ea"/>
              </a:rPr>
              <a:t>、定义列表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62" y="2349967"/>
            <a:ext cx="3148482" cy="37644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512452" y="2008168"/>
            <a:ext cx="474531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注意：</a:t>
            </a:r>
            <a:endParaRPr lang="zh-CN" altLang="en-US" sz="2000" b="1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12310" y="3202305"/>
            <a:ext cx="6766560" cy="19189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1.&lt;dl&gt;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dt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dd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三个标签之间不允许出现其他标签。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2.&lt;dl&gt;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标签必须与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dt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标签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相邻。</a:t>
            </a:r>
            <a:endParaRPr lang="zh-CN" altLang="en-US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4</a:t>
            </a:r>
            <a:r>
              <a:rPr smtClean="0">
                <a:solidFill>
                  <a:srgbClr val="0070C0"/>
                </a:solidFill>
                <a:sym typeface="+mn-ea"/>
              </a:rPr>
              <a:t>、列表的嵌套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8455" y="1050290"/>
            <a:ext cx="3415665" cy="47574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45655" y="1461770"/>
            <a:ext cx="3800475" cy="39338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右箭头 2"/>
          <p:cNvSpPr/>
          <p:nvPr/>
        </p:nvSpPr>
        <p:spPr>
          <a:xfrm>
            <a:off x="6090920" y="2821305"/>
            <a:ext cx="716280" cy="37528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4</a:t>
            </a:r>
            <a:r>
              <a:rPr smtClean="0">
                <a:solidFill>
                  <a:srgbClr val="0070C0"/>
                </a:solidFill>
                <a:sym typeface="+mn-ea"/>
              </a:rPr>
              <a:t>、列表的嵌套</a:t>
            </a:r>
            <a:endParaRPr lang="zh-CN" altLang="en-US"/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1021392" y="1255040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中也有可能包含若干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子列表项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，我们要想在列表项中定义子列表项就需要将列表进行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嵌套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21080" y="2677795"/>
            <a:ext cx="10330815" cy="3342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17320" y="2677160"/>
            <a:ext cx="9718040" cy="33432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     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     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cs typeface="+mn-ea"/>
                <a:sym typeface="+mn-lt"/>
              </a:rPr>
              <a:t>列表标签</a:t>
            </a:r>
            <a:endParaRPr lang="en-GB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8233" y="2416509"/>
            <a:ext cx="6190948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一个网站由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多个网页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构成，每个网页上都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有相应的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信息。将这些信息以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的方式呈现，可以使信息排列有序，条理清晰。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语言提供了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种列表，分别为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有序列表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定义列表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4484" y="5588999"/>
            <a:ext cx="9719280" cy="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90" y="1629292"/>
            <a:ext cx="3715170" cy="4005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9081"/>
          <a:stretch>
            <a:fillRect/>
          </a:stretch>
        </p:blipFill>
        <p:spPr>
          <a:xfrm>
            <a:off x="5755640" y="3161030"/>
            <a:ext cx="5471795" cy="1476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1</a:t>
            </a:r>
            <a:r>
              <a:rPr smtClean="0">
                <a:solidFill>
                  <a:srgbClr val="0070C0"/>
                </a:solidFill>
                <a:sym typeface="+mn-ea"/>
              </a:rPr>
              <a:t>、无序列表</a:t>
            </a:r>
            <a:endParaRPr lang="zh-CN" altLang="en-US" smtClean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60737" y="993164"/>
            <a:ext cx="10367207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是网页中最常用的列表，之所以称为“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”，是因为其各个列表项之间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没有顺序级别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之分，通常是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并列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91200" y="4111749"/>
            <a:ext cx="649546" cy="38092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08570" y="4111625"/>
            <a:ext cx="687705" cy="38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26780" y="4112260"/>
            <a:ext cx="760095" cy="38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17380" y="4111625"/>
            <a:ext cx="694690" cy="38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77500" y="4112260"/>
            <a:ext cx="720725" cy="38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8335" y="4113530"/>
            <a:ext cx="361950" cy="38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3225" y="2932430"/>
            <a:ext cx="4724400" cy="19335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1</a:t>
            </a:r>
            <a:r>
              <a:rPr smtClean="0">
                <a:solidFill>
                  <a:srgbClr val="0070C0"/>
                </a:solidFill>
                <a:sym typeface="+mn-ea"/>
              </a:rPr>
              <a:t>、无序列表</a:t>
            </a:r>
            <a:endParaRPr lang="zh-CN" altLang="en-US"/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972017" y="1265611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无序列表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基本语法格式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21080" y="2236470"/>
            <a:ext cx="10330815" cy="3204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92716" y="2266918"/>
            <a:ext cx="2555757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1&lt;/li&gt;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2&lt;/li&gt;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3&lt;/li&gt;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...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92506" y="2519166"/>
            <a:ext cx="2493398" cy="1493561"/>
            <a:chOff x="1256982" y="1524382"/>
            <a:chExt cx="2493860" cy="149343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56982" y="1524382"/>
              <a:ext cx="2493860" cy="1493438"/>
              <a:chOff x="1029913" y="1844825"/>
              <a:chExt cx="2493823" cy="2160239"/>
            </a:xfrm>
          </p:grpSpPr>
          <p:sp>
            <p:nvSpPr>
              <p:cNvPr id="18" name="椭圆形标注 17"/>
              <p:cNvSpPr/>
              <p:nvPr/>
            </p:nvSpPr>
            <p:spPr>
              <a:xfrm flipH="1">
                <a:off x="1029913" y="1844825"/>
                <a:ext cx="2493823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椭圆形标注 18"/>
              <p:cNvSpPr/>
              <p:nvPr/>
            </p:nvSpPr>
            <p:spPr>
              <a:xfrm flipH="1">
                <a:off x="1113235" y="1915992"/>
                <a:ext cx="2308625" cy="199954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514204" y="1685659"/>
              <a:ext cx="1979662" cy="1014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sz="2000" dirty="0" err="1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ul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用于定义无序列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表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13185" y="1383626"/>
            <a:ext cx="2799832" cy="1493561"/>
            <a:chOff x="1183170" y="1524382"/>
            <a:chExt cx="2800350" cy="1493438"/>
          </a:xfrm>
        </p:grpSpPr>
        <p:grpSp>
          <p:nvGrpSpPr>
            <p:cNvPr id="21" name="组合 20"/>
            <p:cNvGrpSpPr/>
            <p:nvPr/>
          </p:nvGrpSpPr>
          <p:grpSpPr>
            <a:xfrm>
              <a:off x="1183170" y="1524382"/>
              <a:ext cx="2800350" cy="1493438"/>
              <a:chOff x="956102" y="1844825"/>
              <a:chExt cx="2800310" cy="2160239"/>
            </a:xfrm>
          </p:grpSpPr>
          <p:sp>
            <p:nvSpPr>
              <p:cNvPr id="23" name="椭圆形标注 22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" name="椭圆形标注 23"/>
              <p:cNvSpPr/>
              <p:nvPr/>
            </p:nvSpPr>
            <p:spPr>
              <a:xfrm>
                <a:off x="1043414" y="1915992"/>
                <a:ext cx="2592350" cy="199954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1529495" y="1783675"/>
              <a:ext cx="2307268" cy="10146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&lt;li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描述具体的列表项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20895" y="3358572"/>
            <a:ext cx="2799832" cy="1493561"/>
            <a:chOff x="1183170" y="1524382"/>
            <a:chExt cx="2800350" cy="1493438"/>
          </a:xfrm>
        </p:grpSpPr>
        <p:grpSp>
          <p:nvGrpSpPr>
            <p:cNvPr id="26" name="组合 25"/>
            <p:cNvGrpSpPr/>
            <p:nvPr/>
          </p:nvGrpSpPr>
          <p:grpSpPr>
            <a:xfrm>
              <a:off x="1183170" y="1524382"/>
              <a:ext cx="2800350" cy="1493438"/>
              <a:chOff x="956102" y="1844825"/>
              <a:chExt cx="2800310" cy="2160239"/>
            </a:xfrm>
          </p:grpSpPr>
          <p:sp>
            <p:nvSpPr>
              <p:cNvPr id="28" name="椭圆形标注 27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9" name="椭圆形标注 28"/>
              <p:cNvSpPr/>
              <p:nvPr/>
            </p:nvSpPr>
            <p:spPr>
              <a:xfrm>
                <a:off x="1043414" y="1915992"/>
                <a:ext cx="2592350" cy="199954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478499" y="1771377"/>
              <a:ext cx="2384231" cy="1014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每对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ul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至少应包含一对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&lt;li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endPara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86705" y="5348605"/>
            <a:ext cx="596519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不建议在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ul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&gt;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标签中直接输入文本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内容。</a:t>
            </a:r>
            <a:endParaRPr lang="zh-CN" altLang="en-US" sz="2000" b="1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1</a:t>
            </a:r>
            <a:r>
              <a:rPr smtClean="0">
                <a:solidFill>
                  <a:srgbClr val="0070C0"/>
                </a:solidFill>
                <a:sym typeface="+mn-ea"/>
              </a:rPr>
              <a:t>、无序列表</a:t>
            </a:r>
            <a:endParaRPr lang="zh-CN" altLang="en-US"/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972497" y="1122413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ul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&lt;li&gt;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都拥有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属性，用于指定列表项目符号。列表项目符号是列表项前显示的符号。当为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属性设置不同的属性值，可以呈现不同的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符号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956777" y="2412484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无序列表的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值与显示效果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4562" y="3360431"/>
          <a:ext cx="10293985" cy="258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3345"/>
                <a:gridCol w="6390640"/>
              </a:tblGrid>
              <a:tr h="6470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type</a:t>
                      </a: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显示效果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disc（</a:t>
                      </a: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默认值）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●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circle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○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square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67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■</a:t>
                      </a:r>
                      <a:endParaRPr lang="zh-CN" altLang="en-US" sz="20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rot="20640000">
            <a:off x="4968240" y="2630170"/>
            <a:ext cx="6667500" cy="1200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HTML5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中，不建议直接使用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&lt;</a:t>
            </a:r>
            <a:r>
              <a:rPr lang="en-US" altLang="zh-CN" sz="2000" b="1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ul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&gt;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标签的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type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属性，通常使用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CSS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样式替代。</a:t>
            </a:r>
            <a:endParaRPr lang="zh-CN" altLang="en-US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000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、有序列表</a:t>
            </a:r>
            <a:endParaRPr lang="zh-CN" altLang="en-US"/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72497" y="1096319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有序列表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各个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列表项按照一定的顺序排列。例如，网页中常见的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歌曲排行榜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游戏排行榜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等都可以通过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有序列表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来定义。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0905" y="2467610"/>
            <a:ext cx="4843780" cy="3381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、有序列表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1080" y="2066290"/>
            <a:ext cx="10330815" cy="3311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92716" y="2308786"/>
            <a:ext cx="2555757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   &lt;li&gt;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3&lt;/li&gt;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ol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92506" y="3221434"/>
            <a:ext cx="2493398" cy="1493561"/>
            <a:chOff x="1256982" y="1524382"/>
            <a:chExt cx="2493860" cy="1493438"/>
          </a:xfrm>
        </p:grpSpPr>
        <p:grpSp>
          <p:nvGrpSpPr>
            <p:cNvPr id="10" name="组合 9"/>
            <p:cNvGrpSpPr/>
            <p:nvPr/>
          </p:nvGrpSpPr>
          <p:grpSpPr>
            <a:xfrm>
              <a:off x="1256982" y="1524382"/>
              <a:ext cx="2493860" cy="1493438"/>
              <a:chOff x="1029913" y="1844825"/>
              <a:chExt cx="2493823" cy="2160239"/>
            </a:xfrm>
          </p:grpSpPr>
          <p:sp>
            <p:nvSpPr>
              <p:cNvPr id="12" name="椭圆形标注 11"/>
              <p:cNvSpPr/>
              <p:nvPr/>
            </p:nvSpPr>
            <p:spPr>
              <a:xfrm flipH="1">
                <a:off x="1029913" y="1844825"/>
                <a:ext cx="2493823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" name="椭圆形标注 12"/>
              <p:cNvSpPr/>
              <p:nvPr/>
            </p:nvSpPr>
            <p:spPr>
              <a:xfrm flipH="1">
                <a:off x="1113235" y="1915992"/>
                <a:ext cx="2308625" cy="199954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402021" y="1803211"/>
              <a:ext cx="2307268" cy="10146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sz="2000" dirty="0" err="1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ol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用于定义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有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序列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表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61445" y="1431844"/>
            <a:ext cx="2799832" cy="1493561"/>
            <a:chOff x="1183170" y="1524382"/>
            <a:chExt cx="2800350" cy="1493438"/>
          </a:xfrm>
        </p:grpSpPr>
        <p:grpSp>
          <p:nvGrpSpPr>
            <p:cNvPr id="15" name="组合 14"/>
            <p:cNvGrpSpPr/>
            <p:nvPr/>
          </p:nvGrpSpPr>
          <p:grpSpPr>
            <a:xfrm>
              <a:off x="1183170" y="1524382"/>
              <a:ext cx="2800350" cy="1493438"/>
              <a:chOff x="956102" y="1844825"/>
              <a:chExt cx="2800310" cy="2160239"/>
            </a:xfrm>
          </p:grpSpPr>
          <p:sp>
            <p:nvSpPr>
              <p:cNvPr id="18" name="椭圆形标注 17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椭圆形标注 21"/>
              <p:cNvSpPr/>
              <p:nvPr/>
            </p:nvSpPr>
            <p:spPr>
              <a:xfrm>
                <a:off x="1043414" y="1915992"/>
                <a:ext cx="2592350" cy="199954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1529495" y="1783675"/>
              <a:ext cx="2307268" cy="10146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&lt;li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zh-CN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用于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描述具体的列表项</a:t>
              </a:r>
              <a:endParaRPr lang="zh-CN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799230" y="3676665"/>
            <a:ext cx="2799832" cy="1493561"/>
            <a:chOff x="1183170" y="1524382"/>
            <a:chExt cx="2800350" cy="1493438"/>
          </a:xfrm>
        </p:grpSpPr>
        <p:grpSp>
          <p:nvGrpSpPr>
            <p:cNvPr id="24" name="组合 23"/>
            <p:cNvGrpSpPr/>
            <p:nvPr/>
          </p:nvGrpSpPr>
          <p:grpSpPr>
            <a:xfrm>
              <a:off x="1183170" y="1524382"/>
              <a:ext cx="2800350" cy="1493438"/>
              <a:chOff x="956102" y="1844825"/>
              <a:chExt cx="2800310" cy="2160239"/>
            </a:xfrm>
          </p:grpSpPr>
          <p:sp>
            <p:nvSpPr>
              <p:cNvPr id="26" name="椭圆形标注 25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椭圆形标注 26"/>
              <p:cNvSpPr/>
              <p:nvPr/>
            </p:nvSpPr>
            <p:spPr>
              <a:xfrm>
                <a:off x="1043414" y="1915992"/>
                <a:ext cx="2592350" cy="199954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478500" y="1771377"/>
              <a:ext cx="2445203" cy="1014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每对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sz="2000" dirty="0" err="1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ol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中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至少应包含一对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&lt;li</a:t>
              </a:r>
              <a:r>
                <a:rPr lang="en-US" altLang="zh-CN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endPara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1020912" y="1130356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有序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基本语法格式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、有序列表</a:t>
            </a:r>
            <a:endParaRPr lang="zh-CN" altLang="en-US"/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957257" y="910958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有序列表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中，除了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之外，还可以为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ol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start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属性、为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&lt;li&gt;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956777" y="1989426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有序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列表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和属性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值及相关描述</a:t>
            </a:r>
            <a:endParaRPr lang="zh-CN" altLang="en-US" sz="20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4563" y="2709292"/>
          <a:ext cx="10293985" cy="3839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690"/>
                <a:gridCol w="3167380"/>
                <a:gridCol w="5542915"/>
              </a:tblGrid>
              <a:tr h="5029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zh-CN" altLang="en-US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920"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type</a:t>
                      </a:r>
                      <a:endParaRPr 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（默认）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项目符号显示为数字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3……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29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项目符号显示为英文字母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c……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C……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23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endParaRPr 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项目符号显示为罗马数字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ii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iii……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或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II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III……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start</a:t>
                      </a:r>
                      <a:endParaRPr 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数字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规定全部列表项的初始值。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value</a:t>
                      </a:r>
                      <a:endParaRPr 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数字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规定当前列表项的初始值。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reversed</a:t>
                      </a:r>
                      <a:endParaRPr 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reversed（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可以省略）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规定列表顺序为降序。</a:t>
                      </a:r>
                      <a:endParaRPr lang="zh-CN" altLang="en-US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3</a:t>
            </a:r>
            <a:r>
              <a:rPr smtClean="0">
                <a:solidFill>
                  <a:srgbClr val="0070C0"/>
                </a:solidFill>
                <a:sym typeface="+mn-ea"/>
              </a:rPr>
              <a:t>、定义列表</a:t>
            </a:r>
            <a:endParaRPr lang="zh-CN" altLang="en-US"/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72497" y="1293169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定义列表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常用于对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名词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解释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描述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，与无序列表和有序列表不同，定义列表的列表项前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没有任何项目符号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4560" y="2633345"/>
            <a:ext cx="5795010" cy="30505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6595" y="2517775"/>
            <a:ext cx="5092065" cy="3282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OWJhMmVjMmFmZTgzZjZjY2U2NTllOTg1ZTMxMWU2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1489</Words>
  <Application>WPS 演示</Application>
  <PresentationFormat>宽屏</PresentationFormat>
  <Paragraphs>180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思源宋体 CN Heavy</vt:lpstr>
      <vt:lpstr>Source Han Sans K Bold</vt:lpstr>
      <vt:lpstr>MS UI Gothic</vt:lpstr>
      <vt:lpstr>Calibri</vt:lpstr>
      <vt:lpstr>Times New Roman</vt:lpstr>
      <vt:lpstr>Arial Unicode MS</vt:lpstr>
      <vt:lpstr>Arial Black</vt:lpstr>
      <vt:lpstr>黑体</vt:lpstr>
      <vt:lpstr>Office 主题​​</vt:lpstr>
      <vt:lpstr>2.9</vt:lpstr>
      <vt:lpstr>列表标签</vt:lpstr>
      <vt:lpstr>1、无序列表</vt:lpstr>
      <vt:lpstr>1、无序列表</vt:lpstr>
      <vt:lpstr>1、无序列表</vt:lpstr>
      <vt:lpstr>2、有序列表</vt:lpstr>
      <vt:lpstr>2、有序列表</vt:lpstr>
      <vt:lpstr>2、有序列表</vt:lpstr>
      <vt:lpstr>3、定义列表</vt:lpstr>
      <vt:lpstr>3、定义列表</vt:lpstr>
      <vt:lpstr>3、定义列表</vt:lpstr>
      <vt:lpstr>3、定义列表</vt:lpstr>
      <vt:lpstr>4、列表的嵌套</vt:lpstr>
      <vt:lpstr>4、列表的嵌套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43</cp:revision>
  <dcterms:created xsi:type="dcterms:W3CDTF">2019-09-19T02:01:00Z</dcterms:created>
  <dcterms:modified xsi:type="dcterms:W3CDTF">2024-05-24T08:58:03Z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F30754EFBC47483395C8E7FDD5329479_13</vt:lpwstr>
  </property>
</Properties>
</file>