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31"/>
  </p:notesMasterIdLst>
  <p:handoutMasterIdLst>
    <p:handoutMasterId r:id="rId32"/>
  </p:handoutMasterIdLst>
  <p:sldIdLst>
    <p:sldId id="256" r:id="rId6"/>
    <p:sldId id="377" r:id="rId7"/>
    <p:sldId id="375" r:id="rId8"/>
    <p:sldId id="384" r:id="rId9"/>
    <p:sldId id="383" r:id="rId10"/>
    <p:sldId id="385" r:id="rId11"/>
    <p:sldId id="386" r:id="rId12"/>
    <p:sldId id="373" r:id="rId13"/>
    <p:sldId id="396" r:id="rId14"/>
    <p:sldId id="394" r:id="rId15"/>
    <p:sldId id="389" r:id="rId16"/>
    <p:sldId id="390" r:id="rId17"/>
    <p:sldId id="395" r:id="rId18"/>
    <p:sldId id="397" r:id="rId19"/>
    <p:sldId id="399" r:id="rId20"/>
    <p:sldId id="398" r:id="rId21"/>
    <p:sldId id="387" r:id="rId22"/>
    <p:sldId id="402" r:id="rId23"/>
    <p:sldId id="401" r:id="rId24"/>
    <p:sldId id="378" r:id="rId25"/>
    <p:sldId id="379" r:id="rId26"/>
    <p:sldId id="380" r:id="rId27"/>
    <p:sldId id="381" r:id="rId28"/>
    <p:sldId id="382" r:id="rId29"/>
    <p:sldId id="400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485" autoAdjust="0"/>
    <p:restoredTop sz="94086" autoAdjust="0"/>
  </p:normalViewPr>
  <p:slideViewPr>
    <p:cSldViewPr>
      <p:cViewPr varScale="1">
        <p:scale>
          <a:sx n="69" d="100"/>
          <a:sy n="69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36C1F-17BD-4D70-B280-509D0BA4D2D2}" type="datetimeFigureOut">
              <a:rPr lang="zh-TW" altLang="en-US" smtClean="0"/>
              <a:pPr/>
              <a:t>2017/3/10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B4939-89E8-4A5A-B89C-0147EBA643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5BFFF-70E1-4CC2-B585-3D54B46BB239}" type="datetimeFigureOut">
              <a:rPr lang="zh-TW" altLang="en-US" smtClean="0"/>
              <a:pPr/>
              <a:t>2017/3/10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235B6-EF29-42C6-94DF-03DA3F718B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235B6-EF29-42C6-94DF-03DA3F718B4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235B6-EF29-42C6-94DF-03DA3F718B45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235B6-EF29-42C6-94DF-03DA3F718B45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MwiService</a:t>
            </a:r>
            <a:r>
              <a:rPr lang="en-US" altLang="zh-TW" baseline="0" dirty="0" smtClean="0"/>
              <a:t> = Mobile </a:t>
            </a:r>
            <a:r>
              <a:rPr lang="en-US" altLang="zh-TW" baseline="0" dirty="0" err="1" smtClean="0"/>
              <a:t>Wifi</a:t>
            </a:r>
            <a:r>
              <a:rPr lang="en-US" altLang="zh-TW" baseline="0" dirty="0" smtClean="0"/>
              <a:t> Interactive Service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235B6-EF29-42C6-94DF-03DA3F718B45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235B6-EF29-42C6-94DF-03DA3F718B45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235B6-EF29-42C6-94DF-03DA3F718B45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235B6-EF29-42C6-94DF-03DA3F718B45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235B6-EF29-42C6-94DF-03DA3F718B45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A540-83EE-4440-88BA-6769A07B0568}" type="datetimeFigureOut">
              <a:rPr lang="zh-TW" altLang="en-US" smtClean="0"/>
              <a:pPr/>
              <a:t>2017/3/10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53EC-FA07-44D8-9D82-D38774A383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44404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A540-83EE-4440-88BA-6769A07B0568}" type="datetimeFigureOut">
              <a:rPr lang="zh-TW" altLang="en-US" smtClean="0"/>
              <a:pPr/>
              <a:t>2017/3/10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53EC-FA07-44D8-9D82-D38774A383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946555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A540-83EE-4440-88BA-6769A07B0568}" type="datetimeFigureOut">
              <a:rPr lang="zh-TW" altLang="en-US" smtClean="0"/>
              <a:pPr/>
              <a:t>2017/3/10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53EC-FA07-44D8-9D82-D38774A383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spc="-15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CD6895-D491-9943-8088-4994C1785692}" type="datetime1">
              <a:rPr lang="sv-SE" smtClean="0"/>
              <a:pPr/>
              <a:t>2017-03-10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899359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CD6895-D491-9943-8088-4994C1785692}" type="datetime1">
              <a:rPr lang="sv-SE" smtClean="0"/>
              <a:pPr/>
              <a:t>2017-03-10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151371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CD6895-D491-9943-8088-4994C1785692}" type="datetime1">
              <a:rPr lang="sv-SE" smtClean="0"/>
              <a:pPr/>
              <a:t>2017-03-10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987931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CD6895-D491-9943-8088-4994C1785692}" type="datetime1">
              <a:rPr lang="sv-SE" smtClean="0"/>
              <a:pPr/>
              <a:t>2017-03-10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302213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CD6895-D491-9943-8088-4994C1785692}" type="datetime1">
              <a:rPr lang="sv-SE" smtClean="0"/>
              <a:pPr/>
              <a:t>2017-03-10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15976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CD6895-D491-9943-8088-4994C1785692}" type="datetime1">
              <a:rPr lang="sv-SE" smtClean="0"/>
              <a:pPr/>
              <a:t>2017-03-10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80136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/>
            </a:lvl1pPr>
            <a:lvl3pPr marL="1143000" indent="-228600">
              <a:buClr>
                <a:schemeClr val="accent1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A540-83EE-4440-88BA-6769A07B0568}" type="datetimeFigureOut">
              <a:rPr lang="zh-TW" altLang="en-US" smtClean="0"/>
              <a:pPr/>
              <a:t>2017/3/10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53EC-FA07-44D8-9D82-D38774A383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CD6895-D491-9943-8088-4994C1785692}" type="datetime1">
              <a:rPr lang="sv-SE" smtClean="0"/>
              <a:pPr/>
              <a:t>2017-03-10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659177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CD6895-D491-9943-8088-4994C1785692}" type="datetime1">
              <a:rPr lang="sv-SE" smtClean="0"/>
              <a:pPr/>
              <a:t>2017-03-10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4037638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CD6895-D491-9943-8088-4994C1785692}" type="datetime1">
              <a:rPr lang="sv-SE" smtClean="0"/>
              <a:pPr/>
              <a:t>2017-03-10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215595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CD6895-D491-9943-8088-4994C1785692}" type="datetime1">
              <a:rPr lang="sv-SE" smtClean="0"/>
              <a:pPr/>
              <a:t>2017-03-10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4043938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CD6895-D491-9943-8088-4994C1785692}" type="datetime1">
              <a:rPr lang="sv-SE" smtClean="0"/>
              <a:pPr/>
              <a:t>2017-03-10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75356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A540-83EE-4440-88BA-6769A07B0568}" type="datetimeFigureOut">
              <a:rPr lang="zh-TW" altLang="en-US" smtClean="0"/>
              <a:pPr/>
              <a:t>2017/3/10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53EC-FA07-44D8-9D82-D38774A383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25911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A540-83EE-4440-88BA-6769A07B0568}" type="datetimeFigureOut">
              <a:rPr lang="zh-TW" altLang="en-US" smtClean="0"/>
              <a:pPr/>
              <a:t>2017/3/10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53EC-FA07-44D8-9D82-D38774A383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61715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A540-83EE-4440-88BA-6769A07B0568}" type="datetimeFigureOut">
              <a:rPr lang="zh-TW" altLang="en-US" smtClean="0"/>
              <a:pPr/>
              <a:t>2017/3/10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53EC-FA07-44D8-9D82-D38774A383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5041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A540-83EE-4440-88BA-6769A07B0568}" type="datetimeFigureOut">
              <a:rPr lang="zh-TW" altLang="en-US" smtClean="0"/>
              <a:pPr/>
              <a:t>2017/3/10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53EC-FA07-44D8-9D82-D38774A383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7322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A540-83EE-4440-88BA-6769A07B0568}" type="datetimeFigureOut">
              <a:rPr lang="zh-TW" altLang="en-US" smtClean="0"/>
              <a:pPr/>
              <a:t>2017/3/10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53EC-FA07-44D8-9D82-D38774A383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7955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A540-83EE-4440-88BA-6769A07B0568}" type="datetimeFigureOut">
              <a:rPr lang="zh-TW" altLang="en-US" smtClean="0"/>
              <a:pPr/>
              <a:t>2017/3/10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53EC-FA07-44D8-9D82-D38774A383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6899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A540-83EE-4440-88BA-6769A07B0568}" type="datetimeFigureOut">
              <a:rPr lang="zh-TW" altLang="en-US" smtClean="0"/>
              <a:pPr/>
              <a:t>2017/3/10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53EC-FA07-44D8-9D82-D38774A383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04534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A57AA540-83EE-4440-88BA-6769A07B0568}" type="datetimeFigureOut">
              <a:rPr lang="zh-TW" altLang="en-US" smtClean="0"/>
              <a:pPr/>
              <a:t>2017/3/10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ABF553EC-FA07-44D8-9D82-D38774A3831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Picture 7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770BDA4A-776A-4546-918F-32281E291F21}" type="datetime1">
              <a:rPr lang="sv-SE" smtClean="0"/>
              <a:pPr/>
              <a:t>2017-03-10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Gen93 IMS AP </a:t>
            </a:r>
            <a:br>
              <a:rPr lang="en-US" altLang="zh-TW" dirty="0" smtClean="0"/>
            </a:br>
            <a:r>
              <a:rPr lang="en-US" altLang="zh-TW" dirty="0" smtClean="0"/>
              <a:t>SQA/SV training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 smtClean="0"/>
              <a:t>Gen93 IMS AP team:</a:t>
            </a:r>
          </a:p>
          <a:p>
            <a:pPr algn="l"/>
            <a:r>
              <a:rPr lang="en-US" altLang="zh-TW" sz="2800" dirty="0" smtClean="0"/>
              <a:t>WSD/ACF</a:t>
            </a:r>
          </a:p>
          <a:p>
            <a:pPr algn="l"/>
            <a:r>
              <a:rPr lang="en-US" altLang="zh-TW" sz="2800" dirty="0" smtClean="0"/>
              <a:t>AF1 / AF9 / AF12 / AF13 / AF19</a:t>
            </a:r>
          </a:p>
          <a:p>
            <a:pPr algn="l"/>
            <a:endParaRPr lang="en-US" altLang="zh-TW" dirty="0" smtClean="0"/>
          </a:p>
          <a:p>
            <a:pPr algn="l"/>
            <a:endParaRPr lang="en-US" altLang="zh-TW" dirty="0" smtClean="0"/>
          </a:p>
          <a:p>
            <a:pPr algn="l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Major change of software architecture</a:t>
            </a:r>
            <a:br>
              <a:rPr lang="en-US" altLang="zh-TW" dirty="0" smtClean="0"/>
            </a:br>
            <a:r>
              <a:rPr lang="en-US" altLang="zh-TW" dirty="0" smtClean="0"/>
              <a:t> - IMS infrastructure change #1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133"/>
            <a:ext cx="8229600" cy="211691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IMSA destruction</a:t>
            </a:r>
          </a:p>
          <a:p>
            <a:pPr lvl="1"/>
            <a:r>
              <a:rPr lang="en-US" altLang="zh-TW" dirty="0" smtClean="0"/>
              <a:t>Background:</a:t>
            </a:r>
          </a:p>
          <a:p>
            <a:pPr lvl="2"/>
            <a:r>
              <a:rPr lang="en-US" altLang="zh-TW" dirty="0" smtClean="0"/>
              <a:t>Due to AP/MD interface is unified by AT command, there is no need to relay IMCB message(e.g. PDN activation) for IMSA.</a:t>
            </a:r>
          </a:p>
          <a:p>
            <a:pPr lvl="1"/>
            <a:r>
              <a:rPr lang="en-US" altLang="zh-TW" dirty="0" smtClean="0"/>
              <a:t>93 implementation:</a:t>
            </a:r>
          </a:p>
          <a:p>
            <a:pPr lvl="2"/>
            <a:r>
              <a:rPr lang="en-US" altLang="zh-TW" dirty="0" smtClean="0"/>
              <a:t>IMSA is destructed and domain dispatchers are changed to use AT command/URC through IMS-RIL for modem communication.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05064"/>
            <a:ext cx="3560349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067944" y="4077072"/>
            <a:ext cx="4176464" cy="122413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ImsService</a:t>
            </a:r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5292080" y="4797152"/>
            <a:ext cx="864096" cy="36004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IMSA</a:t>
            </a:r>
            <a:endParaRPr lang="zh-TW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35696" y="4077072"/>
            <a:ext cx="2232248" cy="10801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835696" y="5301208"/>
            <a:ext cx="2232248" cy="7200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92080" y="4797152"/>
            <a:ext cx="86409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292080" y="4797152"/>
            <a:ext cx="86409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92080" y="4293096"/>
            <a:ext cx="2511896" cy="36004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Domain dispatchers</a:t>
            </a:r>
            <a:endParaRPr lang="zh-TW" altLang="en-US" dirty="0"/>
          </a:p>
        </p:txBody>
      </p:sp>
      <p:sp>
        <p:nvSpPr>
          <p:cNvPr id="28" name="Can 27"/>
          <p:cNvSpPr/>
          <p:nvPr/>
        </p:nvSpPr>
        <p:spPr>
          <a:xfrm>
            <a:off x="5652120" y="5157192"/>
            <a:ext cx="216024" cy="576064"/>
          </a:xfrm>
          <a:prstGeom prst="can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74231" y="5651956"/>
            <a:ext cx="78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socket</a:t>
            </a:r>
            <a:endParaRPr lang="zh-TW" altLang="en-US" dirty="0"/>
          </a:p>
        </p:txBody>
      </p:sp>
      <p:sp>
        <p:nvSpPr>
          <p:cNvPr id="31" name="Rectangle 30"/>
          <p:cNvSpPr/>
          <p:nvPr/>
        </p:nvSpPr>
        <p:spPr>
          <a:xfrm>
            <a:off x="6228184" y="4797152"/>
            <a:ext cx="1584176" cy="36004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IMS-RIL</a:t>
            </a:r>
            <a:endParaRPr lang="zh-TW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6228184" y="6012904"/>
            <a:ext cx="2024608" cy="4404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RILD</a:t>
            </a:r>
            <a:endParaRPr lang="zh-TW" altLang="en-US" dirty="0"/>
          </a:p>
        </p:txBody>
      </p:sp>
      <p:sp>
        <p:nvSpPr>
          <p:cNvPr id="30" name="Can 29"/>
          <p:cNvSpPr/>
          <p:nvPr/>
        </p:nvSpPr>
        <p:spPr>
          <a:xfrm>
            <a:off x="7236296" y="5157192"/>
            <a:ext cx="216024" cy="1512168"/>
          </a:xfrm>
          <a:prstGeom prst="can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62124" y="6309320"/>
            <a:ext cx="14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AT command</a:t>
            </a:r>
            <a:endParaRPr lang="zh-TW" altLang="en-US" dirty="0"/>
          </a:p>
        </p:txBody>
      </p:sp>
      <p:sp>
        <p:nvSpPr>
          <p:cNvPr id="34" name="Up-Down Arrow 33"/>
          <p:cNvSpPr/>
          <p:nvPr/>
        </p:nvSpPr>
        <p:spPr>
          <a:xfrm>
            <a:off x="5652120" y="4581128"/>
            <a:ext cx="216024" cy="288032"/>
          </a:xfrm>
          <a:prstGeom prst="upDownArrow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Up-Down Arrow 34"/>
          <p:cNvSpPr/>
          <p:nvPr/>
        </p:nvSpPr>
        <p:spPr>
          <a:xfrm>
            <a:off x="6876256" y="4581128"/>
            <a:ext cx="216024" cy="288032"/>
          </a:xfrm>
          <a:prstGeom prst="up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Major change of software architecture</a:t>
            </a:r>
            <a:br>
              <a:rPr lang="en-US" altLang="zh-TW" dirty="0" smtClean="0"/>
            </a:br>
            <a:r>
              <a:rPr lang="en-US" altLang="zh-TW" dirty="0" smtClean="0"/>
              <a:t>- IMS infrastructure change #2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MAL destruction</a:t>
            </a:r>
          </a:p>
          <a:p>
            <a:pPr lvl="1"/>
            <a:r>
              <a:rPr lang="en-US" altLang="zh-TW" dirty="0" smtClean="0"/>
              <a:t>Background:</a:t>
            </a:r>
          </a:p>
          <a:p>
            <a:pPr lvl="2"/>
            <a:r>
              <a:rPr lang="en-US" altLang="zh-TW" dirty="0" smtClean="0"/>
              <a:t>Gen93 MD is designed to merge 3GPP RAT GSM/C2K and non-3GPP RAT WiFi. </a:t>
            </a:r>
          </a:p>
          <a:p>
            <a:pPr lvl="1"/>
            <a:r>
              <a:rPr lang="en-US" altLang="zh-TW" dirty="0" smtClean="0"/>
              <a:t>93 implementation:</a:t>
            </a:r>
          </a:p>
          <a:p>
            <a:pPr lvl="2"/>
            <a:r>
              <a:rPr lang="en-US" altLang="zh-TW" dirty="0" smtClean="0"/>
              <a:t>Therefore, all MAL function(e.g. domain selection/IMS parameter relay) is moved to MD from AP.</a:t>
            </a:r>
          </a:p>
          <a:p>
            <a:pPr lvl="2"/>
            <a:r>
              <a:rPr lang="en-US" altLang="zh-TW" dirty="0" smtClean="0"/>
              <a:t>Only modem aware and complete the handover procedure</a:t>
            </a:r>
          </a:p>
          <a:p>
            <a:pPr lvl="2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Major change of software architecture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842926"/>
            <a:ext cx="4248472" cy="4289481"/>
          </a:xfrm>
        </p:spPr>
        <p:txBody>
          <a:bodyPr>
            <a:normAutofit/>
          </a:bodyPr>
          <a:lstStyle/>
          <a:p>
            <a:r>
              <a:rPr lang="en-US" altLang="zh-TW" sz="2400" b="1" dirty="0" smtClean="0"/>
              <a:t>RAT selection in MAL</a:t>
            </a:r>
            <a:endParaRPr lang="zh-TW" altLang="en-US" sz="2400" b="1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59" y="3243975"/>
            <a:ext cx="449574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3243975"/>
            <a:ext cx="452839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Content Placeholder 2"/>
          <p:cNvSpPr txBox="1">
            <a:spLocks/>
          </p:cNvSpPr>
          <p:nvPr/>
        </p:nvSpPr>
        <p:spPr>
          <a:xfrm>
            <a:off x="4355976" y="2883935"/>
            <a:ext cx="504056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altLang="zh-TW" sz="2400" b="1" dirty="0" smtClean="0"/>
              <a:t>RAT selection in Gen93 MD IWLAN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75656" y="5548231"/>
            <a:ext cx="792088" cy="36004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Oval 23"/>
          <p:cNvSpPr/>
          <p:nvPr/>
        </p:nvSpPr>
        <p:spPr>
          <a:xfrm>
            <a:off x="7236296" y="6340319"/>
            <a:ext cx="792088" cy="36004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 smtClean="0"/>
              <a:t>IWLAN</a:t>
            </a:r>
            <a:endParaRPr lang="zh-TW" altLang="en-US" sz="1050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46856" y="1299759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 destruction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en-US" altLang="zh-TW" sz="2800" noProof="0" dirty="0" smtClean="0"/>
              <a:t>Gen93 MD is equipped with RAT selection capability, including GSM/C2K/WiFi.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Elbow Connector 13"/>
          <p:cNvCxnSpPr>
            <a:endCxn id="24" idx="2"/>
          </p:cNvCxnSpPr>
          <p:nvPr/>
        </p:nvCxnSpPr>
        <p:spPr>
          <a:xfrm>
            <a:off x="5724128" y="6093296"/>
            <a:ext cx="1512168" cy="427043"/>
          </a:xfrm>
          <a:prstGeom prst="bentConnector3">
            <a:avLst>
              <a:gd name="adj1" fmla="val 869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22" idx="6"/>
          </p:cNvCxnSpPr>
          <p:nvPr/>
        </p:nvCxnSpPr>
        <p:spPr>
          <a:xfrm rot="16200000" flipV="1">
            <a:off x="2265242" y="5730754"/>
            <a:ext cx="293037" cy="2880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Major change of software architecture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IMS data re-arch.</a:t>
            </a:r>
          </a:p>
          <a:p>
            <a:pPr lvl="1"/>
            <a:r>
              <a:rPr lang="en-US" altLang="zh-TW" dirty="0" smtClean="0"/>
              <a:t>Background:</a:t>
            </a:r>
          </a:p>
          <a:p>
            <a:pPr lvl="2"/>
            <a:r>
              <a:rPr lang="en-US" altLang="zh-TW" dirty="0" smtClean="0"/>
              <a:t>IMS data RIL part is also re-factored based on</a:t>
            </a:r>
          </a:p>
          <a:p>
            <a:pPr lvl="3"/>
            <a:r>
              <a:rPr lang="en-US" altLang="zh-TW" dirty="0" smtClean="0"/>
              <a:t>ONE RIL arch. </a:t>
            </a:r>
          </a:p>
          <a:p>
            <a:pPr lvl="3"/>
            <a:r>
              <a:rPr lang="en-US" altLang="zh-TW" dirty="0" smtClean="0"/>
              <a:t>MAL removal</a:t>
            </a:r>
          </a:p>
          <a:p>
            <a:pPr lvl="3"/>
            <a:r>
              <a:rPr lang="en-US" altLang="zh-TW" dirty="0" smtClean="0"/>
              <a:t>IMSA removal</a:t>
            </a:r>
          </a:p>
          <a:p>
            <a:pPr lvl="1"/>
            <a:r>
              <a:rPr lang="en-US" altLang="zh-TW" dirty="0" smtClean="0"/>
              <a:t>93 Implementation:</a:t>
            </a:r>
          </a:p>
          <a:p>
            <a:pPr lvl="2"/>
            <a:r>
              <a:rPr lang="en-US" altLang="zh-TW" dirty="0" smtClean="0"/>
              <a:t>MD establishes IMS PDN first, and then notify AP to reuse</a:t>
            </a:r>
          </a:p>
          <a:p>
            <a:pPr lvl="2"/>
            <a:r>
              <a:rPr lang="en-US" altLang="zh-TW" dirty="0" smtClean="0"/>
              <a:t>IMS PDN activation/deactivation is triggered by AT/URC</a:t>
            </a:r>
          </a:p>
          <a:p>
            <a:pPr lvl="2"/>
            <a:r>
              <a:rPr lang="en-US" altLang="zh-TW" dirty="0" smtClean="0"/>
              <a:t>Data framework is re-factored to comply AOSP</a:t>
            </a:r>
          </a:p>
          <a:p>
            <a:pPr lvl="3"/>
            <a:r>
              <a:rPr lang="en-US" altLang="zh-TW" dirty="0" smtClean="0"/>
              <a:t>Remove “Ignore roaming check for IMS PDN”</a:t>
            </a:r>
          </a:p>
          <a:p>
            <a:pPr lvl="3"/>
            <a:r>
              <a:rPr lang="en-US" altLang="zh-TW" dirty="0" smtClean="0"/>
              <a:t>Remove “Ignore  retry for IMS PDN”</a:t>
            </a:r>
          </a:p>
          <a:p>
            <a:pPr lvl="3"/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Major change of software architecture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Activation/Deactivation procedure:</a:t>
            </a:r>
          </a:p>
          <a:p>
            <a:pPr lvl="1"/>
            <a:r>
              <a:rPr lang="en-US" altLang="zh-TW" dirty="0" smtClean="0"/>
              <a:t>Gen93 MD has the capability to activate the IMS PDN and complete the domain selection before AP involve.</a:t>
            </a:r>
          </a:p>
          <a:p>
            <a:pPr lvl="2"/>
            <a:r>
              <a:rPr lang="en-US" altLang="zh-TW" dirty="0" smtClean="0"/>
              <a:t>Legacy design:</a:t>
            </a:r>
          </a:p>
          <a:p>
            <a:pPr lvl="3"/>
            <a:r>
              <a:rPr lang="en-US" altLang="zh-TW" dirty="0" smtClean="0"/>
              <a:t>trigger =&gt; FWK setup =&gt; domain selection =&gt; establish PDN</a:t>
            </a:r>
          </a:p>
          <a:p>
            <a:pPr lvl="2"/>
            <a:r>
              <a:rPr lang="en-US" altLang="zh-TW" dirty="0" smtClean="0"/>
              <a:t>Gen93 design:</a:t>
            </a:r>
          </a:p>
          <a:p>
            <a:pPr lvl="3"/>
            <a:r>
              <a:rPr lang="en-US" altLang="zh-TW" dirty="0" smtClean="0"/>
              <a:t>trigger =&gt; domain selection =&gt; establish PDN =&gt; FWK setup to reuse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Major change of software architecture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" y="1988840"/>
            <a:ext cx="3970784" cy="4289481"/>
          </a:xfrm>
        </p:spPr>
        <p:txBody>
          <a:bodyPr/>
          <a:lstStyle/>
          <a:p>
            <a:r>
              <a:rPr lang="en-US" altLang="zh-TW" dirty="0" smtClean="0"/>
              <a:t>Legacy flow</a:t>
            </a:r>
          </a:p>
          <a:p>
            <a:endParaRPr lang="zh-TW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59" y="2492896"/>
            <a:ext cx="449574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2492896"/>
            <a:ext cx="452839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Content Placeholder 2"/>
          <p:cNvSpPr txBox="1">
            <a:spLocks/>
          </p:cNvSpPr>
          <p:nvPr/>
        </p:nvSpPr>
        <p:spPr>
          <a:xfrm>
            <a:off x="5497760" y="1988840"/>
            <a:ext cx="3970784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altLang="zh-TW" sz="3200" noProof="0" dirty="0" smtClean="0"/>
              <a:t>93 flow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rot="5400000" flipH="1" flipV="1">
            <a:off x="1043608" y="4293096"/>
            <a:ext cx="792088" cy="504056"/>
          </a:xfrm>
          <a:prstGeom prst="bentConnector3">
            <a:avLst>
              <a:gd name="adj1" fmla="val -506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1979712" y="4005064"/>
            <a:ext cx="1800200" cy="936104"/>
          </a:xfrm>
          <a:prstGeom prst="bentConnector3">
            <a:avLst>
              <a:gd name="adj1" fmla="val 122223"/>
            </a:avLst>
          </a:prstGeom>
          <a:ln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0800000" flipV="1">
            <a:off x="2699792" y="4941167"/>
            <a:ext cx="1152128" cy="43204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0800000">
            <a:off x="2123728" y="5013176"/>
            <a:ext cx="648072" cy="36004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6200000" flipH="1">
            <a:off x="5868144" y="5229200"/>
            <a:ext cx="576064" cy="5760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6200000" flipV="1">
            <a:off x="6228186" y="4437113"/>
            <a:ext cx="1728191" cy="1008111"/>
          </a:xfrm>
          <a:prstGeom prst="bentConnector3">
            <a:avLst>
              <a:gd name="adj1" fmla="val 82869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6732242" y="4005066"/>
            <a:ext cx="1800198" cy="1296142"/>
          </a:xfrm>
          <a:prstGeom prst="bentConnector3">
            <a:avLst>
              <a:gd name="adj1" fmla="val -794"/>
            </a:avLst>
          </a:prstGeom>
          <a:ln>
            <a:headEnd type="none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7" name="Can 66"/>
          <p:cNvSpPr/>
          <p:nvPr/>
        </p:nvSpPr>
        <p:spPr>
          <a:xfrm>
            <a:off x="1475656" y="5993904"/>
            <a:ext cx="288032" cy="50405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83568" y="6444044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Operator Network</a:t>
            </a:r>
            <a:endParaRPr lang="zh-TW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691680" y="606591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IMS PDN</a:t>
            </a:r>
            <a:endParaRPr lang="zh-TW" altLang="en-US" dirty="0"/>
          </a:p>
        </p:txBody>
      </p:sp>
      <p:sp>
        <p:nvSpPr>
          <p:cNvPr id="73" name="Can 72"/>
          <p:cNvSpPr/>
          <p:nvPr/>
        </p:nvSpPr>
        <p:spPr>
          <a:xfrm>
            <a:off x="6300192" y="5877272"/>
            <a:ext cx="288032" cy="50405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508104" y="6372036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Operator Network</a:t>
            </a:r>
            <a:endParaRPr lang="zh-TW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516216" y="594928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IMS PDN</a:t>
            </a:r>
            <a:endParaRPr lang="zh-TW" altLang="en-US" dirty="0"/>
          </a:p>
        </p:txBody>
      </p:sp>
      <p:cxnSp>
        <p:nvCxnSpPr>
          <p:cNvPr id="76" name="Elbow Connector 75"/>
          <p:cNvCxnSpPr>
            <a:stCxn id="75" idx="3"/>
          </p:cNvCxnSpPr>
          <p:nvPr/>
        </p:nvCxnSpPr>
        <p:spPr>
          <a:xfrm flipV="1">
            <a:off x="7524825" y="5301208"/>
            <a:ext cx="1007615" cy="832738"/>
          </a:xfrm>
          <a:prstGeom prst="bentConnector3">
            <a:avLst>
              <a:gd name="adj1" fmla="val 69851"/>
            </a:avLst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12184" y="5805264"/>
            <a:ext cx="70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reuse</a:t>
            </a:r>
            <a:endParaRPr lang="zh-TW" altLang="en-US" dirty="0"/>
          </a:p>
        </p:txBody>
      </p:sp>
      <p:cxnSp>
        <p:nvCxnSpPr>
          <p:cNvPr id="85" name="Elbow Connector 84"/>
          <p:cNvCxnSpPr>
            <a:endCxn id="67" idx="1"/>
          </p:cNvCxnSpPr>
          <p:nvPr/>
        </p:nvCxnSpPr>
        <p:spPr>
          <a:xfrm rot="10800000" flipV="1">
            <a:off x="1619672" y="5589240"/>
            <a:ext cx="1080120" cy="4046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699792" y="5373216"/>
            <a:ext cx="0" cy="21602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627784" y="5301208"/>
            <a:ext cx="144016" cy="1440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Major change of software architecture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IMS-RIL re-factory</a:t>
            </a:r>
          </a:p>
          <a:p>
            <a:pPr lvl="1"/>
            <a:r>
              <a:rPr lang="en-US" altLang="zh-TW" dirty="0" smtClean="0"/>
              <a:t>Background:</a:t>
            </a:r>
          </a:p>
          <a:p>
            <a:pPr lvl="2"/>
            <a:r>
              <a:rPr lang="en-US" altLang="zh-TW" dirty="0" smtClean="0"/>
              <a:t>IMS-RIL</a:t>
            </a:r>
            <a:r>
              <a:rPr lang="zh-TW" altLang="en-US" dirty="0" smtClean="0"/>
              <a:t> </a:t>
            </a:r>
            <a:r>
              <a:rPr lang="en-US" altLang="zh-TW" dirty="0" smtClean="0"/>
              <a:t>originally connects ImsService and GSM-RIL before Gen93</a:t>
            </a:r>
          </a:p>
          <a:p>
            <a:pPr lvl="2"/>
            <a:r>
              <a:rPr lang="en-US" altLang="zh-TW" dirty="0" smtClean="0"/>
              <a:t>In VzW project, IMS-RIL is re-factored to connect ImsService and </a:t>
            </a:r>
            <a:r>
              <a:rPr lang="en-US" altLang="zh-TW" dirty="0" err="1" smtClean="0"/>
              <a:t>RilRroxy</a:t>
            </a:r>
            <a:r>
              <a:rPr lang="en-US" altLang="zh-TW" dirty="0" smtClean="0"/>
              <a:t> in order to centrally control GSM/C2K RILD.</a:t>
            </a:r>
          </a:p>
          <a:p>
            <a:pPr lvl="1"/>
            <a:r>
              <a:rPr lang="en-US" altLang="zh-TW" dirty="0" smtClean="0"/>
              <a:t>93 Implementation:</a:t>
            </a:r>
          </a:p>
          <a:p>
            <a:pPr lvl="2"/>
            <a:r>
              <a:rPr lang="en-US" altLang="zh-TW" dirty="0" smtClean="0"/>
              <a:t>Due to GSM/C2K is merged and to align ONE RIL arch., the VzW design is implemented which connects ImsService and TCL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Major change of software architecture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IMS-CC</a:t>
            </a:r>
          </a:p>
          <a:p>
            <a:pPr lvl="1"/>
            <a:r>
              <a:rPr lang="en-US" altLang="zh-TW" dirty="0" smtClean="0"/>
              <a:t>Background:</a:t>
            </a:r>
          </a:p>
          <a:p>
            <a:pPr lvl="2"/>
            <a:r>
              <a:rPr lang="en-US" altLang="zh-TW" dirty="0" smtClean="0"/>
              <a:t>“Conference SRVCC” and “380 redial” are not AOSP compliant solution before Gen93.</a:t>
            </a:r>
          </a:p>
          <a:p>
            <a:pPr lvl="2"/>
            <a:r>
              <a:rPr lang="en-US" altLang="zh-TW" dirty="0" smtClean="0"/>
              <a:t>It’s necessary to add some workaround in AP to restore the call number before conference SRVCC.</a:t>
            </a:r>
          </a:p>
          <a:p>
            <a:pPr lvl="2"/>
            <a:r>
              <a:rPr lang="en-US" altLang="zh-TW" dirty="0" smtClean="0"/>
              <a:t>When UE receives the 380 error response, CS/ECC redial is necessary. Part of solution in VDM, the other is in AP.</a:t>
            </a:r>
          </a:p>
          <a:p>
            <a:pPr lvl="1"/>
            <a:r>
              <a:rPr lang="en-US" altLang="zh-TW" dirty="0" smtClean="0"/>
              <a:t>93 implementation:</a:t>
            </a:r>
          </a:p>
          <a:p>
            <a:pPr lvl="2"/>
            <a:r>
              <a:rPr lang="en-US" altLang="zh-TW" dirty="0" smtClean="0"/>
              <a:t>Remove the AP part modification to fulfill AOSP compliant design</a:t>
            </a:r>
          </a:p>
          <a:p>
            <a:pPr lvl="2"/>
            <a:r>
              <a:rPr lang="en-US" altLang="zh-TW" dirty="0" smtClean="0"/>
              <a:t>Common part only need to align ONE RIL arch. change.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Major change of software architecture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 Gen93, a lots of logic are refactored to and implement in MD side.</a:t>
            </a:r>
          </a:p>
          <a:p>
            <a:r>
              <a:rPr lang="en-US" altLang="zh-TW" dirty="0" smtClean="0"/>
              <a:t>Refactored logic in MD:</a:t>
            </a:r>
          </a:p>
          <a:p>
            <a:pPr lvl="1"/>
            <a:r>
              <a:rPr lang="en-US" altLang="zh-TW" dirty="0" smtClean="0"/>
              <a:t>WiFi / LTE handover (Signal/Preference change)</a:t>
            </a:r>
          </a:p>
          <a:p>
            <a:pPr lvl="1"/>
            <a:r>
              <a:rPr lang="en-US" altLang="zh-TW" dirty="0" smtClean="0"/>
              <a:t>3GPP1/3GPP2/non-3GPP RAT selection</a:t>
            </a:r>
          </a:p>
          <a:p>
            <a:pPr lvl="1"/>
            <a:r>
              <a:rPr lang="en-US" altLang="zh-TW" dirty="0" smtClean="0"/>
              <a:t>MD auto setup IMS PDN, including ePDG connection</a:t>
            </a:r>
          </a:p>
          <a:p>
            <a:pPr lvl="1"/>
            <a:r>
              <a:rPr lang="en-US" altLang="zh-TW" smtClean="0"/>
              <a:t>380 redial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IMS Test strategy and affected scenario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Test strategy:</a:t>
            </a:r>
          </a:p>
          <a:p>
            <a:pPr lvl="1"/>
            <a:r>
              <a:rPr lang="en-US" altLang="zh-TW" dirty="0" smtClean="0"/>
              <a:t>Gen93 is equipped with the AS-IS feature set (VoLTE/</a:t>
            </a:r>
            <a:r>
              <a:rPr lang="en-US" altLang="zh-TW" dirty="0" err="1" smtClean="0"/>
              <a:t>VoWiFi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ViLTE</a:t>
            </a:r>
            <a:r>
              <a:rPr lang="en-US" altLang="zh-TW" dirty="0" smtClean="0"/>
              <a:t>). Therefore, all UI and user behavior is kept the same as before.</a:t>
            </a:r>
          </a:p>
          <a:p>
            <a:pPr lvl="1"/>
            <a:r>
              <a:rPr lang="en-US" altLang="zh-TW" dirty="0" smtClean="0"/>
              <a:t>We suggest SQA/SV can keep the original verification procedure to secure the software quality. 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Design principle of Gen93 MD</a:t>
            </a:r>
          </a:p>
          <a:p>
            <a:r>
              <a:rPr lang="en-US" altLang="zh-TW" dirty="0" smtClean="0"/>
              <a:t>Gen90-92/Gen93 IMS SW architecture</a:t>
            </a:r>
          </a:p>
          <a:p>
            <a:r>
              <a:rPr lang="en-US" altLang="zh-TW" dirty="0" smtClean="0"/>
              <a:t>Major change of software architecture</a:t>
            </a:r>
          </a:p>
          <a:p>
            <a:r>
              <a:rPr lang="en-US" altLang="zh-TW" dirty="0" smtClean="0"/>
              <a:t>IMS test strategy and affected scenario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IMS Test strategy and affected scenario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b="1" dirty="0" smtClean="0"/>
              <a:t>All UI keep original display</a:t>
            </a:r>
          </a:p>
          <a:p>
            <a:pPr lvl="1"/>
            <a:r>
              <a:rPr lang="en-US" altLang="zh-TW" dirty="0" smtClean="0"/>
              <a:t>VoLTE/VoWiFi registration icon</a:t>
            </a:r>
          </a:p>
          <a:p>
            <a:pPr lvl="1"/>
            <a:r>
              <a:rPr lang="en-US" altLang="zh-TW" dirty="0" smtClean="0"/>
              <a:t>IMS setting entries</a:t>
            </a:r>
          </a:p>
          <a:p>
            <a:pPr lvl="1"/>
            <a:r>
              <a:rPr lang="en-US" altLang="zh-TW" dirty="0" smtClean="0"/>
              <a:t>Dialer icon</a:t>
            </a:r>
          </a:p>
          <a:p>
            <a:pPr lvl="1"/>
            <a:endParaRPr lang="en-US" altLang="zh-TW" dirty="0" smtClean="0"/>
          </a:p>
          <a:p>
            <a:r>
              <a:rPr lang="en-US" altLang="zh-TW" b="1" dirty="0" smtClean="0"/>
              <a:t>All scenarios keep original design</a:t>
            </a:r>
          </a:p>
          <a:p>
            <a:pPr lvl="1"/>
            <a:r>
              <a:rPr lang="en-US" altLang="zh-TW" dirty="0" smtClean="0"/>
              <a:t>IMS registration shows the same icon on status bar</a:t>
            </a:r>
          </a:p>
          <a:p>
            <a:pPr lvl="1"/>
            <a:r>
              <a:rPr lang="en-US" altLang="zh-TW" dirty="0" smtClean="0"/>
              <a:t>IMS call (VoLTE/VoWiFi/ViLTE)</a:t>
            </a:r>
          </a:p>
          <a:p>
            <a:pPr lvl="1"/>
            <a:r>
              <a:rPr lang="en-US" altLang="zh-TW" dirty="0" smtClean="0"/>
              <a:t>IMS call SRVCC</a:t>
            </a:r>
          </a:p>
          <a:p>
            <a:pPr lvl="1"/>
            <a:r>
              <a:rPr lang="en-US" altLang="zh-TW" dirty="0" smtClean="0"/>
              <a:t>IMS Conference call</a:t>
            </a:r>
          </a:p>
          <a:p>
            <a:pPr lvl="1"/>
            <a:r>
              <a:rPr lang="en-US" altLang="zh-TW" dirty="0" smtClean="0"/>
              <a:t>Handover for WiFi/LTE switch</a:t>
            </a:r>
          </a:p>
          <a:p>
            <a:pPr lvl="1"/>
            <a:r>
              <a:rPr lang="en-US" altLang="zh-TW" dirty="0" smtClean="0"/>
              <a:t>VoWiFi call during flight mode</a:t>
            </a:r>
          </a:p>
          <a:p>
            <a:pPr lvl="1"/>
            <a:r>
              <a:rPr lang="en-US" altLang="zh-TW" dirty="0" smtClean="0"/>
              <a:t>SMS over IMS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VoLTE test suite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IMS registration on LTE</a:t>
            </a:r>
          </a:p>
          <a:p>
            <a:pPr lvl="1"/>
            <a:r>
              <a:rPr lang="en-US" altLang="zh-TW" dirty="0" smtClean="0"/>
              <a:t>IMS setting on/off, IMS registration is OK</a:t>
            </a:r>
          </a:p>
          <a:p>
            <a:pPr lvl="1"/>
            <a:r>
              <a:rPr lang="en-US" altLang="zh-TW" dirty="0" smtClean="0"/>
              <a:t>Flight mode on/off , IMS registration is OK</a:t>
            </a:r>
          </a:p>
          <a:p>
            <a:pPr lvl="1"/>
            <a:r>
              <a:rPr lang="en-US" altLang="zh-TW" dirty="0" smtClean="0"/>
              <a:t>SIM switch, IMS registration is OK</a:t>
            </a:r>
          </a:p>
          <a:p>
            <a:r>
              <a:rPr lang="en-US" altLang="zh-TW" dirty="0" smtClean="0"/>
              <a:t>VoLTE MO/MT call</a:t>
            </a:r>
          </a:p>
          <a:p>
            <a:r>
              <a:rPr lang="en-US" altLang="zh-TW" dirty="0" smtClean="0"/>
              <a:t>VoLTE conference call</a:t>
            </a:r>
          </a:p>
          <a:p>
            <a:r>
              <a:rPr lang="en-US" altLang="zh-TW" dirty="0" smtClean="0"/>
              <a:t>SRVCC</a:t>
            </a:r>
          </a:p>
          <a:p>
            <a:r>
              <a:rPr lang="en-US" altLang="zh-TW" dirty="0" smtClean="0"/>
              <a:t>Conference call SRVCC</a:t>
            </a:r>
          </a:p>
          <a:p>
            <a:r>
              <a:rPr lang="en-US" altLang="zh-TW" dirty="0" smtClean="0"/>
              <a:t>Emergency call over IMS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VoWiFi test suite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IMS registration on WiFi</a:t>
            </a:r>
          </a:p>
          <a:p>
            <a:r>
              <a:rPr lang="en-US" altLang="zh-TW" dirty="0" smtClean="0"/>
              <a:t>Flight mode, IMS registration on WiFi</a:t>
            </a:r>
          </a:p>
          <a:p>
            <a:r>
              <a:rPr lang="en-US" altLang="zh-TW" dirty="0" smtClean="0"/>
              <a:t>Flight mode, VoWiFi call</a:t>
            </a:r>
          </a:p>
          <a:p>
            <a:r>
              <a:rPr lang="en-US" altLang="zh-TW" dirty="0" smtClean="0"/>
              <a:t>Handover trigger combination</a:t>
            </a:r>
          </a:p>
          <a:p>
            <a:pPr lvl="1"/>
            <a:r>
              <a:rPr lang="en-US" altLang="zh-TW" dirty="0" smtClean="0"/>
              <a:t>RAT change</a:t>
            </a:r>
          </a:p>
          <a:p>
            <a:pPr lvl="1"/>
            <a:r>
              <a:rPr lang="en-US" altLang="zh-TW" dirty="0" smtClean="0"/>
              <a:t>User preference change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ViLTE test suite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ViLTE MO/MT call</a:t>
            </a:r>
          </a:p>
          <a:p>
            <a:r>
              <a:rPr lang="en-US" altLang="zh-TW" dirty="0" smtClean="0"/>
              <a:t>Local downgrade from video to voice call </a:t>
            </a:r>
          </a:p>
          <a:p>
            <a:r>
              <a:rPr lang="en-US" altLang="zh-TW" dirty="0" smtClean="0"/>
              <a:t>Remote downgrade from video to voice call </a:t>
            </a:r>
          </a:p>
          <a:p>
            <a:r>
              <a:rPr lang="en-US" altLang="zh-TW" dirty="0" smtClean="0"/>
              <a:t>Local upgrade from voice to video call and remote accepted </a:t>
            </a:r>
          </a:p>
          <a:p>
            <a:r>
              <a:rPr lang="en-US" altLang="zh-TW" dirty="0" smtClean="0"/>
              <a:t>Remote upgrade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System-wise test suite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TRM</a:t>
            </a:r>
          </a:p>
          <a:p>
            <a:pPr lvl="1"/>
            <a:r>
              <a:rPr lang="en-US" altLang="zh-TW" dirty="0" smtClean="0"/>
              <a:t>Telephony process die then recover.</a:t>
            </a:r>
          </a:p>
          <a:p>
            <a:pPr lvl="1"/>
            <a:r>
              <a:rPr lang="en-US" altLang="zh-TW" dirty="0" smtClean="0"/>
              <a:t>ImsService process die then recover.</a:t>
            </a:r>
          </a:p>
          <a:p>
            <a:pPr lvl="1"/>
            <a:r>
              <a:rPr lang="en-US" altLang="zh-TW" dirty="0" smtClean="0"/>
              <a:t>MwiService process die then recover.</a:t>
            </a:r>
          </a:p>
          <a:p>
            <a:pPr lvl="1"/>
            <a:r>
              <a:rPr lang="en-US" altLang="zh-TW" dirty="0" smtClean="0"/>
              <a:t>VTService process die then recover</a:t>
            </a:r>
          </a:p>
          <a:p>
            <a:pPr lvl="1"/>
            <a:r>
              <a:rPr lang="en-US" altLang="zh-TW" dirty="0" smtClean="0"/>
              <a:t>RIL process die then recover</a:t>
            </a:r>
          </a:p>
          <a:p>
            <a:r>
              <a:rPr lang="en-US" altLang="zh-TW" dirty="0" smtClean="0"/>
              <a:t>IPO</a:t>
            </a:r>
          </a:p>
          <a:p>
            <a:pPr lvl="1"/>
            <a:r>
              <a:rPr lang="en-US" altLang="zh-TW" dirty="0" smtClean="0"/>
              <a:t>After IPO, IMS registration successfully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924944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Design principle of Gen93 IMS solution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b="1" dirty="0" smtClean="0"/>
              <a:t>Design principle:</a:t>
            </a:r>
          </a:p>
          <a:p>
            <a:pPr lvl="1"/>
            <a:r>
              <a:rPr lang="en-US" altLang="zh-TW" dirty="0" smtClean="0"/>
              <a:t>Highly leveraged IOT accomplishment</a:t>
            </a:r>
          </a:p>
          <a:p>
            <a:pPr lvl="1"/>
            <a:r>
              <a:rPr lang="en-US" altLang="zh-TW" dirty="0" smtClean="0"/>
              <a:t>Better cross-platform capability</a:t>
            </a:r>
          </a:p>
          <a:p>
            <a:pPr lvl="1"/>
            <a:r>
              <a:rPr lang="en-US" altLang="zh-TW" dirty="0" smtClean="0"/>
              <a:t>Unified AT interface for long-term IMS solution</a:t>
            </a:r>
          </a:p>
          <a:p>
            <a:pPr lvl="1"/>
            <a:r>
              <a:rPr lang="en-US" altLang="zh-TW" dirty="0" smtClean="0"/>
              <a:t>More compliant for AOSP design</a:t>
            </a:r>
          </a:p>
          <a:p>
            <a:pPr lvl="1"/>
            <a:endParaRPr lang="en-US" altLang="zh-TW" dirty="0" smtClean="0"/>
          </a:p>
          <a:p>
            <a:r>
              <a:rPr lang="en-US" altLang="zh-TW" b="1" dirty="0" smtClean="0"/>
              <a:t>Major features of Gen93 MD:</a:t>
            </a:r>
          </a:p>
          <a:p>
            <a:pPr lvl="1"/>
            <a:r>
              <a:rPr lang="en-US" altLang="zh-TW" dirty="0" smtClean="0"/>
              <a:t>3GPP RAT(GSM/C2K) integration</a:t>
            </a:r>
          </a:p>
          <a:p>
            <a:pPr lvl="1"/>
            <a:r>
              <a:rPr lang="en-US" altLang="zh-TW" dirty="0" smtClean="0"/>
              <a:t>3GPP RAT and non-3GPP RAT(WiFi) integration</a:t>
            </a:r>
          </a:p>
          <a:p>
            <a:pPr lvl="1"/>
            <a:r>
              <a:rPr lang="en-US" altLang="zh-TW" dirty="0" smtClean="0"/>
              <a:t>One RILD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(Gen90-92) Legacy IMS solution</a:t>
            </a:r>
            <a:endParaRPr lang="zh-TW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48064" y="4869160"/>
            <a:ext cx="1916039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IMS stack</a:t>
            </a:r>
            <a:endParaRPr lang="zh-TW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48064" y="1866528"/>
            <a:ext cx="3816424" cy="8423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AOSP framework / application</a:t>
            </a:r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11960" y="5805264"/>
            <a:ext cx="493204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092280" y="4869160"/>
            <a:ext cx="1916039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MAL</a:t>
            </a:r>
            <a:endParaRPr lang="zh-TW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16024" y="1744133"/>
            <a:ext cx="5004048" cy="470920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IMS solution is designed to adapt </a:t>
            </a:r>
          </a:p>
          <a:p>
            <a:pPr>
              <a:buNone/>
            </a:pPr>
            <a:r>
              <a:rPr lang="en-US" altLang="zh-TW" sz="2800" dirty="0" smtClean="0"/>
              <a:t>	</a:t>
            </a:r>
            <a:r>
              <a:rPr lang="en-US" altLang="zh-TW" sz="2400" b="1" dirty="0" smtClean="0"/>
              <a:t>[AOSP and MTK proprietary part] </a:t>
            </a:r>
            <a:endParaRPr lang="en-US" altLang="zh-TW" sz="2800" b="1" dirty="0" smtClean="0"/>
          </a:p>
          <a:p>
            <a:pPr>
              <a:buNone/>
            </a:pPr>
            <a:r>
              <a:rPr lang="en-US" altLang="zh-TW" sz="2800" dirty="0" smtClean="0"/>
              <a:t>	based on </a:t>
            </a:r>
          </a:p>
          <a:p>
            <a:pPr>
              <a:buNone/>
            </a:pPr>
            <a:r>
              <a:rPr lang="en-US" altLang="zh-TW" sz="2800" dirty="0" smtClean="0"/>
              <a:t>	</a:t>
            </a:r>
            <a:r>
              <a:rPr lang="en-US" altLang="zh-TW" sz="2400" b="1" dirty="0" smtClean="0"/>
              <a:t>[Two RILD / MAL / IMS Stack] </a:t>
            </a:r>
            <a:endParaRPr lang="en-US" altLang="zh-TW" sz="2800" b="1" dirty="0" smtClean="0"/>
          </a:p>
          <a:p>
            <a:pPr>
              <a:buNone/>
            </a:pPr>
            <a:r>
              <a:rPr lang="en-US" altLang="zh-TW" sz="2800" dirty="0" smtClean="0"/>
              <a:t>	architecture.</a:t>
            </a:r>
            <a:endParaRPr lang="zh-TW" altLang="en-US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5148064" y="2852936"/>
            <a:ext cx="3816424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IMS solution</a:t>
            </a:r>
            <a:endParaRPr lang="zh-TW" alt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148064" y="5877272"/>
            <a:ext cx="1916039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GSM MD</a:t>
            </a:r>
            <a:endParaRPr lang="zh-TW" alt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092280" y="5877272"/>
            <a:ext cx="1916039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C2K MD</a:t>
            </a:r>
            <a:endParaRPr lang="zh-TW" alt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148064" y="3789040"/>
            <a:ext cx="1916039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GSM RILD</a:t>
            </a:r>
            <a:endParaRPr lang="zh-TW" alt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092280" y="3789040"/>
            <a:ext cx="1916039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C2K RILD</a:t>
            </a:r>
            <a:endParaRPr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5976" y="537321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35529" y="587727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MD</a:t>
            </a:r>
            <a:endParaRPr lang="zh-TW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076056" y="4653136"/>
            <a:ext cx="3995936" cy="213285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Up-Down Arrow 23"/>
          <p:cNvSpPr/>
          <p:nvPr/>
        </p:nvSpPr>
        <p:spPr>
          <a:xfrm>
            <a:off x="7812360" y="2564904"/>
            <a:ext cx="504056" cy="136815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Gen93 IMS solution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24" y="1744133"/>
            <a:ext cx="5004048" cy="470920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IMS solution is designed to adapt </a:t>
            </a:r>
          </a:p>
          <a:p>
            <a:pPr>
              <a:buNone/>
            </a:pPr>
            <a:r>
              <a:rPr lang="en-US" altLang="zh-TW" sz="2400" b="1" dirty="0" smtClean="0"/>
              <a:t>	[AOSP and MTK Gen93 MD] </a:t>
            </a:r>
          </a:p>
          <a:p>
            <a:pPr>
              <a:buNone/>
            </a:pPr>
            <a:r>
              <a:rPr lang="en-US" altLang="zh-TW" sz="2800" dirty="0" smtClean="0"/>
              <a:t>	based on </a:t>
            </a:r>
          </a:p>
          <a:p>
            <a:pPr>
              <a:buNone/>
            </a:pPr>
            <a:r>
              <a:rPr lang="en-US" altLang="zh-TW" sz="2400" b="1" dirty="0" smtClean="0"/>
              <a:t>	[One RILD / IMS Stack] </a:t>
            </a:r>
            <a:r>
              <a:rPr lang="en-US" altLang="zh-TW" sz="2800" dirty="0" smtClean="0"/>
              <a:t>architecture.</a:t>
            </a:r>
            <a:endParaRPr lang="zh-TW" alt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5220072" y="5661248"/>
            <a:ext cx="374441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MD (3GPP + Non-3GPP RAT integration)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20072" y="4653136"/>
            <a:ext cx="1916039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IMS Stack</a:t>
            </a:r>
            <a:endParaRPr lang="zh-TW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20072" y="1866528"/>
            <a:ext cx="3744416" cy="8423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AOSP framework / application</a:t>
            </a:r>
            <a:endParaRPr lang="zh-TW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20072" y="2852936"/>
            <a:ext cx="3744416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IMS solution</a:t>
            </a:r>
            <a:endParaRPr lang="zh-TW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220073" y="3645024"/>
            <a:ext cx="374441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One RILD</a:t>
            </a:r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355976" y="5589240"/>
            <a:ext cx="4716016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55976" y="52292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35529" y="558924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MD</a:t>
            </a:r>
            <a:endParaRPr lang="zh-TW" alt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076056" y="4509120"/>
            <a:ext cx="3995936" cy="213285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7299969" y="4653136"/>
            <a:ext cx="1664519" cy="792088"/>
          </a:xfrm>
          <a:prstGeom prst="round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134225"/>
            <a:ext cx="8229600" cy="1134535"/>
          </a:xfrm>
        </p:spPr>
        <p:txBody>
          <a:bodyPr/>
          <a:lstStyle/>
          <a:p>
            <a:r>
              <a:rPr lang="en-US" altLang="zh-TW" dirty="0" smtClean="0"/>
              <a:t>(Gen90-92) Legacy IMS SW arch.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92696"/>
            <a:ext cx="7983151" cy="609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134225"/>
            <a:ext cx="8229600" cy="1134535"/>
          </a:xfrm>
        </p:spPr>
        <p:txBody>
          <a:bodyPr/>
          <a:lstStyle/>
          <a:p>
            <a:r>
              <a:rPr lang="en-US" altLang="zh-TW" dirty="0" smtClean="0"/>
              <a:t>Gen93 IMS SW arch.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662" y="620688"/>
            <a:ext cx="8014778" cy="616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34535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Major change of software architecture</a:t>
            </a:r>
            <a:br>
              <a:rPr lang="en-US" altLang="zh-TW" sz="4000" dirty="0" smtClean="0"/>
            </a:br>
            <a:r>
              <a:rPr lang="en-US" altLang="zh-TW" sz="4000" dirty="0" smtClean="0"/>
              <a:t>- IMS infrastructure change #1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17"/>
            <a:ext cx="8229600" cy="470920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IMS AP/MD interface unification</a:t>
            </a:r>
          </a:p>
          <a:p>
            <a:pPr lvl="1"/>
            <a:r>
              <a:rPr lang="en-US" altLang="zh-TW" dirty="0" smtClean="0"/>
              <a:t>Background:</a:t>
            </a:r>
          </a:p>
          <a:p>
            <a:pPr lvl="2"/>
            <a:r>
              <a:rPr lang="en-US" altLang="zh-TW" dirty="0" smtClean="0"/>
              <a:t>In the long run, to prepare the pure IMS modem solution. AT interface has more compatibility than socket interface</a:t>
            </a:r>
          </a:p>
          <a:p>
            <a:pPr lvl="1"/>
            <a:r>
              <a:rPr lang="en-US" altLang="zh-TW" dirty="0" smtClean="0"/>
              <a:t>93 implementation:</a:t>
            </a:r>
          </a:p>
          <a:p>
            <a:pPr lvl="2"/>
            <a:r>
              <a:rPr lang="en-US" altLang="zh-TW" dirty="0" smtClean="0"/>
              <a:t>Unify AP/MD interface by AT command and remove the socket communication.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Major change of software architecture</a:t>
            </a:r>
            <a:br>
              <a:rPr lang="en-US" altLang="zh-TW" dirty="0" smtClean="0"/>
            </a:br>
            <a:r>
              <a:rPr lang="en-US" altLang="zh-TW" dirty="0" smtClean="0"/>
              <a:t> - IMS infrastructure change #1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060848"/>
            <a:ext cx="8904991" cy="3816424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aTek-Confidential_A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F7596CA10EAD47A78C67AE6551CC53" ma:contentTypeVersion="2" ma:contentTypeDescription="Create a new document." ma:contentTypeScope="" ma:versionID="13abb5adac1ed8ed8dce68dd7548257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d91f0b085bc25895fad0311f63231781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CEncryptBy" minOccurs="0"/>
                <xsd:element ref="ns1:SCEnDecry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CEncryptBy" ma:index="8" nillable="true" ma:displayName="Encrypt By" ma:list="UserInfo" ma:SharePointGroup="0" ma:internalName="SCEncrypt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CEnDecrypt" ma:index="9" nillable="true" ma:displayName="En/Decrypt" ma:default="Not Encrypted" ma:format="RadioButtons" ma:internalName="SCEnDecrypt" ma:readOnly="false">
      <xsd:simpleType>
        <xsd:restriction base="dms:Choice">
          <xsd:enumeration value="Not Encrypted"/>
          <xsd:enumeration value="Encrypted"/>
          <xsd:enumeration value="Queu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CEnDecrypt xmlns="http://schemas.microsoft.com/sharepoint/v3">Not Encrypted</SCEnDecrypt>
    <SCEncryptBy xmlns="http://schemas.microsoft.com/sharepoint/v3">
      <UserInfo>
        <DisplayName/>
        <AccountId xsi:nil="true"/>
        <AccountType/>
      </UserInfo>
    </SCEncryptB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3C2F02-6F69-45AF-B6C3-1982172C21D8}"/>
</file>

<file path=customXml/itemProps2.xml><?xml version="1.0" encoding="utf-8"?>
<ds:datastoreItem xmlns:ds="http://schemas.openxmlformats.org/officeDocument/2006/customXml" ds:itemID="{0221C47D-9C9E-4BA6-8510-07F8A3A4BEC6}"/>
</file>

<file path=customXml/itemProps3.xml><?xml version="1.0" encoding="utf-8"?>
<ds:datastoreItem xmlns:ds="http://schemas.openxmlformats.org/officeDocument/2006/customXml" ds:itemID="{EB94D97B-B558-4DF8-A5DD-02F95AB0E3C2}"/>
</file>

<file path=docProps/app.xml><?xml version="1.0" encoding="utf-8"?>
<Properties xmlns="http://schemas.openxmlformats.org/officeDocument/2006/extended-properties" xmlns:vt="http://schemas.openxmlformats.org/officeDocument/2006/docPropsVTypes">
  <Template>MediaTek-Standard</Template>
  <TotalTime>42056</TotalTime>
  <Words>970</Words>
  <Application>Microsoft Office PowerPoint</Application>
  <PresentationFormat>On-screen Show (4:3)</PresentationFormat>
  <Paragraphs>198</Paragraphs>
  <Slides>25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MediaTek-Confidential_A</vt:lpstr>
      <vt:lpstr>Custom Design</vt:lpstr>
      <vt:lpstr>Gen93 IMS AP  SQA/SV training</vt:lpstr>
      <vt:lpstr>Agenda</vt:lpstr>
      <vt:lpstr>Design principle of Gen93 IMS solution</vt:lpstr>
      <vt:lpstr>(Gen90-92) Legacy IMS solution</vt:lpstr>
      <vt:lpstr>Gen93 IMS solution</vt:lpstr>
      <vt:lpstr>(Gen90-92) Legacy IMS SW arch.</vt:lpstr>
      <vt:lpstr>Gen93 IMS SW arch.</vt:lpstr>
      <vt:lpstr>Major change of software architecture - IMS infrastructure change #1</vt:lpstr>
      <vt:lpstr>Major change of software architecture  - IMS infrastructure change #1</vt:lpstr>
      <vt:lpstr>Major change of software architecture  - IMS infrastructure change #1</vt:lpstr>
      <vt:lpstr>Major change of software architecture - IMS infrastructure change #2</vt:lpstr>
      <vt:lpstr>Major change of software architecture</vt:lpstr>
      <vt:lpstr>Major change of software architecture</vt:lpstr>
      <vt:lpstr>Major change of software architecture</vt:lpstr>
      <vt:lpstr>Major change of software architecture</vt:lpstr>
      <vt:lpstr>Major change of software architecture</vt:lpstr>
      <vt:lpstr>Major change of software architecture</vt:lpstr>
      <vt:lpstr>Major change of software architecture</vt:lpstr>
      <vt:lpstr>IMS Test strategy and affected scenario</vt:lpstr>
      <vt:lpstr>IMS Test strategy and affected scenario</vt:lpstr>
      <vt:lpstr>VoLTE test suite</vt:lpstr>
      <vt:lpstr>VoWiFi test suite</vt:lpstr>
      <vt:lpstr>ViLTE test suite</vt:lpstr>
      <vt:lpstr>System-wise test suite</vt:lpstr>
      <vt:lpstr>END</vt:lpstr>
    </vt:vector>
  </TitlesOfParts>
  <Company>MediaTek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Gen93 IMS AP  SQA/SV training</dc:title>
  <dc:creator>MTK10602</dc:creator>
  <cp:lastModifiedBy>MTK04303</cp:lastModifiedBy>
  <cp:revision>999</cp:revision>
  <dcterms:created xsi:type="dcterms:W3CDTF">2016-05-25T02:46:54Z</dcterms:created>
  <dcterms:modified xsi:type="dcterms:W3CDTF">2017-03-10T09:20:03Z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0x01010085F7596CA10EAD47A78C67AE6551CC53</vt:lpwstr>
  </property>
</Properties>
</file>