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26"/>
  </p:notesMasterIdLst>
  <p:handoutMasterIdLst>
    <p:handoutMasterId r:id="rId27"/>
  </p:handoutMasterIdLst>
  <p:sldIdLst>
    <p:sldId id="281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298" r:id="rId13"/>
    <p:sldId id="301" r:id="rId14"/>
    <p:sldId id="302" r:id="rId15"/>
    <p:sldId id="303" r:id="rId16"/>
    <p:sldId id="306" r:id="rId17"/>
    <p:sldId id="304" r:id="rId18"/>
    <p:sldId id="305" r:id="rId19"/>
    <p:sldId id="307" r:id="rId20"/>
    <p:sldId id="309" r:id="rId21"/>
    <p:sldId id="308" r:id="rId22"/>
    <p:sldId id="310" r:id="rId23"/>
    <p:sldId id="313" r:id="rId24"/>
    <p:sldId id="31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  <p15:guide id="4" pos="3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9999"/>
    <a:srgbClr val="006600"/>
    <a:srgbClr val="FF0000"/>
    <a:srgbClr val="353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93705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092" y="102"/>
      </p:cViewPr>
      <p:guideLst>
        <p:guide orient="horz" pos="2160"/>
        <p:guide pos="2903"/>
        <p:guide orient="horz" pos="1480"/>
        <p:guide pos="32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12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CA22C-5577-EB44-A2F8-27B8DE9C2B3A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8785-6C08-BB48-BF55-6B634CD46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9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4A5B-860F-48A8-8317-191E0EF4C33B}" type="datetimeFigureOut">
              <a:rPr lang="en-GB" smtClean="0"/>
              <a:pPr/>
              <a:t>09/05/2017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BA6D-F0DA-4F85-A720-04754C301D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3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1161" y="1693448"/>
            <a:ext cx="8139601" cy="1021177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161" y="2836864"/>
            <a:ext cx="8139601" cy="1655762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1649" y="5763236"/>
            <a:ext cx="8139111" cy="5899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0" y="916156"/>
            <a:ext cx="1620533" cy="4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37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130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742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264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8742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822264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8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0"/>
            <a:ext cx="3060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9" y="587065"/>
            <a:ext cx="5407703" cy="104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1701007"/>
            <a:ext cx="2556763" cy="4383882"/>
          </a:xfrm>
          <a:prstGeom prst="roundRect">
            <a:avLst>
              <a:gd name="adj" fmla="val 5491"/>
            </a:avLst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0"/>
            <a:ext cx="39816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4515075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0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1701007"/>
            <a:ext cx="3478360" cy="4383882"/>
          </a:xfrm>
          <a:prstGeom prst="roundRect">
            <a:avLst>
              <a:gd name="adj" fmla="val 489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6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99619" y="0"/>
            <a:ext cx="5844382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298360" y="1701007"/>
            <a:ext cx="5342400" cy="4384675"/>
          </a:xfrm>
          <a:prstGeom prst="roundRect">
            <a:avLst>
              <a:gd name="adj" fmla="val 3471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678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3" y="0"/>
            <a:ext cx="29330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21809" y="0"/>
            <a:ext cx="292219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52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926306"/>
            <a:ext cx="8137525" cy="1247775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2176464"/>
            <a:ext cx="8137522" cy="1500187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5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2" y="1700213"/>
            <a:ext cx="2556000" cy="4384676"/>
          </a:xfrm>
          <a:prstGeom prst="roundRect">
            <a:avLst>
              <a:gd name="adj" fmla="val 5487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4763" y="1701007"/>
            <a:ext cx="2556000" cy="4384676"/>
          </a:xfrm>
          <a:prstGeom prst="roundRect">
            <a:avLst>
              <a:gd name="adj" fmla="val 6233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89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9144001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7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5032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6"/>
          </p:nvPr>
        </p:nvSpPr>
        <p:spPr>
          <a:xfrm>
            <a:off x="47069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323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1328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3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content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8236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0"/>
          </p:nvPr>
        </p:nvSpPr>
        <p:spPr>
          <a:xfrm>
            <a:off x="479241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0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49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97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2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3238" y="1701007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312001" y="1701007"/>
            <a:ext cx="2520000" cy="4383882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20763" y="1700213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9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0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5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/>
            </a:lvl1pPr>
            <a:lvl2pPr marL="360363" indent="-184150">
              <a:defRPr sz="1100"/>
            </a:lvl2pPr>
            <a:lvl3pPr marL="447675" indent="-87313">
              <a:defRPr sz="900"/>
            </a:lvl3pPr>
            <a:lvl4pPr marL="536575" indent="-88900">
              <a:defRPr sz="800"/>
            </a:lvl4pPr>
            <a:lvl5pPr marL="623888" indent="-87313"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95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 WO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60363" indent="-184150">
              <a:defRPr sz="1100">
                <a:solidFill>
                  <a:schemeClr val="bg1"/>
                </a:solidFill>
              </a:defRPr>
            </a:lvl2pPr>
            <a:lvl3pPr marL="447675" indent="-87313">
              <a:defRPr sz="900">
                <a:solidFill>
                  <a:schemeClr val="bg1"/>
                </a:solidFill>
              </a:defRPr>
            </a:lvl3pPr>
            <a:lvl4pPr marL="536575" indent="-88900">
              <a:defRPr sz="800">
                <a:solidFill>
                  <a:schemeClr val="bg1"/>
                </a:solidFill>
              </a:defRPr>
            </a:lvl4pPr>
            <a:lvl5pPr marL="623888" indent="-87313"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87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o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00213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760" y="1700212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3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479431"/>
            <a:ext cx="3924000" cy="3605457"/>
          </a:xfrm>
          <a:prstGeom prst="roundRect">
            <a:avLst>
              <a:gd name="adj" fmla="val 372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sz="2000"/>
            </a:lvl1pPr>
            <a:lvl2pPr marL="273050" indent="-273050">
              <a:buFont typeface="+mj-lt"/>
              <a:buAutoNum type="arabicPeriod"/>
              <a:defRPr sz="2000"/>
            </a:lvl2pPr>
            <a:lvl3pPr marL="447675" indent="-174625">
              <a:defRPr sz="1600"/>
            </a:lvl3pPr>
            <a:lvl4pPr marL="623888" indent="-176213">
              <a:defRPr sz="1400"/>
            </a:lvl4pPr>
            <a:lvl5pPr marL="809625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03237" y="1706318"/>
            <a:ext cx="8137525" cy="65881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3546" y="2479431"/>
            <a:ext cx="3924000" cy="3605457"/>
          </a:xfrm>
          <a:prstGeom prst="roundRect">
            <a:avLst>
              <a:gd name="adj" fmla="val 3458"/>
            </a:avLst>
          </a:prstGeom>
          <a:solidFill>
            <a:schemeClr val="accent3"/>
          </a:solidFill>
        </p:spPr>
        <p:txBody>
          <a:bodyPr lIns="144000" tIns="144000" rIns="144000" bIns="144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3050" indent="-273050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447675" indent="-174625">
              <a:defRPr sz="1600">
                <a:solidFill>
                  <a:schemeClr val="bg1"/>
                </a:solidFill>
              </a:defRPr>
            </a:lvl3pPr>
            <a:lvl4pPr marL="623888" indent="-176213">
              <a:defRPr sz="1400">
                <a:solidFill>
                  <a:schemeClr val="bg1"/>
                </a:solidFill>
              </a:defRPr>
            </a:lvl4pPr>
            <a:lvl5pPr marL="8096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3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8137524" cy="10488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701007"/>
            <a:ext cx="8137525" cy="4383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4537" y="6408736"/>
            <a:ext cx="23431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1225" y="6408736"/>
            <a:ext cx="32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949" y="6403512"/>
            <a:ext cx="277811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0" y="6354764"/>
            <a:ext cx="985042" cy="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82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58775" algn="l" defTabSz="914400" rtl="0" eaLnBrk="1" latinLnBrk="0" hangingPunct="1">
        <a:lnSpc>
          <a:spcPct val="90000"/>
        </a:lnSpc>
        <a:spcBef>
          <a:spcPts val="900"/>
        </a:spcBef>
        <a:buFont typeface="Calibri Light" panose="020F03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46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582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orient="horz" pos="3833" userDrawn="1">
          <p15:clr>
            <a:srgbClr val="F26B43"/>
          </p15:clr>
        </p15:guide>
        <p15:guide id="6" orient="horz" pos="1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MT6293 MP1 SQC </a:t>
            </a:r>
            <a:r>
              <a:rPr lang="en-GB" dirty="0" smtClean="0"/>
              <a:t>Workshop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93 Call Domain Selection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dirty="0" smtClean="0"/>
              <a:t>15 May 2017</a:t>
            </a:r>
            <a:endParaRPr lang="en-GB" dirty="0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0"/>
          </p:nvPr>
        </p:nvSpPr>
        <p:spPr>
          <a:xfrm>
            <a:off x="5824537" y="6408736"/>
            <a:ext cx="2343150" cy="1440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MediaTek Inc. All rights reserved.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81225" y="6408736"/>
            <a:ext cx="3240000" cy="144000"/>
          </a:xfrm>
        </p:spPr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Internal Use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239" y="1446030"/>
            <a:ext cx="8137525" cy="4383881"/>
          </a:xfrm>
        </p:spPr>
        <p:txBody>
          <a:bodyPr/>
          <a:lstStyle/>
          <a:p>
            <a:r>
              <a:rPr lang="en-US" sz="2000" dirty="0" smtClean="0"/>
              <a:t>Keyword (MD log, PS)</a:t>
            </a:r>
          </a:p>
          <a:p>
            <a:pPr lvl="1"/>
            <a:r>
              <a:rPr lang="en-US" sz="1800" dirty="0" smtClean="0"/>
              <a:t>primitives</a:t>
            </a:r>
          </a:p>
          <a:p>
            <a:pPr lvl="2"/>
            <a:r>
              <a:rPr lang="en-US" sz="1200" dirty="0" smtClean="0"/>
              <a:t>MSG_ID_VDM_IMC_IMS_CC_MO_CALL_REQ</a:t>
            </a:r>
          </a:p>
          <a:p>
            <a:pPr lvl="2"/>
            <a:r>
              <a:rPr lang="en-US" sz="1200" dirty="0" smtClean="0"/>
              <a:t>MSG_ID_VDM_L4B_CS_CC_MO_CALL_REQ</a:t>
            </a:r>
          </a:p>
          <a:p>
            <a:pPr lvl="2"/>
            <a:r>
              <a:rPr lang="en-US" sz="1200" dirty="0" smtClean="0"/>
              <a:t>MSG_ID_VDM_L4B_C2K_CC_MO_CALL_REQ</a:t>
            </a:r>
          </a:p>
          <a:p>
            <a:pPr lvl="2"/>
            <a:r>
              <a:rPr lang="en-US" sz="1200" dirty="0" smtClean="0"/>
              <a:t>MSG_ID_VDM_ATP_EMC_SERVICE_SCAN_REQ</a:t>
            </a:r>
          </a:p>
          <a:p>
            <a:pPr lvl="2"/>
            <a:r>
              <a:rPr lang="en-US" sz="1200" dirty="0" smtClean="0"/>
              <a:t>MSG_ID_VDM_ATP_EMC_SERVICE_IND</a:t>
            </a:r>
          </a:p>
          <a:p>
            <a:pPr lvl="2"/>
            <a:r>
              <a:rPr lang="en-US" sz="1200" dirty="0" smtClean="0"/>
              <a:t>MSG_ID_VDM_ATP_SND_ECPI_CALL_RELEASE_REQ</a:t>
            </a:r>
            <a:endParaRPr lang="en-US" sz="1200" dirty="0"/>
          </a:p>
          <a:p>
            <a:pPr lvl="1"/>
            <a:r>
              <a:rPr lang="en-US" sz="1800" dirty="0" smtClean="0"/>
              <a:t>trace prefix</a:t>
            </a:r>
          </a:p>
          <a:p>
            <a:pPr lvl="2"/>
            <a:r>
              <a:rPr lang="en-US" sz="1050" dirty="0" smtClean="0"/>
              <a:t> [VDM] </a:t>
            </a:r>
            <a:r>
              <a:rPr lang="en-US" sz="1050" dirty="0" err="1" smtClean="0"/>
              <a:t>hVoLTE</a:t>
            </a:r>
            <a:endParaRPr lang="en-US" sz="1050" dirty="0" smtClean="0"/>
          </a:p>
          <a:p>
            <a:pPr lvl="2"/>
            <a:r>
              <a:rPr lang="en-US" sz="1050" dirty="0" err="1" smtClean="0"/>
              <a:t>vdm_ads_select_domain</a:t>
            </a:r>
            <a:endParaRPr lang="en-US" sz="1050" dirty="0" smtClean="0"/>
          </a:p>
          <a:p>
            <a:pPr lvl="2"/>
            <a:r>
              <a:rPr lang="en-US" sz="1050" dirty="0" smtClean="0"/>
              <a:t>ADS </a:t>
            </a:r>
            <a:r>
              <a:rPr lang="en-US" sz="1050" dirty="0" err="1" smtClean="0"/>
              <a:t>algo</a:t>
            </a:r>
            <a:endParaRPr lang="en-US" sz="1050" dirty="0" smtClean="0"/>
          </a:p>
          <a:p>
            <a:pPr lvl="2"/>
            <a:r>
              <a:rPr lang="en-US" sz="1050" dirty="0" smtClean="0"/>
              <a:t>SSAC ctrl</a:t>
            </a:r>
          </a:p>
          <a:p>
            <a:pPr lvl="2"/>
            <a:r>
              <a:rPr lang="en-US" sz="1050" dirty="0" smtClean="0"/>
              <a:t>Timer:</a:t>
            </a:r>
          </a:p>
          <a:p>
            <a:r>
              <a:rPr lang="en-US" sz="2000" dirty="0" smtClean="0"/>
              <a:t>Regular </a:t>
            </a:r>
            <a:r>
              <a:rPr lang="en-US" sz="2000" dirty="0" err="1" smtClean="0"/>
              <a:t>exp</a:t>
            </a:r>
            <a:r>
              <a:rPr lang="en-US" sz="2000" dirty="0" smtClean="0"/>
              <a:t> (MD log, PS)</a:t>
            </a:r>
          </a:p>
          <a:p>
            <a:pPr lvl="1"/>
            <a:r>
              <a:rPr lang="en-US" sz="1800" dirty="0"/>
              <a:t>^</a:t>
            </a:r>
            <a:r>
              <a:rPr lang="en-US" sz="1800" dirty="0" smtClean="0"/>
              <a:t>MSG_ID_VDM_ATP_EMC|MSG_ID_VDM_.*(IMC|L4B).*CALL_REQ|ATP_SND_ECPI_CALL|\[</a:t>
            </a:r>
            <a:r>
              <a:rPr lang="en-US" sz="1800" dirty="0"/>
              <a:t>VDM\] </a:t>
            </a:r>
            <a:r>
              <a:rPr lang="en-US" sz="1800" dirty="0" err="1" smtClean="0"/>
              <a:t>hVoLTE</a:t>
            </a:r>
            <a:r>
              <a:rPr lang="en-US" sz="1800" dirty="0" smtClean="0"/>
              <a:t>|\[</a:t>
            </a:r>
            <a:r>
              <a:rPr lang="en-US" sz="1800" dirty="0"/>
              <a:t>VDM ADS\].*(</a:t>
            </a:r>
            <a:r>
              <a:rPr lang="en-US" sz="1800" dirty="0" err="1"/>
              <a:t>vdm_ads_select_domain|ADS</a:t>
            </a:r>
            <a:r>
              <a:rPr lang="en-US" sz="1800" dirty="0"/>
              <a:t> </a:t>
            </a:r>
            <a:r>
              <a:rPr lang="en-US" sz="1800" dirty="0" err="1"/>
              <a:t>algo|SSAC</a:t>
            </a:r>
            <a:r>
              <a:rPr lang="en-US" sz="1800" dirty="0"/>
              <a:t> </a:t>
            </a:r>
            <a:r>
              <a:rPr lang="en-US" sz="1800" dirty="0" err="1"/>
              <a:t>ctrl|timer</a:t>
            </a:r>
            <a:r>
              <a:rPr lang="en-US" sz="1800" dirty="0"/>
              <a:t>:)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2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Analysis </a:t>
            </a:r>
            <a:r>
              <a:rPr lang="en-US" dirty="0" smtClean="0"/>
              <a:t>– normal call</a:t>
            </a:r>
            <a:endParaRPr lang="en-US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 err="1" smtClean="0"/>
              <a:t>hVoLTE</a:t>
            </a:r>
            <a:r>
              <a:rPr lang="en-US" dirty="0" smtClean="0"/>
              <a:t> for normal call</a:t>
            </a:r>
            <a:endParaRPr lang="en-US" dirty="0"/>
          </a:p>
          <a:p>
            <a:pPr lvl="1"/>
            <a:r>
              <a:rPr lang="en-US" dirty="0" smtClean="0"/>
              <a:t>C2K CS is registered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C2K CS is not registered, but all condition check ok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apply </a:t>
            </a:r>
            <a:r>
              <a:rPr lang="en-US" dirty="0" err="1" smtClean="0"/>
              <a:t>hVoLTE</a:t>
            </a:r>
            <a:r>
              <a:rPr lang="en-US" dirty="0" smtClean="0"/>
              <a:t> for normal call</a:t>
            </a:r>
          </a:p>
          <a:p>
            <a:pPr lvl="2"/>
            <a:r>
              <a:rPr lang="en-US" dirty="0" smtClean="0"/>
              <a:t>one of the following reason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followed by</a:t>
            </a:r>
          </a:p>
          <a:p>
            <a:pPr lvl="2"/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7384"/>
              </p:ext>
            </p:extLst>
          </p:nvPr>
        </p:nvGraphicFramePr>
        <p:xfrm>
          <a:off x="1672780" y="2445685"/>
          <a:ext cx="558087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873"/>
              </a:tblGrid>
              <a:tr h="42060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[VDM]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hVoLTE_enable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: C2K CS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reigstered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 ADS] </a:t>
                      </a:r>
                      <a:r>
                        <a:rPr lang="en-US" sz="1100" b="0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vdm_ads_select_domain_for_normal_for_hvolte</a:t>
                      </a:r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46053"/>
              </p:ext>
            </p:extLst>
          </p:nvPr>
        </p:nvGraphicFramePr>
        <p:xfrm>
          <a:off x="1672780" y="3310262"/>
          <a:ext cx="558087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873"/>
              </a:tblGrid>
              <a:tr h="241830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 ADS] </a:t>
                      </a:r>
                      <a:r>
                        <a:rPr lang="en-US" sz="1100" b="0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vdm_ads_select_domain_for_normal_for_hvolte</a:t>
                      </a:r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25346"/>
              </p:ext>
            </p:extLst>
          </p:nvPr>
        </p:nvGraphicFramePr>
        <p:xfrm>
          <a:off x="1672780" y="4470846"/>
          <a:ext cx="5580873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873"/>
              </a:tblGrid>
              <a:tr h="42060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[VDM]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hVoLTE_disable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: l4c_query_hvolte_enable_status = HVOLTE_DISABLE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[VDM]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hVoLTE_disable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: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rat_mode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not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contain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C2K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[VDM]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hVoLTE_disable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: is not home by +EPRAT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[VDM]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hVoLTE_disable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: roaming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11028"/>
              </p:ext>
            </p:extLst>
          </p:nvPr>
        </p:nvGraphicFramePr>
        <p:xfrm>
          <a:off x="1672780" y="5768979"/>
          <a:ext cx="558087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873"/>
              </a:tblGrid>
              <a:tr h="192314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 ADS] </a:t>
                      </a:r>
                      <a:r>
                        <a:rPr lang="en-US" sz="1100" b="0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vdm_ads_select_domain_for_normal</a:t>
                      </a:r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Analysis – normal call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503329" y="1236981"/>
            <a:ext cx="5431478" cy="2803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503239" y="1207882"/>
            <a:ext cx="5506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53630"/>
                </a:solidFill>
                <a:latin typeface="Calibri"/>
              </a:rPr>
              <a:t>ADS </a:t>
            </a:r>
            <a:r>
              <a:rPr lang="en-US" sz="1600" dirty="0" err="1">
                <a:solidFill>
                  <a:srgbClr val="353630"/>
                </a:solidFill>
                <a:latin typeface="Calibri"/>
              </a:rPr>
              <a:t>algo</a:t>
            </a:r>
            <a:r>
              <a:rPr lang="en-US" sz="1600" dirty="0">
                <a:solidFill>
                  <a:srgbClr val="353630"/>
                </a:solidFill>
                <a:latin typeface="Calibri"/>
              </a:rPr>
              <a:t>: C2K CS domain is allowed to use (a candidate for ADS)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3328" y="3331882"/>
            <a:ext cx="5431479" cy="33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 Bold"/>
              <a:buChar char="▪"/>
              <a:defRPr sz="32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Calibri Bold"/>
              <a:buChar char="•"/>
              <a:defRPr sz="2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 Bold"/>
              <a:buChar char="▪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Calibri Bold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 Bold"/>
              <a:buChar char="▪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39A1E"/>
              </a:buClr>
              <a:buSzTx/>
              <a:buFont typeface="Calibri Bold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reason</a:t>
            </a:r>
          </a:p>
          <a:p>
            <a:pPr lvl="1">
              <a:buClr>
                <a:srgbClr val="353630"/>
              </a:buClr>
              <a:defRPr/>
            </a:pPr>
            <a:r>
              <a:rPr lang="en-US" sz="1600" dirty="0" err="1">
                <a:solidFill>
                  <a:srgbClr val="353630"/>
                </a:solidFill>
                <a:latin typeface="Calibri"/>
              </a:rPr>
              <a:t>hVoLTE</a:t>
            </a:r>
            <a:r>
              <a:rPr lang="en-US" sz="1600" dirty="0">
                <a:solidFill>
                  <a:srgbClr val="353630"/>
                </a:solidFill>
                <a:latin typeface="Calibri"/>
              </a:rPr>
              <a:t> manual mode with </a:t>
            </a:r>
            <a:r>
              <a:rPr lang="en-US" sz="1600" dirty="0" err="1">
                <a:solidFill>
                  <a:srgbClr val="353630"/>
                </a:solidFill>
                <a:latin typeface="Calibri"/>
              </a:rPr>
              <a:t>hvolte_mode</a:t>
            </a:r>
            <a:r>
              <a:rPr lang="en-US" sz="1600" dirty="0">
                <a:solidFill>
                  <a:srgbClr val="353630"/>
                </a:solidFill>
                <a:latin typeface="Calibri"/>
              </a:rPr>
              <a:t>=LTE only</a:t>
            </a:r>
            <a:endParaRPr lang="en-US" sz="1600" dirty="0" smtClean="0">
              <a:solidFill>
                <a:srgbClr val="353630"/>
              </a:solidFill>
              <a:latin typeface="Calibri"/>
            </a:endParaRPr>
          </a:p>
          <a:p>
            <a:pPr lvl="1">
              <a:buClr>
                <a:srgbClr val="353630"/>
              </a:buClr>
              <a:defRPr/>
            </a:pPr>
            <a:r>
              <a:rPr lang="en-US" sz="1600" dirty="0" smtClean="0">
                <a:solidFill>
                  <a:srgbClr val="353630"/>
                </a:solidFill>
                <a:latin typeface="Calibri"/>
              </a:rPr>
              <a:t>C2K </a:t>
            </a:r>
            <a:r>
              <a:rPr lang="en-US" sz="1600" dirty="0">
                <a:solidFill>
                  <a:srgbClr val="353630"/>
                </a:solidFill>
                <a:latin typeface="Calibri"/>
              </a:rPr>
              <a:t>RAT </a:t>
            </a:r>
            <a:r>
              <a:rPr lang="en-US" sz="1600" dirty="0" smtClean="0">
                <a:solidFill>
                  <a:srgbClr val="353630"/>
                </a:solidFill>
                <a:latin typeface="Calibri"/>
              </a:rPr>
              <a:t>disable</a:t>
            </a:r>
          </a:p>
          <a:p>
            <a:pPr lvl="1">
              <a:buClr>
                <a:srgbClr val="353630"/>
              </a:buClr>
              <a:defRPr/>
            </a:pPr>
            <a:r>
              <a:rPr lang="en-US" sz="1600" dirty="0">
                <a:solidFill>
                  <a:srgbClr val="353630"/>
                </a:solidFill>
                <a:latin typeface="Calibri"/>
              </a:rPr>
              <a:t>ADS mode = </a:t>
            </a:r>
            <a:r>
              <a:rPr lang="en-US" sz="1600" dirty="0" err="1">
                <a:solidFill>
                  <a:srgbClr val="98DBFF">
                    <a:lumMod val="50000"/>
                  </a:srgbClr>
                </a:solidFill>
                <a:latin typeface="Calibri"/>
              </a:rPr>
              <a:t>xxxx</a:t>
            </a:r>
            <a:endParaRPr lang="en-US" sz="1600" dirty="0" smtClean="0">
              <a:solidFill>
                <a:srgbClr val="353630"/>
              </a:solidFill>
              <a:latin typeface="Calibri"/>
            </a:endParaRPr>
          </a:p>
          <a:p>
            <a:pPr lvl="1">
              <a:buClr>
                <a:srgbClr val="353630"/>
              </a:buClr>
              <a:defRPr/>
            </a:pPr>
            <a:r>
              <a:rPr lang="en-US" sz="1600" dirty="0" smtClean="0">
                <a:solidFill>
                  <a:srgbClr val="353630"/>
                </a:solidFill>
                <a:latin typeface="Calibri"/>
              </a:rPr>
              <a:t>There </a:t>
            </a:r>
            <a:r>
              <a:rPr lang="en-US" sz="1600" dirty="0">
                <a:solidFill>
                  <a:srgbClr val="353630"/>
                </a:solidFill>
                <a:latin typeface="Calibri"/>
              </a:rPr>
              <a:t>is at least an ongoing IMS </a:t>
            </a:r>
            <a:r>
              <a:rPr lang="en-US" sz="1600" dirty="0" smtClean="0">
                <a:solidFill>
                  <a:srgbClr val="353630"/>
                </a:solidFill>
                <a:latin typeface="Calibri"/>
              </a:rPr>
              <a:t>call</a:t>
            </a:r>
          </a:p>
          <a:p>
            <a:pPr lvl="1">
              <a:buClr>
                <a:srgbClr val="353630"/>
              </a:buClr>
              <a:defRPr/>
            </a:pPr>
            <a:endParaRPr lang="en-US" sz="1600" dirty="0" smtClean="0">
              <a:solidFill>
                <a:srgbClr val="353630"/>
              </a:solidFill>
              <a:latin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39A1E"/>
              </a:buClr>
              <a:buSzTx/>
              <a:buFont typeface="Calibri Bold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ight Arrow 11"/>
          <p:cNvSpPr/>
          <p:nvPr/>
        </p:nvSpPr>
        <p:spPr>
          <a:xfrm>
            <a:off x="5526752" y="3765138"/>
            <a:ext cx="228600" cy="152400"/>
          </a:xfrm>
          <a:prstGeom prst="rightArrow">
            <a:avLst/>
          </a:prstGeom>
          <a:gradFill rotWithShape="1">
            <a:gsLst>
              <a:gs pos="0">
                <a:srgbClr val="F39A1E">
                  <a:tint val="100000"/>
                  <a:shade val="100000"/>
                  <a:satMod val="130000"/>
                </a:srgbClr>
              </a:gs>
              <a:gs pos="100000">
                <a:srgbClr val="F39A1E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39A1E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5746963" y="3669183"/>
            <a:ext cx="2844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alibri"/>
              </a:rPr>
              <a:t>Debug</a:t>
            </a:r>
            <a:r>
              <a:rPr lang="en-US" sz="1400" dirty="0" smtClean="0">
                <a:solidFill>
                  <a:srgbClr val="0070C0"/>
                </a:solidFill>
                <a:latin typeface="Calibri"/>
              </a:rPr>
              <a:t>:</a:t>
            </a:r>
            <a:r>
              <a:rPr lang="zh-TW" altLang="en-US" sz="1400" dirty="0">
                <a:solidFill>
                  <a:srgbClr val="0070C0"/>
                </a:solidFill>
                <a:latin typeface="Calibri"/>
              </a:rPr>
              <a:t> </a:t>
            </a:r>
            <a:endParaRPr lang="en-US" altLang="zh-TW" sz="1400" dirty="0">
              <a:solidFill>
                <a:srgbClr val="0070C0"/>
              </a:solidFill>
              <a:latin typeface="Calibri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alibri"/>
              </a:rPr>
              <a:t>OP load: check </a:t>
            </a:r>
            <a:r>
              <a:rPr lang="en-US" sz="1400" dirty="0" err="1" smtClean="0">
                <a:solidFill>
                  <a:srgbClr val="0070C0"/>
                </a:solidFill>
                <a:latin typeface="Calibri"/>
              </a:rPr>
              <a:t>VoLTE</a:t>
            </a:r>
            <a:r>
              <a:rPr lang="en-US" sz="1400" dirty="0" smtClean="0">
                <a:solidFill>
                  <a:srgbClr val="0070C0"/>
                </a:solidFill>
                <a:latin typeface="Calibri"/>
              </a:rPr>
              <a:t> icon should off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alibri"/>
              </a:rPr>
              <a:t>OM load: if CT sim, check with L4 owner </a:t>
            </a:r>
            <a:r>
              <a:rPr lang="en-US" sz="1400" dirty="0" err="1" smtClean="0">
                <a:solidFill>
                  <a:srgbClr val="0070C0"/>
                </a:solidFill>
                <a:latin typeface="Calibri"/>
              </a:rPr>
              <a:t>Kuan-wei</a:t>
            </a:r>
            <a:r>
              <a:rPr lang="en-US" sz="1400" dirty="0" smtClean="0">
                <a:solidFill>
                  <a:srgbClr val="0070C0"/>
                </a:solidFill>
                <a:latin typeface="Calibri"/>
              </a:rPr>
              <a:t> Chen</a:t>
            </a:r>
            <a:endParaRPr lang="en-US" sz="14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503419" y="2732736"/>
            <a:ext cx="4039054" cy="2803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503419" y="2715077"/>
            <a:ext cx="403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53630"/>
                </a:solidFill>
                <a:latin typeface="Calibri"/>
              </a:rPr>
              <a:t>ADS </a:t>
            </a:r>
            <a:r>
              <a:rPr lang="en-US" sz="1600" dirty="0" err="1">
                <a:solidFill>
                  <a:srgbClr val="353630"/>
                </a:solidFill>
                <a:latin typeface="Calibri"/>
              </a:rPr>
              <a:t>algo</a:t>
            </a:r>
            <a:r>
              <a:rPr lang="en-US" sz="1600" dirty="0">
                <a:solidFill>
                  <a:srgbClr val="353630"/>
                </a:solidFill>
                <a:latin typeface="Calibri"/>
              </a:rPr>
              <a:t>: C2K CS domain not </a:t>
            </a:r>
            <a:r>
              <a:rPr lang="en-US" sz="1600" dirty="0" smtClean="0">
                <a:solidFill>
                  <a:srgbClr val="353630"/>
                </a:solidFill>
                <a:latin typeface="Calibri"/>
              </a:rPr>
              <a:t>allowed (</a:t>
            </a:r>
            <a:r>
              <a:rPr lang="en-US" sz="1600" i="1" dirty="0" smtClean="0">
                <a:solidFill>
                  <a:srgbClr val="0070C0"/>
                </a:solidFill>
                <a:latin typeface="Calibri"/>
              </a:rPr>
              <a:t>reason</a:t>
            </a:r>
            <a:r>
              <a:rPr lang="en-US" sz="1600" dirty="0" smtClean="0">
                <a:solidFill>
                  <a:srgbClr val="353630"/>
                </a:solidFill>
                <a:latin typeface="Calibri"/>
              </a:rPr>
              <a:t>)</a:t>
            </a:r>
            <a:endParaRPr lang="en-US" sz="1600" dirty="0">
              <a:solidFill>
                <a:srgbClr val="353630"/>
              </a:solidFill>
              <a:latin typeface="Calibri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03239" y="1546436"/>
            <a:ext cx="5431479" cy="33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 Bold"/>
              <a:buChar char="▪"/>
              <a:defRPr sz="32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Calibri Bold"/>
              <a:buChar char="•"/>
              <a:defRPr sz="2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 Bold"/>
              <a:buChar char="▪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Calibri Bold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 Bold"/>
              <a:buChar char="▪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39A1E"/>
              </a:buClr>
              <a:buSzTx/>
              <a:buFont typeface="Calibri Bold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is allowed to make in C2K CS </a:t>
            </a:r>
            <a:r>
              <a:rPr lang="en-US" sz="2000" dirty="0" smtClean="0">
                <a:solidFill>
                  <a:srgbClr val="0070C0"/>
                </a:solidFill>
                <a:latin typeface="Calibri"/>
              </a:rPr>
              <a:t>domain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39A1E"/>
              </a:buClr>
              <a:buSzTx/>
              <a:buFont typeface="Calibri Bold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5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normal call example </a:t>
            </a:r>
            <a:r>
              <a:rPr lang="en-US" dirty="0" smtClean="0"/>
              <a:t>1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apply </a:t>
            </a:r>
            <a:r>
              <a:rPr lang="en-US" dirty="0" err="1"/>
              <a:t>hVoLTE</a:t>
            </a:r>
            <a:r>
              <a:rPr lang="en-US" dirty="0"/>
              <a:t> for normal call</a:t>
            </a:r>
          </a:p>
          <a:p>
            <a:pPr lvl="1"/>
            <a:r>
              <a:rPr lang="en-US" dirty="0"/>
              <a:t>selects </a:t>
            </a:r>
            <a:r>
              <a:rPr lang="en-US" dirty="0" smtClean="0">
                <a:solidFill>
                  <a:srgbClr val="FF0000"/>
                </a:solidFill>
              </a:rPr>
              <a:t>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" y="2721443"/>
            <a:ext cx="9066747" cy="3046311"/>
          </a:xfrm>
          <a:prstGeom prst="rect">
            <a:avLst/>
          </a:prstGeom>
        </p:spPr>
      </p:pic>
      <p:sp>
        <p:nvSpPr>
          <p:cNvPr id="7" name="Rounded Rectangle 55"/>
          <p:cNvSpPr/>
          <p:nvPr/>
        </p:nvSpPr>
        <p:spPr>
          <a:xfrm>
            <a:off x="50036" y="3318845"/>
            <a:ext cx="6166126" cy="307897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55"/>
          <p:cNvSpPr/>
          <p:nvPr/>
        </p:nvSpPr>
        <p:spPr>
          <a:xfrm>
            <a:off x="77252" y="5178336"/>
            <a:ext cx="6033401" cy="457533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55"/>
          <p:cNvSpPr/>
          <p:nvPr/>
        </p:nvSpPr>
        <p:spPr>
          <a:xfrm>
            <a:off x="2896235" y="5433223"/>
            <a:ext cx="210503" cy="18184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normal call example 2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hVoLTE</a:t>
            </a:r>
            <a:r>
              <a:rPr lang="en-US" dirty="0"/>
              <a:t> for normal </a:t>
            </a:r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selects </a:t>
            </a:r>
            <a:r>
              <a:rPr lang="en-US" dirty="0" smtClean="0">
                <a:solidFill>
                  <a:srgbClr val="FF0000"/>
                </a:solidFill>
              </a:rPr>
              <a:t>C2K 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4387"/>
          <a:stretch/>
        </p:blipFill>
        <p:spPr>
          <a:xfrm>
            <a:off x="50036" y="2762539"/>
            <a:ext cx="9043925" cy="2577584"/>
          </a:xfrm>
          <a:prstGeom prst="rect">
            <a:avLst/>
          </a:prstGeom>
        </p:spPr>
      </p:pic>
      <p:sp>
        <p:nvSpPr>
          <p:cNvPr id="9" name="Rounded Rectangle 55"/>
          <p:cNvSpPr/>
          <p:nvPr/>
        </p:nvSpPr>
        <p:spPr>
          <a:xfrm>
            <a:off x="50035" y="4741307"/>
            <a:ext cx="6353479" cy="48132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55"/>
          <p:cNvSpPr/>
          <p:nvPr/>
        </p:nvSpPr>
        <p:spPr>
          <a:xfrm>
            <a:off x="50036" y="3164897"/>
            <a:ext cx="5184102" cy="307897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5"/>
          <p:cNvSpPr/>
          <p:nvPr/>
        </p:nvSpPr>
        <p:spPr>
          <a:xfrm>
            <a:off x="2864644" y="5021743"/>
            <a:ext cx="264319" cy="18184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normal call example </a:t>
            </a:r>
            <a:r>
              <a:rPr lang="en-US" dirty="0" smtClean="0"/>
              <a:t>3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hVoLTE</a:t>
            </a:r>
            <a:r>
              <a:rPr lang="en-US" dirty="0"/>
              <a:t> for normal </a:t>
            </a:r>
            <a:r>
              <a:rPr lang="en-US" dirty="0" smtClean="0"/>
              <a:t>call</a:t>
            </a:r>
            <a:endParaRPr lang="en-US" dirty="0"/>
          </a:p>
          <a:p>
            <a:pPr lvl="1"/>
            <a:r>
              <a:rPr lang="en-US" dirty="0" smtClean="0"/>
              <a:t>cannot select C2K CS due to </a:t>
            </a:r>
            <a:r>
              <a:rPr lang="en-US" dirty="0" err="1" smtClean="0"/>
              <a:t>hvolte_mode</a:t>
            </a:r>
            <a:r>
              <a:rPr lang="en-US" dirty="0" smtClean="0"/>
              <a:t>: LTE only</a:t>
            </a:r>
          </a:p>
          <a:p>
            <a:pPr lvl="2"/>
            <a:r>
              <a:rPr lang="en-US" dirty="0" smtClean="0"/>
              <a:t>Need check </a:t>
            </a:r>
            <a:r>
              <a:rPr lang="en-US" dirty="0" err="1" smtClean="0"/>
              <a:t>VoLTE</a:t>
            </a:r>
            <a:r>
              <a:rPr lang="en-US" dirty="0" smtClean="0"/>
              <a:t> icon or L4 owner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0070"/>
          <a:stretch/>
        </p:blipFill>
        <p:spPr>
          <a:xfrm>
            <a:off x="129471" y="2815644"/>
            <a:ext cx="9015891" cy="2744725"/>
          </a:xfrm>
          <a:prstGeom prst="rect">
            <a:avLst/>
          </a:prstGeom>
        </p:spPr>
      </p:pic>
      <p:sp>
        <p:nvSpPr>
          <p:cNvPr id="8" name="Rounded Rectangle 55"/>
          <p:cNvSpPr/>
          <p:nvPr/>
        </p:nvSpPr>
        <p:spPr>
          <a:xfrm>
            <a:off x="64735" y="4264199"/>
            <a:ext cx="7233720" cy="280657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55"/>
          <p:cNvSpPr/>
          <p:nvPr/>
        </p:nvSpPr>
        <p:spPr>
          <a:xfrm>
            <a:off x="64736" y="3259197"/>
            <a:ext cx="5184102" cy="307897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Analysis – </a:t>
            </a:r>
            <a:r>
              <a:rPr lang="en-US" dirty="0" smtClean="0"/>
              <a:t>emergency </a:t>
            </a:r>
            <a:r>
              <a:rPr lang="en-US" dirty="0"/>
              <a:t>call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sz="2800" kern="0" dirty="0" err="1" smtClean="0">
                <a:solidFill>
                  <a:srgbClr val="000000"/>
                </a:solidFill>
              </a:rPr>
              <a:t>emc</a:t>
            </a:r>
            <a:r>
              <a:rPr lang="en-US" sz="2800" kern="0" dirty="0" smtClean="0">
                <a:solidFill>
                  <a:srgbClr val="000000"/>
                </a:solidFill>
              </a:rPr>
              <a:t> scan enable for ECC call?</a:t>
            </a:r>
          </a:p>
          <a:p>
            <a:pPr lvl="1">
              <a:defRPr/>
            </a:pPr>
            <a:r>
              <a:rPr lang="en-US" sz="2400" dirty="0" err="1">
                <a:cs typeface="Arial" pitchFamily="34" charset="0"/>
              </a:rPr>
              <a:t>allow_global_emc_scan</a:t>
            </a:r>
            <a:r>
              <a:rPr lang="en-US" sz="2400" dirty="0">
                <a:cs typeface="Arial" pitchFamily="34" charset="0"/>
              </a:rPr>
              <a:t>= </a:t>
            </a:r>
            <a:r>
              <a:rPr lang="en-US" sz="2400" dirty="0" err="1">
                <a:cs typeface="Arial" pitchFamily="34" charset="0"/>
              </a:rPr>
              <a:t>ture</a:t>
            </a:r>
            <a:r>
              <a:rPr lang="en-US" sz="2400" dirty="0">
                <a:cs typeface="Arial" pitchFamily="34" charset="0"/>
              </a:rPr>
              <a:t> </a:t>
            </a:r>
            <a:endParaRPr lang="en-US" sz="2400" dirty="0" smtClean="0">
              <a:cs typeface="Arial" pitchFamily="34" charset="0"/>
            </a:endParaRPr>
          </a:p>
          <a:p>
            <a:pPr lvl="1">
              <a:defRPr/>
            </a:pPr>
            <a:endParaRPr lang="en-US" sz="2400" dirty="0" smtClean="0">
              <a:cs typeface="Arial" pitchFamily="34" charset="0"/>
            </a:endParaRPr>
          </a:p>
          <a:p>
            <a:pPr lvl="1">
              <a:defRPr/>
            </a:pPr>
            <a:r>
              <a:rPr lang="en-US" sz="2400" dirty="0" err="1">
                <a:cs typeface="Arial" pitchFamily="34" charset="0"/>
              </a:rPr>
              <a:t>allow_global_emc_scan</a:t>
            </a:r>
            <a:r>
              <a:rPr lang="en-US" sz="2400" dirty="0">
                <a:cs typeface="Arial" pitchFamily="34" charset="0"/>
              </a:rPr>
              <a:t>= </a:t>
            </a:r>
            <a:r>
              <a:rPr lang="en-US" sz="2400" dirty="0" smtClean="0">
                <a:cs typeface="Arial" pitchFamily="34" charset="0"/>
              </a:rPr>
              <a:t>false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62005"/>
              </p:ext>
            </p:extLst>
          </p:nvPr>
        </p:nvGraphicFramePr>
        <p:xfrm>
          <a:off x="1672780" y="2586363"/>
          <a:ext cx="5580873" cy="27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873"/>
              </a:tblGrid>
              <a:tr h="27113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 ADS] </a:t>
                      </a:r>
                      <a:r>
                        <a:rPr lang="en-US" sz="1100" b="0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vdm_ads_select_domain_for_emergency_for_hvolte</a:t>
                      </a:r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5357"/>
              </p:ext>
            </p:extLst>
          </p:nvPr>
        </p:nvGraphicFramePr>
        <p:xfrm>
          <a:off x="1672780" y="3450939"/>
          <a:ext cx="558087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873"/>
              </a:tblGrid>
              <a:tr h="241830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[VDM ADS] </a:t>
                      </a:r>
                      <a:r>
                        <a:rPr lang="en-US" sz="1100" b="0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vdm_ads_select_domain_for_emergency</a:t>
                      </a:r>
                      <a:r>
                        <a:rPr lang="en-US" sz="1100" b="0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47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Analysis – emergency call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074" y="1341758"/>
            <a:ext cx="8137525" cy="4383881"/>
          </a:xfrm>
        </p:spPr>
        <p:txBody>
          <a:bodyPr/>
          <a:lstStyle/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Arial" pitchFamily="34" charset="0"/>
              </a:rPr>
              <a:t>allow_global_emc_scan</a:t>
            </a:r>
            <a:r>
              <a:rPr lang="en-US" sz="2400" dirty="0" smtClean="0">
                <a:cs typeface="Arial" pitchFamily="34" charset="0"/>
              </a:rPr>
              <a:t>=</a:t>
            </a:r>
            <a:r>
              <a:rPr lang="en-US" sz="2400" dirty="0" err="1" smtClean="0">
                <a:solidFill>
                  <a:srgbClr val="FF0000"/>
                </a:solidFill>
                <a:cs typeface="Arial" pitchFamily="34" charset="0"/>
              </a:rPr>
              <a:t>ture</a:t>
            </a:r>
            <a:r>
              <a:rPr lang="en-US" sz="2400" dirty="0" smtClean="0">
                <a:cs typeface="Arial" pitchFamily="34" charset="0"/>
              </a:rPr>
              <a:t> </a:t>
            </a:r>
            <a:endParaRPr lang="en-US" sz="2400" dirty="0">
              <a:cs typeface="Arial" pitchFamily="34" charset="0"/>
            </a:endParaRPr>
          </a:p>
          <a:p>
            <a:pPr marL="903288" lvl="1" indent="-457200">
              <a:buFont typeface="+mj-lt"/>
              <a:buAutoNum type="alphaUcPeriod"/>
            </a:pPr>
            <a:r>
              <a:rPr lang="en-US" dirty="0" smtClean="0"/>
              <a:t>VDM will send EMC_SERVICE_SCAN_REQ </a:t>
            </a:r>
            <a:r>
              <a:rPr lang="en-US" altLang="zh-TW" dirty="0" smtClean="0"/>
              <a:t>(AT+EMCSS)</a:t>
            </a:r>
            <a:r>
              <a:rPr lang="zh-TW" altLang="en-US" dirty="0" smtClean="0"/>
              <a:t> </a:t>
            </a:r>
            <a:r>
              <a:rPr lang="en-US" dirty="0" smtClean="0"/>
              <a:t>toward L4C/GMSS for available rat to attempt E911</a:t>
            </a:r>
          </a:p>
          <a:p>
            <a:pPr marL="903288" lvl="1" indent="-457200">
              <a:buFont typeface="+mj-lt"/>
              <a:buAutoNum type="alphaUcPeriod"/>
            </a:pPr>
            <a:r>
              <a:rPr lang="en-US" dirty="0" smtClean="0"/>
              <a:t>L4C/GMSS will response </a:t>
            </a:r>
          </a:p>
          <a:p>
            <a:pPr marL="1176338" lvl="2" indent="-457200"/>
            <a:r>
              <a:rPr lang="en-US" b="1" dirty="0" smtClean="0"/>
              <a:t>available rat  </a:t>
            </a:r>
            <a:r>
              <a:rPr lang="en-US" dirty="0" smtClean="0"/>
              <a:t>for </a:t>
            </a:r>
            <a:r>
              <a:rPr lang="en-US" b="1" dirty="0" smtClean="0"/>
              <a:t>VDM</a:t>
            </a:r>
            <a:r>
              <a:rPr lang="en-US" dirty="0" smtClean="0"/>
              <a:t> to attempt ECC or </a:t>
            </a:r>
          </a:p>
          <a:p>
            <a:pPr marL="1355725" lvl="3" indent="-457200"/>
            <a:r>
              <a:rPr lang="en-US" dirty="0" smtClean="0"/>
              <a:t>LTE/GSM/UMTS/C2K</a:t>
            </a:r>
          </a:p>
          <a:p>
            <a:pPr marL="1176338" lvl="2" indent="-457200"/>
            <a:r>
              <a:rPr lang="en-US" b="1" dirty="0" smtClean="0"/>
              <a:t>RAT_NON</a:t>
            </a:r>
            <a:r>
              <a:rPr lang="en-US" dirty="0" smtClean="0"/>
              <a:t>E for </a:t>
            </a:r>
            <a:r>
              <a:rPr lang="en-US" b="1" dirty="0" smtClean="0"/>
              <a:t>AP</a:t>
            </a:r>
            <a:r>
              <a:rPr lang="en-US" dirty="0" smtClean="0"/>
              <a:t> to change to global rat and redial</a:t>
            </a:r>
          </a:p>
          <a:p>
            <a:pPr marL="903288" lvl="1" indent="-457200">
              <a:buFont typeface="+mj-lt"/>
              <a:buAutoNum type="alphaUcPeriod"/>
            </a:pPr>
            <a:endParaRPr lang="en-US" dirty="0" smtClean="0"/>
          </a:p>
          <a:p>
            <a:pPr marL="903288" lvl="1" indent="-457200">
              <a:buFont typeface="+mj-lt"/>
              <a:buAutoNum type="alphaU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3647677"/>
            <a:ext cx="9108435" cy="2692801"/>
          </a:xfrm>
          <a:prstGeom prst="rect">
            <a:avLst/>
          </a:prstGeom>
        </p:spPr>
      </p:pic>
      <p:sp>
        <p:nvSpPr>
          <p:cNvPr id="8" name="Rounded Rectangle 55"/>
          <p:cNvSpPr/>
          <p:nvPr/>
        </p:nvSpPr>
        <p:spPr>
          <a:xfrm>
            <a:off x="216703" y="4511040"/>
            <a:ext cx="5280660" cy="129540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55"/>
          <p:cNvSpPr/>
          <p:nvPr/>
        </p:nvSpPr>
        <p:spPr>
          <a:xfrm>
            <a:off x="277663" y="5928360"/>
            <a:ext cx="3497580" cy="129540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43" y="4457700"/>
            <a:ext cx="213360" cy="23622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335" y="5829300"/>
            <a:ext cx="213360" cy="23622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43" y="4274820"/>
            <a:ext cx="213360" cy="23622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4" name="Rounded Rectangle 55"/>
          <p:cNvSpPr/>
          <p:nvPr/>
        </p:nvSpPr>
        <p:spPr>
          <a:xfrm>
            <a:off x="216703" y="4354830"/>
            <a:ext cx="5516880" cy="129540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</a:t>
            </a:r>
            <a:r>
              <a:rPr lang="en-US" dirty="0" smtClean="0"/>
              <a:t>emergency </a:t>
            </a:r>
            <a:r>
              <a:rPr lang="en-US" dirty="0"/>
              <a:t>call example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cs typeface="Arial" pitchFamily="34" charset="0"/>
              </a:rPr>
              <a:t>allow_global_emc_scan</a:t>
            </a:r>
            <a:r>
              <a:rPr lang="en-US" sz="2400" dirty="0">
                <a:cs typeface="Arial" pitchFamily="34" charset="0"/>
              </a:rPr>
              <a:t>= false</a:t>
            </a:r>
          </a:p>
          <a:p>
            <a:pPr lvl="1"/>
            <a:r>
              <a:rPr lang="en-US" dirty="0" smtClean="0"/>
              <a:t>selects </a:t>
            </a:r>
            <a:r>
              <a:rPr lang="en-US" dirty="0" smtClean="0">
                <a:solidFill>
                  <a:srgbClr val="FF0000"/>
                </a:solidFill>
              </a:rPr>
              <a:t>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2892505"/>
            <a:ext cx="8985738" cy="1876222"/>
          </a:xfrm>
          <a:prstGeom prst="rect">
            <a:avLst/>
          </a:prstGeom>
        </p:spPr>
      </p:pic>
      <p:sp>
        <p:nvSpPr>
          <p:cNvPr id="7" name="Rounded Rectangle 55"/>
          <p:cNvSpPr/>
          <p:nvPr/>
        </p:nvSpPr>
        <p:spPr>
          <a:xfrm>
            <a:off x="70339" y="3464242"/>
            <a:ext cx="4747846" cy="16698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55"/>
          <p:cNvSpPr/>
          <p:nvPr/>
        </p:nvSpPr>
        <p:spPr>
          <a:xfrm>
            <a:off x="70339" y="4311194"/>
            <a:ext cx="6033401" cy="457533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55"/>
          <p:cNvSpPr/>
          <p:nvPr/>
        </p:nvSpPr>
        <p:spPr>
          <a:xfrm>
            <a:off x="2929324" y="4619625"/>
            <a:ext cx="130400" cy="128296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normal call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cs typeface="Arial" pitchFamily="34" charset="0"/>
              </a:rPr>
              <a:t>allow_global_emc_scan</a:t>
            </a:r>
            <a:r>
              <a:rPr lang="en-US" sz="2400" dirty="0">
                <a:cs typeface="Arial" pitchFamily="34" charset="0"/>
              </a:rPr>
              <a:t>= </a:t>
            </a:r>
            <a:r>
              <a:rPr lang="en-US" sz="2400" dirty="0" smtClean="0">
                <a:cs typeface="Arial" pitchFamily="34" charset="0"/>
              </a:rPr>
              <a:t>true</a:t>
            </a:r>
          </a:p>
          <a:p>
            <a:pPr marL="544513" lvl="2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itchFamily="34" charset="0"/>
              </a:rPr>
              <a:t>L4C/GMSS response with RAT_C2K, VDM selects C2K CS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7" y="2722635"/>
            <a:ext cx="8915523" cy="2624357"/>
          </a:xfrm>
          <a:prstGeom prst="rect">
            <a:avLst/>
          </a:prstGeom>
        </p:spPr>
      </p:pic>
      <p:sp>
        <p:nvSpPr>
          <p:cNvPr id="8" name="Rounded Rectangle 55"/>
          <p:cNvSpPr/>
          <p:nvPr/>
        </p:nvSpPr>
        <p:spPr>
          <a:xfrm>
            <a:off x="291318" y="3113722"/>
            <a:ext cx="6802901" cy="16698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55"/>
          <p:cNvSpPr/>
          <p:nvPr/>
        </p:nvSpPr>
        <p:spPr>
          <a:xfrm>
            <a:off x="291318" y="3566160"/>
            <a:ext cx="5533220" cy="312420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55"/>
          <p:cNvSpPr/>
          <p:nvPr/>
        </p:nvSpPr>
        <p:spPr>
          <a:xfrm>
            <a:off x="399775" y="4881808"/>
            <a:ext cx="3349266" cy="16698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5"/>
          <p:cNvSpPr/>
          <p:nvPr/>
        </p:nvSpPr>
        <p:spPr>
          <a:xfrm>
            <a:off x="4514358" y="3718169"/>
            <a:ext cx="194802" cy="128296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ADS Overview</a:t>
            </a:r>
          </a:p>
          <a:p>
            <a:r>
              <a:rPr lang="en-US" dirty="0"/>
              <a:t>Log Analysis </a:t>
            </a:r>
            <a:r>
              <a:rPr lang="en-US" dirty="0" smtClean="0"/>
              <a:t>&amp; Case Study Example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1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normal call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cs typeface="Arial" pitchFamily="34" charset="0"/>
              </a:rPr>
              <a:t>allow_global_emc_scan</a:t>
            </a:r>
            <a:r>
              <a:rPr lang="en-US" sz="2400" dirty="0">
                <a:cs typeface="Arial" pitchFamily="34" charset="0"/>
              </a:rPr>
              <a:t>= true</a:t>
            </a:r>
          </a:p>
          <a:p>
            <a:pPr marL="544513" lvl="2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Arial" pitchFamily="34" charset="0"/>
              </a:rPr>
              <a:t>L4C/GMSS response with </a:t>
            </a:r>
            <a:r>
              <a:rPr lang="en-US" sz="1800" dirty="0" smtClean="0">
                <a:cs typeface="Arial" pitchFamily="34" charset="0"/>
              </a:rPr>
              <a:t>RAT_NONE, VDM reject to AP with cause 2003 for AP to change to global mode and redial by ATDE</a:t>
            </a:r>
            <a:r>
              <a:rPr lang="en-US" sz="1800" dirty="0" smtClean="0">
                <a:solidFill>
                  <a:srgbClr val="FF0000"/>
                </a:solidFill>
                <a:cs typeface="Arial" pitchFamily="34" charset="0"/>
              </a:rPr>
              <a:t>R="&lt;</a:t>
            </a:r>
            <a:r>
              <a:rPr lang="en-US" sz="1800" dirty="0" err="1" smtClean="0">
                <a:solidFill>
                  <a:srgbClr val="FF0000"/>
                </a:solidFill>
                <a:cs typeface="Arial" pitchFamily="34" charset="0"/>
              </a:rPr>
              <a:t>call_number</a:t>
            </a:r>
            <a:r>
              <a:rPr lang="en-US" sz="1800" dirty="0" smtClean="0">
                <a:solidFill>
                  <a:srgbClr val="FF0000"/>
                </a:solidFill>
                <a:cs typeface="Arial" pitchFamily="34" charset="0"/>
              </a:rPr>
              <a:t>&gt;”,&lt;</a:t>
            </a:r>
            <a:r>
              <a:rPr lang="en-US" sz="1800" dirty="0" err="1" smtClean="0">
                <a:solidFill>
                  <a:srgbClr val="FF0000"/>
                </a:solidFill>
                <a:cs typeface="Arial" pitchFamily="34" charset="0"/>
              </a:rPr>
              <a:t>call_id</a:t>
            </a:r>
            <a:r>
              <a:rPr lang="en-US" sz="1800" dirty="0" smtClean="0">
                <a:solidFill>
                  <a:srgbClr val="FF0000"/>
                </a:solidFill>
                <a:cs typeface="Arial" pitchFamily="34" charset="0"/>
              </a:rPr>
              <a:t>&gt; </a:t>
            </a:r>
            <a:endParaRPr lang="en-US" sz="1600" dirty="0">
              <a:solidFill>
                <a:srgbClr val="FF0000"/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" y="2769272"/>
            <a:ext cx="8911590" cy="34775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49" y="4458695"/>
            <a:ext cx="4208145" cy="7339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弧形接點 8"/>
          <p:cNvCxnSpPr/>
          <p:nvPr/>
        </p:nvCxnSpPr>
        <p:spPr>
          <a:xfrm>
            <a:off x="5862637" y="3570367"/>
            <a:ext cx="1749743" cy="832883"/>
          </a:xfrm>
          <a:prstGeom prst="curvedConnector3">
            <a:avLst>
              <a:gd name="adj1" fmla="val 10922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55"/>
          <p:cNvSpPr/>
          <p:nvPr/>
        </p:nvSpPr>
        <p:spPr>
          <a:xfrm>
            <a:off x="184638" y="3158522"/>
            <a:ext cx="7092462" cy="145779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55"/>
          <p:cNvSpPr/>
          <p:nvPr/>
        </p:nvSpPr>
        <p:spPr>
          <a:xfrm>
            <a:off x="184638" y="3536464"/>
            <a:ext cx="5677999" cy="121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5"/>
          <p:cNvSpPr/>
          <p:nvPr/>
        </p:nvSpPr>
        <p:spPr>
          <a:xfrm>
            <a:off x="4991595" y="4952205"/>
            <a:ext cx="3967766" cy="145779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5"/>
          <p:cNvSpPr/>
          <p:nvPr/>
        </p:nvSpPr>
        <p:spPr>
          <a:xfrm>
            <a:off x="434835" y="6011998"/>
            <a:ext cx="5427802" cy="15425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5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6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90/91/92 </a:t>
            </a:r>
          </a:p>
          <a:p>
            <a:pPr lvl="1"/>
            <a:r>
              <a:rPr lang="en-US" dirty="0" smtClean="0"/>
              <a:t>MD1 and MD3 are separated, </a:t>
            </a:r>
            <a:r>
              <a:rPr lang="en-US" b="1" dirty="0" smtClean="0"/>
              <a:t>VDM only decides call domain selection for IMS and CS call of MD1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C2K domain selection is handled by AP. </a:t>
            </a:r>
            <a:r>
              <a:rPr lang="en-US" dirty="0" smtClean="0">
                <a:solidFill>
                  <a:srgbClr val="FF0000"/>
                </a:solidFill>
              </a:rPr>
              <a:t>AP will send AT </a:t>
            </a:r>
            <a:r>
              <a:rPr lang="en-US" dirty="0" err="1" smtClean="0">
                <a:solidFill>
                  <a:srgbClr val="FF0000"/>
                </a:solidFill>
              </a:rPr>
              <a:t>cmd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equest directly to MD3 (CVAL) for C2K call.</a:t>
            </a:r>
          </a:p>
          <a:p>
            <a:r>
              <a:rPr lang="en-US" dirty="0" smtClean="0"/>
              <a:t>93</a:t>
            </a:r>
          </a:p>
          <a:p>
            <a:pPr lvl="1"/>
            <a:r>
              <a:rPr lang="en-US" dirty="0" smtClean="0"/>
              <a:t>MD1 and MD3 are merge into a </a:t>
            </a:r>
            <a:r>
              <a:rPr lang="en-US" dirty="0" smtClean="0">
                <a:solidFill>
                  <a:srgbClr val="FF0000"/>
                </a:solidFill>
              </a:rPr>
              <a:t>single MD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VDM decides call domain for IMS and CS and </a:t>
            </a:r>
            <a:r>
              <a:rPr lang="en-US" b="1" dirty="0" smtClean="0">
                <a:solidFill>
                  <a:srgbClr val="FF0000"/>
                </a:solidFill>
              </a:rPr>
              <a:t>C2K</a:t>
            </a:r>
            <a:r>
              <a:rPr lang="en-US" b="1" dirty="0" smtClean="0"/>
              <a:t> </a:t>
            </a:r>
            <a:r>
              <a:rPr lang="en-US" dirty="0" smtClean="0"/>
              <a:t>call.</a:t>
            </a:r>
          </a:p>
          <a:p>
            <a:pPr lvl="1"/>
            <a:r>
              <a:rPr lang="en-US" dirty="0" smtClean="0"/>
              <a:t>Call related AT </a:t>
            </a:r>
            <a:r>
              <a:rPr lang="en-US" dirty="0" err="1" smtClean="0"/>
              <a:t>cmd</a:t>
            </a:r>
            <a:r>
              <a:rPr lang="en-US" dirty="0" smtClean="0"/>
              <a:t>/URC </a:t>
            </a:r>
          </a:p>
          <a:p>
            <a:pPr lvl="2"/>
            <a:r>
              <a:rPr lang="en-US" b="1" dirty="0" smtClean="0"/>
              <a:t>For AP: AT </a:t>
            </a:r>
            <a:r>
              <a:rPr lang="en-US" b="1" dirty="0" err="1" smtClean="0"/>
              <a:t>cmd</a:t>
            </a:r>
            <a:r>
              <a:rPr lang="en-US" b="1" dirty="0" smtClean="0"/>
              <a:t>/URC merged as used in MD1</a:t>
            </a:r>
          </a:p>
          <a:p>
            <a:pPr lvl="3"/>
            <a:r>
              <a:rPr lang="en-US" dirty="0" smtClean="0"/>
              <a:t>For example: ATD, +ECPI…</a:t>
            </a:r>
          </a:p>
          <a:p>
            <a:pPr lvl="2"/>
            <a:r>
              <a:rPr lang="en-US" b="1" dirty="0" smtClean="0"/>
              <a:t>Below ATCI/L4C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CVAL: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remain the same</a:t>
            </a:r>
          </a:p>
          <a:p>
            <a:pPr lvl="3"/>
            <a:r>
              <a:rPr lang="en-US" altLang="zh-TW" dirty="0" smtClean="0"/>
              <a:t>For example: for GSM still ATD; for C2K still AT+CDV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Translated in VDM and L4BCC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4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44"/>
          <p:cNvSpPr/>
          <p:nvPr/>
        </p:nvSpPr>
        <p:spPr>
          <a:xfrm>
            <a:off x="88140" y="1608028"/>
            <a:ext cx="4340978" cy="513978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2" name="Rectangle 144"/>
          <p:cNvSpPr/>
          <p:nvPr/>
        </p:nvSpPr>
        <p:spPr>
          <a:xfrm>
            <a:off x="3686856" y="4472664"/>
            <a:ext cx="753363" cy="227515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917" y="179026"/>
            <a:ext cx="8137524" cy="1048851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2" name="Rectangle 75"/>
          <p:cNvSpPr/>
          <p:nvPr/>
        </p:nvSpPr>
        <p:spPr>
          <a:xfrm>
            <a:off x="3390755" y="2373409"/>
            <a:ext cx="902965" cy="69528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Android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Telephony Framework</a:t>
            </a:r>
          </a:p>
        </p:txBody>
      </p:sp>
      <p:sp>
        <p:nvSpPr>
          <p:cNvPr id="43" name="Rectangle 76"/>
          <p:cNvSpPr/>
          <p:nvPr/>
        </p:nvSpPr>
        <p:spPr>
          <a:xfrm>
            <a:off x="173983" y="2373409"/>
            <a:ext cx="679898" cy="685076"/>
          </a:xfrm>
          <a:prstGeom prst="rect">
            <a:avLst/>
          </a:prstGeom>
          <a:solidFill>
            <a:srgbClr val="FF9999"/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VoLTE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UA</a:t>
            </a:r>
          </a:p>
        </p:txBody>
      </p:sp>
      <p:sp>
        <p:nvSpPr>
          <p:cNvPr id="44" name="Rectangle 77"/>
          <p:cNvSpPr/>
          <p:nvPr/>
        </p:nvSpPr>
        <p:spPr>
          <a:xfrm>
            <a:off x="173984" y="3344603"/>
            <a:ext cx="679897" cy="468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IMCB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(IMS Core Bearer)</a:t>
            </a:r>
          </a:p>
        </p:txBody>
      </p:sp>
      <p:sp>
        <p:nvSpPr>
          <p:cNvPr id="45" name="Rectangle 78"/>
          <p:cNvSpPr/>
          <p:nvPr/>
        </p:nvSpPr>
        <p:spPr>
          <a:xfrm>
            <a:off x="1299583" y="2373408"/>
            <a:ext cx="584473" cy="147525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(IMS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Adaptor)</a:t>
            </a:r>
          </a:p>
        </p:txBody>
      </p:sp>
      <p:sp>
        <p:nvSpPr>
          <p:cNvPr id="46" name="Rectangle 81"/>
          <p:cNvSpPr/>
          <p:nvPr/>
        </p:nvSpPr>
        <p:spPr>
          <a:xfrm>
            <a:off x="2339701" y="3406838"/>
            <a:ext cx="1950097" cy="40673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RIL</a:t>
            </a:r>
          </a:p>
        </p:txBody>
      </p:sp>
      <p:sp>
        <p:nvSpPr>
          <p:cNvPr id="47" name="Rectangle 82"/>
          <p:cNvSpPr/>
          <p:nvPr/>
        </p:nvSpPr>
        <p:spPr>
          <a:xfrm>
            <a:off x="3390755" y="1706710"/>
            <a:ext cx="899043" cy="5040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Dialer</a:t>
            </a:r>
          </a:p>
        </p:txBody>
      </p:sp>
      <p:sp>
        <p:nvSpPr>
          <p:cNvPr id="48" name="Rectangle 84"/>
          <p:cNvSpPr/>
          <p:nvPr/>
        </p:nvSpPr>
        <p:spPr>
          <a:xfrm>
            <a:off x="1769757" y="5350941"/>
            <a:ext cx="1781178" cy="278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ATCI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L4C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Group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85"/>
          <p:cNvSpPr/>
          <p:nvPr/>
        </p:nvSpPr>
        <p:spPr>
          <a:xfrm>
            <a:off x="3042849" y="5721676"/>
            <a:ext cx="508085" cy="4279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LTE NAS</a:t>
            </a:r>
          </a:p>
        </p:txBody>
      </p:sp>
      <p:sp>
        <p:nvSpPr>
          <p:cNvPr id="50" name="Rectangle 86"/>
          <p:cNvSpPr/>
          <p:nvPr/>
        </p:nvSpPr>
        <p:spPr>
          <a:xfrm>
            <a:off x="3042849" y="6230360"/>
            <a:ext cx="508085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LTE AS</a:t>
            </a:r>
          </a:p>
        </p:txBody>
      </p:sp>
      <p:sp>
        <p:nvSpPr>
          <p:cNvPr id="51" name="Rectangle 88"/>
          <p:cNvSpPr/>
          <p:nvPr/>
        </p:nvSpPr>
        <p:spPr>
          <a:xfrm>
            <a:off x="2432007" y="6235802"/>
            <a:ext cx="494362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3G AS</a:t>
            </a:r>
          </a:p>
        </p:txBody>
      </p:sp>
      <p:sp>
        <p:nvSpPr>
          <p:cNvPr id="52" name="Rectangle 89"/>
          <p:cNvSpPr/>
          <p:nvPr/>
        </p:nvSpPr>
        <p:spPr>
          <a:xfrm>
            <a:off x="1769756" y="5721676"/>
            <a:ext cx="1152801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2/3G NAS</a:t>
            </a:r>
          </a:p>
        </p:txBody>
      </p:sp>
      <p:sp>
        <p:nvSpPr>
          <p:cNvPr id="53" name="Rectangle 90"/>
          <p:cNvSpPr/>
          <p:nvPr/>
        </p:nvSpPr>
        <p:spPr>
          <a:xfrm>
            <a:off x="1769757" y="6235802"/>
            <a:ext cx="545770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2G AS</a:t>
            </a:r>
          </a:p>
        </p:txBody>
      </p:sp>
      <p:sp>
        <p:nvSpPr>
          <p:cNvPr id="54" name="Rectangle 91"/>
          <p:cNvSpPr/>
          <p:nvPr/>
        </p:nvSpPr>
        <p:spPr>
          <a:xfrm>
            <a:off x="2344660" y="2373408"/>
            <a:ext cx="906417" cy="69337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Android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Mobile Data Service</a:t>
            </a:r>
          </a:p>
        </p:txBody>
      </p:sp>
      <p:cxnSp>
        <p:nvCxnSpPr>
          <p:cNvPr id="55" name="Straight Connector 93"/>
          <p:cNvCxnSpPr/>
          <p:nvPr/>
        </p:nvCxnSpPr>
        <p:spPr>
          <a:xfrm>
            <a:off x="88139" y="4041969"/>
            <a:ext cx="4290699" cy="0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56" name="Rectangle 94"/>
          <p:cNvSpPr/>
          <p:nvPr/>
        </p:nvSpPr>
        <p:spPr>
          <a:xfrm>
            <a:off x="173983" y="4218910"/>
            <a:ext cx="417597" cy="1410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IMC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(IMS Core)</a:t>
            </a:r>
          </a:p>
        </p:txBody>
      </p:sp>
      <p:sp>
        <p:nvSpPr>
          <p:cNvPr id="57" name="Rectangle 95"/>
          <p:cNvSpPr/>
          <p:nvPr/>
        </p:nvSpPr>
        <p:spPr>
          <a:xfrm>
            <a:off x="920592" y="4783417"/>
            <a:ext cx="645226" cy="846044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(Voice Domain Manager)</a:t>
            </a:r>
          </a:p>
        </p:txBody>
      </p:sp>
      <p:sp>
        <p:nvSpPr>
          <p:cNvPr id="59" name="Rectangle 101"/>
          <p:cNvSpPr/>
          <p:nvPr/>
        </p:nvSpPr>
        <p:spPr>
          <a:xfrm>
            <a:off x="1299584" y="4215760"/>
            <a:ext cx="2251350" cy="26161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algn="ctr"/>
            <a:r>
              <a:rPr lang="en-US" sz="1100" b="1" kern="0" dirty="0" smtClean="0">
                <a:solidFill>
                  <a:srgbClr val="353630"/>
                </a:solidFill>
                <a:latin typeface="Calibri"/>
              </a:rPr>
              <a:t>IMSP</a:t>
            </a:r>
            <a:endParaRPr lang="en-US" sz="1100" b="1" kern="0" dirty="0">
              <a:solidFill>
                <a:srgbClr val="353630"/>
              </a:solidFill>
              <a:latin typeface="Calibri"/>
            </a:endParaRPr>
          </a:p>
        </p:txBody>
      </p:sp>
      <p:cxnSp>
        <p:nvCxnSpPr>
          <p:cNvPr id="60" name="Straight Arrow Connector 103"/>
          <p:cNvCxnSpPr/>
          <p:nvPr/>
        </p:nvCxnSpPr>
        <p:spPr>
          <a:xfrm flipV="1">
            <a:off x="512661" y="3813568"/>
            <a:ext cx="0" cy="4053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Arrow Connector 105"/>
          <p:cNvCxnSpPr/>
          <p:nvPr/>
        </p:nvCxnSpPr>
        <p:spPr>
          <a:xfrm>
            <a:off x="856645" y="3597545"/>
            <a:ext cx="442938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110"/>
          <p:cNvSpPr/>
          <p:nvPr/>
        </p:nvSpPr>
        <p:spPr>
          <a:xfrm>
            <a:off x="31851" y="838809"/>
            <a:ext cx="964162" cy="585807"/>
          </a:xfrm>
          <a:prstGeom prst="ellipse">
            <a:avLst/>
          </a:prstGeom>
          <a:solidFill>
            <a:srgbClr val="F39A1E">
              <a:lumMod val="75000"/>
            </a:srgbClr>
          </a:solidFill>
          <a:ln w="12700" cap="flat" cmpd="sng" algn="ctr">
            <a:solidFill>
              <a:srgbClr val="35363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 server</a:t>
            </a:r>
          </a:p>
        </p:txBody>
      </p:sp>
      <p:cxnSp>
        <p:nvCxnSpPr>
          <p:cNvPr id="65" name="Straight Arrow Connector 115"/>
          <p:cNvCxnSpPr/>
          <p:nvPr/>
        </p:nvCxnSpPr>
        <p:spPr>
          <a:xfrm flipV="1">
            <a:off x="2797869" y="3810419"/>
            <a:ext cx="0" cy="405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119"/>
          <p:cNvCxnSpPr>
            <a:stCxn id="44" idx="0"/>
            <a:endCxn id="43" idx="2"/>
          </p:cNvCxnSpPr>
          <p:nvPr/>
        </p:nvCxnSpPr>
        <p:spPr>
          <a:xfrm flipH="1" flipV="1">
            <a:off x="513932" y="3058485"/>
            <a:ext cx="1" cy="2861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121"/>
          <p:cNvCxnSpPr>
            <a:stCxn id="62" idx="4"/>
            <a:endCxn id="43" idx="0"/>
          </p:cNvCxnSpPr>
          <p:nvPr/>
        </p:nvCxnSpPr>
        <p:spPr>
          <a:xfrm>
            <a:off x="513932" y="1424616"/>
            <a:ext cx="0" cy="948793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Arrow Connector 130"/>
          <p:cNvCxnSpPr>
            <a:stCxn id="59" idx="1"/>
          </p:cNvCxnSpPr>
          <p:nvPr/>
        </p:nvCxnSpPr>
        <p:spPr>
          <a:xfrm flipH="1">
            <a:off x="589612" y="4346565"/>
            <a:ext cx="70997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3" name="TextBox 133"/>
          <p:cNvSpPr txBox="1"/>
          <p:nvPr/>
        </p:nvSpPr>
        <p:spPr>
          <a:xfrm>
            <a:off x="69169" y="16533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9933"/>
                </a:solidFill>
                <a:latin typeface="Calibri"/>
              </a:rPr>
              <a:t>AP</a:t>
            </a:r>
            <a:endParaRPr lang="en-US" dirty="0">
              <a:solidFill>
                <a:srgbClr val="FF9933"/>
              </a:solidFill>
              <a:latin typeface="Calibri"/>
            </a:endParaRPr>
          </a:p>
        </p:txBody>
      </p:sp>
      <p:sp>
        <p:nvSpPr>
          <p:cNvPr id="74" name="TextBox 134"/>
          <p:cNvSpPr txBox="1"/>
          <p:nvPr/>
        </p:nvSpPr>
        <p:spPr>
          <a:xfrm>
            <a:off x="72248" y="628615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9933"/>
                </a:solidFill>
                <a:latin typeface="Calibri"/>
              </a:rPr>
              <a:t>MD1</a:t>
            </a:r>
            <a:endParaRPr lang="en-US" dirty="0">
              <a:solidFill>
                <a:srgbClr val="FF9933"/>
              </a:solidFill>
              <a:latin typeface="Calibri"/>
            </a:endParaRPr>
          </a:p>
        </p:txBody>
      </p:sp>
      <p:sp>
        <p:nvSpPr>
          <p:cNvPr id="80" name="Rectangle 84"/>
          <p:cNvSpPr/>
          <p:nvPr/>
        </p:nvSpPr>
        <p:spPr>
          <a:xfrm>
            <a:off x="3781715" y="5350941"/>
            <a:ext cx="508084" cy="278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CVAL</a:t>
            </a:r>
          </a:p>
        </p:txBody>
      </p:sp>
      <p:sp>
        <p:nvSpPr>
          <p:cNvPr id="81" name="Rectangle 84"/>
          <p:cNvSpPr/>
          <p:nvPr/>
        </p:nvSpPr>
        <p:spPr>
          <a:xfrm>
            <a:off x="3781715" y="5717118"/>
            <a:ext cx="508084" cy="421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</a:p>
        </p:txBody>
      </p:sp>
      <p:sp>
        <p:nvSpPr>
          <p:cNvPr id="82" name="Rectangle 84"/>
          <p:cNvSpPr/>
          <p:nvPr/>
        </p:nvSpPr>
        <p:spPr>
          <a:xfrm>
            <a:off x="3781714" y="6225802"/>
            <a:ext cx="508085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rgbClr val="353630"/>
                </a:solidFill>
                <a:latin typeface="Calibri"/>
              </a:rPr>
              <a:t>C2K AS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Straight Arrow Connector 105"/>
          <p:cNvCxnSpPr>
            <a:endCxn id="54" idx="1"/>
          </p:cNvCxnSpPr>
          <p:nvPr/>
        </p:nvCxnSpPr>
        <p:spPr>
          <a:xfrm flipV="1">
            <a:off x="1896763" y="2720095"/>
            <a:ext cx="447897" cy="11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5" name="Straight Arrow Connector 105"/>
          <p:cNvCxnSpPr/>
          <p:nvPr/>
        </p:nvCxnSpPr>
        <p:spPr>
          <a:xfrm flipV="1">
            <a:off x="7658626" y="133715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6" name="文字方塊 105"/>
          <p:cNvSpPr txBox="1"/>
          <p:nvPr/>
        </p:nvSpPr>
        <p:spPr>
          <a:xfrm>
            <a:off x="8241503" y="20676"/>
            <a:ext cx="914400" cy="22607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ILM</a:t>
            </a:r>
            <a:endParaRPr lang="en-US" dirty="0" smtClean="0"/>
          </a:p>
        </p:txBody>
      </p:sp>
      <p:cxnSp>
        <p:nvCxnSpPr>
          <p:cNvPr id="107" name="Straight Arrow Connector 105"/>
          <p:cNvCxnSpPr/>
          <p:nvPr/>
        </p:nvCxnSpPr>
        <p:spPr>
          <a:xfrm flipV="1">
            <a:off x="7658626" y="324934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文字方塊 107"/>
          <p:cNvSpPr txBox="1"/>
          <p:nvPr/>
        </p:nvSpPr>
        <p:spPr>
          <a:xfrm>
            <a:off x="8241503" y="211895"/>
            <a:ext cx="914400" cy="22607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AT in ILM</a:t>
            </a:r>
            <a:endParaRPr lang="en-US" dirty="0" smtClean="0"/>
          </a:p>
        </p:txBody>
      </p:sp>
      <p:cxnSp>
        <p:nvCxnSpPr>
          <p:cNvPr id="109" name="Straight Arrow Connector 105"/>
          <p:cNvCxnSpPr/>
          <p:nvPr/>
        </p:nvCxnSpPr>
        <p:spPr>
          <a:xfrm flipV="1">
            <a:off x="7658626" y="520099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0" name="文字方塊 109"/>
          <p:cNvSpPr txBox="1"/>
          <p:nvPr/>
        </p:nvSpPr>
        <p:spPr>
          <a:xfrm>
            <a:off x="8241503" y="407060"/>
            <a:ext cx="914400" cy="22607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SIP</a:t>
            </a:r>
            <a:endParaRPr lang="en-US" dirty="0" smtClean="0"/>
          </a:p>
        </p:txBody>
      </p:sp>
      <p:cxnSp>
        <p:nvCxnSpPr>
          <p:cNvPr id="116" name="Straight Arrow Connector 115"/>
          <p:cNvCxnSpPr/>
          <p:nvPr/>
        </p:nvCxnSpPr>
        <p:spPr>
          <a:xfrm flipH="1" flipV="1">
            <a:off x="4030024" y="2196965"/>
            <a:ext cx="1961" cy="1626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9" name="Straight Arrow Connector 115"/>
          <p:cNvCxnSpPr/>
          <p:nvPr/>
        </p:nvCxnSpPr>
        <p:spPr>
          <a:xfrm flipV="1">
            <a:off x="4034097" y="3068695"/>
            <a:ext cx="0" cy="3274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Straight Arrow Connector 115"/>
          <p:cNvCxnSpPr>
            <a:stCxn id="54" idx="2"/>
          </p:cNvCxnSpPr>
          <p:nvPr/>
        </p:nvCxnSpPr>
        <p:spPr>
          <a:xfrm>
            <a:off x="2797869" y="3066781"/>
            <a:ext cx="0" cy="3293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9" name="Straight Arrow Connector 103"/>
          <p:cNvCxnSpPr>
            <a:endCxn id="57" idx="1"/>
          </p:cNvCxnSpPr>
          <p:nvPr/>
        </p:nvCxnSpPr>
        <p:spPr>
          <a:xfrm>
            <a:off x="589612" y="5206439"/>
            <a:ext cx="3309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9" name="Straight Arrow Connector 130"/>
          <p:cNvCxnSpPr/>
          <p:nvPr/>
        </p:nvCxnSpPr>
        <p:spPr>
          <a:xfrm>
            <a:off x="1419333" y="4472664"/>
            <a:ext cx="0" cy="30604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6" name="Straight Arrow Connector 103"/>
          <p:cNvCxnSpPr/>
          <p:nvPr/>
        </p:nvCxnSpPr>
        <p:spPr>
          <a:xfrm flipH="1" flipV="1">
            <a:off x="2790663" y="4472664"/>
            <a:ext cx="5650" cy="8794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Arrow Connector 103"/>
          <p:cNvCxnSpPr>
            <a:stCxn id="80" idx="0"/>
          </p:cNvCxnSpPr>
          <p:nvPr/>
        </p:nvCxnSpPr>
        <p:spPr>
          <a:xfrm flipV="1">
            <a:off x="4035757" y="3821130"/>
            <a:ext cx="0" cy="15298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5" name="Straight Arrow Connector 115"/>
          <p:cNvCxnSpPr>
            <a:stCxn id="81" idx="0"/>
            <a:endCxn id="80" idx="2"/>
          </p:cNvCxnSpPr>
          <p:nvPr/>
        </p:nvCxnSpPr>
        <p:spPr>
          <a:xfrm flipV="1">
            <a:off x="4035757" y="5629461"/>
            <a:ext cx="0" cy="8765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9" name="Straight Arrow Connector 115"/>
          <p:cNvCxnSpPr>
            <a:stCxn id="81" idx="2"/>
            <a:endCxn id="82" idx="0"/>
          </p:cNvCxnSpPr>
          <p:nvPr/>
        </p:nvCxnSpPr>
        <p:spPr>
          <a:xfrm>
            <a:off x="4035757" y="6138145"/>
            <a:ext cx="0" cy="8765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2" name="Straight Arrow Connector 115"/>
          <p:cNvCxnSpPr>
            <a:endCxn id="49" idx="0"/>
          </p:cNvCxnSpPr>
          <p:nvPr/>
        </p:nvCxnSpPr>
        <p:spPr>
          <a:xfrm>
            <a:off x="3296892" y="5629461"/>
            <a:ext cx="0" cy="922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6" name="Straight Arrow Connector 115"/>
          <p:cNvCxnSpPr>
            <a:stCxn id="50" idx="0"/>
            <a:endCxn id="49" idx="2"/>
          </p:cNvCxnSpPr>
          <p:nvPr/>
        </p:nvCxnSpPr>
        <p:spPr>
          <a:xfrm flipV="1">
            <a:off x="3296892" y="6149609"/>
            <a:ext cx="0" cy="80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1" name="Straight Arrow Connector 115"/>
          <p:cNvCxnSpPr>
            <a:endCxn id="52" idx="0"/>
          </p:cNvCxnSpPr>
          <p:nvPr/>
        </p:nvCxnSpPr>
        <p:spPr>
          <a:xfrm>
            <a:off x="2346157" y="5629461"/>
            <a:ext cx="0" cy="922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4" name="Straight Arrow Connector 115"/>
          <p:cNvCxnSpPr>
            <a:endCxn id="51" idx="0"/>
          </p:cNvCxnSpPr>
          <p:nvPr/>
        </p:nvCxnSpPr>
        <p:spPr>
          <a:xfrm>
            <a:off x="2679188" y="6153725"/>
            <a:ext cx="0" cy="8207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Straight Arrow Connector 115"/>
          <p:cNvCxnSpPr>
            <a:endCxn id="53" idx="0"/>
          </p:cNvCxnSpPr>
          <p:nvPr/>
        </p:nvCxnSpPr>
        <p:spPr>
          <a:xfrm>
            <a:off x="2042642" y="6153725"/>
            <a:ext cx="0" cy="8207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0" name="Rectangle 144"/>
          <p:cNvSpPr/>
          <p:nvPr/>
        </p:nvSpPr>
        <p:spPr>
          <a:xfrm>
            <a:off x="4803879" y="1608028"/>
            <a:ext cx="4290698" cy="513978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1" name="Rectangle 75"/>
          <p:cNvSpPr/>
          <p:nvPr/>
        </p:nvSpPr>
        <p:spPr>
          <a:xfrm>
            <a:off x="8106494" y="2373409"/>
            <a:ext cx="902965" cy="69528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Android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Telephony Framework</a:t>
            </a:r>
          </a:p>
        </p:txBody>
      </p:sp>
      <p:sp>
        <p:nvSpPr>
          <p:cNvPr id="362" name="Rectangle 76"/>
          <p:cNvSpPr/>
          <p:nvPr/>
        </p:nvSpPr>
        <p:spPr>
          <a:xfrm>
            <a:off x="4889722" y="2373409"/>
            <a:ext cx="679898" cy="685076"/>
          </a:xfrm>
          <a:prstGeom prst="rect">
            <a:avLst/>
          </a:prstGeom>
          <a:solidFill>
            <a:srgbClr val="FF9999"/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VoLTE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UA</a:t>
            </a:r>
          </a:p>
        </p:txBody>
      </p:sp>
      <p:sp>
        <p:nvSpPr>
          <p:cNvPr id="363" name="Rectangle 77"/>
          <p:cNvSpPr/>
          <p:nvPr/>
        </p:nvSpPr>
        <p:spPr>
          <a:xfrm>
            <a:off x="4889723" y="3344603"/>
            <a:ext cx="679897" cy="468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IMCB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(IMS Core Bearer)</a:t>
            </a:r>
          </a:p>
        </p:txBody>
      </p:sp>
      <p:sp>
        <p:nvSpPr>
          <p:cNvPr id="364" name="Rectangle 78"/>
          <p:cNvSpPr/>
          <p:nvPr/>
        </p:nvSpPr>
        <p:spPr>
          <a:xfrm>
            <a:off x="6015322" y="2373408"/>
            <a:ext cx="584473" cy="147525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(IMS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Adaptor)</a:t>
            </a:r>
          </a:p>
        </p:txBody>
      </p:sp>
      <p:sp>
        <p:nvSpPr>
          <p:cNvPr id="365" name="Rectangle 81"/>
          <p:cNvSpPr/>
          <p:nvPr/>
        </p:nvSpPr>
        <p:spPr>
          <a:xfrm>
            <a:off x="7055440" y="3406838"/>
            <a:ext cx="1950097" cy="40673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RIL</a:t>
            </a:r>
          </a:p>
        </p:txBody>
      </p:sp>
      <p:sp>
        <p:nvSpPr>
          <p:cNvPr id="366" name="Rectangle 82"/>
          <p:cNvSpPr/>
          <p:nvPr/>
        </p:nvSpPr>
        <p:spPr>
          <a:xfrm>
            <a:off x="8106494" y="1706710"/>
            <a:ext cx="899043" cy="5040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Dialer</a:t>
            </a:r>
          </a:p>
        </p:txBody>
      </p:sp>
      <p:sp>
        <p:nvSpPr>
          <p:cNvPr id="367" name="Rectangle 84"/>
          <p:cNvSpPr/>
          <p:nvPr/>
        </p:nvSpPr>
        <p:spPr>
          <a:xfrm>
            <a:off x="6599796" y="5350941"/>
            <a:ext cx="1781178" cy="278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ATCI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L4C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Group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" name="Rectangle 85"/>
          <p:cNvSpPr/>
          <p:nvPr/>
        </p:nvSpPr>
        <p:spPr>
          <a:xfrm>
            <a:off x="7872888" y="5721676"/>
            <a:ext cx="508085" cy="4279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LTE NAS</a:t>
            </a:r>
          </a:p>
        </p:txBody>
      </p:sp>
      <p:sp>
        <p:nvSpPr>
          <p:cNvPr id="369" name="Rectangle 86"/>
          <p:cNvSpPr/>
          <p:nvPr/>
        </p:nvSpPr>
        <p:spPr>
          <a:xfrm>
            <a:off x="7872888" y="6230360"/>
            <a:ext cx="508085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LTE AS</a:t>
            </a:r>
          </a:p>
        </p:txBody>
      </p:sp>
      <p:sp>
        <p:nvSpPr>
          <p:cNvPr id="370" name="Rectangle 88"/>
          <p:cNvSpPr/>
          <p:nvPr/>
        </p:nvSpPr>
        <p:spPr>
          <a:xfrm>
            <a:off x="7262046" y="6235802"/>
            <a:ext cx="494362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3G AS</a:t>
            </a:r>
          </a:p>
        </p:txBody>
      </p:sp>
      <p:sp>
        <p:nvSpPr>
          <p:cNvPr id="371" name="Rectangle 89"/>
          <p:cNvSpPr/>
          <p:nvPr/>
        </p:nvSpPr>
        <p:spPr>
          <a:xfrm>
            <a:off x="6599795" y="5721676"/>
            <a:ext cx="1152801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2/3G NAS</a:t>
            </a:r>
          </a:p>
        </p:txBody>
      </p:sp>
      <p:sp>
        <p:nvSpPr>
          <p:cNvPr id="372" name="Rectangle 90"/>
          <p:cNvSpPr/>
          <p:nvPr/>
        </p:nvSpPr>
        <p:spPr>
          <a:xfrm>
            <a:off x="6599796" y="6235802"/>
            <a:ext cx="545770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2G AS</a:t>
            </a:r>
          </a:p>
        </p:txBody>
      </p:sp>
      <p:sp>
        <p:nvSpPr>
          <p:cNvPr id="373" name="Rectangle 91"/>
          <p:cNvSpPr/>
          <p:nvPr/>
        </p:nvSpPr>
        <p:spPr>
          <a:xfrm>
            <a:off x="7060399" y="2373408"/>
            <a:ext cx="906417" cy="69337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Android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Mobile Data Service</a:t>
            </a:r>
          </a:p>
        </p:txBody>
      </p:sp>
      <p:cxnSp>
        <p:nvCxnSpPr>
          <p:cNvPr id="374" name="Straight Connector 93"/>
          <p:cNvCxnSpPr/>
          <p:nvPr/>
        </p:nvCxnSpPr>
        <p:spPr>
          <a:xfrm>
            <a:off x="4803878" y="4041969"/>
            <a:ext cx="4290699" cy="0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375" name="Rectangle 94"/>
          <p:cNvSpPr/>
          <p:nvPr/>
        </p:nvSpPr>
        <p:spPr>
          <a:xfrm>
            <a:off x="4889722" y="4218910"/>
            <a:ext cx="417597" cy="1410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IMC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(IMS Core)</a:t>
            </a:r>
          </a:p>
        </p:txBody>
      </p:sp>
      <p:sp>
        <p:nvSpPr>
          <p:cNvPr id="376" name="Rectangle 95"/>
          <p:cNvSpPr/>
          <p:nvPr/>
        </p:nvSpPr>
        <p:spPr>
          <a:xfrm>
            <a:off x="5636331" y="4783417"/>
            <a:ext cx="645226" cy="846044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(Voice Domain Manager)</a:t>
            </a:r>
          </a:p>
        </p:txBody>
      </p:sp>
      <p:sp>
        <p:nvSpPr>
          <p:cNvPr id="377" name="Rectangle 101"/>
          <p:cNvSpPr/>
          <p:nvPr/>
        </p:nvSpPr>
        <p:spPr>
          <a:xfrm>
            <a:off x="6015323" y="4215760"/>
            <a:ext cx="2990216" cy="26161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algn="ctr"/>
            <a:r>
              <a:rPr lang="en-US" sz="1100" b="1" kern="0" dirty="0">
                <a:solidFill>
                  <a:srgbClr val="353630"/>
                </a:solidFill>
                <a:latin typeface="Calibri"/>
              </a:rPr>
              <a:t>ATP</a:t>
            </a:r>
          </a:p>
        </p:txBody>
      </p:sp>
      <p:cxnSp>
        <p:nvCxnSpPr>
          <p:cNvPr id="378" name="Straight Arrow Connector 103"/>
          <p:cNvCxnSpPr/>
          <p:nvPr/>
        </p:nvCxnSpPr>
        <p:spPr>
          <a:xfrm flipV="1">
            <a:off x="5228400" y="3813568"/>
            <a:ext cx="0" cy="4053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9" name="Straight Arrow Connector 105"/>
          <p:cNvCxnSpPr/>
          <p:nvPr/>
        </p:nvCxnSpPr>
        <p:spPr>
          <a:xfrm>
            <a:off x="5572384" y="3597545"/>
            <a:ext cx="442938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0" name="Oval 110"/>
          <p:cNvSpPr/>
          <p:nvPr/>
        </p:nvSpPr>
        <p:spPr>
          <a:xfrm>
            <a:off x="4747591" y="838809"/>
            <a:ext cx="964162" cy="585807"/>
          </a:xfrm>
          <a:prstGeom prst="ellipse">
            <a:avLst/>
          </a:prstGeom>
          <a:solidFill>
            <a:srgbClr val="F39A1E">
              <a:lumMod val="75000"/>
            </a:srgbClr>
          </a:solidFill>
          <a:ln w="12700" cap="flat" cmpd="sng" algn="ctr">
            <a:solidFill>
              <a:srgbClr val="35363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 server</a:t>
            </a:r>
          </a:p>
        </p:txBody>
      </p:sp>
      <p:cxnSp>
        <p:nvCxnSpPr>
          <p:cNvPr id="381" name="Straight Arrow Connector 115"/>
          <p:cNvCxnSpPr>
            <a:endCxn id="365" idx="2"/>
          </p:cNvCxnSpPr>
          <p:nvPr/>
        </p:nvCxnSpPr>
        <p:spPr>
          <a:xfrm flipV="1">
            <a:off x="8030489" y="3813569"/>
            <a:ext cx="0" cy="405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2" name="Straight Arrow Connector 119"/>
          <p:cNvCxnSpPr>
            <a:stCxn id="363" idx="0"/>
            <a:endCxn id="362" idx="2"/>
          </p:cNvCxnSpPr>
          <p:nvPr/>
        </p:nvCxnSpPr>
        <p:spPr>
          <a:xfrm flipH="1" flipV="1">
            <a:off x="5229671" y="3058485"/>
            <a:ext cx="1" cy="2861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3" name="Straight Arrow Connector 121"/>
          <p:cNvCxnSpPr>
            <a:stCxn id="380" idx="4"/>
            <a:endCxn id="362" idx="0"/>
          </p:cNvCxnSpPr>
          <p:nvPr/>
        </p:nvCxnSpPr>
        <p:spPr>
          <a:xfrm flipH="1">
            <a:off x="5229671" y="1424616"/>
            <a:ext cx="1" cy="948793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4" name="Straight Arrow Connector 130"/>
          <p:cNvCxnSpPr>
            <a:stCxn id="377" idx="1"/>
          </p:cNvCxnSpPr>
          <p:nvPr/>
        </p:nvCxnSpPr>
        <p:spPr>
          <a:xfrm flipH="1">
            <a:off x="5305351" y="4346565"/>
            <a:ext cx="70997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5" name="TextBox 133"/>
          <p:cNvSpPr txBox="1"/>
          <p:nvPr/>
        </p:nvSpPr>
        <p:spPr>
          <a:xfrm>
            <a:off x="4784908" y="16533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9933"/>
                </a:solidFill>
                <a:latin typeface="Calibri"/>
              </a:rPr>
              <a:t>AP</a:t>
            </a:r>
            <a:endParaRPr lang="en-US" dirty="0">
              <a:solidFill>
                <a:srgbClr val="FF9933"/>
              </a:solidFill>
              <a:latin typeface="Calibri"/>
            </a:endParaRPr>
          </a:p>
        </p:txBody>
      </p:sp>
      <p:sp>
        <p:nvSpPr>
          <p:cNvPr id="386" name="TextBox 134"/>
          <p:cNvSpPr txBox="1"/>
          <p:nvPr/>
        </p:nvSpPr>
        <p:spPr>
          <a:xfrm>
            <a:off x="4787987" y="628615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9933"/>
                </a:solidFill>
                <a:latin typeface="Calibri"/>
              </a:rPr>
              <a:t>MD</a:t>
            </a:r>
            <a:endParaRPr lang="en-US" dirty="0">
              <a:solidFill>
                <a:srgbClr val="FF9933"/>
              </a:solidFill>
              <a:latin typeface="Calibri"/>
            </a:endParaRPr>
          </a:p>
        </p:txBody>
      </p:sp>
      <p:sp>
        <p:nvSpPr>
          <p:cNvPr id="387" name="Rectangle 84"/>
          <p:cNvSpPr/>
          <p:nvPr/>
        </p:nvSpPr>
        <p:spPr>
          <a:xfrm>
            <a:off x="8497454" y="5350941"/>
            <a:ext cx="508084" cy="278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CVAL</a:t>
            </a:r>
          </a:p>
        </p:txBody>
      </p:sp>
      <p:sp>
        <p:nvSpPr>
          <p:cNvPr id="388" name="Rectangle 84"/>
          <p:cNvSpPr/>
          <p:nvPr/>
        </p:nvSpPr>
        <p:spPr>
          <a:xfrm>
            <a:off x="8497454" y="5717118"/>
            <a:ext cx="508084" cy="421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</a:p>
        </p:txBody>
      </p:sp>
      <p:sp>
        <p:nvSpPr>
          <p:cNvPr id="389" name="Rectangle 84"/>
          <p:cNvSpPr/>
          <p:nvPr/>
        </p:nvSpPr>
        <p:spPr>
          <a:xfrm>
            <a:off x="8497453" y="6225802"/>
            <a:ext cx="508085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rgbClr val="353630"/>
                </a:solidFill>
                <a:latin typeface="Calibri"/>
              </a:rPr>
              <a:t>C2K AS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0" name="Rectangle 84"/>
          <p:cNvSpPr/>
          <p:nvPr/>
        </p:nvSpPr>
        <p:spPr>
          <a:xfrm>
            <a:off x="6608694" y="4785683"/>
            <a:ext cx="2400766" cy="278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rgbClr val="35363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rgbClr val="353630"/>
                </a:solidFill>
                <a:latin typeface="Calibri"/>
              </a:rPr>
              <a:t>L4BCC / L4B Group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1" name="Straight Arrow Connector 105"/>
          <p:cNvCxnSpPr>
            <a:endCxn id="373" idx="1"/>
          </p:cNvCxnSpPr>
          <p:nvPr/>
        </p:nvCxnSpPr>
        <p:spPr>
          <a:xfrm flipV="1">
            <a:off x="6612502" y="2720095"/>
            <a:ext cx="447897" cy="11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2" name="Straight Arrow Connector 115"/>
          <p:cNvCxnSpPr>
            <a:stCxn id="361" idx="0"/>
            <a:endCxn id="366" idx="2"/>
          </p:cNvCxnSpPr>
          <p:nvPr/>
        </p:nvCxnSpPr>
        <p:spPr>
          <a:xfrm flipH="1" flipV="1">
            <a:off x="8556016" y="2210766"/>
            <a:ext cx="1961" cy="1626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3" name="Straight Arrow Connector 115"/>
          <p:cNvCxnSpPr>
            <a:endCxn id="361" idx="2"/>
          </p:cNvCxnSpPr>
          <p:nvPr/>
        </p:nvCxnSpPr>
        <p:spPr>
          <a:xfrm flipV="1">
            <a:off x="8557977" y="3068695"/>
            <a:ext cx="0" cy="3274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4" name="Straight Arrow Connector 115"/>
          <p:cNvCxnSpPr>
            <a:stCxn id="373" idx="2"/>
          </p:cNvCxnSpPr>
          <p:nvPr/>
        </p:nvCxnSpPr>
        <p:spPr>
          <a:xfrm>
            <a:off x="7513608" y="3066781"/>
            <a:ext cx="0" cy="3293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5" name="Straight Arrow Connector 103"/>
          <p:cNvCxnSpPr>
            <a:endCxn id="376" idx="1"/>
          </p:cNvCxnSpPr>
          <p:nvPr/>
        </p:nvCxnSpPr>
        <p:spPr>
          <a:xfrm>
            <a:off x="5305351" y="5206439"/>
            <a:ext cx="3309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6" name="Straight Arrow Connector 130"/>
          <p:cNvCxnSpPr/>
          <p:nvPr/>
        </p:nvCxnSpPr>
        <p:spPr>
          <a:xfrm>
            <a:off x="6135072" y="4472664"/>
            <a:ext cx="0" cy="30604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7" name="Straight Arrow Connector 103"/>
          <p:cNvCxnSpPr/>
          <p:nvPr/>
        </p:nvCxnSpPr>
        <p:spPr>
          <a:xfrm flipH="1" flipV="1">
            <a:off x="8030488" y="4472664"/>
            <a:ext cx="5650" cy="29060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8" name="Straight Arrow Connector 103"/>
          <p:cNvCxnSpPr/>
          <p:nvPr/>
        </p:nvCxnSpPr>
        <p:spPr>
          <a:xfrm flipH="1" flipV="1">
            <a:off x="7636056" y="5061469"/>
            <a:ext cx="5650" cy="29060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9" name="Straight Arrow Connector 103"/>
          <p:cNvCxnSpPr>
            <a:stCxn id="387" idx="0"/>
          </p:cNvCxnSpPr>
          <p:nvPr/>
        </p:nvCxnSpPr>
        <p:spPr>
          <a:xfrm flipH="1" flipV="1">
            <a:off x="8751495" y="5061469"/>
            <a:ext cx="1" cy="28947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0" name="Straight Arrow Connector 115"/>
          <p:cNvCxnSpPr>
            <a:stCxn id="388" idx="0"/>
            <a:endCxn id="387" idx="2"/>
          </p:cNvCxnSpPr>
          <p:nvPr/>
        </p:nvCxnSpPr>
        <p:spPr>
          <a:xfrm flipV="1">
            <a:off x="8751496" y="5629461"/>
            <a:ext cx="0" cy="8765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1" name="Straight Arrow Connector 115"/>
          <p:cNvCxnSpPr>
            <a:stCxn id="388" idx="2"/>
            <a:endCxn id="389" idx="0"/>
          </p:cNvCxnSpPr>
          <p:nvPr/>
        </p:nvCxnSpPr>
        <p:spPr>
          <a:xfrm>
            <a:off x="8751496" y="6138145"/>
            <a:ext cx="0" cy="8765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2" name="Straight Arrow Connector 115"/>
          <p:cNvCxnSpPr>
            <a:endCxn id="368" idx="0"/>
          </p:cNvCxnSpPr>
          <p:nvPr/>
        </p:nvCxnSpPr>
        <p:spPr>
          <a:xfrm>
            <a:off x="8126931" y="5629461"/>
            <a:ext cx="0" cy="922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3" name="Straight Arrow Connector 115"/>
          <p:cNvCxnSpPr>
            <a:stCxn id="369" idx="0"/>
            <a:endCxn id="368" idx="2"/>
          </p:cNvCxnSpPr>
          <p:nvPr/>
        </p:nvCxnSpPr>
        <p:spPr>
          <a:xfrm flipV="1">
            <a:off x="8126931" y="6149609"/>
            <a:ext cx="0" cy="80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4" name="Straight Arrow Connector 115"/>
          <p:cNvCxnSpPr>
            <a:endCxn id="371" idx="0"/>
          </p:cNvCxnSpPr>
          <p:nvPr/>
        </p:nvCxnSpPr>
        <p:spPr>
          <a:xfrm>
            <a:off x="7176196" y="5629461"/>
            <a:ext cx="0" cy="922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5" name="Straight Arrow Connector 115"/>
          <p:cNvCxnSpPr>
            <a:endCxn id="370" idx="0"/>
          </p:cNvCxnSpPr>
          <p:nvPr/>
        </p:nvCxnSpPr>
        <p:spPr>
          <a:xfrm>
            <a:off x="7509227" y="6153725"/>
            <a:ext cx="0" cy="8207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6" name="Straight Arrow Connector 115"/>
          <p:cNvCxnSpPr>
            <a:endCxn id="372" idx="0"/>
          </p:cNvCxnSpPr>
          <p:nvPr/>
        </p:nvCxnSpPr>
        <p:spPr>
          <a:xfrm>
            <a:off x="6872681" y="6153725"/>
            <a:ext cx="0" cy="8207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7" name="Straight Arrow Connector 103"/>
          <p:cNvCxnSpPr>
            <a:endCxn id="390" idx="1"/>
          </p:cNvCxnSpPr>
          <p:nvPr/>
        </p:nvCxnSpPr>
        <p:spPr>
          <a:xfrm flipV="1">
            <a:off x="6277713" y="4924943"/>
            <a:ext cx="330981" cy="11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3" name="TextBox 134"/>
          <p:cNvSpPr txBox="1"/>
          <p:nvPr/>
        </p:nvSpPr>
        <p:spPr>
          <a:xfrm>
            <a:off x="3962058" y="459217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9933"/>
                </a:solidFill>
                <a:latin typeface="Calibri"/>
              </a:rPr>
              <a:t>MD3</a:t>
            </a:r>
            <a:endParaRPr lang="en-US" sz="1600" dirty="0">
              <a:solidFill>
                <a:srgbClr val="FF9933"/>
              </a:solidFill>
              <a:latin typeface="Calibri"/>
            </a:endParaRPr>
          </a:p>
        </p:txBody>
      </p:sp>
      <p:sp>
        <p:nvSpPr>
          <p:cNvPr id="414" name="TextBox 134"/>
          <p:cNvSpPr txBox="1"/>
          <p:nvPr/>
        </p:nvSpPr>
        <p:spPr>
          <a:xfrm>
            <a:off x="1889230" y="758020"/>
            <a:ext cx="108555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</a:rPr>
              <a:t>90/91/92</a:t>
            </a:r>
            <a:endParaRPr lang="en-US" b="1" dirty="0">
              <a:latin typeface="Calibri"/>
            </a:endParaRPr>
          </a:p>
        </p:txBody>
      </p:sp>
      <p:sp>
        <p:nvSpPr>
          <p:cNvPr id="415" name="TextBox 134"/>
          <p:cNvSpPr txBox="1"/>
          <p:nvPr/>
        </p:nvSpPr>
        <p:spPr>
          <a:xfrm>
            <a:off x="6768243" y="752141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</a:rPr>
              <a:t>93</a:t>
            </a:r>
            <a:endParaRPr lang="en-US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Interface changes</a:t>
            </a:r>
          </a:p>
          <a:p>
            <a:pPr lvl="1"/>
            <a:r>
              <a:rPr lang="en-US" dirty="0" smtClean="0"/>
              <a:t>New module: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L4BCC</a:t>
            </a:r>
            <a:r>
              <a:rPr lang="en-US" dirty="0" smtClean="0"/>
              <a:t>, adaption module between VDM and ATCI/CVAL</a:t>
            </a:r>
          </a:p>
          <a:p>
            <a:pPr lvl="1"/>
            <a:r>
              <a:rPr lang="en-US" dirty="0" smtClean="0"/>
              <a:t>After Gen93, VDM will use ILM to request CS/C2K call by sending different ILM groups to L4BCC. </a:t>
            </a:r>
          </a:p>
          <a:p>
            <a:pPr lvl="1"/>
            <a:r>
              <a:rPr lang="en-US" dirty="0" smtClean="0"/>
              <a:t>ILM naming can distinguish the request is for CS or </a:t>
            </a:r>
            <a:r>
              <a:rPr lang="en-US" dirty="0"/>
              <a:t>C2K call, for example:</a:t>
            </a:r>
          </a:p>
          <a:p>
            <a:pPr lvl="2"/>
            <a:r>
              <a:rPr lang="en-US" dirty="0" smtClean="0"/>
              <a:t>CS: MSG_ID_VDM_L4B_</a:t>
            </a:r>
            <a:r>
              <a:rPr lang="en-US" b="1" dirty="0" smtClean="0">
                <a:solidFill>
                  <a:srgbClr val="FF0000"/>
                </a:solidFill>
              </a:rPr>
              <a:t>CS</a:t>
            </a:r>
            <a:r>
              <a:rPr lang="en-US" dirty="0" smtClean="0"/>
              <a:t>_CC_MO_CALL_REQ </a:t>
            </a:r>
          </a:p>
          <a:p>
            <a:pPr lvl="2"/>
            <a:r>
              <a:rPr lang="en-US" dirty="0" smtClean="0"/>
              <a:t>C2K: MSG_ID_VDM_L4B_</a:t>
            </a:r>
            <a:r>
              <a:rPr lang="en-US" b="1" dirty="0" smtClean="0">
                <a:solidFill>
                  <a:srgbClr val="FF0000"/>
                </a:solidFill>
              </a:rPr>
              <a:t>C2K</a:t>
            </a:r>
            <a:r>
              <a:rPr lang="en-US" dirty="0" smtClean="0"/>
              <a:t>_CC_MO_CALL_REQ</a:t>
            </a:r>
          </a:p>
          <a:p>
            <a:pPr lvl="1"/>
            <a:r>
              <a:rPr lang="en-US" dirty="0" smtClean="0"/>
              <a:t>L4BCC will </a:t>
            </a:r>
            <a:r>
              <a:rPr lang="en-US" dirty="0"/>
              <a:t>interpret ILM </a:t>
            </a:r>
            <a:r>
              <a:rPr lang="en-US" dirty="0" smtClean="0"/>
              <a:t>as </a:t>
            </a:r>
            <a:r>
              <a:rPr lang="en-US" dirty="0"/>
              <a:t>AT </a:t>
            </a:r>
            <a:r>
              <a:rPr lang="en-US" dirty="0" smtClean="0"/>
              <a:t>command </a:t>
            </a:r>
            <a:r>
              <a:rPr lang="en-US" dirty="0"/>
              <a:t>and forward </a:t>
            </a:r>
            <a:r>
              <a:rPr lang="en-US" dirty="0" smtClean="0"/>
              <a:t>it to </a:t>
            </a:r>
            <a:r>
              <a:rPr lang="en-US" dirty="0"/>
              <a:t>corresponding </a:t>
            </a:r>
            <a:r>
              <a:rPr lang="en-US" dirty="0" smtClean="0"/>
              <a:t>ATCI or CVAL, for example</a:t>
            </a:r>
          </a:p>
          <a:p>
            <a:pPr lvl="2"/>
            <a:r>
              <a:rPr lang="en-US" dirty="0" smtClean="0"/>
              <a:t>CS: </a:t>
            </a:r>
            <a:r>
              <a:rPr lang="en-US" dirty="0" smtClean="0">
                <a:solidFill>
                  <a:srgbClr val="FF0000"/>
                </a:solidFill>
              </a:rPr>
              <a:t>ATD</a:t>
            </a:r>
            <a:r>
              <a:rPr lang="en-US" dirty="0" smtClean="0"/>
              <a:t>XXXXX; to ATCI</a:t>
            </a:r>
          </a:p>
          <a:p>
            <a:pPr lvl="2"/>
            <a:r>
              <a:rPr lang="en-US" dirty="0" smtClean="0"/>
              <a:t>C2K: </a:t>
            </a:r>
            <a:r>
              <a:rPr lang="en-US" dirty="0" smtClean="0">
                <a:solidFill>
                  <a:srgbClr val="FF0000"/>
                </a:solidFill>
              </a:rPr>
              <a:t>AT+CDV</a:t>
            </a:r>
            <a:r>
              <a:rPr lang="en-US" dirty="0" smtClean="0"/>
              <a:t>=XXXXX to CVAL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b="1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4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Overview – normal call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07903" y="6462742"/>
            <a:ext cx="2343150" cy="144000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9"/>
          <p:cNvSpPr/>
          <p:nvPr/>
        </p:nvSpPr>
        <p:spPr>
          <a:xfrm>
            <a:off x="1054233" y="3407750"/>
            <a:ext cx="1131481" cy="283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sz="1400" kern="0" dirty="0" smtClean="0">
                <a:solidFill>
                  <a:srgbClr val="000000"/>
                </a:solidFill>
              </a:rPr>
              <a:t>User Dial Call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63"/>
          <p:cNvCxnSpPr>
            <a:stCxn id="6" idx="3"/>
            <a:endCxn id="36" idx="1"/>
          </p:cNvCxnSpPr>
          <p:nvPr/>
        </p:nvCxnSpPr>
        <p:spPr>
          <a:xfrm>
            <a:off x="2185714" y="3549482"/>
            <a:ext cx="673691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36" name="流程圖: 決策 35"/>
          <p:cNvSpPr/>
          <p:nvPr/>
        </p:nvSpPr>
        <p:spPr>
          <a:xfrm>
            <a:off x="2859405" y="3309923"/>
            <a:ext cx="1509705" cy="479117"/>
          </a:xfrm>
          <a:prstGeom prst="flowChartDecision">
            <a:avLst/>
          </a:prstGeom>
          <a:solidFill>
            <a:srgbClr val="FFC000"/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apply </a:t>
            </a:r>
            <a:r>
              <a:rPr lang="en-US" sz="1600" dirty="0" err="1" smtClean="0">
                <a:solidFill>
                  <a:schemeClr val="tx1"/>
                </a:solidFill>
                <a:cs typeface="Arial" pitchFamily="34" charset="0"/>
              </a:rPr>
              <a:t>hVoLTE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?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7" name="Straight Arrow Connector 63"/>
          <p:cNvCxnSpPr>
            <a:stCxn id="36" idx="0"/>
            <a:endCxn id="40" idx="2"/>
          </p:cNvCxnSpPr>
          <p:nvPr/>
        </p:nvCxnSpPr>
        <p:spPr>
          <a:xfrm flipV="1">
            <a:off x="3614258" y="2470884"/>
            <a:ext cx="0" cy="839039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40" name="Rectangle 69"/>
          <p:cNvSpPr/>
          <p:nvPr/>
        </p:nvSpPr>
        <p:spPr>
          <a:xfrm>
            <a:off x="2498134" y="2184217"/>
            <a:ext cx="2232248" cy="286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sz="1400" kern="0" dirty="0" err="1" smtClean="0">
                <a:solidFill>
                  <a:srgbClr val="000000"/>
                </a:solidFill>
              </a:rPr>
              <a:t>hVoLTE</a:t>
            </a:r>
            <a:r>
              <a:rPr lang="en-US" sz="1400" kern="0" dirty="0" smtClean="0">
                <a:solidFill>
                  <a:srgbClr val="000000"/>
                </a:solidFill>
              </a:rPr>
              <a:t> Selection </a:t>
            </a:r>
            <a:r>
              <a:rPr lang="en-US" sz="1400" kern="0" dirty="0" err="1" smtClean="0">
                <a:solidFill>
                  <a:srgbClr val="000000"/>
                </a:solidFill>
              </a:rPr>
              <a:t>Algoritm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69"/>
          <p:cNvSpPr/>
          <p:nvPr/>
        </p:nvSpPr>
        <p:spPr>
          <a:xfrm>
            <a:off x="2498143" y="4622392"/>
            <a:ext cx="2232248" cy="286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sz="1400" kern="0" dirty="0" smtClean="0">
                <a:solidFill>
                  <a:srgbClr val="000000"/>
                </a:solidFill>
              </a:rPr>
              <a:t>Normal </a:t>
            </a:r>
            <a:r>
              <a:rPr lang="en-US" sz="1400" kern="0" dirty="0" smtClean="0">
                <a:solidFill>
                  <a:srgbClr val="000000"/>
                </a:solidFill>
              </a:rPr>
              <a:t>Selection Algorithm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68"/>
          <p:cNvSpPr/>
          <p:nvPr/>
        </p:nvSpPr>
        <p:spPr>
          <a:xfrm>
            <a:off x="3208377" y="2956672"/>
            <a:ext cx="391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Rectangle 68"/>
          <p:cNvSpPr/>
          <p:nvPr/>
        </p:nvSpPr>
        <p:spPr>
          <a:xfrm>
            <a:off x="3237231" y="3865225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59"/>
          <p:cNvSpPr/>
          <p:nvPr/>
        </p:nvSpPr>
        <p:spPr>
          <a:xfrm>
            <a:off x="6315195" y="4897785"/>
            <a:ext cx="1091292" cy="2834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sp>
        <p:nvSpPr>
          <p:cNvPr id="109" name="Rectangle 59"/>
          <p:cNvSpPr/>
          <p:nvPr/>
        </p:nvSpPr>
        <p:spPr>
          <a:xfrm>
            <a:off x="6315196" y="5426047"/>
            <a:ext cx="1091291" cy="283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Reject</a:t>
            </a:r>
          </a:p>
        </p:txBody>
      </p:sp>
      <p:cxnSp>
        <p:nvCxnSpPr>
          <p:cNvPr id="110" name="肘形接點 202"/>
          <p:cNvCxnSpPr>
            <a:stCxn id="53" idx="3"/>
            <a:endCxn id="108" idx="1"/>
          </p:cNvCxnSpPr>
          <p:nvPr/>
        </p:nvCxnSpPr>
        <p:spPr>
          <a:xfrm>
            <a:off x="4730391" y="4765726"/>
            <a:ext cx="1584804" cy="2737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肘形接點 202"/>
          <p:cNvCxnSpPr>
            <a:stCxn id="53" idx="3"/>
            <a:endCxn id="109" idx="1"/>
          </p:cNvCxnSpPr>
          <p:nvPr/>
        </p:nvCxnSpPr>
        <p:spPr>
          <a:xfrm>
            <a:off x="4730391" y="4765726"/>
            <a:ext cx="1584805" cy="8020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202"/>
          <p:cNvCxnSpPr>
            <a:stCxn id="53" idx="3"/>
            <a:endCxn id="113" idx="1"/>
          </p:cNvCxnSpPr>
          <p:nvPr/>
        </p:nvCxnSpPr>
        <p:spPr>
          <a:xfrm flipV="1">
            <a:off x="4730391" y="4507354"/>
            <a:ext cx="1584801" cy="2583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59"/>
          <p:cNvSpPr/>
          <p:nvPr/>
        </p:nvSpPr>
        <p:spPr>
          <a:xfrm>
            <a:off x="6315192" y="4365622"/>
            <a:ext cx="1091293" cy="283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Cellular IMS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cxnSp>
        <p:nvCxnSpPr>
          <p:cNvPr id="123" name="肘形接點 202"/>
          <p:cNvCxnSpPr>
            <a:stCxn id="53" idx="3"/>
            <a:endCxn id="124" idx="1"/>
          </p:cNvCxnSpPr>
          <p:nvPr/>
        </p:nvCxnSpPr>
        <p:spPr>
          <a:xfrm flipV="1">
            <a:off x="4730391" y="3974941"/>
            <a:ext cx="1584801" cy="790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59"/>
          <p:cNvSpPr/>
          <p:nvPr/>
        </p:nvSpPr>
        <p:spPr>
          <a:xfrm>
            <a:off x="6315192" y="3833209"/>
            <a:ext cx="1091293" cy="283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WIFI IMS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sp>
        <p:nvSpPr>
          <p:cNvPr id="130" name="Rectangle 59"/>
          <p:cNvSpPr/>
          <p:nvPr/>
        </p:nvSpPr>
        <p:spPr>
          <a:xfrm>
            <a:off x="6315191" y="2467387"/>
            <a:ext cx="1091292" cy="283464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C2K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sp>
        <p:nvSpPr>
          <p:cNvPr id="131" name="Rectangle 59"/>
          <p:cNvSpPr/>
          <p:nvPr/>
        </p:nvSpPr>
        <p:spPr>
          <a:xfrm>
            <a:off x="6315192" y="2995649"/>
            <a:ext cx="1091291" cy="283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Reject</a:t>
            </a:r>
          </a:p>
        </p:txBody>
      </p:sp>
      <p:cxnSp>
        <p:nvCxnSpPr>
          <p:cNvPr id="132" name="肘形接點 202"/>
          <p:cNvCxnSpPr>
            <a:stCxn id="40" idx="3"/>
            <a:endCxn id="130" idx="1"/>
          </p:cNvCxnSpPr>
          <p:nvPr/>
        </p:nvCxnSpPr>
        <p:spPr>
          <a:xfrm>
            <a:off x="4730382" y="2327551"/>
            <a:ext cx="1584809" cy="2815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肘形接點 202"/>
          <p:cNvCxnSpPr>
            <a:stCxn id="40" idx="3"/>
            <a:endCxn id="131" idx="1"/>
          </p:cNvCxnSpPr>
          <p:nvPr/>
        </p:nvCxnSpPr>
        <p:spPr>
          <a:xfrm>
            <a:off x="4730382" y="2327551"/>
            <a:ext cx="1584810" cy="8098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肘形接點 202"/>
          <p:cNvCxnSpPr>
            <a:stCxn id="40" idx="3"/>
            <a:endCxn id="135" idx="1"/>
          </p:cNvCxnSpPr>
          <p:nvPr/>
        </p:nvCxnSpPr>
        <p:spPr>
          <a:xfrm flipV="1">
            <a:off x="4730382" y="2076956"/>
            <a:ext cx="1584806" cy="2505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59"/>
          <p:cNvSpPr/>
          <p:nvPr/>
        </p:nvSpPr>
        <p:spPr>
          <a:xfrm>
            <a:off x="6315188" y="1935224"/>
            <a:ext cx="1091293" cy="283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Cellular IMS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cxnSp>
        <p:nvCxnSpPr>
          <p:cNvPr id="136" name="肘形接點 202"/>
          <p:cNvCxnSpPr>
            <a:stCxn id="40" idx="3"/>
            <a:endCxn id="137" idx="1"/>
          </p:cNvCxnSpPr>
          <p:nvPr/>
        </p:nvCxnSpPr>
        <p:spPr>
          <a:xfrm flipV="1">
            <a:off x="4730382" y="1544543"/>
            <a:ext cx="1584806" cy="7830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59"/>
          <p:cNvSpPr/>
          <p:nvPr/>
        </p:nvSpPr>
        <p:spPr>
          <a:xfrm>
            <a:off x="6315188" y="1402811"/>
            <a:ext cx="1091293" cy="283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WIFI IMS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cxnSp>
        <p:nvCxnSpPr>
          <p:cNvPr id="146" name="Straight Arrow Connector 63"/>
          <p:cNvCxnSpPr>
            <a:stCxn id="53" idx="0"/>
            <a:endCxn id="36" idx="2"/>
          </p:cNvCxnSpPr>
          <p:nvPr/>
        </p:nvCxnSpPr>
        <p:spPr>
          <a:xfrm flipH="1" flipV="1">
            <a:off x="3614258" y="3789040"/>
            <a:ext cx="9" cy="833352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/>
            <a:tailEnd type="none"/>
          </a:ln>
          <a:effectLst/>
        </p:spPr>
      </p:cxnSp>
      <p:sp>
        <p:nvSpPr>
          <p:cNvPr id="149" name="Rectangle 69"/>
          <p:cNvSpPr/>
          <p:nvPr/>
        </p:nvSpPr>
        <p:spPr>
          <a:xfrm>
            <a:off x="7406487" y="5895817"/>
            <a:ext cx="1503484" cy="43768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sz="1400" kern="0" dirty="0" smtClean="0">
                <a:solidFill>
                  <a:srgbClr val="000000"/>
                </a:solidFill>
              </a:rPr>
              <a:t>Check </a:t>
            </a:r>
            <a:r>
              <a:rPr lang="en-US" sz="1400" kern="0" dirty="0" smtClean="0">
                <a:solidFill>
                  <a:srgbClr val="000000"/>
                </a:solidFill>
              </a:rPr>
              <a:t>C2K if </a:t>
            </a:r>
            <a:r>
              <a:rPr lang="en-US" sz="1400" kern="0" dirty="0" err="1" smtClean="0">
                <a:solidFill>
                  <a:srgbClr val="000000"/>
                </a:solidFill>
              </a:rPr>
              <a:t>rat_mode</a:t>
            </a:r>
            <a:r>
              <a:rPr lang="en-US" sz="1400" kern="0" dirty="0" smtClean="0">
                <a:solidFill>
                  <a:srgbClr val="000000"/>
                </a:solidFill>
              </a:rPr>
              <a:t> has C2K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50" name="肘形接點 202"/>
          <p:cNvCxnSpPr>
            <a:stCxn id="109" idx="2"/>
            <a:endCxn id="149" idx="1"/>
          </p:cNvCxnSpPr>
          <p:nvPr/>
        </p:nvCxnSpPr>
        <p:spPr>
          <a:xfrm rot="16200000" flipH="1">
            <a:off x="6931091" y="5639261"/>
            <a:ext cx="405147" cy="54564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 Overview – normal call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 pitchFamily="34" charset="0"/>
              </a:rPr>
              <a:t>apply </a:t>
            </a:r>
            <a:r>
              <a:rPr lang="en-US" sz="2800" dirty="0" err="1" smtClean="0">
                <a:cs typeface="Arial" pitchFamily="34" charset="0"/>
              </a:rPr>
              <a:t>hVoLTE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lvl="1"/>
            <a:r>
              <a:rPr lang="en-US" sz="2200" dirty="0">
                <a:cs typeface="Arial" pitchFamily="34" charset="0"/>
              </a:rPr>
              <a:t>C2K CS is </a:t>
            </a:r>
            <a:r>
              <a:rPr lang="en-US" sz="2200" dirty="0" smtClean="0">
                <a:cs typeface="Arial" pitchFamily="34" charset="0"/>
              </a:rPr>
              <a:t>registered =&gt; </a:t>
            </a:r>
            <a:r>
              <a:rPr lang="en-US" sz="2200" dirty="0">
                <a:cs typeface="Arial" pitchFamily="34" charset="0"/>
              </a:rPr>
              <a:t>regardless following </a:t>
            </a:r>
            <a:r>
              <a:rPr lang="en-US" sz="2200" dirty="0" smtClean="0">
                <a:cs typeface="Arial" pitchFamily="34" charset="0"/>
              </a:rPr>
              <a:t>condition</a:t>
            </a:r>
            <a:endParaRPr lang="en-US" sz="2200" dirty="0">
              <a:cs typeface="Arial" pitchFamily="34" charset="0"/>
            </a:endParaRPr>
          </a:p>
          <a:p>
            <a:pPr lvl="1"/>
            <a:r>
              <a:rPr lang="en-US" sz="2200" dirty="0" smtClean="0">
                <a:cs typeface="Arial" pitchFamily="34" charset="0"/>
              </a:rPr>
              <a:t>If one the following condition is true =&gt; no; otherwise, yes</a:t>
            </a:r>
          </a:p>
          <a:p>
            <a:pPr lvl="2"/>
            <a:r>
              <a:rPr lang="en-US" sz="1600" dirty="0" smtClean="0">
                <a:cs typeface="Arial" pitchFamily="34" charset="0"/>
              </a:rPr>
              <a:t>l4c_query_hvolte_enable_status() == HVOLTE_DISABLE</a:t>
            </a:r>
          </a:p>
          <a:p>
            <a:pPr lvl="3"/>
            <a:r>
              <a:rPr lang="en-US" dirty="0" smtClean="0">
                <a:cs typeface="Arial" pitchFamily="34" charset="0"/>
              </a:rPr>
              <a:t>Depends </a:t>
            </a:r>
            <a:r>
              <a:rPr lang="en-US" dirty="0">
                <a:cs typeface="Arial" pitchFamily="34" charset="0"/>
              </a:rPr>
              <a:t>on nvram_ef_hvolte_e911_struct-&gt;</a:t>
            </a:r>
            <a:r>
              <a:rPr lang="en-US" dirty="0" err="1">
                <a:cs typeface="Arial" pitchFamily="34" charset="0"/>
              </a:rPr>
              <a:t>hvolte_enable</a:t>
            </a:r>
            <a:endParaRPr lang="en-US" dirty="0" smtClean="0">
              <a:cs typeface="Arial" pitchFamily="34" charset="0"/>
            </a:endParaRPr>
          </a:p>
          <a:p>
            <a:pPr lvl="4"/>
            <a:r>
              <a:rPr lang="en-US" b="1" dirty="0" smtClean="0">
                <a:cs typeface="Arial" pitchFamily="34" charset="0"/>
              </a:rPr>
              <a:t>CT</a:t>
            </a:r>
            <a:r>
              <a:rPr lang="en-US" b="1" dirty="0">
                <a:cs typeface="Arial" pitchFamily="34" charset="0"/>
              </a:rPr>
              <a:t>: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Arial" pitchFamily="34" charset="0"/>
              </a:rPr>
              <a:t>HVoLTE_MANUAL_MODE</a:t>
            </a:r>
            <a:endParaRPr lang="en-US" dirty="0" smtClean="0">
              <a:solidFill>
                <a:srgbClr val="FF0000"/>
              </a:solidFill>
              <a:cs typeface="Arial" pitchFamily="34" charset="0"/>
            </a:endParaRPr>
          </a:p>
          <a:p>
            <a:pPr lvl="4"/>
            <a:r>
              <a:rPr lang="en-US" b="1" dirty="0" err="1" smtClean="0">
                <a:cs typeface="Arial" pitchFamily="34" charset="0"/>
              </a:rPr>
              <a:t>VzW</a:t>
            </a:r>
            <a:r>
              <a:rPr lang="en-US" b="1" dirty="0" smtClean="0">
                <a:cs typeface="Arial" pitchFamily="34" charset="0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cs typeface="Arial" pitchFamily="34" charset="0"/>
              </a:rPr>
              <a:t>HVoLTE_AUTO_MODE</a:t>
            </a:r>
            <a:endParaRPr lang="en-US" dirty="0" smtClean="0">
              <a:solidFill>
                <a:srgbClr val="FF0000"/>
              </a:solidFill>
              <a:cs typeface="Arial" pitchFamily="34" charset="0"/>
            </a:endParaRPr>
          </a:p>
          <a:p>
            <a:pPr lvl="4"/>
            <a:r>
              <a:rPr lang="en-US" b="1" dirty="0" smtClean="0">
                <a:cs typeface="Arial" pitchFamily="34" charset="0"/>
              </a:rPr>
              <a:t>Others: </a:t>
            </a:r>
            <a:r>
              <a:rPr lang="en-US" dirty="0" err="1" smtClean="0">
                <a:solidFill>
                  <a:srgbClr val="FF0000"/>
                </a:solidFill>
                <a:cs typeface="Arial" pitchFamily="34" charset="0"/>
              </a:rPr>
              <a:t>HVoLTE_DISABLE</a:t>
            </a:r>
            <a:endParaRPr lang="en-US" b="1" dirty="0" smtClean="0">
              <a:cs typeface="Arial" pitchFamily="34" charset="0"/>
            </a:endParaRPr>
          </a:p>
          <a:p>
            <a:pPr lvl="2"/>
            <a:r>
              <a:rPr lang="en-US" sz="1600" dirty="0" err="1" smtClean="0">
                <a:cs typeface="Arial" pitchFamily="34" charset="0"/>
              </a:rPr>
              <a:t>rat_mode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b="1" dirty="0" smtClean="0">
                <a:cs typeface="Arial" pitchFamily="34" charset="0"/>
              </a:rPr>
              <a:t>not</a:t>
            </a:r>
            <a:r>
              <a:rPr lang="en-US" sz="1600" dirty="0" smtClean="0">
                <a:cs typeface="Arial" pitchFamily="34" charset="0"/>
              </a:rPr>
              <a:t> contain RAT_C2K</a:t>
            </a:r>
          </a:p>
          <a:p>
            <a:pPr lvl="2"/>
            <a:r>
              <a:rPr lang="en-US" sz="1600" dirty="0" smtClean="0">
                <a:cs typeface="Arial" pitchFamily="34" charset="0"/>
              </a:rPr>
              <a:t>is </a:t>
            </a:r>
            <a:r>
              <a:rPr lang="en-US" sz="1600" b="1" dirty="0" smtClean="0">
                <a:cs typeface="Arial" pitchFamily="34" charset="0"/>
              </a:rPr>
              <a:t>not</a:t>
            </a:r>
            <a:r>
              <a:rPr lang="en-US" sz="1600" dirty="0" smtClean="0">
                <a:cs typeface="Arial" pitchFamily="34" charset="0"/>
              </a:rPr>
              <a:t> in home country</a:t>
            </a:r>
          </a:p>
          <a:p>
            <a:pPr lvl="3"/>
            <a:r>
              <a:rPr lang="en-US" dirty="0">
                <a:cs typeface="Arial" pitchFamily="34" charset="0"/>
              </a:rPr>
              <a:t>from GMSS reported RAT change indication +</a:t>
            </a:r>
            <a:r>
              <a:rPr lang="en-US" dirty="0" smtClean="0">
                <a:cs typeface="Arial" pitchFamily="34" charset="0"/>
              </a:rPr>
              <a:t>ERPRAT</a:t>
            </a:r>
          </a:p>
          <a:p>
            <a:pPr lvl="2"/>
            <a:r>
              <a:rPr lang="en-US" sz="1600" dirty="0" smtClean="0">
                <a:cs typeface="Arial" pitchFamily="34" charset="0"/>
              </a:rPr>
              <a:t>CS registration status is roaming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Overview – emergency call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07903" y="6462742"/>
            <a:ext cx="2343150" cy="144000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9"/>
          <p:cNvSpPr/>
          <p:nvPr/>
        </p:nvSpPr>
        <p:spPr>
          <a:xfrm>
            <a:off x="718522" y="3512346"/>
            <a:ext cx="1464746" cy="283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sz="1400" kern="0" dirty="0" smtClean="0">
                <a:solidFill>
                  <a:srgbClr val="000000"/>
                </a:solidFill>
              </a:rPr>
              <a:t>User Dial </a:t>
            </a:r>
            <a:r>
              <a:rPr lang="en-US" sz="1400" kern="0" dirty="0" smtClean="0">
                <a:solidFill>
                  <a:srgbClr val="000000"/>
                </a:solidFill>
              </a:rPr>
              <a:t>ECC Call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63"/>
          <p:cNvCxnSpPr>
            <a:stCxn id="6" idx="3"/>
            <a:endCxn id="36" idx="1"/>
          </p:cNvCxnSpPr>
          <p:nvPr/>
        </p:nvCxnSpPr>
        <p:spPr>
          <a:xfrm flipV="1">
            <a:off x="2183268" y="3651234"/>
            <a:ext cx="434393" cy="28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36" name="流程圖: 決策 35"/>
          <p:cNvSpPr/>
          <p:nvPr/>
        </p:nvSpPr>
        <p:spPr>
          <a:xfrm>
            <a:off x="2617661" y="3241976"/>
            <a:ext cx="2171699" cy="818515"/>
          </a:xfrm>
          <a:prstGeom prst="flowChartDecision">
            <a:avLst/>
          </a:prstGeom>
          <a:solidFill>
            <a:srgbClr val="FFC000"/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cs typeface="Arial" pitchFamily="34" charset="0"/>
              </a:rPr>
              <a:t>emc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scan</a:t>
            </a:r>
            <a:b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enable?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7" name="Straight Arrow Connector 63"/>
          <p:cNvCxnSpPr>
            <a:stCxn id="36" idx="0"/>
            <a:endCxn id="40" idx="2"/>
          </p:cNvCxnSpPr>
          <p:nvPr/>
        </p:nvCxnSpPr>
        <p:spPr>
          <a:xfrm flipV="1">
            <a:off x="3703511" y="2450025"/>
            <a:ext cx="2447" cy="79195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40" name="Rectangle 69"/>
          <p:cNvSpPr/>
          <p:nvPr/>
        </p:nvSpPr>
        <p:spPr>
          <a:xfrm>
            <a:off x="2490672" y="2105917"/>
            <a:ext cx="2430572" cy="344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sz="1400" kern="0" dirty="0" smtClean="0">
                <a:solidFill>
                  <a:srgbClr val="000000"/>
                </a:solidFill>
              </a:rPr>
              <a:t>E911 Selection Procedure</a:t>
            </a:r>
          </a:p>
        </p:txBody>
      </p:sp>
      <p:sp>
        <p:nvSpPr>
          <p:cNvPr id="53" name="Rectangle 69"/>
          <p:cNvSpPr/>
          <p:nvPr/>
        </p:nvSpPr>
        <p:spPr>
          <a:xfrm>
            <a:off x="2495695" y="4726988"/>
            <a:ext cx="2425549" cy="286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sz="1400" kern="0" dirty="0" smtClean="0">
                <a:solidFill>
                  <a:srgbClr val="000000"/>
                </a:solidFill>
              </a:rPr>
              <a:t>Emergency </a:t>
            </a:r>
            <a:r>
              <a:rPr lang="en-US" sz="1400" kern="0" dirty="0" smtClean="0">
                <a:solidFill>
                  <a:srgbClr val="000000"/>
                </a:solidFill>
              </a:rPr>
              <a:t>Selection </a:t>
            </a:r>
            <a:r>
              <a:rPr lang="en-US" sz="1400" kern="0" dirty="0" smtClean="0">
                <a:solidFill>
                  <a:srgbClr val="000000"/>
                </a:solidFill>
              </a:rPr>
              <a:t>Algorithm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68"/>
          <p:cNvSpPr/>
          <p:nvPr/>
        </p:nvSpPr>
        <p:spPr>
          <a:xfrm>
            <a:off x="3220356" y="2896284"/>
            <a:ext cx="391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Rectangle 68"/>
          <p:cNvSpPr/>
          <p:nvPr/>
        </p:nvSpPr>
        <p:spPr>
          <a:xfrm>
            <a:off x="3234784" y="4056085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59"/>
          <p:cNvSpPr/>
          <p:nvPr/>
        </p:nvSpPr>
        <p:spPr>
          <a:xfrm>
            <a:off x="6312748" y="5002381"/>
            <a:ext cx="1091292" cy="2834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sp>
        <p:nvSpPr>
          <p:cNvPr id="109" name="Rectangle 59"/>
          <p:cNvSpPr/>
          <p:nvPr/>
        </p:nvSpPr>
        <p:spPr>
          <a:xfrm>
            <a:off x="6312749" y="5530643"/>
            <a:ext cx="1091291" cy="283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Reject</a:t>
            </a:r>
          </a:p>
        </p:txBody>
      </p:sp>
      <p:cxnSp>
        <p:nvCxnSpPr>
          <p:cNvPr id="110" name="肘形接點 202"/>
          <p:cNvCxnSpPr>
            <a:stCxn id="53" idx="3"/>
            <a:endCxn id="108" idx="1"/>
          </p:cNvCxnSpPr>
          <p:nvPr/>
        </p:nvCxnSpPr>
        <p:spPr>
          <a:xfrm>
            <a:off x="4921244" y="4870322"/>
            <a:ext cx="1391504" cy="2737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肘形接點 202"/>
          <p:cNvCxnSpPr>
            <a:stCxn id="53" idx="3"/>
            <a:endCxn id="109" idx="1"/>
          </p:cNvCxnSpPr>
          <p:nvPr/>
        </p:nvCxnSpPr>
        <p:spPr>
          <a:xfrm>
            <a:off x="4921244" y="4870322"/>
            <a:ext cx="1391505" cy="8020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202"/>
          <p:cNvCxnSpPr>
            <a:stCxn id="53" idx="3"/>
            <a:endCxn id="113" idx="1"/>
          </p:cNvCxnSpPr>
          <p:nvPr/>
        </p:nvCxnSpPr>
        <p:spPr>
          <a:xfrm flipV="1">
            <a:off x="4921244" y="4611950"/>
            <a:ext cx="1391501" cy="2583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59"/>
          <p:cNvSpPr/>
          <p:nvPr/>
        </p:nvSpPr>
        <p:spPr>
          <a:xfrm>
            <a:off x="6312745" y="4470218"/>
            <a:ext cx="1091293" cy="283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Cellular IMS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cxnSp>
        <p:nvCxnSpPr>
          <p:cNvPr id="123" name="肘形接點 202"/>
          <p:cNvCxnSpPr>
            <a:stCxn id="53" idx="3"/>
            <a:endCxn id="124" idx="1"/>
          </p:cNvCxnSpPr>
          <p:nvPr/>
        </p:nvCxnSpPr>
        <p:spPr>
          <a:xfrm flipV="1">
            <a:off x="4921244" y="4079537"/>
            <a:ext cx="1391501" cy="790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59"/>
          <p:cNvSpPr/>
          <p:nvPr/>
        </p:nvSpPr>
        <p:spPr>
          <a:xfrm>
            <a:off x="6312745" y="3937805"/>
            <a:ext cx="1091293" cy="283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WIFI IMS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sp>
        <p:nvSpPr>
          <p:cNvPr id="130" name="Rectangle 59"/>
          <p:cNvSpPr/>
          <p:nvPr/>
        </p:nvSpPr>
        <p:spPr>
          <a:xfrm>
            <a:off x="6312752" y="2134579"/>
            <a:ext cx="1091292" cy="283464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C2K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sp>
        <p:nvSpPr>
          <p:cNvPr id="131" name="Rectangle 59"/>
          <p:cNvSpPr/>
          <p:nvPr/>
        </p:nvSpPr>
        <p:spPr>
          <a:xfrm>
            <a:off x="6312753" y="3241976"/>
            <a:ext cx="1091291" cy="283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Reject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cxnSp>
        <p:nvCxnSpPr>
          <p:cNvPr id="132" name="肘形接點 202"/>
          <p:cNvCxnSpPr>
            <a:stCxn id="40" idx="3"/>
            <a:endCxn id="130" idx="1"/>
          </p:cNvCxnSpPr>
          <p:nvPr/>
        </p:nvCxnSpPr>
        <p:spPr>
          <a:xfrm flipV="1">
            <a:off x="4921244" y="2276311"/>
            <a:ext cx="1391508" cy="16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肘形接點 202"/>
          <p:cNvCxnSpPr>
            <a:stCxn id="40" idx="3"/>
            <a:endCxn id="131" idx="1"/>
          </p:cNvCxnSpPr>
          <p:nvPr/>
        </p:nvCxnSpPr>
        <p:spPr>
          <a:xfrm>
            <a:off x="4921244" y="2277971"/>
            <a:ext cx="1391509" cy="1105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肘形接點 202"/>
          <p:cNvCxnSpPr>
            <a:stCxn id="40" idx="3"/>
            <a:endCxn id="135" idx="1"/>
          </p:cNvCxnSpPr>
          <p:nvPr/>
        </p:nvCxnSpPr>
        <p:spPr>
          <a:xfrm flipV="1">
            <a:off x="4921244" y="1744148"/>
            <a:ext cx="1391505" cy="5338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59"/>
          <p:cNvSpPr/>
          <p:nvPr/>
        </p:nvSpPr>
        <p:spPr>
          <a:xfrm>
            <a:off x="6312749" y="1602416"/>
            <a:ext cx="1091293" cy="283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Cellular IMS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cxnSp>
        <p:nvCxnSpPr>
          <p:cNvPr id="136" name="肘形接點 202"/>
          <p:cNvCxnSpPr>
            <a:stCxn id="40" idx="3"/>
            <a:endCxn id="137" idx="1"/>
          </p:cNvCxnSpPr>
          <p:nvPr/>
        </p:nvCxnSpPr>
        <p:spPr>
          <a:xfrm flipV="1">
            <a:off x="4921244" y="1211735"/>
            <a:ext cx="1391505" cy="10662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59"/>
          <p:cNvSpPr/>
          <p:nvPr/>
        </p:nvSpPr>
        <p:spPr>
          <a:xfrm>
            <a:off x="6312749" y="1070003"/>
            <a:ext cx="1091293" cy="283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WIFI IMS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cxnSp>
        <p:nvCxnSpPr>
          <p:cNvPr id="146" name="Straight Arrow Connector 63"/>
          <p:cNvCxnSpPr>
            <a:stCxn id="53" idx="0"/>
            <a:endCxn id="36" idx="2"/>
          </p:cNvCxnSpPr>
          <p:nvPr/>
        </p:nvCxnSpPr>
        <p:spPr>
          <a:xfrm flipH="1" flipV="1">
            <a:off x="3703511" y="4060491"/>
            <a:ext cx="4959" cy="666497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/>
            <a:tailEnd type="none"/>
          </a:ln>
          <a:effectLst/>
        </p:spPr>
      </p:cxnSp>
      <p:sp>
        <p:nvSpPr>
          <p:cNvPr id="88" name="Rectangle 59"/>
          <p:cNvSpPr/>
          <p:nvPr/>
        </p:nvSpPr>
        <p:spPr>
          <a:xfrm>
            <a:off x="6312760" y="2705398"/>
            <a:ext cx="1091292" cy="2834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標楷體"/>
                <a:cs typeface="+mn-cs"/>
              </a:rPr>
              <a:t>CS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標楷體"/>
              <a:cs typeface="+mn-cs"/>
            </a:endParaRPr>
          </a:p>
        </p:txBody>
      </p:sp>
      <p:cxnSp>
        <p:nvCxnSpPr>
          <p:cNvPr id="89" name="肘形接點 202"/>
          <p:cNvCxnSpPr>
            <a:endCxn id="88" idx="1"/>
          </p:cNvCxnSpPr>
          <p:nvPr/>
        </p:nvCxnSpPr>
        <p:spPr>
          <a:xfrm>
            <a:off x="4921236" y="2283889"/>
            <a:ext cx="1391524" cy="5632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68"/>
          <p:cNvSpPr/>
          <p:nvPr/>
        </p:nvSpPr>
        <p:spPr>
          <a:xfrm>
            <a:off x="7419983" y="315287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Need AP</a:t>
            </a:r>
            <a:r>
              <a:rPr kumimoji="0" lang="en-US" sz="1200" b="1" i="1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 change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global rat, and redial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93" name="Rectangle 69"/>
          <p:cNvSpPr/>
          <p:nvPr/>
        </p:nvSpPr>
        <p:spPr>
          <a:xfrm>
            <a:off x="7407212" y="6007476"/>
            <a:ext cx="1503484" cy="43768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sz="1400" kern="0" dirty="0" smtClean="0">
                <a:solidFill>
                  <a:srgbClr val="000000"/>
                </a:solidFill>
              </a:rPr>
              <a:t>Check </a:t>
            </a:r>
            <a:r>
              <a:rPr lang="en-US" sz="1400" kern="0" dirty="0" smtClean="0">
                <a:solidFill>
                  <a:srgbClr val="000000"/>
                </a:solidFill>
              </a:rPr>
              <a:t>C2K if </a:t>
            </a:r>
            <a:r>
              <a:rPr lang="en-US" sz="1400" kern="0" dirty="0" err="1" smtClean="0">
                <a:solidFill>
                  <a:srgbClr val="000000"/>
                </a:solidFill>
              </a:rPr>
              <a:t>rat_mode</a:t>
            </a:r>
            <a:r>
              <a:rPr lang="en-US" sz="1400" kern="0" dirty="0" smtClean="0">
                <a:solidFill>
                  <a:srgbClr val="000000"/>
                </a:solidFill>
              </a:rPr>
              <a:t> has C2K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肘形接點 202"/>
          <p:cNvCxnSpPr>
            <a:stCxn id="109" idx="2"/>
          </p:cNvCxnSpPr>
          <p:nvPr/>
        </p:nvCxnSpPr>
        <p:spPr>
          <a:xfrm rot="16200000" flipH="1">
            <a:off x="7001433" y="5671068"/>
            <a:ext cx="262741" cy="54881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9"/>
          <p:cNvSpPr txBox="1"/>
          <p:nvPr/>
        </p:nvSpPr>
        <p:spPr>
          <a:xfrm>
            <a:off x="2734104" y="1380826"/>
            <a:ext cx="2187140" cy="553998"/>
          </a:xfrm>
          <a:prstGeom prst="rect">
            <a:avLst/>
          </a:prstGeom>
          <a:solidFill>
            <a:srgbClr val="FFFF00"/>
          </a:solidFill>
        </p:spPr>
        <p:txBody>
          <a:bodyPr wrap="square" lIns="18288" tIns="0" rIns="0" bIns="0" rtlCol="0">
            <a:spAutoFit/>
          </a:bodyPr>
          <a:lstStyle/>
          <a:p>
            <a:pPr lvl="0">
              <a:defRPr/>
            </a:pPr>
            <a:r>
              <a:rPr lang="en-US" sz="1200" kern="0" dirty="0">
                <a:solidFill>
                  <a:srgbClr val="000000"/>
                </a:solidFill>
              </a:rPr>
              <a:t>Send </a:t>
            </a:r>
            <a:r>
              <a:rPr lang="en-US" sz="1200" kern="0" dirty="0" smtClean="0">
                <a:solidFill>
                  <a:srgbClr val="000000"/>
                </a:solidFill>
              </a:rPr>
              <a:t>EMC_SERVICE_SCAN_REQ </a:t>
            </a:r>
            <a:r>
              <a:rPr lang="en-US" sz="1200" kern="0" dirty="0">
                <a:solidFill>
                  <a:srgbClr val="000000"/>
                </a:solidFill>
              </a:rPr>
              <a:t>(AT+EMCSS) to </a:t>
            </a:r>
            <a:r>
              <a:rPr lang="en-US" sz="1200" kern="0" dirty="0" smtClean="0">
                <a:solidFill>
                  <a:srgbClr val="000000"/>
                </a:solidFill>
              </a:rPr>
              <a:t>request L4C/GMSS for available ECC rat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42" name="Right Arrow 8"/>
          <p:cNvSpPr/>
          <p:nvPr/>
        </p:nvSpPr>
        <p:spPr>
          <a:xfrm rot="10800000">
            <a:off x="2559842" y="1903647"/>
            <a:ext cx="152400" cy="152400"/>
          </a:xfrm>
          <a:prstGeom prst="rightArrow">
            <a:avLst/>
          </a:prstGeom>
          <a:gradFill rotWithShape="1">
            <a:gsLst>
              <a:gs pos="0">
                <a:srgbClr val="F39A1E">
                  <a:tint val="100000"/>
                  <a:shade val="100000"/>
                  <a:satMod val="130000"/>
                </a:srgbClr>
              </a:gs>
              <a:gs pos="100000">
                <a:srgbClr val="F39A1E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132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7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 Overview – emergency call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cs typeface="Arial" pitchFamily="34" charset="0"/>
              </a:rPr>
              <a:t>emc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scan enable?</a:t>
            </a:r>
          </a:p>
          <a:p>
            <a:pPr lvl="1"/>
            <a:r>
              <a:rPr lang="en-US" sz="2200" dirty="0" err="1" smtClean="0">
                <a:cs typeface="Arial" pitchFamily="34" charset="0"/>
              </a:rPr>
              <a:t>nvram_ef_vdm_ads_profile_struct</a:t>
            </a:r>
            <a:r>
              <a:rPr lang="en-US" sz="2200" dirty="0" smtClean="0">
                <a:cs typeface="Arial" pitchFamily="34" charset="0"/>
              </a:rPr>
              <a:t>-&gt; </a:t>
            </a:r>
            <a:r>
              <a:rPr lang="en-US" sz="2200" dirty="0" err="1" smtClean="0">
                <a:cs typeface="Arial" pitchFamily="34" charset="0"/>
              </a:rPr>
              <a:t>nvram_vdm_common_profile_struct</a:t>
            </a:r>
            <a:r>
              <a:rPr lang="en-US" sz="2200" dirty="0">
                <a:cs typeface="Arial" pitchFamily="34" charset="0"/>
              </a:rPr>
              <a:t>-&gt; </a:t>
            </a:r>
            <a:r>
              <a:rPr lang="en-US" sz="2200" dirty="0" err="1" smtClean="0">
                <a:cs typeface="Arial" pitchFamily="34" charset="0"/>
              </a:rPr>
              <a:t>allow_global_emc_scan</a:t>
            </a:r>
            <a:endParaRPr lang="en-US" sz="2200" dirty="0" smtClean="0">
              <a:cs typeface="Arial" pitchFamily="34" charset="0"/>
            </a:endParaRPr>
          </a:p>
          <a:p>
            <a:pPr lvl="2"/>
            <a:r>
              <a:rPr lang="en-US" sz="1600" b="1" dirty="0" smtClean="0">
                <a:cs typeface="Arial" pitchFamily="34" charset="0"/>
              </a:rPr>
              <a:t>CT, </a:t>
            </a:r>
            <a:r>
              <a:rPr lang="en-US" sz="1600" b="1" dirty="0" err="1" smtClean="0">
                <a:cs typeface="Arial" pitchFamily="34" charset="0"/>
              </a:rPr>
              <a:t>VzW</a:t>
            </a:r>
            <a:r>
              <a:rPr lang="en-US" sz="1600" b="1" dirty="0" smtClean="0">
                <a:cs typeface="Arial" pitchFamily="34" charset="0"/>
              </a:rPr>
              <a:t>, Sprint: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1</a:t>
            </a:r>
          </a:p>
          <a:p>
            <a:pPr lvl="2"/>
            <a:r>
              <a:rPr lang="en-US" sz="1600" b="1" dirty="0" smtClean="0">
                <a:cs typeface="Arial" pitchFamily="34" charset="0"/>
              </a:rPr>
              <a:t>Others: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0</a:t>
            </a:r>
          </a:p>
          <a:p>
            <a:pPr lvl="2"/>
            <a:endParaRPr lang="en-US" sz="1600" dirty="0"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diaTek">
  <a:themeElements>
    <a:clrScheme name="MediaTek">
      <a:dk1>
        <a:sysClr val="windowText" lastClr="000000"/>
      </a:dk1>
      <a:lt1>
        <a:sysClr val="window" lastClr="FFFFFF"/>
      </a:lt1>
      <a:dk2>
        <a:srgbClr val="F39A1E"/>
      </a:dk2>
      <a:lt2>
        <a:srgbClr val="E7E6E6"/>
      </a:lt2>
      <a:accent1>
        <a:srgbClr val="69BE28"/>
      </a:accent1>
      <a:accent2>
        <a:srgbClr val="D71F85"/>
      </a:accent2>
      <a:accent3>
        <a:srgbClr val="00A1DE"/>
      </a:accent3>
      <a:accent4>
        <a:srgbClr val="F39A1E"/>
      </a:accent4>
      <a:accent5>
        <a:srgbClr val="FED100"/>
      </a:accent5>
      <a:accent6>
        <a:srgbClr val="353630"/>
      </a:accent6>
      <a:hlink>
        <a:srgbClr val="00A1DE"/>
      </a:hlink>
      <a:folHlink>
        <a:srgbClr val="D71F85"/>
      </a:folHlink>
    </a:clrScheme>
    <a:fontScheme name="MediaTek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lIns="0" tIns="0" rIns="0" bIns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FD93F1-4265-4EBE-A591-717ECA221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A11BDC-CAD1-41C8-A8D9-03A53A9B637C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BD155C3-F37D-4AD8-841C-E0220AD2DF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11006</TotalTime>
  <Words>1185</Words>
  <Application>Microsoft Office PowerPoint</Application>
  <PresentationFormat>如螢幕大小 (4:3)</PresentationFormat>
  <Paragraphs>277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SimHei</vt:lpstr>
      <vt:lpstr>標楷體</vt:lpstr>
      <vt:lpstr>Arial</vt:lpstr>
      <vt:lpstr>Calibri</vt:lpstr>
      <vt:lpstr>Calibri Bold</vt:lpstr>
      <vt:lpstr>Calibri Light</vt:lpstr>
      <vt:lpstr>Consolas</vt:lpstr>
      <vt:lpstr>1_MediaTek</vt:lpstr>
      <vt:lpstr>MT6293 MP1 SQC Workshop  93 Call Domain Selection </vt:lpstr>
      <vt:lpstr>Outline</vt:lpstr>
      <vt:lpstr>Introduction</vt:lpstr>
      <vt:lpstr>Architecture </vt:lpstr>
      <vt:lpstr>Architecture</vt:lpstr>
      <vt:lpstr>ADS Overview – normal call</vt:lpstr>
      <vt:lpstr>ADS Overview – normal call</vt:lpstr>
      <vt:lpstr>ADS Overview – emergency call</vt:lpstr>
      <vt:lpstr>ADS Overview – emergency call</vt:lpstr>
      <vt:lpstr>Log Analysis</vt:lpstr>
      <vt:lpstr>Log Analysis – normal call</vt:lpstr>
      <vt:lpstr>Log Analysis – normal call </vt:lpstr>
      <vt:lpstr>Case study – normal call example 1 </vt:lpstr>
      <vt:lpstr>Case study – normal call example 2 </vt:lpstr>
      <vt:lpstr>Case study – normal call example 3 </vt:lpstr>
      <vt:lpstr>Log Analysis – emergency call</vt:lpstr>
      <vt:lpstr>Log Analysis – emergency call</vt:lpstr>
      <vt:lpstr>Case study – emergency call example 1</vt:lpstr>
      <vt:lpstr>Case study – normal call example 2</vt:lpstr>
      <vt:lpstr>Case study – normal call example 3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Batt</dc:creator>
  <cp:lastModifiedBy>Jerry Cheng (鄭百鈞)</cp:lastModifiedBy>
  <cp:revision>385</cp:revision>
  <dcterms:created xsi:type="dcterms:W3CDTF">2015-12-16T17:44:56Z</dcterms:created>
  <dcterms:modified xsi:type="dcterms:W3CDTF">2017-05-12T12:31:18Z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0x0101006FC51344DC0C7849BA6616E48BA6715D</vt:lpwstr>
  </property>
</Properties>
</file>