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4"/>
    <p:sldMasterId id="2147483695" r:id="rId5"/>
  </p:sldMasterIdLst>
  <p:notesMasterIdLst>
    <p:notesMasterId r:id="rId30"/>
  </p:notesMasterIdLst>
  <p:handoutMasterIdLst>
    <p:handoutMasterId r:id="rId31"/>
  </p:handoutMasterIdLst>
  <p:sldIdLst>
    <p:sldId id="281" r:id="rId6"/>
    <p:sldId id="293" r:id="rId7"/>
    <p:sldId id="308" r:id="rId8"/>
    <p:sldId id="296" r:id="rId9"/>
    <p:sldId id="294" r:id="rId10"/>
    <p:sldId id="295" r:id="rId11"/>
    <p:sldId id="309" r:id="rId12"/>
    <p:sldId id="298" r:id="rId13"/>
    <p:sldId id="299" r:id="rId14"/>
    <p:sldId id="300" r:id="rId15"/>
    <p:sldId id="297" r:id="rId16"/>
    <p:sldId id="302" r:id="rId17"/>
    <p:sldId id="301" r:id="rId18"/>
    <p:sldId id="304" r:id="rId19"/>
    <p:sldId id="303" r:id="rId20"/>
    <p:sldId id="306" r:id="rId21"/>
    <p:sldId id="310" r:id="rId22"/>
    <p:sldId id="307" r:id="rId23"/>
    <p:sldId id="311" r:id="rId24"/>
    <p:sldId id="313" r:id="rId25"/>
    <p:sldId id="314" r:id="rId26"/>
    <p:sldId id="317" r:id="rId27"/>
    <p:sldId id="316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pos="3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353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3705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1770" y="-78"/>
      </p:cViewPr>
      <p:guideLst>
        <p:guide orient="horz" pos="2160"/>
        <p:guide orient="horz" pos="1480"/>
        <p:guide pos="2903"/>
        <p:guide pos="32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12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CA22C-5577-EB44-A2F8-27B8DE9C2B3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8785-6C08-BB48-BF55-6B634CD46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9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4A5B-860F-48A8-8317-191E0EF4C33B}" type="datetimeFigureOut">
              <a:rPr lang="en-GB" smtClean="0"/>
              <a:pPr/>
              <a:t>10/05/2017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BA6D-F0DA-4F85-A720-04754C301D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3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161" y="1693448"/>
            <a:ext cx="8139601" cy="1021177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161" y="2836864"/>
            <a:ext cx="8139601" cy="1655762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1649" y="5763236"/>
            <a:ext cx="8139111" cy="5899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0" y="916156"/>
            <a:ext cx="1620533" cy="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37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130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42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264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8742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822264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8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0"/>
            <a:ext cx="3060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9" y="587065"/>
            <a:ext cx="5407703" cy="104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1701007"/>
            <a:ext cx="2556763" cy="4383882"/>
          </a:xfrm>
          <a:prstGeom prst="roundRect">
            <a:avLst>
              <a:gd name="adj" fmla="val 5491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0"/>
            <a:ext cx="39816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4515075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1701007"/>
            <a:ext cx="3478360" cy="4383882"/>
          </a:xfrm>
          <a:prstGeom prst="roundRect">
            <a:avLst>
              <a:gd name="adj" fmla="val 489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99619" y="0"/>
            <a:ext cx="5844382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298360" y="1701007"/>
            <a:ext cx="5342400" cy="4384675"/>
          </a:xfrm>
          <a:prstGeom prst="roundRect">
            <a:avLst>
              <a:gd name="adj" fmla="val 3471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6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3" y="0"/>
            <a:ext cx="29330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21809" y="0"/>
            <a:ext cx="292219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5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926306"/>
            <a:ext cx="8137525" cy="1247775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2176464"/>
            <a:ext cx="8137522" cy="1500187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5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2" y="1700213"/>
            <a:ext cx="2556000" cy="4384676"/>
          </a:xfrm>
          <a:prstGeom prst="roundRect">
            <a:avLst>
              <a:gd name="adj" fmla="val 5487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763" y="1701007"/>
            <a:ext cx="2556000" cy="4384676"/>
          </a:xfrm>
          <a:prstGeom prst="roundRect">
            <a:avLst>
              <a:gd name="adj" fmla="val 6233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9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9144001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7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032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/>
          </p:nvPr>
        </p:nvSpPr>
        <p:spPr>
          <a:xfrm>
            <a:off x="47069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323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1328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3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8236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0"/>
          </p:nvPr>
        </p:nvSpPr>
        <p:spPr>
          <a:xfrm>
            <a:off x="479241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0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49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97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3238" y="1701007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12001" y="1701007"/>
            <a:ext cx="2520000" cy="438388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20763" y="1700213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9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161" y="1693448"/>
            <a:ext cx="8139601" cy="1021177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161" y="2836864"/>
            <a:ext cx="8139601" cy="1655762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1649" y="5763236"/>
            <a:ext cx="8139111" cy="5899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0" y="916156"/>
            <a:ext cx="1620533" cy="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37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13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926306"/>
            <a:ext cx="8137525" cy="1247775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2176464"/>
            <a:ext cx="8137522" cy="1500187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/>
            </a:lvl1pPr>
            <a:lvl2pPr marL="360363" indent="-184150">
              <a:defRPr sz="1100"/>
            </a:lvl2pPr>
            <a:lvl3pPr marL="447675" indent="-87313">
              <a:defRPr sz="900"/>
            </a:lvl3pPr>
            <a:lvl4pPr marL="536575" indent="-88900">
              <a:defRPr sz="800"/>
            </a:lvl4pPr>
            <a:lvl5pPr marL="623888" indent="-87313"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95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 WO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60363" indent="-184150">
              <a:defRPr sz="1100">
                <a:solidFill>
                  <a:schemeClr val="bg1"/>
                </a:solidFill>
              </a:defRPr>
            </a:lvl2pPr>
            <a:lvl3pPr marL="447675" indent="-87313">
              <a:defRPr sz="900">
                <a:solidFill>
                  <a:schemeClr val="bg1"/>
                </a:solidFill>
              </a:defRPr>
            </a:lvl3pPr>
            <a:lvl4pPr marL="536575" indent="-88900">
              <a:defRPr sz="800">
                <a:solidFill>
                  <a:schemeClr val="bg1"/>
                </a:solidFill>
              </a:defRPr>
            </a:lvl4pPr>
            <a:lvl5pPr marL="623888" indent="-87313"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8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o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29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00213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60" y="1700212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3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479431"/>
            <a:ext cx="3924000" cy="3605457"/>
          </a:xfrm>
          <a:prstGeom prst="roundRect">
            <a:avLst>
              <a:gd name="adj" fmla="val 372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2000"/>
            </a:lvl1pPr>
            <a:lvl2pPr marL="273050" indent="-273050">
              <a:buFont typeface="+mj-lt"/>
              <a:buAutoNum type="arabicPeriod"/>
              <a:defRPr sz="2000"/>
            </a:lvl2pPr>
            <a:lvl3pPr marL="447675" indent="-174625">
              <a:defRPr sz="1600"/>
            </a:lvl3pPr>
            <a:lvl4pPr marL="623888" indent="-176213">
              <a:defRPr sz="1400"/>
            </a:lvl4pPr>
            <a:lvl5pPr marL="809625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03237" y="1706318"/>
            <a:ext cx="8137525" cy="65881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3546" y="2479431"/>
            <a:ext cx="3924000" cy="3605457"/>
          </a:xfrm>
          <a:prstGeom prst="roundRect">
            <a:avLst>
              <a:gd name="adj" fmla="val 3458"/>
            </a:avLst>
          </a:prstGeom>
          <a:solidFill>
            <a:schemeClr val="accent3"/>
          </a:solidFill>
        </p:spPr>
        <p:txBody>
          <a:bodyPr lIns="144000" tIns="144000" rIns="144000" bIns="144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3050" indent="-27305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47675" indent="-174625">
              <a:defRPr sz="1600">
                <a:solidFill>
                  <a:schemeClr val="bg1"/>
                </a:solidFill>
              </a:defRPr>
            </a:lvl3pPr>
            <a:lvl4pPr marL="623888" indent="-176213">
              <a:defRPr sz="1400">
                <a:solidFill>
                  <a:schemeClr val="bg1"/>
                </a:solidFill>
              </a:defRPr>
            </a:lvl4pPr>
            <a:lvl5pPr marL="8096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42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264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8742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822264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/>
            </a:lvl1pPr>
            <a:lvl2pPr marL="360363" indent="-184150">
              <a:defRPr sz="1100"/>
            </a:lvl2pPr>
            <a:lvl3pPr marL="447675" indent="-87313">
              <a:defRPr sz="900"/>
            </a:lvl3pPr>
            <a:lvl4pPr marL="536575" indent="-88900">
              <a:defRPr sz="800"/>
            </a:lvl4pPr>
            <a:lvl5pPr marL="623888" indent="-87313"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95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0"/>
            <a:ext cx="3060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9" y="587065"/>
            <a:ext cx="5407703" cy="104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1701007"/>
            <a:ext cx="2556763" cy="4383882"/>
          </a:xfrm>
          <a:prstGeom prst="roundRect">
            <a:avLst>
              <a:gd name="adj" fmla="val 5491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0"/>
            <a:ext cx="39816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4515075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1701007"/>
            <a:ext cx="3478360" cy="4383882"/>
          </a:xfrm>
          <a:prstGeom prst="roundRect">
            <a:avLst>
              <a:gd name="adj" fmla="val 489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99619" y="0"/>
            <a:ext cx="5844382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298360" y="1701007"/>
            <a:ext cx="5342400" cy="4384675"/>
          </a:xfrm>
          <a:prstGeom prst="roundRect">
            <a:avLst>
              <a:gd name="adj" fmla="val 3471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6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3" y="0"/>
            <a:ext cx="29330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21809" y="0"/>
            <a:ext cx="292219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5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2" y="1700213"/>
            <a:ext cx="2556000" cy="4384676"/>
          </a:xfrm>
          <a:prstGeom prst="roundRect">
            <a:avLst>
              <a:gd name="adj" fmla="val 5487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763" y="1701007"/>
            <a:ext cx="2556000" cy="4384676"/>
          </a:xfrm>
          <a:prstGeom prst="roundRect">
            <a:avLst>
              <a:gd name="adj" fmla="val 6233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9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9144001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7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 WO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60363" indent="-184150">
              <a:defRPr sz="1100">
                <a:solidFill>
                  <a:schemeClr val="bg1"/>
                </a:solidFill>
              </a:defRPr>
            </a:lvl2pPr>
            <a:lvl3pPr marL="447675" indent="-87313">
              <a:defRPr sz="900">
                <a:solidFill>
                  <a:schemeClr val="bg1"/>
                </a:solidFill>
              </a:defRPr>
            </a:lvl3pPr>
            <a:lvl4pPr marL="536575" indent="-88900">
              <a:defRPr sz="800">
                <a:solidFill>
                  <a:schemeClr val="bg1"/>
                </a:solidFill>
              </a:defRPr>
            </a:lvl4pPr>
            <a:lvl5pPr marL="623888" indent="-87313"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8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032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/>
          </p:nvPr>
        </p:nvSpPr>
        <p:spPr>
          <a:xfrm>
            <a:off x="47069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323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1328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3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8236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0"/>
          </p:nvPr>
        </p:nvSpPr>
        <p:spPr>
          <a:xfrm>
            <a:off x="479241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0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49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97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3238" y="1701007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12001" y="1701007"/>
            <a:ext cx="2520000" cy="438388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20763" y="1700213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9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o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6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00213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60" y="1700212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3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479431"/>
            <a:ext cx="3924000" cy="3605457"/>
          </a:xfrm>
          <a:prstGeom prst="roundRect">
            <a:avLst>
              <a:gd name="adj" fmla="val 372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2000"/>
            </a:lvl1pPr>
            <a:lvl2pPr marL="273050" indent="-273050">
              <a:buFont typeface="+mj-lt"/>
              <a:buAutoNum type="arabicPeriod"/>
              <a:defRPr sz="2000"/>
            </a:lvl2pPr>
            <a:lvl3pPr marL="447675" indent="-174625">
              <a:defRPr sz="1600"/>
            </a:lvl3pPr>
            <a:lvl4pPr marL="623888" indent="-176213">
              <a:defRPr sz="1400"/>
            </a:lvl4pPr>
            <a:lvl5pPr marL="809625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03237" y="1706318"/>
            <a:ext cx="8137525" cy="65881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3546" y="2479431"/>
            <a:ext cx="3924000" cy="3605457"/>
          </a:xfrm>
          <a:prstGeom prst="roundRect">
            <a:avLst>
              <a:gd name="adj" fmla="val 3458"/>
            </a:avLst>
          </a:prstGeom>
          <a:solidFill>
            <a:schemeClr val="accent3"/>
          </a:solidFill>
        </p:spPr>
        <p:txBody>
          <a:bodyPr lIns="144000" tIns="144000" rIns="144000" bIns="144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3050" indent="-27305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47675" indent="-174625">
              <a:defRPr sz="1600">
                <a:solidFill>
                  <a:schemeClr val="bg1"/>
                </a:solidFill>
              </a:defRPr>
            </a:lvl3pPr>
            <a:lvl4pPr marL="623888" indent="-176213">
              <a:defRPr sz="1400">
                <a:solidFill>
                  <a:schemeClr val="bg1"/>
                </a:solidFill>
              </a:defRPr>
            </a:lvl4pPr>
            <a:lvl5pPr marL="8096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701007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537" y="6408736"/>
            <a:ext cx="23431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smtClean="0"/>
              <a:t>Copyright © MediaTek Inc. All rights reserved.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1225" y="6408736"/>
            <a:ext cx="32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Internal Use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49" y="6403512"/>
            <a:ext cx="27781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0" y="6354764"/>
            <a:ext cx="985042" cy="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7" r:id="rId4"/>
    <p:sldLayoutId id="2147483690" r:id="rId5"/>
    <p:sldLayoutId id="2147483673" r:id="rId6"/>
    <p:sldLayoutId id="2147483664" r:id="rId7"/>
    <p:sldLayoutId id="2147483691" r:id="rId8"/>
    <p:sldLayoutId id="2147483692" r:id="rId9"/>
    <p:sldLayoutId id="2147483686" r:id="rId10"/>
    <p:sldLayoutId id="2147483666" r:id="rId11"/>
    <p:sldLayoutId id="2147483667" r:id="rId12"/>
    <p:sldLayoutId id="2147483679" r:id="rId13"/>
    <p:sldLayoutId id="2147483680" r:id="rId14"/>
    <p:sldLayoutId id="2147483677" r:id="rId15"/>
    <p:sldLayoutId id="2147483678" r:id="rId16"/>
    <p:sldLayoutId id="2147483672" r:id="rId17"/>
    <p:sldLayoutId id="2147483676" r:id="rId18"/>
    <p:sldLayoutId id="2147483674" r:id="rId19"/>
    <p:sldLayoutId id="2147483675" r:id="rId20"/>
    <p:sldLayoutId id="2147483681" r:id="rId21"/>
    <p:sldLayoutId id="2147483682" r:id="rId22"/>
    <p:sldLayoutId id="2147483684" r:id="rId23"/>
    <p:sldLayoutId id="2147483693" r:id="rId24"/>
    <p:sldLayoutId id="2147483694" r:id="rId25"/>
    <p:sldLayoutId id="2147483683" r:id="rId26"/>
    <p:sldLayoutId id="214748368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2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582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3833" userDrawn="1">
          <p15:clr>
            <a:srgbClr val="F26B43"/>
          </p15:clr>
        </p15:guide>
        <p15:guide id="6" orient="horz" pos="11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701007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537" y="6408736"/>
            <a:ext cx="23431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1225" y="6408736"/>
            <a:ext cx="32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49" y="6403512"/>
            <a:ext cx="27781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0" y="6354764"/>
            <a:ext cx="985042" cy="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2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582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3833" userDrawn="1">
          <p15:clr>
            <a:srgbClr val="F26B43"/>
          </p15:clr>
        </p15:guide>
        <p15:guide id="6" orient="horz" pos="1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tkteams.mediatek.inc/sites/WCT2/SE7/SD2/Shared%20Documents/Gen93/D2_DDM/2.%20Project/workshop/uml/combine_attach.txt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tkteams.mediatek.inc/sites/WCT2/SE7/SD2/Shared%20Documents/Gen93/D2_DDM/2.%20Project/workshop/uml/lte_attach.txt" TargetMode="Externa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2/Shared%20Documents/Gen93/D2_DDM/2.%20Project/workshop/uml/activate_call.t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2/Shared%20Documents/Gen93/D2_DDM/2.%20Project/workshop/uml/configure_interface.t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2/Shared%20Documents/Gen93/D2_DDM/2.%20Project/workshop/uml/deactivate_call_last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2/Shared%20Documents/Gen93/D2_DDM/2.%20Project/workshop/uml/deactivate_call_nw.tx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2/Shared%20Documents/Gen93/D2_DDM/2.%20Project/workshop/uml/apn_table.tx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D2/DDM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 smtClean="0"/>
              <a:t>17 April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9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 </a:t>
            </a:r>
            <a:r>
              <a:rPr lang="en-US" altLang="zh-TW" dirty="0" smtClean="0"/>
              <a:t>Attach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橢圓 6">
            <a:hlinkClick r:id="rId2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636" name="Picture 4" descr="http://www.plantuml.com/plantuml/img/hPB1Re9048RFdQUOw8scQKkvQ9H81GmfA4Lww6a3kgcR890o9asVlhkh8OXDUt4F1EOVlld2C6ie-wJ3lW0IL72Cr-WGPPiTG5vzuS0m9etuvcFpmNRYoRswjmrZWCDGVEpekJXmG7bg2H4RKMSbOHA4Bl1oYn80q4sSDCQXxu_akSIxPXS_6gc-2xPhEccB-2MCsh0LK3fuP-lXOtczzVotvVGHrBCiQ-8Oe_M21IwJHQOgJ3Mnn7i5dH_x8WIeQiAIyorIXGqdf1r7VnLZBaZxwBPsMfyQMcmUkSnRfE-nnuAbgzyvcOJMoK-dqoUToM9BMxrqs_Ma_qOawrXzYNFlJRNFHSanEoxwkjhMLRN_zj9BcYzzwAiSDzoJk86PPAfV_G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110" y="1159507"/>
            <a:ext cx="3925358" cy="4653389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239" y="45177"/>
            <a:ext cx="8137524" cy="1048851"/>
          </a:xfrm>
        </p:spPr>
        <p:txBody>
          <a:bodyPr/>
          <a:lstStyle/>
          <a:p>
            <a:r>
              <a:rPr lang="en-US" altLang="zh-TW" dirty="0" smtClean="0"/>
              <a:t>LTE </a:t>
            </a:r>
            <a:r>
              <a:rPr lang="en-US" altLang="zh-TW" dirty="0" smtClean="0"/>
              <a:t>Attach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橢圓 7">
            <a:hlinkClick r:id="rId2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http://www.plantuml.com/plantuml/img/jLLHJ_8m57tlhsZm3MFyGdo1E6BjBRY4pReDNvjzM649TWIgKN-zjnso4P0F4xu-47RlwTavfxTmixBvqhw-p0dvMxxJLhjzlIe-TQ_pfy_azQNxtc-tM_HiL4ndzdR-gWd5jS1DnQHOvCRI91m1qUQ98W4XpGxB93qR3BguTkcXqwJlTXrkXniwBDjGx3PbTA39wkPUTG0re5aVNTrAY6lX90ZeatukZAPsfcd8A9CnDVcBfa50d7jwqVTUU_XvBaA6_Q0riKRR5d5rR7iZFHgbGnM2mg9o5LM1LI8UY4TKoCYxMPhIQbg-wMLTSskLlrLAyeLHNeOjKPL28ez1ituhyH5ifFtmQXuFTYpcrkQJ6NKfeCDr7auQ9hOXmWTLjTGe4yYRCNwdt2E8GHWB5Gi10bGO0t4RrzOQ11qKxLZM-0Q3stCe0Zo3bPxhYIrAiz_pjjIVtvIayblTskS-Wtp8njcTFwP_fy4ZyAaUGmlyFivEpYl-4oyVYaJ8azCU71ztGB-UGCQpy95XBHrpBjBK3vGRSfoHulcZ-kM0t4pdXPaUF-Ve_x4vpmUZSYUGmD5fRV2E_xI79Xb0ShIE2lqx5VK5brlNJaOUFKvudHsvmSlg_d2-0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9" y="490138"/>
            <a:ext cx="8403694" cy="6283192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IA </a:t>
            </a:r>
            <a:r>
              <a:rPr lang="en-US" altLang="zh-TW" dirty="0" smtClean="0"/>
              <a:t>Selection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141693" y="6408736"/>
            <a:ext cx="3240000" cy="144000"/>
          </a:xfrm>
        </p:spPr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流程圖: 準備作業 7"/>
          <p:cNvSpPr/>
          <p:nvPr/>
        </p:nvSpPr>
        <p:spPr>
          <a:xfrm>
            <a:off x="1292980" y="1684849"/>
            <a:ext cx="2525442" cy="457199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Receive the AT+CGDCONT(cid=0) ?</a:t>
            </a:r>
            <a:endParaRPr lang="zh-TW" altLang="en-US" sz="1200" dirty="0"/>
          </a:p>
        </p:txBody>
      </p:sp>
      <p:sp>
        <p:nvSpPr>
          <p:cNvPr id="9" name="流程圖: 結束點 8"/>
          <p:cNvSpPr/>
          <p:nvPr/>
        </p:nvSpPr>
        <p:spPr>
          <a:xfrm>
            <a:off x="1232922" y="999055"/>
            <a:ext cx="2644774" cy="501382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Receive the LTE_ATTACH_PDN_DEFINE_NEEDED</a:t>
            </a:r>
            <a:endParaRPr lang="zh-TW" altLang="en-US" sz="1200" dirty="0" smtClean="0"/>
          </a:p>
        </p:txBody>
      </p:sp>
      <p:sp>
        <p:nvSpPr>
          <p:cNvPr id="10" name="流程圖: 準備作業 9"/>
          <p:cNvSpPr/>
          <p:nvPr/>
        </p:nvSpPr>
        <p:spPr>
          <a:xfrm>
            <a:off x="604290" y="5228234"/>
            <a:ext cx="1119717" cy="347133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Is FTA mode ?</a:t>
            </a:r>
            <a:endParaRPr lang="zh-TW" altLang="en-US" sz="1200" dirty="0"/>
          </a:p>
        </p:txBody>
      </p:sp>
      <p:sp>
        <p:nvSpPr>
          <p:cNvPr id="11" name="流程圖: 替代處理程序 10"/>
          <p:cNvSpPr/>
          <p:nvPr/>
        </p:nvSpPr>
        <p:spPr>
          <a:xfrm>
            <a:off x="79889" y="5681191"/>
            <a:ext cx="818231" cy="59266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Send the response </a:t>
            </a:r>
          </a:p>
          <a:p>
            <a:pPr algn="ctr"/>
            <a:r>
              <a:rPr lang="en-US" altLang="zh-TW" sz="1200" dirty="0" smtClean="0"/>
              <a:t>(cid=5)</a:t>
            </a:r>
            <a:endParaRPr lang="zh-TW" altLang="en-US" sz="1200" dirty="0" smtClean="0"/>
          </a:p>
        </p:txBody>
      </p:sp>
      <p:sp>
        <p:nvSpPr>
          <p:cNvPr id="12" name="流程圖: 替代處理程序 11"/>
          <p:cNvSpPr/>
          <p:nvPr/>
        </p:nvSpPr>
        <p:spPr>
          <a:xfrm>
            <a:off x="1417624" y="5698125"/>
            <a:ext cx="818231" cy="59266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Send the response </a:t>
            </a:r>
          </a:p>
          <a:p>
            <a:pPr algn="ctr"/>
            <a:r>
              <a:rPr lang="en-US" altLang="zh-TW" sz="1200" dirty="0" smtClean="0"/>
              <a:t>(cid=0)</a:t>
            </a:r>
            <a:endParaRPr lang="zh-TW" altLang="en-US" sz="1200" dirty="0" smtClean="0"/>
          </a:p>
        </p:txBody>
      </p:sp>
      <p:cxnSp>
        <p:nvCxnSpPr>
          <p:cNvPr id="14" name="圖案 13"/>
          <p:cNvCxnSpPr>
            <a:stCxn id="10" idx="1"/>
            <a:endCxn id="11" idx="0"/>
          </p:cNvCxnSpPr>
          <p:nvPr/>
        </p:nvCxnSpPr>
        <p:spPr>
          <a:xfrm rot="10800000" flipV="1">
            <a:off x="489006" y="5401801"/>
            <a:ext cx="115285" cy="2793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圖案 14"/>
          <p:cNvCxnSpPr>
            <a:stCxn id="10" idx="3"/>
            <a:endCxn id="12" idx="0"/>
          </p:cNvCxnSpPr>
          <p:nvPr/>
        </p:nvCxnSpPr>
        <p:spPr>
          <a:xfrm>
            <a:off x="1724007" y="5401801"/>
            <a:ext cx="102733" cy="29632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流程圖: 準備作業 19"/>
          <p:cNvSpPr/>
          <p:nvPr/>
        </p:nvSpPr>
        <p:spPr>
          <a:xfrm>
            <a:off x="2931927" y="2281742"/>
            <a:ext cx="1970175" cy="325967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UE_SIMULATOR</a:t>
            </a:r>
            <a:r>
              <a:rPr lang="en-US" altLang="zh-TW" sz="1200" dirty="0" smtClean="0"/>
              <a:t> or </a:t>
            </a:r>
            <a:r>
              <a:rPr lang="en-US" altLang="zh-TW" sz="1000" dirty="0" smtClean="0"/>
              <a:t>MODEM_ONLY</a:t>
            </a:r>
            <a:endParaRPr lang="zh-TW" altLang="en-US" sz="1000" dirty="0"/>
          </a:p>
        </p:txBody>
      </p:sp>
      <p:sp>
        <p:nvSpPr>
          <p:cNvPr id="21" name="流程圖: 替代處理程序 20"/>
          <p:cNvSpPr/>
          <p:nvPr/>
        </p:nvSpPr>
        <p:spPr>
          <a:xfrm>
            <a:off x="1358293" y="2692361"/>
            <a:ext cx="1334080" cy="62018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Send the default context to L4</a:t>
            </a:r>
          </a:p>
          <a:p>
            <a:pPr algn="ctr"/>
            <a:r>
              <a:rPr lang="en-US" altLang="zh-TW" sz="1200" dirty="0" smtClean="0"/>
              <a:t>(AT+CGDCONT)</a:t>
            </a:r>
            <a:endParaRPr lang="zh-TW" altLang="en-US" sz="1200" dirty="0" smtClean="0"/>
          </a:p>
        </p:txBody>
      </p:sp>
      <p:cxnSp>
        <p:nvCxnSpPr>
          <p:cNvPr id="22" name="圖案 21"/>
          <p:cNvCxnSpPr>
            <a:stCxn id="8" idx="1"/>
            <a:endCxn id="10" idx="0"/>
          </p:cNvCxnSpPr>
          <p:nvPr/>
        </p:nvCxnSpPr>
        <p:spPr>
          <a:xfrm rot="10800000" flipV="1">
            <a:off x="1164150" y="1913448"/>
            <a:ext cx="128831" cy="33147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圖案 24"/>
          <p:cNvCxnSpPr>
            <a:stCxn id="21" idx="1"/>
            <a:endCxn id="10" idx="0"/>
          </p:cNvCxnSpPr>
          <p:nvPr/>
        </p:nvCxnSpPr>
        <p:spPr>
          <a:xfrm rot="10800000" flipV="1">
            <a:off x="1164149" y="3002454"/>
            <a:ext cx="194144" cy="22257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圖案 27"/>
          <p:cNvCxnSpPr>
            <a:stCxn id="9" idx="2"/>
            <a:endCxn id="8" idx="0"/>
          </p:cNvCxnSpPr>
          <p:nvPr/>
        </p:nvCxnSpPr>
        <p:spPr>
          <a:xfrm>
            <a:off x="2555309" y="1500437"/>
            <a:ext cx="392" cy="184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" name="圖案 30"/>
          <p:cNvCxnSpPr>
            <a:stCxn id="8" idx="3"/>
            <a:endCxn id="20" idx="0"/>
          </p:cNvCxnSpPr>
          <p:nvPr/>
        </p:nvCxnSpPr>
        <p:spPr>
          <a:xfrm>
            <a:off x="3818422" y="1913449"/>
            <a:ext cx="98593" cy="36829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圖案 33"/>
          <p:cNvCxnSpPr>
            <a:stCxn id="20" idx="1"/>
            <a:endCxn id="21" idx="0"/>
          </p:cNvCxnSpPr>
          <p:nvPr/>
        </p:nvCxnSpPr>
        <p:spPr>
          <a:xfrm rot="10800000" flipV="1">
            <a:off x="2025333" y="2444725"/>
            <a:ext cx="906594" cy="2476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53486" y="1727179"/>
            <a:ext cx="914400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299351" y="5228233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sp>
        <p:nvSpPr>
          <p:cNvPr id="39" name="文字方塊 38"/>
          <p:cNvSpPr txBox="1"/>
          <p:nvPr/>
        </p:nvSpPr>
        <p:spPr>
          <a:xfrm>
            <a:off x="1577818" y="5217646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sp>
        <p:nvSpPr>
          <p:cNvPr id="41" name="流程圖: 準備作業 40"/>
          <p:cNvSpPr/>
          <p:nvPr/>
        </p:nvSpPr>
        <p:spPr>
          <a:xfrm>
            <a:off x="4032637" y="2751636"/>
            <a:ext cx="1910886" cy="476241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Define the IA APN from AP ? (AT+EIAAPN)</a:t>
            </a:r>
            <a:endParaRPr lang="zh-TW" altLang="en-US" sz="1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666016" y="1739882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sp>
        <p:nvSpPr>
          <p:cNvPr id="72" name="文字方塊 71"/>
          <p:cNvSpPr txBox="1"/>
          <p:nvPr/>
        </p:nvSpPr>
        <p:spPr>
          <a:xfrm>
            <a:off x="2624582" y="2279625"/>
            <a:ext cx="646026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cxnSp>
        <p:nvCxnSpPr>
          <p:cNvPr id="73" name="圖案 72"/>
          <p:cNvCxnSpPr>
            <a:stCxn id="20" idx="3"/>
            <a:endCxn id="41" idx="0"/>
          </p:cNvCxnSpPr>
          <p:nvPr/>
        </p:nvCxnSpPr>
        <p:spPr>
          <a:xfrm>
            <a:off x="4902102" y="2444726"/>
            <a:ext cx="85978" cy="30691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6" name="流程圖: 準備作業 75"/>
          <p:cNvSpPr/>
          <p:nvPr/>
        </p:nvSpPr>
        <p:spPr>
          <a:xfrm>
            <a:off x="2288437" y="3698889"/>
            <a:ext cx="1456322" cy="414883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Get IA APN context from APN table ?</a:t>
            </a:r>
            <a:endParaRPr lang="zh-TW" altLang="en-US" sz="1000" dirty="0"/>
          </a:p>
        </p:txBody>
      </p:sp>
      <p:sp>
        <p:nvSpPr>
          <p:cNvPr id="81" name="流程圖: 替代處理程序 80"/>
          <p:cNvSpPr/>
          <p:nvPr/>
        </p:nvSpPr>
        <p:spPr>
          <a:xfrm>
            <a:off x="3177472" y="5681191"/>
            <a:ext cx="1309826" cy="59266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Send the reject response</a:t>
            </a:r>
          </a:p>
          <a:p>
            <a:pPr algn="ctr"/>
            <a:r>
              <a:rPr lang="en-US" altLang="zh-TW" sz="1200" dirty="0" smtClean="0"/>
              <a:t>(APN not found) </a:t>
            </a:r>
          </a:p>
        </p:txBody>
      </p:sp>
      <p:cxnSp>
        <p:nvCxnSpPr>
          <p:cNvPr id="89" name="圖案 88"/>
          <p:cNvCxnSpPr>
            <a:stCxn id="41" idx="1"/>
            <a:endCxn id="76" idx="0"/>
          </p:cNvCxnSpPr>
          <p:nvPr/>
        </p:nvCxnSpPr>
        <p:spPr>
          <a:xfrm rot="10800000" flipV="1">
            <a:off x="3016599" y="2989757"/>
            <a:ext cx="1016039" cy="7091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6" name="文字方塊 95"/>
          <p:cNvSpPr txBox="1"/>
          <p:nvPr/>
        </p:nvSpPr>
        <p:spPr>
          <a:xfrm>
            <a:off x="3755615" y="2814065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sp>
        <p:nvSpPr>
          <p:cNvPr id="97" name="文字方塊 96"/>
          <p:cNvSpPr txBox="1"/>
          <p:nvPr/>
        </p:nvSpPr>
        <p:spPr>
          <a:xfrm>
            <a:off x="4732762" y="2281742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cxnSp>
        <p:nvCxnSpPr>
          <p:cNvPr id="102" name="圖案 101"/>
          <p:cNvCxnSpPr>
            <a:stCxn id="41" idx="3"/>
            <a:endCxn id="165" idx="0"/>
          </p:cNvCxnSpPr>
          <p:nvPr/>
        </p:nvCxnSpPr>
        <p:spPr>
          <a:xfrm>
            <a:off x="5943523" y="2989757"/>
            <a:ext cx="76203" cy="3874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9" name="流程圖: 替代處理程序 108"/>
          <p:cNvSpPr/>
          <p:nvPr/>
        </p:nvSpPr>
        <p:spPr>
          <a:xfrm>
            <a:off x="4652774" y="5681191"/>
            <a:ext cx="1298391" cy="59266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Send the reject response</a:t>
            </a:r>
          </a:p>
          <a:p>
            <a:pPr algn="ctr"/>
            <a:r>
              <a:rPr lang="en-US" altLang="zh-TW" sz="1200" dirty="0" smtClean="0"/>
              <a:t>(APN not set) 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5791118" y="2814065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cxnSp>
        <p:nvCxnSpPr>
          <p:cNvPr id="125" name="圖案 124"/>
          <p:cNvCxnSpPr>
            <a:stCxn id="197" idx="1"/>
            <a:endCxn id="109" idx="0"/>
          </p:cNvCxnSpPr>
          <p:nvPr/>
        </p:nvCxnSpPr>
        <p:spPr>
          <a:xfrm rot="10800000" flipV="1">
            <a:off x="5301971" y="4653587"/>
            <a:ext cx="1545185" cy="10276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5" name="圖案 134"/>
          <p:cNvCxnSpPr>
            <a:stCxn id="76" idx="1"/>
            <a:endCxn id="10" idx="0"/>
          </p:cNvCxnSpPr>
          <p:nvPr/>
        </p:nvCxnSpPr>
        <p:spPr>
          <a:xfrm rot="10800000" flipV="1">
            <a:off x="1164149" y="3906330"/>
            <a:ext cx="1124288" cy="13219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8" name="文字方塊 137"/>
          <p:cNvSpPr txBox="1"/>
          <p:nvPr/>
        </p:nvSpPr>
        <p:spPr>
          <a:xfrm>
            <a:off x="1940632" y="3732764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sp>
        <p:nvSpPr>
          <p:cNvPr id="165" name="流程圖: 準備作業 164"/>
          <p:cNvSpPr/>
          <p:nvPr/>
        </p:nvSpPr>
        <p:spPr>
          <a:xfrm>
            <a:off x="5459867" y="3377163"/>
            <a:ext cx="1119717" cy="347133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Is test </a:t>
            </a:r>
            <a:r>
              <a:rPr lang="en-US" altLang="zh-TW" sz="1200" dirty="0" err="1" smtClean="0"/>
              <a:t>sim</a:t>
            </a:r>
            <a:r>
              <a:rPr lang="en-US" altLang="zh-TW" sz="1200" dirty="0" smtClean="0"/>
              <a:t> ?</a:t>
            </a:r>
            <a:endParaRPr lang="zh-TW" altLang="en-US" sz="1200" dirty="0"/>
          </a:p>
        </p:txBody>
      </p:sp>
      <p:cxnSp>
        <p:nvCxnSpPr>
          <p:cNvPr id="184" name="圖案 183"/>
          <p:cNvCxnSpPr>
            <a:stCxn id="208" idx="1"/>
            <a:endCxn id="109" idx="0"/>
          </p:cNvCxnSpPr>
          <p:nvPr/>
        </p:nvCxnSpPr>
        <p:spPr>
          <a:xfrm rot="10800000" flipV="1">
            <a:off x="5301971" y="4066203"/>
            <a:ext cx="775145" cy="16149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6" name="文字方塊 185"/>
          <p:cNvSpPr txBox="1"/>
          <p:nvPr/>
        </p:nvSpPr>
        <p:spPr>
          <a:xfrm>
            <a:off x="5148976" y="3368792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cxnSp>
        <p:nvCxnSpPr>
          <p:cNvPr id="196" name="圖案 195"/>
          <p:cNvCxnSpPr>
            <a:stCxn id="76" idx="3"/>
            <a:endCxn id="81" idx="0"/>
          </p:cNvCxnSpPr>
          <p:nvPr/>
        </p:nvCxnSpPr>
        <p:spPr>
          <a:xfrm>
            <a:off x="3744759" y="3906331"/>
            <a:ext cx="87626" cy="17748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97" name="流程圖: 準備作業 196"/>
          <p:cNvSpPr/>
          <p:nvPr/>
        </p:nvSpPr>
        <p:spPr>
          <a:xfrm>
            <a:off x="6847155" y="4415466"/>
            <a:ext cx="856012" cy="476241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Check the ICCID</a:t>
            </a:r>
            <a:endParaRPr lang="zh-TW" altLang="en-US" sz="1000" dirty="0"/>
          </a:p>
        </p:txBody>
      </p:sp>
      <p:sp>
        <p:nvSpPr>
          <p:cNvPr id="198" name="流程圖: 準備作業 197"/>
          <p:cNvSpPr/>
          <p:nvPr/>
        </p:nvSpPr>
        <p:spPr>
          <a:xfrm>
            <a:off x="7023436" y="5033493"/>
            <a:ext cx="1518618" cy="476241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Get IA APN context from NVRAM ?</a:t>
            </a:r>
            <a:endParaRPr lang="zh-TW" altLang="en-US" sz="1000" dirty="0"/>
          </a:p>
        </p:txBody>
      </p:sp>
      <p:cxnSp>
        <p:nvCxnSpPr>
          <p:cNvPr id="199" name="圖案 198"/>
          <p:cNvCxnSpPr>
            <a:stCxn id="197" idx="3"/>
            <a:endCxn id="198" idx="0"/>
          </p:cNvCxnSpPr>
          <p:nvPr/>
        </p:nvCxnSpPr>
        <p:spPr>
          <a:xfrm>
            <a:off x="7703167" y="4653587"/>
            <a:ext cx="79578" cy="3799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3617755" y="3732763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cxnSp>
        <p:nvCxnSpPr>
          <p:cNvPr id="201" name="圖案 200"/>
          <p:cNvCxnSpPr>
            <a:stCxn id="198" idx="3"/>
            <a:endCxn id="235" idx="0"/>
          </p:cNvCxnSpPr>
          <p:nvPr/>
        </p:nvCxnSpPr>
        <p:spPr>
          <a:xfrm>
            <a:off x="8542054" y="5271614"/>
            <a:ext cx="42335" cy="40957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6774854" y="5098055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sp>
        <p:nvSpPr>
          <p:cNvPr id="204" name="文字方塊 203"/>
          <p:cNvSpPr txBox="1"/>
          <p:nvPr/>
        </p:nvSpPr>
        <p:spPr>
          <a:xfrm>
            <a:off x="6400792" y="4480020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different</a:t>
            </a:r>
            <a:endParaRPr lang="zh-TW" altLang="en-US" sz="1000" dirty="0" smtClean="0"/>
          </a:p>
        </p:txBody>
      </p:sp>
      <p:sp>
        <p:nvSpPr>
          <p:cNvPr id="205" name="文字方塊 204"/>
          <p:cNvSpPr txBox="1"/>
          <p:nvPr/>
        </p:nvSpPr>
        <p:spPr>
          <a:xfrm>
            <a:off x="8471278" y="5098046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cxnSp>
        <p:nvCxnSpPr>
          <p:cNvPr id="206" name="圖案 205"/>
          <p:cNvCxnSpPr>
            <a:stCxn id="165" idx="3"/>
            <a:endCxn id="208" idx="0"/>
          </p:cNvCxnSpPr>
          <p:nvPr/>
        </p:nvCxnSpPr>
        <p:spPr>
          <a:xfrm>
            <a:off x="6579584" y="3550730"/>
            <a:ext cx="57390" cy="34190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7" name="文字方塊 206"/>
          <p:cNvSpPr txBox="1"/>
          <p:nvPr/>
        </p:nvSpPr>
        <p:spPr>
          <a:xfrm>
            <a:off x="6460061" y="3377163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sp>
        <p:nvSpPr>
          <p:cNvPr id="208" name="流程圖: 準備作業 207"/>
          <p:cNvSpPr/>
          <p:nvPr/>
        </p:nvSpPr>
        <p:spPr>
          <a:xfrm>
            <a:off x="6077115" y="3892637"/>
            <a:ext cx="1119717" cy="347133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Is FTA mode ?</a:t>
            </a:r>
            <a:endParaRPr lang="zh-TW" altLang="en-US" sz="1200" dirty="0"/>
          </a:p>
        </p:txBody>
      </p:sp>
      <p:cxnSp>
        <p:nvCxnSpPr>
          <p:cNvPr id="209" name="圖案 208"/>
          <p:cNvCxnSpPr>
            <a:stCxn id="208" idx="3"/>
            <a:endCxn id="197" idx="0"/>
          </p:cNvCxnSpPr>
          <p:nvPr/>
        </p:nvCxnSpPr>
        <p:spPr>
          <a:xfrm>
            <a:off x="7196832" y="4066204"/>
            <a:ext cx="78329" cy="3492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8" name="文字方塊 227"/>
          <p:cNvSpPr txBox="1"/>
          <p:nvPr/>
        </p:nvSpPr>
        <p:spPr>
          <a:xfrm>
            <a:off x="5777730" y="3892636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yes</a:t>
            </a:r>
            <a:endParaRPr lang="zh-TW" altLang="en-US" sz="1000" dirty="0" smtClean="0"/>
          </a:p>
        </p:txBody>
      </p:sp>
      <p:sp>
        <p:nvSpPr>
          <p:cNvPr id="229" name="文字方塊 228"/>
          <p:cNvSpPr txBox="1"/>
          <p:nvPr/>
        </p:nvSpPr>
        <p:spPr>
          <a:xfrm>
            <a:off x="7054265" y="3892636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no</a:t>
            </a:r>
            <a:endParaRPr lang="zh-TW" altLang="en-US" sz="1000" dirty="0" smtClean="0"/>
          </a:p>
        </p:txBody>
      </p:sp>
      <p:sp>
        <p:nvSpPr>
          <p:cNvPr id="233" name="文字方塊 232"/>
          <p:cNvSpPr txBox="1"/>
          <p:nvPr/>
        </p:nvSpPr>
        <p:spPr>
          <a:xfrm>
            <a:off x="7762435" y="4480020"/>
            <a:ext cx="446363" cy="173567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TW" sz="1000" dirty="0" smtClean="0"/>
              <a:t>the same</a:t>
            </a:r>
            <a:endParaRPr lang="zh-TW" altLang="en-US" sz="1000" dirty="0" smtClean="0"/>
          </a:p>
        </p:txBody>
      </p:sp>
      <p:sp>
        <p:nvSpPr>
          <p:cNvPr id="235" name="流程圖: 替代處理程序 234"/>
          <p:cNvSpPr/>
          <p:nvPr/>
        </p:nvSpPr>
        <p:spPr>
          <a:xfrm>
            <a:off x="8090942" y="5681191"/>
            <a:ext cx="986894" cy="59266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Send the response </a:t>
            </a:r>
          </a:p>
          <a:p>
            <a:pPr algn="ctr"/>
            <a:r>
              <a:rPr lang="en-US" altLang="zh-TW" sz="1200" dirty="0" smtClean="0"/>
              <a:t>(cid=0)</a:t>
            </a:r>
            <a:endParaRPr lang="zh-TW" altLang="en-US" sz="1200" dirty="0" smtClean="0"/>
          </a:p>
        </p:txBody>
      </p:sp>
      <p:cxnSp>
        <p:nvCxnSpPr>
          <p:cNvPr id="173" name="圖案 172"/>
          <p:cNvCxnSpPr>
            <a:stCxn id="165" idx="1"/>
            <a:endCxn id="109" idx="0"/>
          </p:cNvCxnSpPr>
          <p:nvPr/>
        </p:nvCxnSpPr>
        <p:spPr>
          <a:xfrm rot="10800000" flipV="1">
            <a:off x="5301971" y="3550729"/>
            <a:ext cx="157897" cy="21304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1" name="圖案 120"/>
          <p:cNvCxnSpPr>
            <a:stCxn id="198" idx="1"/>
            <a:endCxn id="109" idx="0"/>
          </p:cNvCxnSpPr>
          <p:nvPr/>
        </p:nvCxnSpPr>
        <p:spPr>
          <a:xfrm rot="10800000" flipV="1">
            <a:off x="5301970" y="5271613"/>
            <a:ext cx="1721466" cy="40957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Activating a Data </a:t>
            </a:r>
            <a:r>
              <a:rPr lang="en-US" altLang="zh-TW" dirty="0" err="1" smtClean="0"/>
              <a:t>Dall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0658" name="Picture 2" descr="http://www.plantuml.com/plantuml/img/jLLTJy8m57tlhsZc6sXKuWi4Y7KTIDn66LKV6vIf9328ZiJuwxttRepn5Kk2Uo3izfpJS_jnTlkLZZxJvMpAsClycpkLIlDhyXCtQbTjePgN-BzTgJZyp9-yVwHtqsNCE3mB84rU9ujHalAevqiM9sCE0eoLHuHM_ApJgSEpAozhPVbw7N4xsh8cT26nEwY2Oh0miE6Wz-oBiC1ia6Mmj-xV72ZVARbMOWoxvXTjwh41lrLFg52ukdLzxhocIPmwvyuuVXijfwd340HOwgR1Ws7NzAI1ei6AoPacyWQC80HL0QC6uINheY1YsL3D84qABOmhV9y4CYmgG8C59KD3QG-3pHSfJ-QViz6KByO9BJEIGIFlUZqp26GrutR5exud0IJaoErvouH06ZViMCjBjn_gVzFtJg6VxNrvEmcUGRj2QzCB9H7o0m27YyuA3RQkyvdNKls7Cdh3oLxvQAZijyizgjkkzrIujrySl8Nm48lPk592oeXysNZAq6ZBtfAD2pmAaLJMFbRuqpln1ltXCKvM-DCxqPrZbkG8OKeVs_wog0BbbVHM5XuADgIien1pzE_uf0RooDszskMaXjNcgr2d3q63L_760CFZs1E0-9Mb64wxgGKnm6xXAk5d-HS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333" y="1158674"/>
            <a:ext cx="6938964" cy="5508112"/>
          </a:xfrm>
          <a:prstGeom prst="rect">
            <a:avLst/>
          </a:prstGeom>
          <a:noFill/>
        </p:spPr>
      </p:pic>
      <p:sp>
        <p:nvSpPr>
          <p:cNvPr id="7" name="橢圓 6">
            <a:hlinkClick r:id="rId3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Configuring Network Interface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682" name="Picture 2" descr="http://www.plantuml.com/plantuml/img/dLFRRe9047rclsA2BrOfNMbCAb4Z1Mb8rL8lpuJYQaaK2IoswTTtTgEe9T6a6qAMENCvvqmOv3pCUB7T4FAn-mQrqUZcyGyp3Tgt_Ew3kFSR3HLgetZzoPyt1IE09yMYE8hJCE4mzKPE9JXXt5gpX1EMB04x4tAEMdCVQgxRmLETwnZdSpiTaLVfxnZMl6nH1Utn5T0_WIKx8bJ0VLzIC_7T7FhEf4SrDLxbNDKCIWI22NAo2UFPI-0v0GO34Gb4UZ0TlXE9opnxJ4YMx3Y3tPvbSh1aOqKyteSOnXB8YoXYUIwOo5mY-HthfPAIrT-PbXyifdOmzDp0cpX7WaVhiQ29a0ajIZM8LqMgGGiVghSDtQ1jlVNqg05LKBokw-TCo-K9jbx2MROA8mQB5EfHj4rYUYUH6UFW-H0kbnagWFf5vxkJefBGXRsUsvF43WQ3MgJuRjso6RLMNRvkarpDcK5orS8SZ9iWA2JiIpsOWvzKNjKBEUh_Phoz4aLHRjMY9dlYObvrWzY03D19yOV-0W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1172" y="1390660"/>
            <a:ext cx="5294608" cy="4197349"/>
          </a:xfrm>
          <a:prstGeom prst="rect">
            <a:avLst/>
          </a:prstGeom>
          <a:noFill/>
        </p:spPr>
      </p:pic>
      <p:sp>
        <p:nvSpPr>
          <p:cNvPr id="7" name="橢圓 6">
            <a:hlinkClick r:id="rId3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8672" y="2006606"/>
            <a:ext cx="2280708" cy="42242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Interface </a:t>
            </a:r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ID </a:t>
            </a:r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= </a:t>
            </a:r>
            <a:r>
              <a:rPr lang="en-US" altLang="zh-TW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1</a:t>
            </a:r>
            <a:r>
              <a:rPr lang="en-US" altLang="zh-TW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00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+mj-lt"/>
                <a:cs typeface="Aharoni" pitchFamily="2" charset="-79"/>
              </a:rPr>
              <a:t>1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cs typeface="Aharoni" pitchFamily="2" charset="-79"/>
                <a:sym typeface="Wingdings" pitchFamily="2" charset="2"/>
              </a:rPr>
              <a:t> transaction id</a:t>
            </a:r>
          </a:p>
          <a:p>
            <a:r>
              <a:rPr lang="en-US" altLang="zh-TW" dirty="0" smtClean="0">
                <a:solidFill>
                  <a:srgbClr val="00B050"/>
                </a:solidFill>
                <a:latin typeface="+mj-lt"/>
                <a:cs typeface="Aharoni" pitchFamily="2" charset="-79"/>
                <a:sym typeface="Wingdings" pitchFamily="2" charset="2"/>
              </a:rPr>
              <a:t>00 -&gt; </a:t>
            </a:r>
            <a:r>
              <a:rPr lang="en-US" altLang="zh-TW" dirty="0" err="1" smtClean="0">
                <a:solidFill>
                  <a:srgbClr val="00B050"/>
                </a:solidFill>
                <a:latin typeface="+mj-lt"/>
                <a:cs typeface="Aharoni" pitchFamily="2" charset="-79"/>
                <a:sym typeface="Wingdings" pitchFamily="2" charset="2"/>
              </a:rPr>
              <a:t>ccmni</a:t>
            </a:r>
            <a:r>
              <a:rPr lang="en-US" altLang="zh-TW" dirty="0" smtClean="0">
                <a:solidFill>
                  <a:srgbClr val="00B050"/>
                </a:solidFill>
                <a:latin typeface="+mj-lt"/>
                <a:cs typeface="Aharoni" pitchFamily="2" charset="-79"/>
                <a:sym typeface="Wingdings" pitchFamily="2" charset="2"/>
              </a:rPr>
              <a:t> interface id</a:t>
            </a:r>
            <a:endParaRPr lang="zh-TW" altLang="en-US" dirty="0" smtClean="0">
              <a:solidFill>
                <a:srgbClr val="00B050"/>
              </a:solidFill>
              <a:latin typeface="+mj-lt"/>
              <a:cs typeface="Aharoni" pitchFamily="2" charset="-79"/>
              <a:sym typeface="Wingdings" pitchFamily="2" charset="2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2319872" y="2246498"/>
            <a:ext cx="2150534" cy="649111"/>
          </a:xfrm>
          <a:custGeom>
            <a:avLst/>
            <a:gdLst>
              <a:gd name="connsiteX0" fmla="*/ 2150534 w 2150534"/>
              <a:gd name="connsiteY0" fmla="*/ 649111 h 649111"/>
              <a:gd name="connsiteX1" fmla="*/ 1532467 w 2150534"/>
              <a:gd name="connsiteY1" fmla="*/ 107244 h 649111"/>
              <a:gd name="connsiteX2" fmla="*/ 0 w 2150534"/>
              <a:gd name="connsiteY2" fmla="*/ 5644 h 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0534" h="649111">
                <a:moveTo>
                  <a:pt x="2150534" y="649111"/>
                </a:moveTo>
                <a:cubicBezTo>
                  <a:pt x="2020711" y="431800"/>
                  <a:pt x="1890889" y="214489"/>
                  <a:pt x="1532467" y="107244"/>
                </a:cubicBezTo>
                <a:cubicBezTo>
                  <a:pt x="1174045" y="0"/>
                  <a:pt x="246945" y="28222"/>
                  <a:pt x="0" y="5644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Deactivating a Data </a:t>
            </a:r>
            <a:r>
              <a:rPr lang="en-US" altLang="zh-TW" dirty="0"/>
              <a:t>C</a:t>
            </a:r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2706" name="Picture 2" descr="http://www.plantuml.com/plantuml/img/ZLDDJy904BtFhzZ0hMf4ueK62KjtmSPjhTZ4umQLQ1C48YKn_dfdfajRlanxQBfltdixNnrkyjbtllrQ0BokVaJBy_gRx7VkTpi3cVIlwNlWUItHDjd7PpvQRESWy5cZA7lBrhDbBgQXKJ1VlWiq0AX7P9g8zdZSm-VONdNhzhqUyOwyLLUcfSLnC8d-2SegM6QtbrxuOcHSSlR4AZg9czjHeYe90DKkhWPSgO_l2osJM0RfNUVo1WZ46DVWY-XvOaDb4RI4MCUqK_q4J65g4W6NXOSYlL98i6NCAar29LDf0saCMnHiyi3SIv7Zg-YaXgYeS5LLDo6zm6mmsQNeI8SNrBcHia4y1bYjSx6ORNA1AC_5tSCZgTKJIfR7MkD9fpAuj-GJnhnEq20zFJ6gONPCvVISxK5xptUAH5LtQJXDPaAgtIIBxJYt0CHqgyBhv8l71u0Xje1-opy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62" y="1635916"/>
            <a:ext cx="8936702" cy="3467789"/>
          </a:xfrm>
          <a:prstGeom prst="rect">
            <a:avLst/>
          </a:prstGeom>
          <a:noFill/>
        </p:spPr>
      </p:pic>
      <p:sp>
        <p:nvSpPr>
          <p:cNvPr id="7" name="橢圓 6">
            <a:hlinkClick r:id="rId3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Deactivating a Data Call by Network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4754" name="Picture 2" descr="http://www.plantuml.com/plantuml/img/ZP9FJuD04CNlyoasxOrg9CGBf99kMI14kb94EMwg4YMfjR4qCNvwP_YpbD2OxebXtlljszbT7AhDTtNyt0AyVFsmYM7C3-LluLYcovFv3NsxXZ5XqxXy_wYMssC13DSUJULhkT_iAfP6iO1YzyOG073QuLd2fa5WunhZXNMAjstIZTZ2ufb6Z9l9wfycxviwtI1UbCTSQit0B5Pd_yUtoqJq5cZhQxTsE6pr6Af8A2nKqr9Uw3-hI0eW0UfQnpcf7yP2fVxw0cejzMG07ROvYfRMPMruIhq-GwCYBask1sFLMWWkSoLyxcLDR5AYWwvI6x1GT3FAvudibAH08Rq6LCveKuV9dD5HQXupeMvg6izcBU3EkZ8xm33RQ2iQq6MXQ3x3K0_t00jy2_JS_m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9" y="1635916"/>
            <a:ext cx="8714418" cy="2976772"/>
          </a:xfrm>
          <a:prstGeom prst="rect">
            <a:avLst/>
          </a:prstGeom>
          <a:noFill/>
        </p:spPr>
      </p:pic>
      <p:sp>
        <p:nvSpPr>
          <p:cNvPr id="7" name="橢圓 6">
            <a:hlinkClick r:id="rId3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&amp; Log Analysis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17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LTE Attach – </a:t>
            </a:r>
            <a:r>
              <a:rPr lang="en-US" altLang="zh-TW" dirty="0" smtClean="0"/>
              <a:t>Normal Case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1371" y="1337731"/>
          <a:ext cx="6482824" cy="1216661"/>
        </p:xfrm>
        <a:graphic>
          <a:graphicData uri="http://schemas.openxmlformats.org/drawingml/2006/table">
            <a:tbl>
              <a:tblPr/>
              <a:tblGrid>
                <a:gridCol w="321381"/>
                <a:gridCol w="464256"/>
                <a:gridCol w="464256"/>
                <a:gridCol w="759531"/>
                <a:gridCol w="843669"/>
                <a:gridCol w="3629731"/>
              </a:tblGrid>
              <a:tr h="60678"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Index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Local Time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Module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Message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508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168796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123614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11:14:50:624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MSG_ID_DDM_L4BPDN_LTE_ATTACH_PDN_DEFINE_NEEDED_IND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69898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9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168800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9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123614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9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11:14:50:624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9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D2AM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9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MSG_ID_D2IA_DDM_DEFINE_ATTACH_PDN_IND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9D7"/>
                    </a:solidFill>
                  </a:tcPr>
                </a:tc>
              </a:tr>
              <a:tr h="169898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168861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123625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11:14:50:624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D2AM - DDM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MSG_ID_D2IA_DDM_DEFINE_ATTACH_PDN_RSP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224508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170573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124177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11:14:50:824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L4BPDN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MSG_ID_DDM_L4BPDN_LTE_ATTACH_PDN_DEFINE_NEEDED_RSP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242711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198373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139315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11:14:51:625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MSG_ID_DDM_L4BPDN_LTE_ATTACH_PDN_ACTIVATE_SUCCESS_IND</a:t>
                      </a:r>
                    </a:p>
                  </a:txBody>
                  <a:tcPr marL="22578" marR="22578" marT="11289" marB="11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36905" y="2752696"/>
            <a:ext cx="403142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MSG_ID_D2IA_DDM_DEFINE_ATTACH_PDN_RSP</a:t>
            </a:r>
          </a:p>
          <a:p>
            <a:r>
              <a:rPr lang="en-US" altLang="zh-TW" sz="1000" dirty="0" smtClean="0"/>
              <a:t>        d2ia_ddm_define_attach_pdn_rsp_struct = (</a:t>
            </a:r>
            <a:r>
              <a:rPr lang="en-US" altLang="zh-TW" sz="1000" dirty="0" err="1" smtClean="0"/>
              <a:t>struct</a:t>
            </a:r>
            <a:r>
              <a:rPr lang="en-US" altLang="zh-TW" sz="1000" dirty="0" smtClean="0"/>
              <a:t>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ref_count</a:t>
            </a:r>
            <a:r>
              <a:rPr lang="en-US" altLang="zh-TW" sz="1000" dirty="0" smtClean="0"/>
              <a:t> = 0x01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lp_reserved</a:t>
            </a:r>
            <a:r>
              <a:rPr lang="en-US" altLang="zh-TW" sz="1000" dirty="0" smtClean="0"/>
              <a:t> = 0x00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msg_len</a:t>
            </a:r>
            <a:r>
              <a:rPr lang="en-US" altLang="zh-TW" sz="1000" dirty="0" smtClean="0"/>
              <a:t> = 0x00d4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src_id</a:t>
            </a:r>
            <a:r>
              <a:rPr lang="en-US" altLang="zh-TW" sz="1000" dirty="0" smtClean="0"/>
              <a:t> = 0x0000001a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is_success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KAL_TRUE (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enum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1)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err_cause</a:t>
            </a:r>
            <a:r>
              <a:rPr lang="en-US" altLang="zh-TW" sz="1000" dirty="0" smtClean="0"/>
              <a:t> = 0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0)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cid = 0x00000000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req_type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ATCMD_REQUEST_TYPE_INITIAL (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enum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2)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apn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"3gnet"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pdp_type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"IPv4v6"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roam_prot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"IP"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auth_type</a:t>
            </a:r>
            <a:r>
              <a:rPr lang="en-US" altLang="zh-TW" sz="1000" dirty="0" smtClean="0"/>
              <a:t> = 0x00000002</a:t>
            </a:r>
          </a:p>
          <a:p>
            <a:r>
              <a:rPr lang="en-US" altLang="zh-TW" sz="1000" dirty="0" smtClean="0"/>
              <a:t>            username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passwd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is_cid_allocated</a:t>
            </a:r>
            <a:r>
              <a:rPr lang="en-US" altLang="zh-TW" sz="1000" dirty="0" smtClean="0"/>
              <a:t> = KAL_TRUE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1)</a:t>
            </a:r>
            <a:endParaRPr lang="zh-TW" alt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LTE Attach – D2AM_IA_APN_NOT_SET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437" y="1195271"/>
            <a:ext cx="4263496" cy="270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MSG_ID_D2IA_DDM_DEFINE_ATTACH_PDN_RSP</a:t>
            </a:r>
          </a:p>
          <a:p>
            <a:r>
              <a:rPr lang="en-US" altLang="zh-TW" sz="1000" dirty="0" smtClean="0"/>
              <a:t>    d2ia_ddm_define_attach_pdn_rsp_struct = (</a:t>
            </a:r>
            <a:r>
              <a:rPr lang="en-US" altLang="zh-TW" sz="1000" dirty="0" err="1" smtClean="0"/>
              <a:t>struct</a:t>
            </a:r>
            <a:r>
              <a:rPr lang="en-US" altLang="zh-TW" sz="1000" dirty="0" smtClean="0"/>
              <a:t>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ref_count</a:t>
            </a:r>
            <a:r>
              <a:rPr lang="en-US" altLang="zh-TW" sz="1000" dirty="0" smtClean="0"/>
              <a:t> = 0x01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lp_reserved</a:t>
            </a:r>
            <a:r>
              <a:rPr lang="en-US" altLang="zh-TW" sz="1000" dirty="0" smtClean="0"/>
              <a:t> = 0x00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msg_len</a:t>
            </a:r>
            <a:r>
              <a:rPr lang="en-US" altLang="zh-TW" sz="1000" dirty="0" smtClean="0"/>
              <a:t> = 0x00d4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src_id</a:t>
            </a:r>
            <a:r>
              <a:rPr lang="en-US" altLang="zh-TW" sz="1000" dirty="0" smtClean="0"/>
              <a:t> = 0x0000001a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is_success</a:t>
            </a:r>
            <a:r>
              <a:rPr lang="en-US" altLang="zh-TW" sz="1000" dirty="0" smtClean="0"/>
              <a:t> = KAL_FALSE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0)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err_cause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D2AM_IA_APN_NOT_SET (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enum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5729)</a:t>
            </a:r>
          </a:p>
          <a:p>
            <a:r>
              <a:rPr lang="en-US" altLang="zh-TW" sz="1000" dirty="0" smtClean="0"/>
              <a:t>            cid = 0x00000000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req_type</a:t>
            </a:r>
            <a:r>
              <a:rPr lang="en-US" altLang="zh-TW" sz="1000" dirty="0" smtClean="0"/>
              <a:t> = ATCMD_REQUEST_TYPE_INITIAL_OR_HANDOVER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0)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apn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pdp_type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roam_prot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auth_type</a:t>
            </a:r>
            <a:r>
              <a:rPr lang="en-US" altLang="zh-TW" sz="1000" dirty="0" smtClean="0"/>
              <a:t> = 0x00000000</a:t>
            </a:r>
          </a:p>
          <a:p>
            <a:r>
              <a:rPr lang="en-US" altLang="zh-TW" sz="1000" dirty="0" smtClean="0"/>
              <a:t>            username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passwd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is_cid_allocated</a:t>
            </a:r>
            <a:r>
              <a:rPr lang="en-US" altLang="zh-TW" sz="1000" dirty="0" smtClean="0"/>
              <a:t> = KAL_TRUE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1)</a:t>
            </a:r>
            <a:endParaRPr lang="zh-TW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4609334" y="1195265"/>
            <a:ext cx="4162133" cy="270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MSG_ID_D2IA_DDM_DEFINE_ATTACH_PDN_RSP</a:t>
            </a:r>
          </a:p>
          <a:p>
            <a:r>
              <a:rPr lang="en-US" altLang="zh-TW" sz="1000" dirty="0" smtClean="0"/>
              <a:t>    d2ia_ddm_define_attach_pdn_rsp_struct = (</a:t>
            </a:r>
            <a:r>
              <a:rPr lang="en-US" altLang="zh-TW" sz="1000" dirty="0" err="1" smtClean="0"/>
              <a:t>struct</a:t>
            </a:r>
            <a:r>
              <a:rPr lang="en-US" altLang="zh-TW" sz="1000" dirty="0" smtClean="0"/>
              <a:t>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ref_count</a:t>
            </a:r>
            <a:r>
              <a:rPr lang="en-US" altLang="zh-TW" sz="1000" dirty="0" smtClean="0"/>
              <a:t> = 0x01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lp_reserved</a:t>
            </a:r>
            <a:r>
              <a:rPr lang="en-US" altLang="zh-TW" sz="1000" dirty="0" smtClean="0"/>
              <a:t> = 0x00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msg_len</a:t>
            </a:r>
            <a:r>
              <a:rPr lang="en-US" altLang="zh-TW" sz="1000" dirty="0" smtClean="0"/>
              <a:t> = 0x00d4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src_id</a:t>
            </a:r>
            <a:r>
              <a:rPr lang="en-US" altLang="zh-TW" sz="1000" dirty="0" smtClean="0"/>
              <a:t> = 0x0000001a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is_success</a:t>
            </a:r>
            <a:r>
              <a:rPr lang="en-US" altLang="zh-TW" sz="1000" dirty="0" smtClean="0"/>
              <a:t> = KAL_FALSE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0)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err_cause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= D2AM_IA_APN_NOT_FOUND (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enum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5730)</a:t>
            </a:r>
          </a:p>
          <a:p>
            <a:r>
              <a:rPr lang="en-US" altLang="zh-TW" sz="1000" dirty="0" smtClean="0"/>
              <a:t>            cid = 0x00000000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req_type</a:t>
            </a:r>
            <a:r>
              <a:rPr lang="en-US" altLang="zh-TW" sz="1000" dirty="0" smtClean="0"/>
              <a:t> = ATCMD_REQUEST_TYPE_INITIAL_OR_HANDOVER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0)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apn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pdp_type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roam_prot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auth_type</a:t>
            </a:r>
            <a:r>
              <a:rPr lang="en-US" altLang="zh-TW" sz="1000" dirty="0" smtClean="0"/>
              <a:t> = 0x00000000</a:t>
            </a:r>
          </a:p>
          <a:p>
            <a:r>
              <a:rPr lang="en-US" altLang="zh-TW" sz="1000" dirty="0" smtClean="0"/>
              <a:t>            username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passwd</a:t>
            </a:r>
            <a:r>
              <a:rPr lang="en-US" altLang="zh-TW" sz="1000" dirty="0" smtClean="0"/>
              <a:t> = ""</a:t>
            </a:r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 err="1" smtClean="0"/>
              <a:t>is_cid_allocated</a:t>
            </a:r>
            <a:r>
              <a:rPr lang="en-US" altLang="zh-TW" sz="1000" dirty="0" smtClean="0"/>
              <a:t> = KAL_TRUE (</a:t>
            </a:r>
            <a:r>
              <a:rPr lang="en-US" altLang="zh-TW" sz="1000" dirty="0" err="1" smtClean="0"/>
              <a:t>enum</a:t>
            </a:r>
            <a:r>
              <a:rPr lang="en-US" altLang="zh-TW" sz="1000" dirty="0" smtClean="0"/>
              <a:t> 1)</a:t>
            </a:r>
            <a:endParaRPr lang="zh-TW" altLang="en-US" sz="1000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03237" y="4063989"/>
            <a:ext cx="8137525" cy="465666"/>
          </a:xfrm>
        </p:spPr>
        <p:txBody>
          <a:bodyPr/>
          <a:lstStyle/>
          <a:p>
            <a:r>
              <a:rPr lang="en-US" altLang="zh-TW" sz="1800" dirty="0" smtClean="0"/>
              <a:t>Check “System Trace”</a:t>
            </a:r>
            <a:endParaRPr lang="zh-TW" altLang="en-US" sz="1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8356" y="4362876"/>
          <a:ext cx="9018347" cy="188215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06083"/>
                <a:gridCol w="455308"/>
                <a:gridCol w="455308"/>
                <a:gridCol w="764870"/>
                <a:gridCol w="464833"/>
                <a:gridCol w="6571945"/>
              </a:tblGrid>
              <a:tr h="50601">
                <a:tc>
                  <a:txBody>
                    <a:bodyPr/>
                    <a:lstStyle/>
                    <a:p>
                      <a:r>
                        <a:rPr lang="en-US" sz="1050" dirty="0"/>
                        <a:t>Type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Index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Time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Local Time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Module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Message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  <a:tr h="79487">
                <a:tc>
                  <a:txBody>
                    <a:bodyPr/>
                    <a:lstStyle/>
                    <a:p>
                      <a:r>
                        <a:rPr lang="en-US" sz="1050"/>
                        <a:t>SYS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465164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158462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14:11:39:234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NIL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[AT_RX p25,ch0]AT+EAPNSET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  <a:tr h="108372">
                <a:tc>
                  <a:txBody>
                    <a:bodyPr/>
                    <a:lstStyle/>
                    <a:p>
                      <a:r>
                        <a:rPr lang="en-US" sz="1050"/>
                        <a:t>SYS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465296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158541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14:11:39:234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NIL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[AT_RX p25,ch0]AT+EAPNSET="IMS",1,"",""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  <a:tr h="503136">
                <a:tc>
                  <a:txBody>
                    <a:bodyPr/>
                    <a:lstStyle/>
                    <a:p>
                      <a:r>
                        <a:rPr lang="en-US" sz="1050"/>
                        <a:t>SYS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465419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158610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14:11:39:234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NIL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[AT_RX p25,ch0]AT+EAPNSET="IMS",2,"type=</a:t>
                      </a:r>
                      <a:r>
                        <a:rPr lang="en-US" sz="1050" dirty="0" err="1"/>
                        <a:t>ims;protocol</a:t>
                      </a:r>
                      <a:r>
                        <a:rPr lang="en-US" sz="1050" dirty="0"/>
                        <a:t>=IPV4V6;roaming_protocol=IPV4V6;authtype=2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r>
                        <a:rPr lang="en-US" sz="1050" dirty="0" err="1" smtClean="0"/>
                        <a:t>carrier_enabled</a:t>
                      </a:r>
                      <a:r>
                        <a:rPr lang="en-US" sz="1050" dirty="0" smtClean="0"/>
                        <a:t>=1;max_conns=0;max_conns_time=0;wait_time=0;bearer_bitmask=4294836223;inactive_timer=0</a:t>
                      </a:r>
                      <a:r>
                        <a:rPr lang="en-US" sz="1050" dirty="0"/>
                        <a:t>"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  <a:tr h="175771">
                <a:tc>
                  <a:txBody>
                    <a:bodyPr/>
                    <a:lstStyle/>
                    <a:p>
                      <a:r>
                        <a:rPr lang="en-US" sz="1050"/>
                        <a:t>SYS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465551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158681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14:11:39:234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NIL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050" dirty="0"/>
                        <a:t>[AT_RX p25,ch0]AT+EAPNSET="</a:t>
                      </a:r>
                      <a:r>
                        <a:rPr lang="da-DK" sz="1050" b="1" dirty="0">
                          <a:solidFill>
                            <a:srgbClr val="FF0000"/>
                          </a:solidFill>
                        </a:rPr>
                        <a:t>ctnet</a:t>
                      </a:r>
                      <a:r>
                        <a:rPr lang="da-DK" sz="1050" dirty="0"/>
                        <a:t>",1,"ctnet@mycdma.cn","vnet.mobi"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  <a:tr h="532021">
                <a:tc>
                  <a:txBody>
                    <a:bodyPr/>
                    <a:lstStyle/>
                    <a:p>
                      <a:r>
                        <a:rPr lang="en-US" sz="1050"/>
                        <a:t>SYS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465679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158735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14:11:39:234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NIL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[AT_RX p25,ch0]AT+EAPNSET="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ctnet</a:t>
                      </a:r>
                      <a:r>
                        <a:rPr lang="en-US" sz="1050" dirty="0"/>
                        <a:t>",2,"type=</a:t>
                      </a:r>
                      <a:r>
                        <a:rPr lang="en-US" sz="1050" dirty="0" err="1"/>
                        <a:t>default,dun,xcap;protocol</a:t>
                      </a:r>
                      <a:r>
                        <a:rPr lang="en-US" sz="1050" dirty="0"/>
                        <a:t>=IPV4V6;roaming_protocol=IPV4V6;authtype=1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r>
                        <a:rPr lang="en-US" sz="1050" dirty="0" err="1" smtClean="0"/>
                        <a:t>carrier_enabled</a:t>
                      </a:r>
                      <a:r>
                        <a:rPr lang="en-US" sz="1050" dirty="0" smtClean="0"/>
                        <a:t>=1;max_conns=0;max_conns_time=0;wait_time=0;bearer_bitmask=4294836223;inactive_timer=0</a:t>
                      </a:r>
                      <a:r>
                        <a:rPr lang="en-US" sz="1050" dirty="0"/>
                        <a:t>"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  <a:tr h="89115">
                <a:tc>
                  <a:txBody>
                    <a:bodyPr/>
                    <a:lstStyle/>
                    <a:p>
                      <a:r>
                        <a:rPr lang="en-US" sz="1050" dirty="0"/>
                        <a:t>SYS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466224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159012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/>
                        <a:t>14:11:39:234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NIL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[AT_RX p25,ch0]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AT+EIAAPN="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</a:rPr>
                        <a:t>ctnet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"</a:t>
                      </a:r>
                    </a:p>
                  </a:txBody>
                  <a:tcPr marL="7785" marR="7785" marT="3893" marB="3893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D2/DDM </a:t>
            </a:r>
            <a:r>
              <a:rPr lang="en-US" altLang="zh-TW" dirty="0" smtClean="0"/>
              <a:t>Overview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Architecture</a:t>
            </a:r>
          </a:p>
          <a:p>
            <a:pPr lvl="1"/>
            <a:r>
              <a:rPr lang="en-US" altLang="zh-TW" dirty="0" smtClean="0"/>
              <a:t>Module introduction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 smtClean="0"/>
              <a:t>Flow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APN table</a:t>
            </a:r>
          </a:p>
          <a:p>
            <a:pPr lvl="1"/>
            <a:r>
              <a:rPr lang="en-US" altLang="zh-TW" dirty="0" smtClean="0"/>
              <a:t>PS Attach/Detach</a:t>
            </a:r>
          </a:p>
          <a:p>
            <a:pPr lvl="2"/>
            <a:r>
              <a:rPr lang="en-US" altLang="zh-TW" dirty="0" smtClean="0"/>
              <a:t>Combine attach / FOP</a:t>
            </a:r>
          </a:p>
          <a:p>
            <a:pPr lvl="1"/>
            <a:r>
              <a:rPr lang="en-US" altLang="zh-TW" dirty="0" smtClean="0"/>
              <a:t>Attach PDN</a:t>
            </a:r>
          </a:p>
          <a:p>
            <a:pPr lvl="2"/>
            <a:r>
              <a:rPr lang="en-US" altLang="zh-TW" dirty="0" smtClean="0"/>
              <a:t>LTE attach</a:t>
            </a:r>
          </a:p>
          <a:p>
            <a:pPr lvl="2"/>
            <a:r>
              <a:rPr lang="en-US" altLang="zh-TW" dirty="0" smtClean="0"/>
              <a:t>IA selection</a:t>
            </a:r>
          </a:p>
          <a:p>
            <a:pPr lvl="1"/>
            <a:r>
              <a:rPr lang="en-US" altLang="zh-TW" dirty="0" smtClean="0"/>
              <a:t>Activate/Deactivate </a:t>
            </a:r>
            <a:r>
              <a:rPr lang="en-US" altLang="zh-TW" dirty="0" smtClean="0"/>
              <a:t>a data </a:t>
            </a:r>
            <a:r>
              <a:rPr lang="en-US" altLang="zh-TW" dirty="0" smtClean="0"/>
              <a:t>call</a:t>
            </a:r>
          </a:p>
          <a:p>
            <a:pPr lvl="2"/>
            <a:r>
              <a:rPr lang="en-US" altLang="zh-TW" dirty="0"/>
              <a:t>PDN </a:t>
            </a:r>
            <a:r>
              <a:rPr lang="en-US" altLang="zh-TW" dirty="0" smtClean="0"/>
              <a:t>Activation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Network interface configuration</a:t>
            </a:r>
            <a:endParaRPr lang="en-US" altLang="zh-TW" dirty="0" smtClean="0"/>
          </a:p>
          <a:p>
            <a:pPr lvl="2"/>
            <a:r>
              <a:rPr lang="en-US" altLang="zh-TW" dirty="0"/>
              <a:t>PDN </a:t>
            </a:r>
            <a:r>
              <a:rPr lang="en-US" altLang="zh-TW" dirty="0" smtClean="0"/>
              <a:t>Deactivation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RA </a:t>
            </a:r>
            <a:r>
              <a:rPr lang="en-US" altLang="zh-TW" dirty="0" smtClean="0"/>
              <a:t>fail</a:t>
            </a:r>
            <a:endParaRPr lang="en-US" altLang="zh-TW" dirty="0" smtClean="0"/>
          </a:p>
          <a:p>
            <a:r>
              <a:rPr lang="en-US" altLang="zh-TW" dirty="0" smtClean="0"/>
              <a:t>Case Study &amp; Log Analysis</a:t>
            </a:r>
          </a:p>
          <a:p>
            <a:pPr lvl="1"/>
            <a:r>
              <a:rPr lang="en-US" altLang="zh-TW" dirty="0" smtClean="0"/>
              <a:t>LTE Attach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Activating a </a:t>
            </a:r>
            <a:r>
              <a:rPr lang="en-US" altLang="zh-TW" dirty="0" smtClean="0"/>
              <a:t>data call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Activating a Data </a:t>
            </a:r>
            <a:r>
              <a:rPr lang="en-US" altLang="zh-TW" dirty="0" smtClean="0"/>
              <a:t>call </a:t>
            </a:r>
            <a:r>
              <a:rPr lang="en-US" altLang="zh-TW" dirty="0"/>
              <a:t>–PDN </a:t>
            </a:r>
            <a:r>
              <a:rPr lang="en-US" altLang="zh-TW" dirty="0" smtClean="0"/>
              <a:t>Activation (A</a:t>
            </a:r>
            <a:r>
              <a:rPr lang="en-US" altLang="zh-TW" dirty="0"/>
              <a:t>ttach PDN Reuse)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653720" y="1645536"/>
          <a:ext cx="7838347" cy="3730338"/>
        </p:xfrm>
        <a:graphic>
          <a:graphicData uri="http://schemas.openxmlformats.org/drawingml/2006/table">
            <a:tbl>
              <a:tblPr/>
              <a:tblGrid>
                <a:gridCol w="421880"/>
                <a:gridCol w="636163"/>
                <a:gridCol w="636163"/>
                <a:gridCol w="1079013"/>
                <a:gridCol w="1205203"/>
                <a:gridCol w="3859925"/>
              </a:tblGrid>
              <a:tr h="43424"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Index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Local Time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Module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Message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856">
                <a:tc>
                  <a:txBody>
                    <a:bodyPr/>
                    <a:lstStyle/>
                    <a:p>
                      <a:r>
                        <a:rPr lang="en-US" sz="1000"/>
                        <a:t>SYS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513773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211443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NIL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[AT_RX p25,ch0]AT+EAPNACT=1,"ctnet","default"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71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513797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211446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ATP - D2AT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MSG_ID_ATP_D2AT_EAPNACT_REQ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513814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211450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D2PM - IWLAN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MSG_ID_D2PM_IWLAN_ACT_DATA_CALL_REQ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513816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211453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IWLAN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MSG_ID_IWLAN_DDM_ACT_DATA_CALL_REQ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513825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211455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L4BPDN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MSG_ID_DDM_L4BPDN_CGPADDR_REQ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513864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211460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MSG_ID_DDM_L4BPDN_CGPADDR_IND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571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513867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211460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MSG_ID_DDM_L4BPDN_CMD_CNF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513869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211461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L4BPDN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MSG_ID_DDM_L4BPDN_CGCONTRDP_REQ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513907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211468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MSG_ID_DDM_L4BPDN_CGCONTRDP_IND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513912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211468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MSG_ID_DDM_L4BPDN_CGCONTRDP_IND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513916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211469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MSG_ID_DDM_L4BPDN_CGCONTRDP_IND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571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513918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211469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MSG_ID_DDM_L4BPDN_CMD_CNF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513921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211469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L4BPDN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MSG_ID_DDM_L4BPDN_CGEQOSRDP_REQ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513995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211478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MSG_ID_DDM_L4BPDN_CGEQOSRDP_IND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571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514042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211484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MSG_ID_DDM_L4BPDN_CMD_CNF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514044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211484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L4BPDN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MSG_ID_DDM_L4BPDN_CGTFTRDP_REQ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571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514133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211493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MSG_ID_DDM_L4BPDN_CMD_CNF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514136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211494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L4BPDN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MSG_ID_DDM_L4BPDN_CGDATA_REQ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514266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211512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L4BPDN - DDM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MSG_ID_DDM_L4BPDN_CGDATA_CNF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514268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211515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DDM - IWLAN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MSG_ID_IWLAN_DDM_ACT_DATA_CALL_CNF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r>
                        <a:rPr lang="en-US" sz="1000"/>
                        <a:t>PS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514269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211516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IWLAN - D2PM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MSG_ID_D2PM_IWLAN_ACT_DATA_CALL_CNF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39427">
                <a:tc>
                  <a:txBody>
                    <a:bodyPr/>
                    <a:lstStyle/>
                    <a:p>
                      <a:r>
                        <a:rPr lang="en-US" sz="1000"/>
                        <a:t>SYS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514310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211525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NIL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[AT_TX p25,ch0]+CGEV: ME PDN ACT 0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854">
                <a:tc>
                  <a:txBody>
                    <a:bodyPr/>
                    <a:lstStyle/>
                    <a:p>
                      <a:r>
                        <a:rPr lang="en-US" sz="1000"/>
                        <a:t>SYS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514362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211532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/>
                        <a:t>14:11:42:736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NIL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[AT_TX p25,ch0]OK</a:t>
                      </a:r>
                    </a:p>
                  </a:txBody>
                  <a:tcPr marL="2534" marR="2534" marT="1267" marB="1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Activating a </a:t>
            </a:r>
            <a:r>
              <a:rPr lang="en-US" altLang="zh-TW" dirty="0" smtClean="0"/>
              <a:t>Data call </a:t>
            </a:r>
            <a:r>
              <a:rPr lang="en-US" altLang="zh-TW" dirty="0"/>
              <a:t>–PDN 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503239" y="1278469"/>
          <a:ext cx="7946495" cy="4638473"/>
        </p:xfrm>
        <a:graphic>
          <a:graphicData uri="http://schemas.openxmlformats.org/drawingml/2006/table">
            <a:tbl>
              <a:tblPr/>
              <a:tblGrid>
                <a:gridCol w="682094"/>
                <a:gridCol w="821267"/>
                <a:gridCol w="914400"/>
                <a:gridCol w="973667"/>
                <a:gridCol w="1185333"/>
                <a:gridCol w="3369734"/>
              </a:tblGrid>
              <a:tr h="49415">
                <a:tc>
                  <a:txBody>
                    <a:bodyPr/>
                    <a:lstStyle/>
                    <a:p>
                      <a:r>
                        <a:rPr lang="en-US" sz="800"/>
                        <a:t>Type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Index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Time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Local Time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Module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Message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185">
                <a:tc>
                  <a:txBody>
                    <a:bodyPr/>
                    <a:lstStyle/>
                    <a:p>
                      <a:r>
                        <a:rPr lang="en-US" sz="800"/>
                        <a:t>SYS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103930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2792356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NIL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[AT_RX p25,ch0]AT+EAPNACT=1,"cmnet","default"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103954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2792358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ATP - D2AT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MSG_ID_ATP_D2AT_EAPNACT_REQ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38360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103970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2792360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D2PM - IWLAN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MSG_ID_D2PM_IWLAN_ACT_DATA_CALL_REQ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38360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103989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2792361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IWLAN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MSG_ID_IWLAN_DDM_ACT_DATA_CALL_REQ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103995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2792363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MSG_ID_DDM_L4BPDN_EGFB_REQ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104068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2792366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104069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2792366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MSG_ID_DDM_L4BPDN_CGAUTH_REQ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104174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2792372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104175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2792372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MSG_ID_DDM_L4BPDN_CGDCONT_REQ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104283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2792377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104284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2792377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MSG_ID_DDM_L4BPDN_EGDCONT_REQ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104393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2792382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104394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2792383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MSG_ID_DDM_L4BPDN_CGEREP_REQ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104467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2792385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104468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2792386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ATP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MSG_ID_ATP_DDM_L4_CMD_CGATT_IND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104531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2792392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ATP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MSG_ID_ATP_DDM_L4_CMD_CGATT_RSP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DCC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104537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2792393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14:40:09:615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MSG_ID_DDM_L4BPDN_CGACT_REQ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105814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MSG_ID_DDM_L4BPDN_CGEV_IND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105855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105858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MSG_ID_DDM_L4BPDN_CGPADDR_REQ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105896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MSG_ID_DDM_L4BPDN_CGPADDR_IND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105899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105904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MSG_ID_DDM_L4BPDN_CGCONTRDP_REQ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105945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MSG_ID_DDM_L4BPDN_CGCONTRDP_IND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105948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105951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2800467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MSG_ID_DDM_L4BPDN_CGEQOSRDP_REQ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106022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2800470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MSG_ID_DDM_L4BPDN_CGEQOSRDP_IND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106063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2800472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23536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106064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2800472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MSG_ID_DDM_L4BPDN_CGTFTRDP_REQ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106148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2800475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MSG_ID_DDM_L4BPDN_CMD_CNF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106150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2800476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DDM - L4BPDN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MSG_ID_DDM_L4BPDN_CGDATA_REQ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08711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106271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2800483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L4BPDN - DDM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MSG_ID_DDM_L4BPDN_CGDATA_CNF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EA"/>
                    </a:solidFill>
                  </a:tcPr>
                </a:tc>
              </a:tr>
              <a:tr h="138360">
                <a:tc>
                  <a:txBody>
                    <a:bodyPr/>
                    <a:lstStyle/>
                    <a:p>
                      <a:r>
                        <a:rPr lang="en-US" sz="800"/>
                        <a:t>PS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106290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2800485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IWLAN - D2PM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MSG_ID_D2PM_IWLAN_ACT_DATA_CALL_CNF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03115">
                <a:tc>
                  <a:txBody>
                    <a:bodyPr/>
                    <a:lstStyle/>
                    <a:p>
                      <a:r>
                        <a:rPr lang="en-US" sz="800"/>
                        <a:t>SYS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106328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2800489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NIL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[AT_TX p25,ch0]+CGEV: ME PDN ACT 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239">
                <a:tc>
                  <a:txBody>
                    <a:bodyPr/>
                    <a:lstStyle/>
                    <a:p>
                      <a:r>
                        <a:rPr lang="en-US" sz="800"/>
                        <a:t>SYS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106376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2800491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/>
                        <a:t>14:40:10:215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NIL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[AT_TX p25,ch0]OK</a:t>
                      </a:r>
                    </a:p>
                  </a:txBody>
                  <a:tcPr marL="5274" marR="5274" marT="2637" marB="26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3239" y="1964267"/>
            <a:ext cx="7946496" cy="189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Activating a Data </a:t>
            </a:r>
            <a:r>
              <a:rPr lang="en-US" altLang="zh-TW" dirty="0" smtClean="0"/>
              <a:t>call – </a:t>
            </a:r>
            <a:r>
              <a:rPr lang="en-US" altLang="zh-TW" dirty="0" smtClean="0"/>
              <a:t>Issue </a:t>
            </a:r>
            <a:r>
              <a:rPr lang="en-US" altLang="zh-TW" dirty="0"/>
              <a:t>C</a:t>
            </a:r>
            <a:r>
              <a:rPr lang="en-US" altLang="zh-TW" dirty="0" smtClean="0"/>
              <a:t>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231" y="1201454"/>
            <a:ext cx="8137525" cy="4383881"/>
          </a:xfrm>
        </p:spPr>
        <p:txBody>
          <a:bodyPr/>
          <a:lstStyle/>
          <a:p>
            <a:r>
              <a:rPr lang="en-US" altLang="zh-TW" sz="1400" dirty="0" smtClean="0"/>
              <a:t>PDN </a:t>
            </a:r>
            <a:r>
              <a:rPr lang="en-US" altLang="zh-TW" sz="1400" dirty="0" smtClean="0"/>
              <a:t>activation fail</a:t>
            </a:r>
            <a:endParaRPr lang="en-US" altLang="zh-TW" sz="1400" dirty="0" smtClean="0"/>
          </a:p>
          <a:p>
            <a:pPr lvl="1"/>
            <a:r>
              <a:rPr lang="en-US" altLang="zh-TW" sz="1400" dirty="0" smtClean="0"/>
              <a:t>Step.1 Check message flow</a:t>
            </a:r>
          </a:p>
          <a:p>
            <a:pPr lvl="1"/>
            <a:r>
              <a:rPr lang="en-US" altLang="zh-TW" sz="1400" dirty="0" smtClean="0"/>
              <a:t>Step.2 Check the response of MSG_ID_DDM_L4BPDN_CGACT_REQ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3231" y="3581369"/>
            <a:ext cx="8137525" cy="18769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1463" marR="0" lvl="0" indent="-27146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interface un-bind</a:t>
            </a:r>
          </a:p>
          <a:p>
            <a:pPr marL="804863" marR="0" lvl="1" indent="-358775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whether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 is a user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trigger the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“data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activation request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1262063" lvl="2" indent="-358775">
              <a:lnSpc>
                <a:spcPct val="90000"/>
              </a:lnSpc>
              <a:spcBef>
                <a:spcPts val="900"/>
              </a:spcBef>
              <a:buFont typeface="Calibri Light" panose="020F0302020204030204" pitchFamily="34" charset="0"/>
              <a:buChar char="–"/>
            </a:pPr>
            <a:r>
              <a:rPr lang="en-US" altLang="zh-TW" sz="1400" dirty="0" smtClean="0"/>
              <a:t>System Trace </a:t>
            </a:r>
            <a:r>
              <a:rPr lang="en-US" altLang="zh-TW" sz="1400" dirty="0" smtClean="0">
                <a:sym typeface="Wingdings" pitchFamily="2" charset="2"/>
              </a:rPr>
              <a:t> “AT+EAPNACT”</a:t>
            </a:r>
          </a:p>
          <a:p>
            <a:pPr marL="804863" lvl="1" indent="-358775">
              <a:lnSpc>
                <a:spcPct val="90000"/>
              </a:lnSpc>
              <a:spcBef>
                <a:spcPts val="900"/>
              </a:spcBef>
              <a:buFont typeface="Calibri Light" panose="020F0302020204030204" pitchFamily="34" charset="0"/>
              <a:buChar char="–"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whether </a:t>
            </a:r>
            <a:r>
              <a:rPr lang="en-US" altLang="zh-TW" sz="1400" dirty="0" smtClean="0"/>
              <a:t>the MSG_ID_DDM_L4BPDN_CGDATA_REQ sent by DDM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4863" marR="0" lvl="1" indent="-358775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the response of MSG_ID_DDM_L4BPDN_CGDATA_REQ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2089130"/>
            <a:ext cx="4480929" cy="133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018772" y="3009285"/>
            <a:ext cx="3805765" cy="273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315" y="5096416"/>
            <a:ext cx="3433288" cy="129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171172" y="5999912"/>
            <a:ext cx="3001431" cy="273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Activating a </a:t>
            </a:r>
            <a:r>
              <a:rPr lang="en-US" altLang="zh-TW" dirty="0" smtClean="0"/>
              <a:t>Data call – AP Network </a:t>
            </a:r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9079" y="4134375"/>
          <a:ext cx="7751834" cy="7333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3827"/>
                <a:gridCol w="511464"/>
                <a:gridCol w="576552"/>
                <a:gridCol w="806739"/>
                <a:gridCol w="523241"/>
                <a:gridCol w="4970011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Time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Local Time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Module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Message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</a:tr>
              <a:tr h="173374">
                <a:tc>
                  <a:txBody>
                    <a:bodyPr/>
                    <a:lstStyle/>
                    <a:p>
                      <a:r>
                        <a:rPr lang="en-US" sz="900"/>
                        <a:t>SYS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106399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2800492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14:40:10:215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NIL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[AT_URC p43,ch21]+EIF: </a:t>
                      </a:r>
                      <a:r>
                        <a:rPr lang="en-US" sz="900" dirty="0" smtClean="0"/>
                        <a:t>100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ifup</a:t>
                      </a:r>
                      <a:r>
                        <a:rPr lang="en-US" sz="900" dirty="0"/>
                        <a:t>, 1, 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10.234.242.4</a:t>
                      </a:r>
                      <a:r>
                        <a:rPr lang="en-US" sz="900" dirty="0"/>
                        <a:t>, 0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</a:tr>
              <a:tr h="142779">
                <a:tc>
                  <a:txBody>
                    <a:bodyPr/>
                    <a:lstStyle/>
                    <a:p>
                      <a:r>
                        <a:rPr lang="en-US" sz="900" dirty="0"/>
                        <a:t>SYS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106614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2801231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14:40:10:215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NIL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[AT_RX </a:t>
                      </a:r>
                      <a:r>
                        <a:rPr lang="en-US" sz="900" dirty="0" smtClean="0"/>
                        <a:t>p42,ch20]AT+EIF=100</a:t>
                      </a:r>
                      <a:r>
                        <a:rPr lang="en-US" sz="900" dirty="0"/>
                        <a:t>, "</a:t>
                      </a:r>
                      <a:r>
                        <a:rPr lang="en-US" sz="900" dirty="0" err="1"/>
                        <a:t>ifst</a:t>
                      </a:r>
                      <a:r>
                        <a:rPr lang="en-US" sz="900" dirty="0"/>
                        <a:t>", "up", 1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</a:tr>
              <a:tr h="81588">
                <a:tc>
                  <a:txBody>
                    <a:bodyPr/>
                    <a:lstStyle/>
                    <a:p>
                      <a:r>
                        <a:rPr lang="en-US" sz="900" dirty="0"/>
                        <a:t>SYS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106762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2801240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14:40:10:215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NIL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[AT_TX p42,ch20]OK</a:t>
                      </a:r>
                    </a:p>
                  </a:txBody>
                  <a:tcPr marL="46182" marR="46182" marT="23091" marB="230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9077" y="5234517"/>
          <a:ext cx="7747456" cy="99330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15879"/>
                <a:gridCol w="463516"/>
                <a:gridCol w="463516"/>
                <a:gridCol w="758791"/>
                <a:gridCol w="488065"/>
                <a:gridCol w="52576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Index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Time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Local Time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Module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Message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</a:tr>
              <a:tr h="173194">
                <a:tc>
                  <a:txBody>
                    <a:bodyPr/>
                    <a:lstStyle/>
                    <a:p>
                      <a:r>
                        <a:rPr lang="en-US" sz="900"/>
                        <a:t>SYS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203944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189989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15:53:35:033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NIL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[AT_URC p43,ch21]+EIF: 100, </a:t>
                      </a:r>
                      <a:r>
                        <a:rPr lang="en-US" sz="900" dirty="0" err="1"/>
                        <a:t>ifup</a:t>
                      </a:r>
                      <a:r>
                        <a:rPr lang="en-US" sz="900" dirty="0"/>
                        <a:t>, 2, 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FE:80:00:00:00:00:00:00:24:C1:C5:45:64:39:B8:3D</a:t>
                      </a:r>
                      <a:r>
                        <a:rPr lang="en-US" sz="900" dirty="0"/>
                        <a:t>, 0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</a:tr>
              <a:tr h="88172">
                <a:tc>
                  <a:txBody>
                    <a:bodyPr/>
                    <a:lstStyle/>
                    <a:p>
                      <a:r>
                        <a:rPr lang="en-US" sz="900"/>
                        <a:t>SYS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204364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190415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15:53:35:033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NIL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[AT_RX p42,ch20]AT+EIF=100, "ifst", "up", 2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</a:tr>
              <a:tr h="50384">
                <a:tc>
                  <a:txBody>
                    <a:bodyPr/>
                    <a:lstStyle/>
                    <a:p>
                      <a:r>
                        <a:rPr lang="en-US" sz="900"/>
                        <a:t>SYS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204447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190430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15:53:35:033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NIL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[AT_TX p42,ch20]OK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</a:tr>
              <a:tr h="182641">
                <a:tc>
                  <a:txBody>
                    <a:bodyPr/>
                    <a:lstStyle/>
                    <a:p>
                      <a:r>
                        <a:rPr lang="en-US" sz="900"/>
                        <a:t>SYS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204914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190952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15:53:35:233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NIL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[AT_RX p42,ch20]AT+EIF=100, "</a:t>
                      </a:r>
                      <a:r>
                        <a:rPr lang="en-US" sz="900" b="1" dirty="0" err="1">
                          <a:solidFill>
                            <a:srgbClr val="FF0000"/>
                          </a:solidFill>
                        </a:rPr>
                        <a:t>ipupdate</a:t>
                      </a:r>
                      <a:r>
                        <a:rPr lang="en-US" sz="900" dirty="0"/>
                        <a:t>", 2, "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30:00:00:00:00:00:00:03:24:C1:C5:45:64:39:B8:3D</a:t>
                      </a:r>
                      <a:r>
                        <a:rPr lang="en-US" sz="900" dirty="0"/>
                        <a:t>"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</a:tr>
              <a:tr h="50384">
                <a:tc>
                  <a:txBody>
                    <a:bodyPr/>
                    <a:lstStyle/>
                    <a:p>
                      <a:r>
                        <a:rPr lang="en-US" sz="900"/>
                        <a:t>SYS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205004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190968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/>
                        <a:t>15:53:35:233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NIL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[AT_TX p42,ch20]OK</a:t>
                      </a:r>
                    </a:p>
                  </a:txBody>
                  <a:tcPr marL="22208" marR="22208" marT="11104" marB="11104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39079" y="3880362"/>
            <a:ext cx="2963334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en-US" altLang="zh-TW" sz="1600" dirty="0" smtClean="0"/>
              <a:t>Interface up with v4 address</a:t>
            </a:r>
            <a:endParaRPr lang="zh-TW" altLang="en-US" sz="16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47540" y="4989533"/>
            <a:ext cx="5359406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en-US" altLang="zh-TW" sz="1600" dirty="0" smtClean="0"/>
              <a:t>Interface up and get the global v6 address </a:t>
            </a:r>
            <a:endParaRPr lang="zh-TW" altLang="en-US" sz="1600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246" y="1092194"/>
            <a:ext cx="3664049" cy="293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D2/DDM </a:t>
            </a:r>
            <a:r>
              <a:rPr lang="en-US" altLang="zh-TW" dirty="0" smtClean="0"/>
              <a:t>Overview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/>
          <p:cNvSpPr/>
          <p:nvPr/>
        </p:nvSpPr>
        <p:spPr>
          <a:xfrm>
            <a:off x="107504" y="980728"/>
            <a:ext cx="4032448" cy="2376264"/>
          </a:xfrm>
          <a:prstGeom prst="rect">
            <a:avLst/>
          </a:prstGeom>
          <a:solidFill>
            <a:srgbClr val="99FF99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4"/>
          <p:cNvSpPr/>
          <p:nvPr/>
        </p:nvSpPr>
        <p:spPr>
          <a:xfrm>
            <a:off x="179512" y="1052736"/>
            <a:ext cx="2520280" cy="2160240"/>
          </a:xfrm>
          <a:prstGeom prst="rect">
            <a:avLst/>
          </a:prstGeom>
          <a:solidFill>
            <a:srgbClr val="FFFFCC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8510" y="1988840"/>
            <a:ext cx="658115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IMCB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110613" y="-5018"/>
            <a:ext cx="8904338" cy="5536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Framework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90389" y="5373216"/>
            <a:ext cx="1891397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L4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8509" y="2924944"/>
            <a:ext cx="658115" cy="2049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90389" y="3501008"/>
            <a:ext cx="1891397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ATP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10613" y="2657420"/>
            <a:ext cx="89043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67101" y="2282206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8460432" y="2659571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47664" y="1988840"/>
            <a:ext cx="864096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IMSM</a:t>
            </a:r>
          </a:p>
        </p:txBody>
      </p:sp>
      <p:cxnSp>
        <p:nvCxnSpPr>
          <p:cNvPr id="50" name="Straight Arrow Connector 49"/>
          <p:cNvCxnSpPr>
            <a:stCxn id="40" idx="0"/>
            <a:endCxn id="25" idx="2"/>
          </p:cNvCxnSpPr>
          <p:nvPr/>
        </p:nvCxnSpPr>
        <p:spPr>
          <a:xfrm flipV="1">
            <a:off x="627567" y="2420888"/>
            <a:ext cx="1" cy="50405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0" idx="1"/>
            <a:endCxn id="25" idx="3"/>
          </p:cNvCxnSpPr>
          <p:nvPr/>
        </p:nvCxnSpPr>
        <p:spPr>
          <a:xfrm flipH="1">
            <a:off x="956625" y="2204864"/>
            <a:ext cx="591039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91214" y="501317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in ILM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59166" y="2071881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AT</a:t>
            </a:r>
            <a:endParaRPr lang="en-US" sz="1200" dirty="0"/>
          </a:p>
        </p:txBody>
      </p:sp>
      <p:sp>
        <p:nvSpPr>
          <p:cNvPr id="125" name="Oval 124"/>
          <p:cNvSpPr/>
          <p:nvPr/>
        </p:nvSpPr>
        <p:spPr>
          <a:xfrm>
            <a:off x="322840" y="2593404"/>
            <a:ext cx="612493" cy="15613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26" name="Oval 125"/>
          <p:cNvSpPr/>
          <p:nvPr/>
        </p:nvSpPr>
        <p:spPr>
          <a:xfrm>
            <a:off x="1802447" y="2579353"/>
            <a:ext cx="393289" cy="140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28" name="Oval 127"/>
          <p:cNvSpPr/>
          <p:nvPr/>
        </p:nvSpPr>
        <p:spPr>
          <a:xfrm>
            <a:off x="7338566" y="2598351"/>
            <a:ext cx="977850" cy="1457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</a:t>
            </a:r>
            <a:r>
              <a:rPr lang="en-US" sz="700" dirty="0" smtClean="0"/>
              <a:t>.</a:t>
            </a:r>
            <a:endParaRPr lang="en-US" sz="700" dirty="0"/>
          </a:p>
        </p:txBody>
      </p:sp>
      <p:sp>
        <p:nvSpPr>
          <p:cNvPr id="15" name="Rectangle 14"/>
          <p:cNvSpPr/>
          <p:nvPr/>
        </p:nvSpPr>
        <p:spPr>
          <a:xfrm>
            <a:off x="6300192" y="0"/>
            <a:ext cx="2843808" cy="223224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0">
                <a:srgbClr val="7030A0">
                  <a:alpha val="13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-18436" y="2409"/>
            <a:ext cx="6318627" cy="9063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0">
                <a:srgbClr val="7030A0">
                  <a:alpha val="13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09742" y="2582489"/>
            <a:ext cx="526554" cy="18440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</a:t>
            </a:r>
            <a:r>
              <a:rPr lang="en-US" sz="700" dirty="0" smtClean="0"/>
              <a:t>.</a:t>
            </a:r>
            <a:endParaRPr lang="en-US" sz="700" dirty="0"/>
          </a:p>
        </p:txBody>
      </p:sp>
      <p:sp>
        <p:nvSpPr>
          <p:cNvPr id="79" name="Rectangle 78"/>
          <p:cNvSpPr/>
          <p:nvPr/>
        </p:nvSpPr>
        <p:spPr>
          <a:xfrm>
            <a:off x="7092280" y="6093296"/>
            <a:ext cx="1152128" cy="332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SIM</a:t>
            </a:r>
          </a:p>
        </p:txBody>
      </p:sp>
      <p:cxnSp>
        <p:nvCxnSpPr>
          <p:cNvPr id="3" name="Elbow Connector 2"/>
          <p:cNvCxnSpPr>
            <a:stCxn id="60" idx="2"/>
            <a:endCxn id="88" idx="0"/>
          </p:cNvCxnSpPr>
          <p:nvPr/>
        </p:nvCxnSpPr>
        <p:spPr>
          <a:xfrm>
            <a:off x="1979712" y="2420888"/>
            <a:ext cx="0" cy="2199478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9" idx="1"/>
            <a:endCxn id="88" idx="2"/>
          </p:cNvCxnSpPr>
          <p:nvPr/>
        </p:nvCxnSpPr>
        <p:spPr>
          <a:xfrm rot="10800000">
            <a:off x="1979712" y="5157192"/>
            <a:ext cx="5112568" cy="1102432"/>
          </a:xfrm>
          <a:prstGeom prst="bentConnector2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475656" y="4620366"/>
            <a:ext cx="1008112" cy="536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SIMMNGR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51520" y="1340768"/>
            <a:ext cx="72008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VOLTE stack/UA</a:t>
            </a:r>
            <a:endParaRPr lang="en-US" sz="1000" dirty="0"/>
          </a:p>
        </p:txBody>
      </p:sp>
      <p:cxnSp>
        <p:nvCxnSpPr>
          <p:cNvPr id="110" name="Elbow Connector 109"/>
          <p:cNvCxnSpPr>
            <a:stCxn id="25" idx="0"/>
            <a:endCxn id="98" idx="2"/>
          </p:cNvCxnSpPr>
          <p:nvPr/>
        </p:nvCxnSpPr>
        <p:spPr>
          <a:xfrm flipH="1" flipV="1">
            <a:off x="611560" y="1628800"/>
            <a:ext cx="16008" cy="36004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35696" y="400506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SIM</a:t>
            </a:r>
            <a:endParaRPr lang="en-US" sz="1100" dirty="0"/>
          </a:p>
        </p:txBody>
      </p:sp>
      <p:sp>
        <p:nvSpPr>
          <p:cNvPr id="250" name="TextBox 61"/>
          <p:cNvSpPr txBox="1"/>
          <p:nvPr/>
        </p:nvSpPr>
        <p:spPr>
          <a:xfrm>
            <a:off x="5940152" y="1988840"/>
            <a:ext cx="107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AT/URC </a:t>
            </a:r>
          </a:p>
          <a:p>
            <a:pPr algn="r"/>
            <a:r>
              <a:rPr lang="en-US" sz="1200" dirty="0" smtClean="0"/>
              <a:t>(</a:t>
            </a:r>
            <a:r>
              <a:rPr lang="en-US" sz="1200" dirty="0"/>
              <a:t>P</a:t>
            </a:r>
            <a:r>
              <a:rPr lang="en-US" altLang="zh-TW" sz="1200" dirty="0" smtClean="0"/>
              <a:t>roprietary </a:t>
            </a:r>
            <a:r>
              <a:rPr lang="en-US" altLang="zh-TW" sz="1200" dirty="0" smtClean="0"/>
              <a:t>)</a:t>
            </a:r>
            <a:endParaRPr lang="en-US" sz="1200" dirty="0"/>
          </a:p>
        </p:txBody>
      </p:sp>
      <p:sp>
        <p:nvSpPr>
          <p:cNvPr id="66" name="Oval 125"/>
          <p:cNvSpPr/>
          <p:nvPr/>
        </p:nvSpPr>
        <p:spPr>
          <a:xfrm>
            <a:off x="5148064" y="2564904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31" name="Rectangle 87"/>
          <p:cNvSpPr/>
          <p:nvPr/>
        </p:nvSpPr>
        <p:spPr>
          <a:xfrm>
            <a:off x="2987824" y="4653136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TCP/IP</a:t>
            </a:r>
          </a:p>
          <a:p>
            <a:pPr algn="ctr"/>
            <a:r>
              <a:rPr lang="en-US" sz="1100" dirty="0" smtClean="0"/>
              <a:t>Stack</a:t>
            </a:r>
            <a:endParaRPr lang="en-US" sz="1100" dirty="0"/>
          </a:p>
        </p:txBody>
      </p:sp>
      <p:sp>
        <p:nvSpPr>
          <p:cNvPr id="150" name="TextBox 108"/>
          <p:cNvSpPr txBox="1"/>
          <p:nvPr/>
        </p:nvSpPr>
        <p:spPr>
          <a:xfrm>
            <a:off x="755576" y="1988840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IMCB_IMSM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nterface</a:t>
            </a:r>
            <a:endParaRPr lang="en-US" sz="1100" dirty="0"/>
          </a:p>
        </p:txBody>
      </p:sp>
      <p:sp>
        <p:nvSpPr>
          <p:cNvPr id="81" name="TextBox 152"/>
          <p:cNvSpPr txBox="1"/>
          <p:nvPr/>
        </p:nvSpPr>
        <p:spPr>
          <a:xfrm>
            <a:off x="3131840" y="105273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MD Application</a:t>
            </a:r>
            <a:endParaRPr lang="en-US" sz="1200" dirty="0"/>
          </a:p>
        </p:txBody>
      </p:sp>
      <p:sp>
        <p:nvSpPr>
          <p:cNvPr id="145" name="TextBox 152"/>
          <p:cNvSpPr txBox="1"/>
          <p:nvPr/>
        </p:nvSpPr>
        <p:spPr>
          <a:xfrm>
            <a:off x="1619672" y="10527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24470" y="334315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Common Data Interface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2" name="Elbow Connector 96"/>
          <p:cNvCxnSpPr>
            <a:stCxn id="65" idx="3"/>
            <a:endCxn id="130" idx="0"/>
          </p:cNvCxnSpPr>
          <p:nvPr/>
        </p:nvCxnSpPr>
        <p:spPr>
          <a:xfrm>
            <a:off x="3779912" y="3032956"/>
            <a:ext cx="1584176" cy="75608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670" y="559504"/>
            <a:ext cx="182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 branch</a:t>
            </a:r>
            <a:endParaRPr lang="en-US" dirty="0"/>
          </a:p>
        </p:txBody>
      </p:sp>
      <p:sp>
        <p:nvSpPr>
          <p:cNvPr id="57" name="Rectangle 59"/>
          <p:cNvSpPr/>
          <p:nvPr/>
        </p:nvSpPr>
        <p:spPr>
          <a:xfrm>
            <a:off x="2915816" y="1628800"/>
            <a:ext cx="86409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XCAP</a:t>
            </a:r>
          </a:p>
        </p:txBody>
      </p:sp>
      <p:sp>
        <p:nvSpPr>
          <p:cNvPr id="65" name="Rectangle 59"/>
          <p:cNvSpPr/>
          <p:nvPr/>
        </p:nvSpPr>
        <p:spPr>
          <a:xfrm>
            <a:off x="2915816" y="2852936"/>
            <a:ext cx="86409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BIP</a:t>
            </a:r>
          </a:p>
        </p:txBody>
      </p:sp>
      <p:sp>
        <p:nvSpPr>
          <p:cNvPr id="78" name="Rectangle 76"/>
          <p:cNvSpPr/>
          <p:nvPr/>
        </p:nvSpPr>
        <p:spPr>
          <a:xfrm>
            <a:off x="4932040" y="4941168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IWLAN</a:t>
            </a:r>
          </a:p>
        </p:txBody>
      </p:sp>
      <p:sp>
        <p:nvSpPr>
          <p:cNvPr id="92" name="Rectangle 128"/>
          <p:cNvSpPr/>
          <p:nvPr/>
        </p:nvSpPr>
        <p:spPr>
          <a:xfrm>
            <a:off x="6588224" y="1124744"/>
            <a:ext cx="720080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NetAgent</a:t>
            </a:r>
            <a:endParaRPr lang="en-US" sz="1050" dirty="0"/>
          </a:p>
        </p:txBody>
      </p:sp>
      <p:sp>
        <p:nvSpPr>
          <p:cNvPr id="100" name="Rectangle 76"/>
          <p:cNvSpPr/>
          <p:nvPr/>
        </p:nvSpPr>
        <p:spPr>
          <a:xfrm>
            <a:off x="5436096" y="5517232"/>
            <a:ext cx="720080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DDM</a:t>
            </a:r>
          </a:p>
        </p:txBody>
      </p:sp>
      <p:sp>
        <p:nvSpPr>
          <p:cNvPr id="101" name="Rectangle 76"/>
          <p:cNvSpPr/>
          <p:nvPr/>
        </p:nvSpPr>
        <p:spPr>
          <a:xfrm>
            <a:off x="4572000" y="5517232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ePDGa</a:t>
            </a:r>
            <a:endParaRPr lang="en-US" sz="1100" dirty="0" smtClean="0"/>
          </a:p>
        </p:txBody>
      </p:sp>
      <p:cxnSp>
        <p:nvCxnSpPr>
          <p:cNvPr id="111" name="Elbow Connector 96"/>
          <p:cNvCxnSpPr>
            <a:stCxn id="78" idx="0"/>
            <a:endCxn id="130" idx="2"/>
          </p:cNvCxnSpPr>
          <p:nvPr/>
        </p:nvCxnSpPr>
        <p:spPr>
          <a:xfrm flipV="1">
            <a:off x="5364088" y="472514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78"/>
          <p:cNvSpPr/>
          <p:nvPr/>
        </p:nvSpPr>
        <p:spPr>
          <a:xfrm>
            <a:off x="7092280" y="5517232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L4BPDN</a:t>
            </a:r>
          </a:p>
        </p:txBody>
      </p:sp>
      <p:cxnSp>
        <p:nvCxnSpPr>
          <p:cNvPr id="120" name="Elbow Connector 96"/>
          <p:cNvCxnSpPr>
            <a:stCxn id="119" idx="1"/>
            <a:endCxn id="100" idx="3"/>
          </p:cNvCxnSpPr>
          <p:nvPr/>
        </p:nvCxnSpPr>
        <p:spPr>
          <a:xfrm flipH="1">
            <a:off x="6156176" y="56972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96"/>
          <p:cNvCxnSpPr>
            <a:stCxn id="101" idx="0"/>
            <a:endCxn id="78" idx="2"/>
          </p:cNvCxnSpPr>
          <p:nvPr/>
        </p:nvCxnSpPr>
        <p:spPr>
          <a:xfrm flipV="1">
            <a:off x="4932040" y="5301208"/>
            <a:ext cx="432048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08304" y="1124744"/>
            <a:ext cx="1219229" cy="269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RILD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7308304" y="1405515"/>
            <a:ext cx="1219229" cy="367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endor-</a:t>
            </a:r>
            <a:r>
              <a:rPr lang="en-US" sz="1600" dirty="0" err="1" smtClean="0"/>
              <a:t>ril</a:t>
            </a:r>
            <a:endParaRPr lang="en-US" sz="1600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7956376" y="548680"/>
            <a:ext cx="0" cy="576064"/>
          </a:xfrm>
          <a:prstGeom prst="straightConnector1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63222" y="650656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RIL </a:t>
            </a:r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141" name="Elbow Connector 96"/>
          <p:cNvCxnSpPr>
            <a:stCxn id="100" idx="0"/>
            <a:endCxn id="78" idx="2"/>
          </p:cNvCxnSpPr>
          <p:nvPr/>
        </p:nvCxnSpPr>
        <p:spPr>
          <a:xfrm flipH="1" flipV="1">
            <a:off x="5364088" y="5301208"/>
            <a:ext cx="432048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2"/>
          </p:cNvCxnSpPr>
          <p:nvPr/>
        </p:nvCxnSpPr>
        <p:spPr>
          <a:xfrm>
            <a:off x="7917919" y="1772816"/>
            <a:ext cx="0" cy="3593139"/>
          </a:xfrm>
          <a:prstGeom prst="straightConnector1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59"/>
          <p:cNvSpPr/>
          <p:nvPr/>
        </p:nvSpPr>
        <p:spPr>
          <a:xfrm>
            <a:off x="1547664" y="3429000"/>
            <a:ext cx="864096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MOD_IMSM</a:t>
            </a:r>
          </a:p>
        </p:txBody>
      </p:sp>
      <p:sp>
        <p:nvSpPr>
          <p:cNvPr id="130" name="Rectangle 87"/>
          <p:cNvSpPr/>
          <p:nvPr/>
        </p:nvSpPr>
        <p:spPr>
          <a:xfrm>
            <a:off x="4932040" y="3789040"/>
            <a:ext cx="864096" cy="93610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</a:t>
            </a:r>
          </a:p>
          <a:p>
            <a:pPr algn="ctr"/>
            <a:r>
              <a:rPr lang="en-US" sz="1100" dirty="0" smtClean="0"/>
              <a:t>(task)</a:t>
            </a:r>
            <a:endParaRPr lang="en-US" sz="1100" dirty="0"/>
          </a:p>
        </p:txBody>
      </p:sp>
      <p:cxnSp>
        <p:nvCxnSpPr>
          <p:cNvPr id="179" name="Straight Arrow Connector 104"/>
          <p:cNvCxnSpPr>
            <a:endCxn id="92" idx="2"/>
          </p:cNvCxnSpPr>
          <p:nvPr/>
        </p:nvCxnSpPr>
        <p:spPr>
          <a:xfrm rot="5400000" flipH="1" flipV="1">
            <a:off x="5220072" y="2348880"/>
            <a:ext cx="2304256" cy="1152128"/>
          </a:xfrm>
          <a:prstGeom prst="bentConnector3">
            <a:avLst>
              <a:gd name="adj1" fmla="val 396"/>
            </a:avLst>
          </a:prstGeom>
          <a:ln>
            <a:solidFill>
              <a:srgbClr val="7030A0"/>
            </a:solidFill>
            <a:headEnd type="triangle"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33" idx="3"/>
            <a:endCxn id="130" idx="0"/>
          </p:cNvCxnSpPr>
          <p:nvPr/>
        </p:nvCxnSpPr>
        <p:spPr>
          <a:xfrm>
            <a:off x="2411760" y="3609020"/>
            <a:ext cx="2952328" cy="18002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96"/>
          <p:cNvCxnSpPr>
            <a:stCxn id="131" idx="0"/>
            <a:endCxn id="130" idx="1"/>
          </p:cNvCxnSpPr>
          <p:nvPr/>
        </p:nvCxnSpPr>
        <p:spPr>
          <a:xfrm rot="5400000" flipH="1" flipV="1">
            <a:off x="3977934" y="3699030"/>
            <a:ext cx="396044" cy="1512168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4"/>
          <p:cNvCxnSpPr>
            <a:stCxn id="52" idx="2"/>
            <a:endCxn id="130" idx="3"/>
          </p:cNvCxnSpPr>
          <p:nvPr/>
        </p:nvCxnSpPr>
        <p:spPr>
          <a:xfrm rot="5400000">
            <a:off x="5614890" y="1954063"/>
            <a:ext cx="2484276" cy="2121783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6"/>
          <p:cNvCxnSpPr>
            <a:stCxn id="57" idx="3"/>
            <a:endCxn id="130" idx="0"/>
          </p:cNvCxnSpPr>
          <p:nvPr/>
        </p:nvCxnSpPr>
        <p:spPr>
          <a:xfrm>
            <a:off x="3779912" y="1808820"/>
            <a:ext cx="1584176" cy="198022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32040" y="3789040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"/>
          <p:cNvCxnSpPr/>
          <p:nvPr/>
        </p:nvCxnSpPr>
        <p:spPr>
          <a:xfrm>
            <a:off x="3131840" y="3209742"/>
            <a:ext cx="0" cy="1443394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/>
          <p:cNvSpPr/>
          <p:nvPr/>
        </p:nvSpPr>
        <p:spPr>
          <a:xfrm>
            <a:off x="755576" y="476672"/>
            <a:ext cx="1584176" cy="1440160"/>
          </a:xfrm>
          <a:prstGeom prst="rect">
            <a:avLst/>
          </a:prstGeom>
          <a:solidFill>
            <a:srgbClr val="99FF99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83768" y="5589240"/>
            <a:ext cx="5904655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L4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7027" y="2132856"/>
            <a:ext cx="1891397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ATP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10613" y="1217260"/>
            <a:ext cx="89043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67101" y="908720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8460432" y="1217077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80312" y="465313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 in ILM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84368" y="69269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AT</a:t>
            </a:r>
            <a:endParaRPr lang="en-US" sz="1200" dirty="0"/>
          </a:p>
        </p:txBody>
      </p:sp>
      <p:sp>
        <p:nvSpPr>
          <p:cNvPr id="128" name="Oval 127"/>
          <p:cNvSpPr/>
          <p:nvPr/>
        </p:nvSpPr>
        <p:spPr>
          <a:xfrm>
            <a:off x="7338566" y="1158191"/>
            <a:ext cx="977850" cy="1457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</a:t>
            </a:r>
            <a:r>
              <a:rPr lang="en-US" sz="700" dirty="0" smtClean="0"/>
              <a:t>.</a:t>
            </a:r>
            <a:endParaRPr lang="en-US" sz="700" dirty="0"/>
          </a:p>
        </p:txBody>
      </p:sp>
      <p:sp>
        <p:nvSpPr>
          <p:cNvPr id="91" name="Oval 90"/>
          <p:cNvSpPr/>
          <p:nvPr/>
        </p:nvSpPr>
        <p:spPr>
          <a:xfrm>
            <a:off x="6709742" y="1142329"/>
            <a:ext cx="526554" cy="18440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Dev.</a:t>
            </a:r>
            <a:endParaRPr lang="en-US" sz="700" dirty="0"/>
          </a:p>
        </p:txBody>
      </p:sp>
      <p:sp>
        <p:nvSpPr>
          <p:cNvPr id="250" name="TextBox 61"/>
          <p:cNvSpPr txBox="1"/>
          <p:nvPr/>
        </p:nvSpPr>
        <p:spPr>
          <a:xfrm>
            <a:off x="5940152" y="663079"/>
            <a:ext cx="107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AT/URC </a:t>
            </a:r>
          </a:p>
          <a:p>
            <a:pPr algn="r"/>
            <a:r>
              <a:rPr lang="en-US" sz="1200" dirty="0" smtClean="0"/>
              <a:t>(</a:t>
            </a:r>
            <a:r>
              <a:rPr lang="en-US" sz="1200" dirty="0"/>
              <a:t>P</a:t>
            </a:r>
            <a:r>
              <a:rPr lang="en-US" altLang="zh-TW" sz="1200" dirty="0" smtClean="0"/>
              <a:t>roprietary </a:t>
            </a:r>
            <a:r>
              <a:rPr lang="en-US" altLang="zh-TW" sz="1200" dirty="0" smtClean="0"/>
              <a:t>)</a:t>
            </a:r>
            <a:endParaRPr lang="en-US" sz="1200" dirty="0"/>
          </a:p>
        </p:txBody>
      </p:sp>
      <p:sp>
        <p:nvSpPr>
          <p:cNvPr id="66" name="Oval 125"/>
          <p:cNvSpPr/>
          <p:nvPr/>
        </p:nvSpPr>
        <p:spPr>
          <a:xfrm>
            <a:off x="4330575" y="1124744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31" name="Rectangle 87"/>
          <p:cNvSpPr/>
          <p:nvPr/>
        </p:nvSpPr>
        <p:spPr>
          <a:xfrm>
            <a:off x="971600" y="3212976"/>
            <a:ext cx="864096" cy="8640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TCP/IP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Stack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/>
          <p:nvPr/>
        </p:nvSpPr>
        <p:spPr>
          <a:xfrm>
            <a:off x="1043608" y="1412776"/>
            <a:ext cx="1080120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BIP</a:t>
            </a:r>
          </a:p>
          <a:p>
            <a:pPr algn="ctr"/>
            <a:r>
              <a:rPr lang="en-US" sz="1000" dirty="0" smtClean="0"/>
              <a:t>(MD APP@MD)</a:t>
            </a:r>
          </a:p>
        </p:txBody>
      </p:sp>
      <p:sp>
        <p:nvSpPr>
          <p:cNvPr id="78" name="Rectangle 76"/>
          <p:cNvSpPr/>
          <p:nvPr/>
        </p:nvSpPr>
        <p:spPr>
          <a:xfrm>
            <a:off x="4499992" y="4221088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IWLAN</a:t>
            </a:r>
          </a:p>
        </p:txBody>
      </p:sp>
      <p:sp>
        <p:nvSpPr>
          <p:cNvPr id="100" name="Rectangle 76"/>
          <p:cNvSpPr/>
          <p:nvPr/>
        </p:nvSpPr>
        <p:spPr>
          <a:xfrm>
            <a:off x="4139952" y="4797152"/>
            <a:ext cx="720080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DDM</a:t>
            </a:r>
          </a:p>
        </p:txBody>
      </p:sp>
      <p:sp>
        <p:nvSpPr>
          <p:cNvPr id="101" name="Rectangle 76"/>
          <p:cNvSpPr/>
          <p:nvPr/>
        </p:nvSpPr>
        <p:spPr>
          <a:xfrm>
            <a:off x="5076056" y="4797152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ePDGa</a:t>
            </a:r>
            <a:endParaRPr lang="en-US" sz="1100" dirty="0" smtClean="0"/>
          </a:p>
        </p:txBody>
      </p:sp>
      <p:sp>
        <p:nvSpPr>
          <p:cNvPr id="119" name="Rectangle 78"/>
          <p:cNvSpPr/>
          <p:nvPr/>
        </p:nvSpPr>
        <p:spPr>
          <a:xfrm>
            <a:off x="3275856" y="5733256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L4BPDN</a:t>
            </a:r>
          </a:p>
        </p:txBody>
      </p:sp>
      <p:cxnSp>
        <p:nvCxnSpPr>
          <p:cNvPr id="120" name="Elbow Connector 96"/>
          <p:cNvCxnSpPr>
            <a:stCxn id="119" idx="0"/>
            <a:endCxn id="100" idx="2"/>
          </p:cNvCxnSpPr>
          <p:nvPr/>
        </p:nvCxnSpPr>
        <p:spPr>
          <a:xfrm flipV="1">
            <a:off x="3851920" y="5157192"/>
            <a:ext cx="648072" cy="576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96"/>
          <p:cNvCxnSpPr>
            <a:stCxn id="101" idx="0"/>
            <a:endCxn id="78" idx="2"/>
          </p:cNvCxnSpPr>
          <p:nvPr/>
        </p:nvCxnSpPr>
        <p:spPr>
          <a:xfrm flipH="1" flipV="1">
            <a:off x="4932040" y="4581128"/>
            <a:ext cx="504056" cy="2160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96"/>
          <p:cNvCxnSpPr>
            <a:stCxn id="100" idx="0"/>
            <a:endCxn id="78" idx="2"/>
          </p:cNvCxnSpPr>
          <p:nvPr/>
        </p:nvCxnSpPr>
        <p:spPr>
          <a:xfrm flipV="1">
            <a:off x="4499992" y="4581128"/>
            <a:ext cx="432048" cy="2160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"/>
          <p:cNvSpPr/>
          <p:nvPr/>
        </p:nvSpPr>
        <p:spPr>
          <a:xfrm>
            <a:off x="2339752" y="2132856"/>
            <a:ext cx="3888432" cy="1944216"/>
          </a:xfrm>
          <a:prstGeom prst="rect">
            <a:avLst/>
          </a:prstGeom>
          <a:solidFill>
            <a:srgbClr val="CCFFFF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99992" y="3429000"/>
            <a:ext cx="864096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D2PM</a:t>
            </a:r>
          </a:p>
        </p:txBody>
      </p:sp>
      <p:sp>
        <p:nvSpPr>
          <p:cNvPr id="130" name="Rectangle 87"/>
          <p:cNvSpPr/>
          <p:nvPr/>
        </p:nvSpPr>
        <p:spPr>
          <a:xfrm>
            <a:off x="4499992" y="2852936"/>
            <a:ext cx="864096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D2CM</a:t>
            </a:r>
            <a:endParaRPr lang="en-US" sz="1100" dirty="0"/>
          </a:p>
        </p:txBody>
      </p:sp>
      <p:cxnSp>
        <p:nvCxnSpPr>
          <p:cNvPr id="137" name="Elbow Connector 96"/>
          <p:cNvCxnSpPr>
            <a:stCxn id="77" idx="0"/>
            <a:endCxn id="130" idx="2"/>
          </p:cNvCxnSpPr>
          <p:nvPr/>
        </p:nvCxnSpPr>
        <p:spPr>
          <a:xfrm flipV="1">
            <a:off x="4932040" y="321297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2"/>
          <p:cNvSpPr txBox="1"/>
          <p:nvPr/>
        </p:nvSpPr>
        <p:spPr>
          <a:xfrm>
            <a:off x="2339752" y="378904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D2 Task</a:t>
            </a:r>
            <a:endParaRPr lang="en-US" sz="1200" dirty="0"/>
          </a:p>
        </p:txBody>
      </p:sp>
      <p:sp>
        <p:nvSpPr>
          <p:cNvPr id="184" name="Rectangle 76"/>
          <p:cNvSpPr/>
          <p:nvPr/>
        </p:nvSpPr>
        <p:spPr>
          <a:xfrm>
            <a:off x="2987824" y="3429000"/>
            <a:ext cx="864096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D2AM</a:t>
            </a:r>
          </a:p>
        </p:txBody>
      </p:sp>
      <p:cxnSp>
        <p:nvCxnSpPr>
          <p:cNvPr id="179" name="Straight Arrow Connector 104"/>
          <p:cNvCxnSpPr>
            <a:stCxn id="130" idx="3"/>
            <a:endCxn id="86" idx="2"/>
          </p:cNvCxnSpPr>
          <p:nvPr/>
        </p:nvCxnSpPr>
        <p:spPr>
          <a:xfrm flipV="1">
            <a:off x="5364088" y="548680"/>
            <a:ext cx="1584176" cy="2484276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96"/>
          <p:cNvCxnSpPr>
            <a:stCxn id="131" idx="0"/>
            <a:endCxn id="130" idx="1"/>
          </p:cNvCxnSpPr>
          <p:nvPr/>
        </p:nvCxnSpPr>
        <p:spPr>
          <a:xfrm rot="5400000" flipH="1" flipV="1">
            <a:off x="2861810" y="1574794"/>
            <a:ext cx="180020" cy="3096344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4"/>
          <p:cNvCxnSpPr>
            <a:stCxn id="83" idx="2"/>
            <a:endCxn id="77" idx="3"/>
          </p:cNvCxnSpPr>
          <p:nvPr/>
        </p:nvCxnSpPr>
        <p:spPr>
          <a:xfrm rot="5400000">
            <a:off x="5110834" y="801935"/>
            <a:ext cx="3060340" cy="2553831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6"/>
          <p:cNvCxnSpPr>
            <a:stCxn id="74" idx="3"/>
            <a:endCxn id="53" idx="0"/>
          </p:cNvCxnSpPr>
          <p:nvPr/>
        </p:nvCxnSpPr>
        <p:spPr>
          <a:xfrm>
            <a:off x="2123728" y="872716"/>
            <a:ext cx="2412268" cy="133214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59"/>
          <p:cNvSpPr/>
          <p:nvPr/>
        </p:nvSpPr>
        <p:spPr>
          <a:xfrm>
            <a:off x="1043608" y="692696"/>
            <a:ext cx="108012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IMSM</a:t>
            </a:r>
          </a:p>
          <a:p>
            <a:pPr algn="ctr"/>
            <a:r>
              <a:rPr lang="en-US" sz="1000" dirty="0" smtClean="0"/>
              <a:t>(MD APP@AP)</a:t>
            </a:r>
          </a:p>
        </p:txBody>
      </p:sp>
      <p:sp>
        <p:nvSpPr>
          <p:cNvPr id="76" name="TextBox 152"/>
          <p:cNvSpPr txBox="1"/>
          <p:nvPr/>
        </p:nvSpPr>
        <p:spPr>
          <a:xfrm>
            <a:off x="755576" y="41569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MD Application</a:t>
            </a:r>
            <a:endParaRPr lang="en-US" sz="1200" dirty="0"/>
          </a:p>
        </p:txBody>
      </p:sp>
      <p:sp>
        <p:nvSpPr>
          <p:cNvPr id="83" name="Rectangle 50"/>
          <p:cNvSpPr/>
          <p:nvPr/>
        </p:nvSpPr>
        <p:spPr>
          <a:xfrm>
            <a:off x="7308304" y="188640"/>
            <a:ext cx="121922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RILD</a:t>
            </a:r>
            <a:endParaRPr lang="en-US" sz="900" dirty="0"/>
          </a:p>
        </p:txBody>
      </p:sp>
      <p:sp>
        <p:nvSpPr>
          <p:cNvPr id="86" name="Rectangle 128"/>
          <p:cNvSpPr/>
          <p:nvPr/>
        </p:nvSpPr>
        <p:spPr>
          <a:xfrm>
            <a:off x="6588224" y="188640"/>
            <a:ext cx="720080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NetAgent</a:t>
            </a:r>
            <a:endParaRPr lang="en-US" sz="1050" dirty="0"/>
          </a:p>
        </p:txBody>
      </p:sp>
      <p:cxnSp>
        <p:nvCxnSpPr>
          <p:cNvPr id="111" name="Elbow Connector 96"/>
          <p:cNvCxnSpPr>
            <a:stCxn id="78" idx="0"/>
            <a:endCxn id="77" idx="2"/>
          </p:cNvCxnSpPr>
          <p:nvPr/>
        </p:nvCxnSpPr>
        <p:spPr>
          <a:xfrm flipV="1">
            <a:off x="4932040" y="3789040"/>
            <a:ext cx="0" cy="432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96"/>
          <p:cNvCxnSpPr>
            <a:stCxn id="100" idx="1"/>
            <a:endCxn id="184" idx="2"/>
          </p:cNvCxnSpPr>
          <p:nvPr/>
        </p:nvCxnSpPr>
        <p:spPr>
          <a:xfrm rot="10800000">
            <a:off x="3419872" y="3789040"/>
            <a:ext cx="720080" cy="118813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96"/>
          <p:cNvCxnSpPr>
            <a:stCxn id="184" idx="3"/>
            <a:endCxn id="77" idx="1"/>
          </p:cNvCxnSpPr>
          <p:nvPr/>
        </p:nvCxnSpPr>
        <p:spPr>
          <a:xfrm>
            <a:off x="3851920" y="360902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96"/>
          <p:cNvCxnSpPr>
            <a:stCxn id="100" idx="1"/>
            <a:endCxn id="77" idx="2"/>
          </p:cNvCxnSpPr>
          <p:nvPr/>
        </p:nvCxnSpPr>
        <p:spPr>
          <a:xfrm rot="10800000" flipH="1">
            <a:off x="4139952" y="3789040"/>
            <a:ext cx="792088" cy="1188132"/>
          </a:xfrm>
          <a:prstGeom prst="bentConnector4">
            <a:avLst>
              <a:gd name="adj1" fmla="val -28860"/>
              <a:gd name="adj2" fmla="val 83942"/>
            </a:avLst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4"/>
          <p:cNvCxnSpPr/>
          <p:nvPr/>
        </p:nvCxnSpPr>
        <p:spPr>
          <a:xfrm rot="16200000" flipV="1">
            <a:off x="6120171" y="3969059"/>
            <a:ext cx="1728194" cy="1512168"/>
          </a:xfrm>
          <a:prstGeom prst="bentConnector3">
            <a:avLst>
              <a:gd name="adj1" fmla="val 99971"/>
            </a:avLst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87"/>
          <p:cNvSpPr/>
          <p:nvPr/>
        </p:nvSpPr>
        <p:spPr>
          <a:xfrm>
            <a:off x="5292080" y="188640"/>
            <a:ext cx="864096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TCP/IP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Stack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69" name="Straight Arrow Connector 104"/>
          <p:cNvCxnSpPr>
            <a:stCxn id="86" idx="1"/>
            <a:endCxn id="168" idx="3"/>
          </p:cNvCxnSpPr>
          <p:nvPr/>
        </p:nvCxnSpPr>
        <p:spPr>
          <a:xfrm flipH="1">
            <a:off x="6156176" y="368660"/>
            <a:ext cx="432048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6"/>
          <p:cNvCxnSpPr/>
          <p:nvPr/>
        </p:nvCxnSpPr>
        <p:spPr>
          <a:xfrm>
            <a:off x="2123728" y="1592796"/>
            <a:ext cx="2448272" cy="1008112"/>
          </a:xfrm>
          <a:prstGeom prst="bentConnector3">
            <a:avLst>
              <a:gd name="adj1" fmla="val 74312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555776" y="259132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Common Data Interface</a:t>
            </a:r>
            <a:endParaRPr lang="en-US" sz="1100" dirty="0"/>
          </a:p>
        </p:txBody>
      </p:sp>
      <p:sp>
        <p:nvSpPr>
          <p:cNvPr id="55" name="Rectangle 14"/>
          <p:cNvSpPr/>
          <p:nvPr/>
        </p:nvSpPr>
        <p:spPr>
          <a:xfrm>
            <a:off x="3059832" y="2137051"/>
            <a:ext cx="3168352" cy="288032"/>
          </a:xfrm>
          <a:prstGeom prst="rect">
            <a:avLst/>
          </a:prstGeom>
          <a:solidFill>
            <a:srgbClr val="CCFFFF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152"/>
          <p:cNvSpPr txBox="1"/>
          <p:nvPr/>
        </p:nvSpPr>
        <p:spPr>
          <a:xfrm>
            <a:off x="3059832" y="213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D2Adapter</a:t>
            </a:r>
            <a:endParaRPr lang="en-US" sz="1200" dirty="0"/>
          </a:p>
        </p:txBody>
      </p:sp>
      <p:sp>
        <p:nvSpPr>
          <p:cNvPr id="69" name="Rectangle 87"/>
          <p:cNvSpPr/>
          <p:nvPr/>
        </p:nvSpPr>
        <p:spPr>
          <a:xfrm>
            <a:off x="5148064" y="2204864"/>
            <a:ext cx="792088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D2AT</a:t>
            </a:r>
            <a:endParaRPr lang="en-US" sz="1100" dirty="0"/>
          </a:p>
        </p:txBody>
      </p:sp>
      <p:cxnSp>
        <p:nvCxnSpPr>
          <p:cNvPr id="71" name="Elbow Connector 96"/>
          <p:cNvCxnSpPr>
            <a:stCxn id="69" idx="2"/>
            <a:endCxn id="130" idx="0"/>
          </p:cNvCxnSpPr>
          <p:nvPr/>
        </p:nvCxnSpPr>
        <p:spPr>
          <a:xfrm rot="5400000">
            <a:off x="4986046" y="2294874"/>
            <a:ext cx="504056" cy="612068"/>
          </a:xfrm>
          <a:prstGeom prst="bentConnector3">
            <a:avLst>
              <a:gd name="adj1" fmla="val 51711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87"/>
          <p:cNvSpPr/>
          <p:nvPr/>
        </p:nvSpPr>
        <p:spPr>
          <a:xfrm>
            <a:off x="4139952" y="2204864"/>
            <a:ext cx="792088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D2IMSM</a:t>
            </a:r>
            <a:endParaRPr lang="en-US" sz="1100" dirty="0"/>
          </a:p>
        </p:txBody>
      </p:sp>
      <p:cxnSp>
        <p:nvCxnSpPr>
          <p:cNvPr id="64" name="Elbow Connector 96"/>
          <p:cNvCxnSpPr>
            <a:stCxn id="53" idx="2"/>
            <a:endCxn id="130" idx="0"/>
          </p:cNvCxnSpPr>
          <p:nvPr/>
        </p:nvCxnSpPr>
        <p:spPr>
          <a:xfrm rot="16200000" flipH="1">
            <a:off x="4481990" y="2402886"/>
            <a:ext cx="504056" cy="396044"/>
          </a:xfrm>
          <a:prstGeom prst="bentConnector3">
            <a:avLst>
              <a:gd name="adj1" fmla="val 5171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2"/>
            <a:endCxn id="69" idx="3"/>
          </p:cNvCxnSpPr>
          <p:nvPr/>
        </p:nvCxnSpPr>
        <p:spPr>
          <a:xfrm rot="5400000">
            <a:off x="6064940" y="423893"/>
            <a:ext cx="1728192" cy="1977767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8"/>
          <p:cNvSpPr/>
          <p:nvPr/>
        </p:nvSpPr>
        <p:spPr>
          <a:xfrm>
            <a:off x="4572000" y="5733256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L4BNW</a:t>
            </a:r>
          </a:p>
        </p:txBody>
      </p:sp>
      <p:cxnSp>
        <p:nvCxnSpPr>
          <p:cNvPr id="75" name="Elbow Connector 96"/>
          <p:cNvCxnSpPr>
            <a:stCxn id="73" idx="0"/>
            <a:endCxn id="100" idx="2"/>
          </p:cNvCxnSpPr>
          <p:nvPr/>
        </p:nvCxnSpPr>
        <p:spPr>
          <a:xfrm flipH="1" flipV="1">
            <a:off x="4499992" y="5157192"/>
            <a:ext cx="648072" cy="576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98722440"/>
              </p:ext>
            </p:extLst>
          </p:nvPr>
        </p:nvGraphicFramePr>
        <p:xfrm>
          <a:off x="474452" y="1037426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1800200"/>
                <a:gridCol w="4906888"/>
              </a:tblGrid>
              <a:tr h="2593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TASK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Modules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Features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57561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D2AT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AT command interface support (from</a:t>
                      </a:r>
                      <a:r>
                        <a:rPr lang="en-US" altLang="zh-TW" sz="1200" baseline="0" dirty="0" smtClean="0"/>
                        <a:t> AP)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PDP context cache (Legacy </a:t>
                      </a:r>
                      <a:r>
                        <a:rPr lang="en-US" altLang="zh-TW" sz="1200" dirty="0" smtClean="0"/>
                        <a:t>AT </a:t>
                      </a:r>
                      <a:r>
                        <a:rPr lang="en-US" altLang="zh-TW" sz="1200" dirty="0" smtClean="0"/>
                        <a:t>command)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e.g., AT+CGDCONT,</a:t>
                      </a:r>
                      <a:r>
                        <a:rPr lang="en-US" altLang="zh-TW" sz="1200" baseline="0" dirty="0" smtClean="0"/>
                        <a:t> AT+CGDSCONT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CID remapping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Post </a:t>
                      </a:r>
                      <a:r>
                        <a:rPr lang="en-US" altLang="zh-TW" sz="1200" dirty="0" smtClean="0"/>
                        <a:t>CID allocation </a:t>
                      </a:r>
                      <a:r>
                        <a:rPr lang="en-US" altLang="zh-TW" sz="1200" dirty="0" smtClean="0"/>
                        <a:t>for legacy </a:t>
                      </a:r>
                      <a:r>
                        <a:rPr lang="en-US" altLang="zh-TW" sz="1200" dirty="0" smtClean="0"/>
                        <a:t>AT </a:t>
                      </a:r>
                      <a:r>
                        <a:rPr lang="en-US" altLang="zh-TW" sz="1200" dirty="0" smtClean="0"/>
                        <a:t>command</a:t>
                      </a:r>
                      <a:endParaRPr lang="zh-TW" altLang="en-US" sz="1200" dirty="0"/>
                    </a:p>
                  </a:txBody>
                  <a:tcPr/>
                </a:tc>
              </a:tr>
              <a:tr h="894343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D2CM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Common </a:t>
                      </a:r>
                      <a:r>
                        <a:rPr lang="en-US" altLang="zh-TW" sz="1200" dirty="0" smtClean="0"/>
                        <a:t>data interface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Multi-</a:t>
                      </a:r>
                      <a:r>
                        <a:rPr lang="en-US" altLang="zh-TW" sz="1200" baseline="0" dirty="0" smtClean="0"/>
                        <a:t>user support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AP </a:t>
                      </a:r>
                      <a:r>
                        <a:rPr lang="en-US" altLang="zh-TW" sz="1200" baseline="0" dirty="0" smtClean="0"/>
                        <a:t>users use the AP TCP/IP </a:t>
                      </a:r>
                      <a:r>
                        <a:rPr lang="en-US" altLang="zh-TW" sz="1200" baseline="0" dirty="0" smtClean="0"/>
                        <a:t>stack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MD users use the MD TCP/IP stack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MD users use the AP TCP/IP stack</a:t>
                      </a:r>
                      <a:endParaRPr lang="en-US" altLang="zh-TW" sz="12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Network interface manager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AP </a:t>
                      </a:r>
                      <a:r>
                        <a:rPr lang="en-US" altLang="zh-TW" sz="1200" baseline="0" dirty="0" smtClean="0"/>
                        <a:t>CCMNI</a:t>
                      </a:r>
                      <a:endParaRPr lang="en-US" altLang="zh-TW" sz="1200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MD </a:t>
                      </a:r>
                      <a:r>
                        <a:rPr lang="en-US" altLang="zh-TW" sz="1200" baseline="0" dirty="0" smtClean="0"/>
                        <a:t>TCP/IP </a:t>
                      </a:r>
                      <a:r>
                        <a:rPr lang="en-US" altLang="zh-TW" sz="1200" baseline="0" dirty="0" smtClean="0"/>
                        <a:t>stack device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 </a:t>
                      </a:r>
                      <a:r>
                        <a:rPr lang="en-US" altLang="zh-TW" sz="1200" baseline="0" dirty="0" smtClean="0"/>
                        <a:t>address </a:t>
                      </a:r>
                      <a:r>
                        <a:rPr lang="en-US" altLang="zh-TW" sz="1200" baseline="0" dirty="0" smtClean="0"/>
                        <a:t>manager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IPv4/IPv6 </a:t>
                      </a:r>
                      <a:r>
                        <a:rPr lang="en-US" altLang="zh-TW" sz="1200" baseline="0" dirty="0" smtClean="0"/>
                        <a:t>address</a:t>
                      </a:r>
                      <a:endParaRPr lang="en-US" altLang="zh-TW" sz="1200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RS/RA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 changed</a:t>
                      </a:r>
                    </a:p>
                  </a:txBody>
                  <a:tcPr/>
                </a:tc>
              </a:tr>
              <a:tr h="575618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D2PM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APN information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CID </a:t>
                      </a:r>
                      <a:r>
                        <a:rPr lang="en-US" altLang="zh-TW" sz="1200" dirty="0" smtClean="0"/>
                        <a:t>allocation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PDN </a:t>
                      </a:r>
                      <a:r>
                        <a:rPr lang="en-US" altLang="zh-TW" sz="1200" dirty="0" smtClean="0"/>
                        <a:t>activation/deactivation/reuse</a:t>
                      </a:r>
                      <a:endParaRPr lang="en-US" altLang="zh-TW" sz="1200" dirty="0" smtClean="0"/>
                    </a:p>
                  </a:txBody>
                  <a:tcPr/>
                </a:tc>
              </a:tr>
              <a:tr h="569128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D2AM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IA selection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IA definition</a:t>
                      </a:r>
                      <a:r>
                        <a:rPr lang="en-US" altLang="zh-TW" sz="1200" baseline="0" dirty="0" smtClean="0"/>
                        <a:t> 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IA</a:t>
                      </a:r>
                      <a:r>
                        <a:rPr lang="en-US" altLang="zh-TW" sz="1200" baseline="0" dirty="0" smtClean="0"/>
                        <a:t> cache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PS </a:t>
                      </a:r>
                      <a:r>
                        <a:rPr lang="en-US" altLang="zh-TW" sz="1200" dirty="0" smtClean="0"/>
                        <a:t>attach/detach </a:t>
                      </a:r>
                      <a:r>
                        <a:rPr lang="en-US" altLang="zh-TW" sz="1200" dirty="0" smtClean="0"/>
                        <a:t>control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EDALLOW</a:t>
                      </a:r>
                      <a:r>
                        <a:rPr lang="en-US" altLang="zh-TW" sz="1200" baseline="0" dirty="0" smtClean="0"/>
                        <a:t> for MPS/SPS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319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DDM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DDM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IPv4v6 fallback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PDN-layer </a:t>
                      </a:r>
                      <a:r>
                        <a:rPr lang="en-US" altLang="zh-TW" sz="1200" baseline="0" dirty="0" smtClean="0"/>
                        <a:t>data retry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</a:t>
            </a:r>
            <a:r>
              <a:rPr lang="en-US" altLang="zh-TW" dirty="0" smtClean="0"/>
              <a:t>Flow</a:t>
            </a:r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APN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7586" name="Picture 2" descr="http://www.plantuml.com/plantuml/img/vLLHJzim47wUVuKLtheCsb2XjSLLiwQT8jgIqGvUa2p7yS0YTgB4OMM_VhP3MxHIO7jX22kABjzzT_dETx87fIA5gaGA55SfWtuqWuh4AGCWpfRGQJIEI_wBTRrctu-E3upTRpGSk3VXLzVgIren0FNATH9EUKwaWcVX901C9b0d0E2Xnrz4S6yyxkYrdJxm7gRlT0nlAtVW-OjrYcrdD7t2wM-SZweBBoR-RACF80JJZDv0aijwIo12m1G7F_LjALtz_ZZIEpOv7PwW5Z2OTbcDNJYTVyLXW3M83O9NH7ms-WOintAZAR2wzKSjO1rfO6mnh4E7VkJZxr7WBqRt6UgWMiZEdmrduvKkAxqBJqziQJHbf7X1RVFHuWM5QTRkkdPBD66FAlnW99PCGIUSpfsdn27BS5kku-Zd5QG-8ynp7NMNCyH5sSkBJ6KqIr4OdRVFZtgNnQKiCYAulC9_-aYbhcsWPscK50Ld1MRIT2j1hPuWIqmpAKlKtDXOSS4qy9DmjR9DUAoRhQDZhWGfRr3RwxG_7nvvtc6FIq8LlsMMNQ3cQspXkjbKIQQUQNVDCGstra3SqKIGVIfr_syri2-ocFzVWt0lUJKA2Vj1gbIvIINT9INvlyr5wntCXHcCIlxDATnyGwVmG5z3vkRz3G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6131" y="36409"/>
            <a:ext cx="5263072" cy="6813124"/>
          </a:xfrm>
          <a:prstGeom prst="rect">
            <a:avLst/>
          </a:prstGeom>
          <a:noFill/>
        </p:spPr>
      </p:pic>
      <p:sp>
        <p:nvSpPr>
          <p:cNvPr id="8" name="橢圓 7">
            <a:hlinkClick r:id="rId3"/>
          </p:cNvPr>
          <p:cNvSpPr/>
          <p:nvPr/>
        </p:nvSpPr>
        <p:spPr>
          <a:xfrm>
            <a:off x="194733" y="6015111"/>
            <a:ext cx="203200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APN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239" y="1314180"/>
            <a:ext cx="8137525" cy="643472"/>
          </a:xfrm>
        </p:spPr>
        <p:txBody>
          <a:bodyPr/>
          <a:lstStyle/>
          <a:p>
            <a:r>
              <a:rPr lang="en-US" altLang="zh-TW" sz="1400" dirty="0" smtClean="0"/>
              <a:t>AT+EAPNSET="IMS",1,"","“</a:t>
            </a:r>
          </a:p>
          <a:p>
            <a:r>
              <a:rPr lang="en-US" altLang="zh-TW" sz="1400" dirty="0" smtClean="0"/>
              <a:t>AT+EAPNSET="IMS",2,"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type=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ims</a:t>
            </a:r>
            <a:r>
              <a:rPr lang="en-US" altLang="zh-TW" sz="1400" dirty="0" err="1" smtClean="0"/>
              <a:t>;protocol</a:t>
            </a:r>
            <a:r>
              <a:rPr lang="en-US" altLang="zh-TW" sz="1400" dirty="0" smtClean="0"/>
              <a:t>=IPV4V6;roaming_protocol=IPV4V6;authtype=2;carrier_enabled=1;max_conns=0;max_conns_time=0;wait_time=0;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bearer_bitmask=4294836223</a:t>
            </a:r>
            <a:r>
              <a:rPr lang="en-US" altLang="zh-TW" sz="1400" dirty="0" smtClean="0"/>
              <a:t>;inactive_timer=0" </a:t>
            </a:r>
            <a:endParaRPr lang="zh-TW" altLang="en-US" sz="1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159" y="2194740"/>
            <a:ext cx="6209893" cy="394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aTek">
  <a:themeElements>
    <a:clrScheme name="MediaTek">
      <a:dk1>
        <a:sysClr val="windowText" lastClr="000000"/>
      </a:dk1>
      <a:lt1>
        <a:sysClr val="window" lastClr="FFFFFF"/>
      </a:lt1>
      <a:dk2>
        <a:srgbClr val="F39A1E"/>
      </a:dk2>
      <a:lt2>
        <a:srgbClr val="E7E6E6"/>
      </a:lt2>
      <a:accent1>
        <a:srgbClr val="69BE28"/>
      </a:accent1>
      <a:accent2>
        <a:srgbClr val="D71F85"/>
      </a:accent2>
      <a:accent3>
        <a:srgbClr val="00A1DE"/>
      </a:accent3>
      <a:accent4>
        <a:srgbClr val="F39A1E"/>
      </a:accent4>
      <a:accent5>
        <a:srgbClr val="FED100"/>
      </a:accent5>
      <a:accent6>
        <a:srgbClr val="353630"/>
      </a:accent6>
      <a:hlink>
        <a:srgbClr val="00A1DE"/>
      </a:hlink>
      <a:folHlink>
        <a:srgbClr val="D71F85"/>
      </a:folHlink>
    </a:clrScheme>
    <a:fontScheme name="MediaTe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ediaTek">
  <a:themeElements>
    <a:clrScheme name="MediaTek">
      <a:dk1>
        <a:sysClr val="windowText" lastClr="000000"/>
      </a:dk1>
      <a:lt1>
        <a:sysClr val="window" lastClr="FFFFFF"/>
      </a:lt1>
      <a:dk2>
        <a:srgbClr val="F39A1E"/>
      </a:dk2>
      <a:lt2>
        <a:srgbClr val="E7E6E6"/>
      </a:lt2>
      <a:accent1>
        <a:srgbClr val="69BE28"/>
      </a:accent1>
      <a:accent2>
        <a:srgbClr val="D71F85"/>
      </a:accent2>
      <a:accent3>
        <a:srgbClr val="00A1DE"/>
      </a:accent3>
      <a:accent4>
        <a:srgbClr val="F39A1E"/>
      </a:accent4>
      <a:accent5>
        <a:srgbClr val="FED100"/>
      </a:accent5>
      <a:accent6>
        <a:srgbClr val="353630"/>
      </a:accent6>
      <a:hlink>
        <a:srgbClr val="00A1DE"/>
      </a:hlink>
      <a:folHlink>
        <a:srgbClr val="D71F85"/>
      </a:folHlink>
    </a:clrScheme>
    <a:fontScheme name="MediaTe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512778-C265-4200-B5FD-A1E86650E891}"/>
</file>

<file path=customXml/itemProps2.xml><?xml version="1.0" encoding="utf-8"?>
<ds:datastoreItem xmlns:ds="http://schemas.openxmlformats.org/officeDocument/2006/customXml" ds:itemID="{1BD155C3-F37D-4AD8-841C-E0220AD2DFC2}"/>
</file>

<file path=customXml/itemProps3.xml><?xml version="1.0" encoding="utf-8"?>
<ds:datastoreItem xmlns:ds="http://schemas.openxmlformats.org/officeDocument/2006/customXml" ds:itemID="{96A11BDC-CAD1-41C8-A8D9-03A53A9B63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10974</TotalTime>
  <Words>1852</Words>
  <Application>Microsoft Office PowerPoint</Application>
  <PresentationFormat>On-screen Show (4:3)</PresentationFormat>
  <Paragraphs>828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MediaTek</vt:lpstr>
      <vt:lpstr>1_MediaTek</vt:lpstr>
      <vt:lpstr>D2/DDM</vt:lpstr>
      <vt:lpstr>Agenda</vt:lpstr>
      <vt:lpstr>D2/DDM Overview</vt:lpstr>
      <vt:lpstr>PowerPoint Presentation</vt:lpstr>
      <vt:lpstr>PowerPoint Presentation</vt:lpstr>
      <vt:lpstr>Modules</vt:lpstr>
      <vt:lpstr>Function Flow</vt:lpstr>
      <vt:lpstr>APN Table</vt:lpstr>
      <vt:lpstr>APN Table</vt:lpstr>
      <vt:lpstr>PS Attach</vt:lpstr>
      <vt:lpstr>LTE Attach</vt:lpstr>
      <vt:lpstr>IA Selection</vt:lpstr>
      <vt:lpstr>Activating a Data Dall</vt:lpstr>
      <vt:lpstr>Configuring Network Interface</vt:lpstr>
      <vt:lpstr>Deactivating a Data Call</vt:lpstr>
      <vt:lpstr>Deactivating a Data Call by Network</vt:lpstr>
      <vt:lpstr>Case Study &amp; Log Analysis</vt:lpstr>
      <vt:lpstr>LTE Attach – Normal Case</vt:lpstr>
      <vt:lpstr>LTE Attach – D2AM_IA_APN_NOT_SET</vt:lpstr>
      <vt:lpstr>Activating a Data call –PDN Activation (Attach PDN Reuse)</vt:lpstr>
      <vt:lpstr>Activating a Data call –PDN Activation</vt:lpstr>
      <vt:lpstr>Activating a Data call – Issue Check</vt:lpstr>
      <vt:lpstr>Activating a Data call – AP Network Interface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Batt</dc:creator>
  <cp:lastModifiedBy>MTK09952</cp:lastModifiedBy>
  <cp:revision>377</cp:revision>
  <dcterms:created xsi:type="dcterms:W3CDTF">2015-12-16T17:44:56Z</dcterms:created>
  <dcterms:modified xsi:type="dcterms:W3CDTF">2017-05-12T02:28:01Z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