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2" r:id="rId5"/>
  </p:sldMasterIdLst>
  <p:notesMasterIdLst>
    <p:notesMasterId r:id="rId76"/>
  </p:notesMasterIdLst>
  <p:handoutMasterIdLst>
    <p:handoutMasterId r:id="rId77"/>
  </p:handoutMasterIdLst>
  <p:sldIdLst>
    <p:sldId id="256" r:id="rId6"/>
    <p:sldId id="333" r:id="rId7"/>
    <p:sldId id="363" r:id="rId8"/>
    <p:sldId id="293" r:id="rId9"/>
    <p:sldId id="334" r:id="rId10"/>
    <p:sldId id="335" r:id="rId11"/>
    <p:sldId id="336" r:id="rId12"/>
    <p:sldId id="375" r:id="rId13"/>
    <p:sldId id="277" r:id="rId14"/>
    <p:sldId id="377" r:id="rId15"/>
    <p:sldId id="376" r:id="rId16"/>
    <p:sldId id="379" r:id="rId17"/>
    <p:sldId id="378" r:id="rId18"/>
    <p:sldId id="380" r:id="rId19"/>
    <p:sldId id="381" r:id="rId20"/>
    <p:sldId id="383" r:id="rId21"/>
    <p:sldId id="384" r:id="rId22"/>
    <p:sldId id="385" r:id="rId23"/>
    <p:sldId id="364" r:id="rId24"/>
    <p:sldId id="321" r:id="rId25"/>
    <p:sldId id="318" r:id="rId26"/>
    <p:sldId id="319" r:id="rId27"/>
    <p:sldId id="387" r:id="rId28"/>
    <p:sldId id="386" r:id="rId29"/>
    <p:sldId id="388" r:id="rId30"/>
    <p:sldId id="389" r:id="rId31"/>
    <p:sldId id="390" r:id="rId32"/>
    <p:sldId id="391" r:id="rId33"/>
    <p:sldId id="338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72" r:id="rId42"/>
    <p:sldId id="373" r:id="rId43"/>
    <p:sldId id="351" r:id="rId44"/>
    <p:sldId id="352" r:id="rId45"/>
    <p:sldId id="353" r:id="rId46"/>
    <p:sldId id="354" r:id="rId47"/>
    <p:sldId id="374" r:id="rId48"/>
    <p:sldId id="355" r:id="rId49"/>
    <p:sldId id="369" r:id="rId50"/>
    <p:sldId id="392" r:id="rId51"/>
    <p:sldId id="393" r:id="rId52"/>
    <p:sldId id="394" r:id="rId53"/>
    <p:sldId id="395" r:id="rId54"/>
    <p:sldId id="396" r:id="rId55"/>
    <p:sldId id="397" r:id="rId56"/>
    <p:sldId id="398" r:id="rId57"/>
    <p:sldId id="399" r:id="rId58"/>
    <p:sldId id="400" r:id="rId59"/>
    <p:sldId id="401" r:id="rId60"/>
    <p:sldId id="402" r:id="rId61"/>
    <p:sldId id="403" r:id="rId62"/>
    <p:sldId id="404" r:id="rId63"/>
    <p:sldId id="408" r:id="rId64"/>
    <p:sldId id="405" r:id="rId65"/>
    <p:sldId id="406" r:id="rId66"/>
    <p:sldId id="409" r:id="rId67"/>
    <p:sldId id="407" r:id="rId68"/>
    <p:sldId id="410" r:id="rId69"/>
    <p:sldId id="411" r:id="rId70"/>
    <p:sldId id="412" r:id="rId71"/>
    <p:sldId id="413" r:id="rId72"/>
    <p:sldId id="414" r:id="rId73"/>
    <p:sldId id="415" r:id="rId74"/>
    <p:sldId id="258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Bright" id="{8F19EB6F-DE0B-3043-9220-FF90A9B8DE39}">
          <p14:sldIdLst>
            <p14:sldId id="256"/>
            <p14:sldId id="333"/>
            <p14:sldId id="363"/>
            <p14:sldId id="293"/>
            <p14:sldId id="334"/>
            <p14:sldId id="335"/>
            <p14:sldId id="336"/>
            <p14:sldId id="277"/>
            <p14:sldId id="275"/>
            <p14:sldId id="364"/>
            <p14:sldId id="321"/>
            <p14:sldId id="318"/>
            <p14:sldId id="319"/>
            <p14:sldId id="302"/>
            <p14:sldId id="365"/>
            <p14:sldId id="338"/>
            <p14:sldId id="342"/>
            <p14:sldId id="366"/>
            <p14:sldId id="343"/>
            <p14:sldId id="344"/>
            <p14:sldId id="345"/>
            <p14:sldId id="346"/>
            <p14:sldId id="347"/>
            <p14:sldId id="348"/>
            <p14:sldId id="367"/>
            <p14:sldId id="349"/>
            <p14:sldId id="372"/>
            <p14:sldId id="373"/>
            <p14:sldId id="351"/>
            <p14:sldId id="352"/>
            <p14:sldId id="353"/>
            <p14:sldId id="354"/>
            <p14:sldId id="374"/>
            <p14:sldId id="355"/>
            <p14:sldId id="368"/>
            <p14:sldId id="369"/>
            <p14:sldId id="370"/>
            <p14:sldId id="361"/>
            <p14:sldId id="371"/>
            <p14:sldId id="362"/>
            <p14:sldId id="339"/>
            <p14:sldId id="340"/>
            <p14:sldId id="341"/>
            <p14:sldId id="258"/>
          </p14:sldIdLst>
        </p14:section>
        <p14:section name="Dark" id="{ADA0F6E8-6463-1749-BDEB-DD7406E4CD8B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0" autoAdjust="0"/>
    <p:restoredTop sz="87145" autoAdjust="0"/>
  </p:normalViewPr>
  <p:slideViewPr>
    <p:cSldViewPr snapToGrid="0" snapToObjects="1">
      <p:cViewPr varScale="1">
        <p:scale>
          <a:sx n="94" d="100"/>
          <a:sy n="94" d="100"/>
        </p:scale>
        <p:origin x="-20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C0EF-2B70-1E48-AAF4-38D0D60449B7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E9E92-CACA-7641-8DB3-7C90210B1D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6711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DFA7-3CB6-2C4B-A973-ECD2AB5618B3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2320-C23A-B148-88B1-360D5FA97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1290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prefer_rat</a:t>
            </a:r>
            <a:r>
              <a:rPr lang="en-US" dirty="0" smtClean="0"/>
              <a:t>&gt;:</a:t>
            </a:r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RAT_NONE     = 0,</a:t>
            </a:r>
          </a:p>
          <a:p>
            <a:r>
              <a:rPr lang="en-US" dirty="0" smtClean="0"/>
              <a:t>    RAT_GSM      = 1,</a:t>
            </a:r>
          </a:p>
          <a:p>
            <a:r>
              <a:rPr lang="en-US" dirty="0" smtClean="0"/>
              <a:t>    RAT_UMTS     = 2,</a:t>
            </a:r>
          </a:p>
          <a:p>
            <a:r>
              <a:rPr lang="en-US" dirty="0" smtClean="0"/>
              <a:t>    RAT_GSM_UMTS = RAT_GSM | RAT_UMTS,</a:t>
            </a:r>
          </a:p>
          <a:p>
            <a:r>
              <a:rPr lang="en-US" dirty="0" smtClean="0"/>
              <a:t>    RAT_LTE      = 4,</a:t>
            </a:r>
          </a:p>
          <a:p>
            <a:r>
              <a:rPr lang="en-US" dirty="0" smtClean="0"/>
              <a:t>    RAT_GSM_LTE  = RAT_GSM | RAT_LTE,</a:t>
            </a:r>
          </a:p>
          <a:p>
            <a:r>
              <a:rPr lang="en-US" dirty="0" smtClean="0"/>
              <a:t>    RAT_UMTS_LTE = RAT_UMTS | RAT_LTE,</a:t>
            </a:r>
          </a:p>
          <a:p>
            <a:r>
              <a:rPr lang="en-US" dirty="0" smtClean="0"/>
              <a:t>    RAT_GSM_UMTS_LTE = RAT_GSM | RAT_UMTS | RAT_LTE,</a:t>
            </a:r>
          </a:p>
          <a:p>
            <a:r>
              <a:rPr lang="en-US" dirty="0" smtClean="0"/>
              <a:t>    RAT_COM_GSM  = 8,</a:t>
            </a:r>
          </a:p>
          <a:p>
            <a:r>
              <a:rPr lang="en-US" dirty="0" smtClean="0"/>
              <a:t>    RAT_C2K      = 16,</a:t>
            </a:r>
          </a:p>
          <a:p>
            <a:r>
              <a:rPr lang="en-US" dirty="0" smtClean="0"/>
              <a:t>    RAT_GSM_C2K  = RAT_GSM | RAT_C2K,</a:t>
            </a:r>
          </a:p>
          <a:p>
            <a:r>
              <a:rPr lang="en-US" dirty="0" smtClean="0"/>
              <a:t>    RAT_UMTS_C2K = RAT_UMTS | RAT_C2K,</a:t>
            </a:r>
          </a:p>
          <a:p>
            <a:r>
              <a:rPr lang="en-US" dirty="0" smtClean="0"/>
              <a:t>    RAT_LTE_C2K  = RAT_LTE | RAT_C2K,</a:t>
            </a:r>
          </a:p>
          <a:p>
            <a:r>
              <a:rPr lang="en-US" dirty="0" smtClean="0"/>
              <a:t>    RAT_GSM_UMTS_C2K = RAT_GSM | RAT_UMTS | RAT_C2K,</a:t>
            </a:r>
          </a:p>
          <a:p>
            <a:r>
              <a:rPr lang="en-US" dirty="0" smtClean="0"/>
              <a:t>    RAT_GSM_LTE_C2K = RAT_GSM | RAT_LTE | RAT_C2K,</a:t>
            </a:r>
          </a:p>
          <a:p>
            <a:r>
              <a:rPr lang="en-US" dirty="0" smtClean="0"/>
              <a:t>    RAT_UMTS_LTE_C2K = RAT_UMTS | RAT_LTE | RAT_C2K,</a:t>
            </a:r>
          </a:p>
          <a:p>
            <a:r>
              <a:rPr lang="en-US" dirty="0" smtClean="0"/>
              <a:t>    RAT_GSM_UMTS_LTE_C2K = RAT_GSM | RAT_UMTS | RAT_LTE | RAT_C2K,</a:t>
            </a:r>
          </a:p>
          <a:p>
            <a:r>
              <a:rPr lang="en-US" dirty="0" smtClean="0"/>
              <a:t>    RAT_1xRTT     = 32,</a:t>
            </a:r>
          </a:p>
          <a:p>
            <a:r>
              <a:rPr lang="en-US" dirty="0" smtClean="0"/>
              <a:t>    RAT_HRPD     = 64,</a:t>
            </a:r>
          </a:p>
          <a:p>
            <a:r>
              <a:rPr lang="en-US" dirty="0" smtClean="0"/>
              <a:t>    RAT_1xRTT_HRPD = RAT_1xRTT | RAT_HRPD</a:t>
            </a:r>
          </a:p>
          <a:p>
            <a:r>
              <a:rPr lang="en-US" dirty="0" smtClean="0"/>
              <a:t>}</a:t>
            </a:r>
            <a:r>
              <a:rPr lang="en-US" dirty="0" err="1" smtClean="0"/>
              <a:t>rat_enum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L4BPDN_CAUSE, ne</a:t>
            </a:r>
            <a:r>
              <a:rPr lang="en-US" baseline="0" dirty="0" smtClean="0"/>
              <a:t>w defined proprietary cause in </a:t>
            </a:r>
            <a:r>
              <a:rPr lang="en-US" baseline="0" dirty="0" err="1" smtClean="0"/>
              <a:t>ps_cause_enum</a:t>
            </a:r>
            <a:endParaRPr lang="en-US" baseline="0" dirty="0" smtClean="0"/>
          </a:p>
          <a:p>
            <a:r>
              <a:rPr lang="en-US" dirty="0" smtClean="0"/>
              <a:t>/* ============================== L4BPDN cause ============================== */</a:t>
            </a:r>
          </a:p>
          <a:p>
            <a:r>
              <a:rPr lang="en-US" dirty="0" smtClean="0"/>
              <a:t>    L4BPDN_CAUSE_START = 0X01500, </a:t>
            </a:r>
          </a:p>
          <a:p>
            <a:endParaRPr lang="en-US" dirty="0" smtClean="0"/>
          </a:p>
          <a:p>
            <a:r>
              <a:rPr lang="en-US" dirty="0" smtClean="0"/>
              <a:t>    L4BPDN_AT_OK                            = 0x01 + L4BPDN_CAUSE_START,</a:t>
            </a:r>
          </a:p>
          <a:p>
            <a:r>
              <a:rPr lang="en-US" dirty="0" smtClean="0"/>
              <a:t>    L4BPDN_AT_ERROR_CMD_MODE_NOT_SUPPORT    = 0x02 + L4BPDN_CAUSE_START,</a:t>
            </a:r>
          </a:p>
          <a:p>
            <a:r>
              <a:rPr lang="en-US" dirty="0" smtClean="0"/>
              <a:t>    L4BPDN_AT_ERROR_CURRENT_RAT_UNKNOWN     = 0x03 + L4BPDN_CAUSE_START, </a:t>
            </a:r>
          </a:p>
          <a:p>
            <a:endParaRPr lang="en-US" dirty="0" smtClean="0"/>
          </a:p>
          <a:p>
            <a:r>
              <a:rPr lang="en-US" dirty="0" smtClean="0"/>
              <a:t>    L4BPDN_AT_ERROR_CID_IS_NOT_ACTIVE_FOR_CGCONTRDP      = 0x04 + L4BPDN_CAUSE_START, </a:t>
            </a:r>
          </a:p>
          <a:p>
            <a:r>
              <a:rPr lang="en-US" dirty="0" smtClean="0"/>
              <a:t>    L4BPDN_AT_ERROR_CID_IS_NOT_VALID                     = 0x05 + L4BPDN_CAUSE_START,</a:t>
            </a:r>
          </a:p>
          <a:p>
            <a:r>
              <a:rPr lang="en-US" dirty="0" smtClean="0"/>
              <a:t>    L4BPDN_AT_ERROR_IE_PARSE_RESULT_IS_NOT_OK            = 0x06 + L4BPDN_CAUSE_START,</a:t>
            </a:r>
          </a:p>
          <a:p>
            <a:r>
              <a:rPr lang="en-US" dirty="0" smtClean="0"/>
              <a:t>    L4BPDN_AT_ERROR_PCO_ID_IS_NOT_VALID                  = 0x07 + L4BPDN_CAUSE_START,</a:t>
            </a:r>
          </a:p>
          <a:p>
            <a:r>
              <a:rPr lang="en-US" dirty="0" smtClean="0"/>
              <a:t>    L4BPDN_AT_ERROR_PCO_ID_IS_NOT_SUPPORTED              = 0x08 + L4BPDN_CAUSE_START, </a:t>
            </a:r>
          </a:p>
          <a:p>
            <a:r>
              <a:rPr lang="en-US" dirty="0" smtClean="0"/>
              <a:t>    L4BPDN_AT_ERROR_PCO_ID_SUPPORTED_IS_NOT_PRESENT      = 0x09 + L4BPDN_CAUSE_START,</a:t>
            </a:r>
          </a:p>
          <a:p>
            <a:r>
              <a:rPr lang="en-US" dirty="0" smtClean="0"/>
              <a:t>    L4BPDN_AT_ERROR_CID_IS_NOT_ACTIVE_FOR_BINDING        = 0x0A + L4BPDN_CAUSE_START,</a:t>
            </a:r>
          </a:p>
          <a:p>
            <a:r>
              <a:rPr lang="en-US" dirty="0" smtClean="0"/>
              <a:t>    L4BPDN_AT_ERROR_CID_IS_NOT_ACTIVE_FOR_UNBINDING      = 0x0B + L4BPDN_CAUSE_START,</a:t>
            </a:r>
          </a:p>
          <a:p>
            <a:r>
              <a:rPr lang="en-US" dirty="0" smtClean="0"/>
              <a:t>    L4BPDN_AT_ERROR_CMD_NOT_SUPPORT_IN_CURRENT_DOMAIN    = 0X0C + L4BPDN_CAUSE_START,</a:t>
            </a:r>
          </a:p>
          <a:p>
            <a:r>
              <a:rPr lang="en-US" dirty="0" smtClean="0"/>
              <a:t>    L4BPDN_AT_ERROR_CID_IS_ALREADY_BINDED                = 0x0D + L4BPDN_CAUSE_START,</a:t>
            </a:r>
          </a:p>
          <a:p>
            <a:r>
              <a:rPr lang="en-US" dirty="0" smtClean="0"/>
              <a:t>    L4BPDN_AT_ERROR_CID_IS_ALREADY_UNBINDED              = 0x0E + L4BPDN_CAUSE_START,</a:t>
            </a:r>
          </a:p>
          <a:p>
            <a:r>
              <a:rPr lang="en-US" dirty="0" smtClean="0"/>
              <a:t>    L4BPDN_AT_ERROR_CMD_NOT_SUPPORT                      = 0x0F + L4BPDN_CAUSE_START,</a:t>
            </a:r>
          </a:p>
          <a:p>
            <a:r>
              <a:rPr lang="en-US" dirty="0" smtClean="0"/>
              <a:t>    L4BPDN_AT_ERROR_CGCMOD_NOT_SUPPORT_IN_C2K            = 0x10 + L4BPDN_CAUSE_START,</a:t>
            </a:r>
          </a:p>
          <a:p>
            <a:r>
              <a:rPr lang="en-US" dirty="0" smtClean="0"/>
              <a:t>    L4BPDN_AT_ERROR_EGACT_NOT_SUPPORT_IN_C2K             = 0x11 + L4BPDN_CAUSE_START,</a:t>
            </a:r>
          </a:p>
          <a:p>
            <a:r>
              <a:rPr lang="en-US" dirty="0" smtClean="0"/>
              <a:t>    L4BPDN_AT_ERROR_CID_IS_ACTIVE_BUT_NOT_PRIMARY_PDP    = 0x12 + L4BPDN_CAUSE_START, </a:t>
            </a:r>
          </a:p>
          <a:p>
            <a:r>
              <a:rPr lang="en-US" dirty="0" smtClean="0"/>
              <a:t>    L4BPDN_AT_ERROR_CID_IS_NOT_ACTIVE_FOR_SENDING_DATA   = 0x13 + L4BPDN_CAUSE_START, </a:t>
            </a:r>
          </a:p>
          <a:p>
            <a:r>
              <a:rPr lang="en-US" dirty="0" smtClean="0"/>
              <a:t>    L4BPDN_CGEV_IND_FROM_CVAL_WITHOUT_CAUSE              = 0x14 + L4BPDN_CAUSE_START,</a:t>
            </a:r>
          </a:p>
          <a:p>
            <a:r>
              <a:rPr lang="en-US" dirty="0" smtClean="0"/>
              <a:t>    L4BPDN_CGEV_IND_NO_CAUSE                             = 0x15 + L4BPDN_CAUSE_START,</a:t>
            </a:r>
          </a:p>
          <a:p>
            <a:endParaRPr lang="en-US" dirty="0" smtClean="0"/>
          </a:p>
          <a:p>
            <a:r>
              <a:rPr lang="en-US" dirty="0" smtClean="0"/>
              <a:t>    L4BPDN_LEISIM_CAUSE_START = 0X01580, </a:t>
            </a:r>
          </a:p>
          <a:p>
            <a:r>
              <a:rPr lang="en-US" dirty="0" smtClean="0"/>
              <a:t>    L4BPDN_LEISIM_AT_ERROR_CID_IS_ALREADY_BINDED         = 0x01 + L4BPDN_LEISIM_CAUSE_START, </a:t>
            </a:r>
          </a:p>
          <a:p>
            <a:r>
              <a:rPr lang="en-US" dirty="0" smtClean="0"/>
              <a:t>    L4BPDN_LEISIM_AT_ERROR_CID_PDN_TRANSFER_ONGOING      = 0x02 + L4BPDN_LEISIM_CAUSE_START,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L4BPDN_LEISIM_OTHER_DIRECTION_IRAT_STARTED_ABORT_REVIVE                = 0x03 + L4BPDN_LEISIM_CAUSE_START,</a:t>
            </a:r>
          </a:p>
          <a:p>
            <a:r>
              <a:rPr lang="en-US" dirty="0" smtClean="0"/>
              <a:t>    L4BPDN_LEISIM_EHRPD_ALL_3_ROUNDS_REVIVE_FAIL                           = 0x04 + L4BPDN_LEISIM_CAUSE_START,</a:t>
            </a:r>
          </a:p>
          <a:p>
            <a:r>
              <a:rPr lang="en-US" dirty="0" smtClean="0"/>
              <a:t>    L4BPDN_LEISIM_DEACT_ABORT_REVIVE                                       = 0x05 + L4BPDN_LEISIM_CAUSE_START,</a:t>
            </a:r>
          </a:p>
          <a:p>
            <a:r>
              <a:rPr lang="en-US" dirty="0" smtClean="0"/>
              <a:t>    L4BPDN_LEISIM_EHRPD_ONE_PDN_REVIVE_SUCCESS_NO_NEED_REVIVE_OTHER        = 0x06 + L4BPDN_LEISIM_CAUSE_START,</a:t>
            </a:r>
          </a:p>
          <a:p>
            <a:r>
              <a:rPr lang="en-US" dirty="0" smtClean="0"/>
              <a:t>    L4BPDN_LEISIM_OTHER_DIRECTION_IRAT_STARTED_ABORT_EHRPD_2ND_REVIVE      = 0x07 + L4BPDN_LEISIM_CAUSE_START,</a:t>
            </a:r>
          </a:p>
          <a:p>
            <a:r>
              <a:rPr lang="en-US" dirty="0" smtClean="0"/>
              <a:t>    L4BPDN_LEISIM_OTHER_DIRECTION_IRAT_STARTED_ABORT_EHRPD_3ND_REVIVE      = 0x08 + L4BPDN_LEISIM_CAUSE_START,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L4BPDN_LEISIM_CAUSE_END, </a:t>
            </a:r>
          </a:p>
          <a:p>
            <a:r>
              <a:rPr lang="en-US" dirty="0" smtClean="0"/>
              <a:t>    L4BPDN_CAUSE_END   = 0xFF + L4BPDN_CAUSE_START, </a:t>
            </a:r>
          </a:p>
          <a:p>
            <a:r>
              <a:rPr lang="en-US" dirty="0" smtClean="0"/>
              <a:t>/* ============================== L4BPDN cause ============================== */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/>
            </a:lvl1pPr>
            <a:lvl3pPr marL="1143000" indent="-228600">
              <a:buClr>
                <a:schemeClr val="accent1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AA921E-794B-45B8-8D12-A707D43F433B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Click to edit Master subtitle style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94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137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7931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221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976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1361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9177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7638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5595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3938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35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7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WCS/SE3/PS8 Hong</a:t>
            </a:r>
          </a:p>
          <a:p>
            <a:r>
              <a:rPr lang="en-US" dirty="0" smtClean="0"/>
              <a:t>2017/05/15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Gen93 </a:t>
            </a:r>
            <a:r>
              <a:rPr lang="en-US" dirty="0" smtClean="0"/>
              <a:t>LWCTG L4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67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ATP Library Components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ATP contains two build components</a:t>
            </a:r>
          </a:p>
          <a:p>
            <a:pPr lvl="1"/>
            <a:r>
              <a:rPr lang="en-US" dirty="0" err="1" smtClean="0"/>
              <a:t>atp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source release to L4 package customer</a:t>
            </a:r>
            <a:endParaRPr lang="en-US" dirty="0" smtClean="0"/>
          </a:p>
          <a:p>
            <a:pPr lvl="1"/>
            <a:r>
              <a:rPr lang="en-US" dirty="0" err="1" smtClean="0"/>
              <a:t>atp_protected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library release for all customers</a:t>
            </a:r>
            <a:endParaRPr lang="en-US" dirty="0" smtClean="0"/>
          </a:p>
          <a:p>
            <a:r>
              <a:rPr lang="en-US" dirty="0" smtClean="0"/>
              <a:t>ATP libraries are built in all projects except L1S and BASIC projects</a:t>
            </a:r>
          </a:p>
          <a:p>
            <a:r>
              <a:rPr lang="en-US" dirty="0" smtClean="0"/>
              <a:t>Refer to complist_def.mak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ATP File Architecture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mcu</a:t>
            </a:r>
            <a:r>
              <a:rPr lang="en-US" dirty="0" smtClean="0"/>
              <a:t>/</a:t>
            </a:r>
            <a:r>
              <a:rPr lang="en-US" dirty="0" err="1" smtClean="0"/>
              <a:t>pcore</a:t>
            </a:r>
            <a:r>
              <a:rPr lang="en-US" dirty="0" smtClean="0"/>
              <a:t>/modem/</a:t>
            </a:r>
            <a:r>
              <a:rPr lang="en-US" dirty="0" err="1" smtClean="0"/>
              <a:t>atp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protected/</a:t>
            </a:r>
          </a:p>
          <a:p>
            <a:pPr lvl="2"/>
            <a:r>
              <a:rPr lang="en-US" dirty="0" smtClean="0"/>
              <a:t>include/</a:t>
            </a:r>
          </a:p>
          <a:p>
            <a:pPr lvl="3"/>
            <a:r>
              <a:rPr lang="en-US" dirty="0" smtClean="0"/>
              <a:t>Header files used by </a:t>
            </a:r>
            <a:r>
              <a:rPr lang="en-US" dirty="0" err="1" smtClean="0"/>
              <a:t>mcu</a:t>
            </a:r>
            <a:r>
              <a:rPr lang="en-US" dirty="0" smtClean="0"/>
              <a:t>/</a:t>
            </a:r>
            <a:r>
              <a:rPr lang="en-US" dirty="0" err="1" smtClean="0"/>
              <a:t>pcore</a:t>
            </a:r>
            <a:r>
              <a:rPr lang="en-US" dirty="0" smtClean="0"/>
              <a:t>/modem/</a:t>
            </a:r>
            <a:r>
              <a:rPr lang="en-US" dirty="0" err="1" smtClean="0"/>
              <a:t>atp</a:t>
            </a:r>
            <a:r>
              <a:rPr lang="en-US" dirty="0" smtClean="0"/>
              <a:t>/protected/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</a:p>
          <a:p>
            <a:pPr lvl="2"/>
            <a:r>
              <a:rPr lang="en-US" dirty="0" err="1" smtClean="0"/>
              <a:t>src</a:t>
            </a:r>
            <a:r>
              <a:rPr lang="en-US" dirty="0" smtClean="0"/>
              <a:t>/</a:t>
            </a:r>
          </a:p>
          <a:p>
            <a:pPr lvl="3"/>
            <a:r>
              <a:rPr lang="en-US" dirty="0" smtClean="0"/>
              <a:t>Source files not released to customer</a:t>
            </a:r>
          </a:p>
          <a:p>
            <a:pPr lvl="4"/>
            <a:r>
              <a:rPr lang="en-US" dirty="0" smtClean="0"/>
              <a:t>E.g., IMC/IMCSMS/VDM/SDM/LTECSR related source codes</a:t>
            </a:r>
          </a:p>
          <a:p>
            <a:pPr lvl="1"/>
            <a:r>
              <a:rPr lang="en-US" dirty="0" smtClean="0"/>
              <a:t>include/</a:t>
            </a:r>
          </a:p>
          <a:p>
            <a:pPr lvl="2"/>
            <a:r>
              <a:rPr lang="en-US" dirty="0" smtClean="0"/>
              <a:t>Header files used by </a:t>
            </a:r>
            <a:r>
              <a:rPr lang="en-US" dirty="0" err="1" smtClean="0"/>
              <a:t>mcu</a:t>
            </a:r>
            <a:r>
              <a:rPr lang="en-US" dirty="0" smtClean="0"/>
              <a:t>/</a:t>
            </a:r>
            <a:r>
              <a:rPr lang="en-US" dirty="0" err="1" smtClean="0"/>
              <a:t>pcore</a:t>
            </a:r>
            <a:r>
              <a:rPr lang="en-US" dirty="0" smtClean="0"/>
              <a:t>/modem/</a:t>
            </a:r>
            <a:r>
              <a:rPr lang="en-US" dirty="0" err="1" smtClean="0"/>
              <a:t>atp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 and </a:t>
            </a:r>
            <a:r>
              <a:rPr lang="en-US" dirty="0" err="1" smtClean="0"/>
              <a:t>mcu</a:t>
            </a:r>
            <a:r>
              <a:rPr lang="en-US" dirty="0" smtClean="0"/>
              <a:t>/</a:t>
            </a:r>
            <a:r>
              <a:rPr lang="en-US" dirty="0" err="1" smtClean="0"/>
              <a:t>pcore</a:t>
            </a:r>
            <a:r>
              <a:rPr lang="en-US" dirty="0" smtClean="0"/>
              <a:t>/modem/</a:t>
            </a:r>
            <a:r>
              <a:rPr lang="en-US" dirty="0" err="1" smtClean="0"/>
              <a:t>atp</a:t>
            </a:r>
            <a:r>
              <a:rPr lang="en-US" dirty="0" smtClean="0"/>
              <a:t>/protected/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</a:t>
            </a:r>
          </a:p>
          <a:p>
            <a:pPr lvl="2"/>
            <a:r>
              <a:rPr lang="en-US" dirty="0" smtClean="0"/>
              <a:t>ATP source files, including ATP_IO and ATP framework</a:t>
            </a:r>
          </a:p>
          <a:p>
            <a:pPr lvl="2"/>
            <a:r>
              <a:rPr lang="en-US" dirty="0" smtClean="0"/>
              <a:t>These files are “L4 package” release policy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ATP Interface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Inter Task</a:t>
            </a:r>
          </a:p>
          <a:p>
            <a:pPr lvl="1"/>
            <a:r>
              <a:rPr lang="en-US" dirty="0" smtClean="0"/>
              <a:t>ATP_IO</a:t>
            </a:r>
          </a:p>
          <a:p>
            <a:pPr lvl="2"/>
            <a:r>
              <a:rPr lang="en-US" dirty="0" smtClean="0"/>
              <a:t>UART driver (UART</a:t>
            </a:r>
            <a:r>
              <a:rPr lang="zh-TW" altLang="en-US" dirty="0" smtClean="0"/>
              <a:t>、</a:t>
            </a:r>
            <a:r>
              <a:rPr lang="en-US" dirty="0" smtClean="0"/>
              <a:t>CMUX)</a:t>
            </a:r>
          </a:p>
          <a:p>
            <a:pPr lvl="3"/>
            <a:r>
              <a:rPr lang="en-US" dirty="0" smtClean="0"/>
              <a:t>MSG_ID_UART_READY_TO_READ_IND</a:t>
            </a:r>
          </a:p>
          <a:p>
            <a:pPr lvl="3"/>
            <a:r>
              <a:rPr lang="en-US" dirty="0" smtClean="0"/>
              <a:t>MSG_ID_UART_READY_TO_WRITE_IND</a:t>
            </a:r>
          </a:p>
          <a:p>
            <a:pPr lvl="3"/>
            <a:r>
              <a:rPr lang="en-US" dirty="0" smtClean="0"/>
              <a:t>MSG_ID_CMUX_DLC_CONNECT_IND</a:t>
            </a:r>
          </a:p>
          <a:p>
            <a:pPr lvl="3"/>
            <a:r>
              <a:rPr lang="en-US" dirty="0" smtClean="0"/>
              <a:t>MSG_ID_CMUX_CLOSE_DOWN_IND</a:t>
            </a:r>
          </a:p>
          <a:p>
            <a:pPr lvl="1"/>
            <a:r>
              <a:rPr lang="en-US" dirty="0" smtClean="0"/>
              <a:t>ATP</a:t>
            </a:r>
          </a:p>
          <a:p>
            <a:pPr lvl="2"/>
            <a:r>
              <a:rPr lang="en-US" dirty="0" smtClean="0"/>
              <a:t>AT in ILM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L4B</a:t>
            </a:r>
          </a:p>
          <a:p>
            <a:pPr lvl="3"/>
            <a:r>
              <a:rPr lang="en-US" dirty="0" smtClean="0"/>
              <a:t>MSG_ID_ATP_L4B_AT_CMD_REQ</a:t>
            </a:r>
          </a:p>
          <a:p>
            <a:pPr lvl="3"/>
            <a:r>
              <a:rPr lang="en-US" dirty="0" smtClean="0"/>
              <a:t>MSG_ID_ATP_L4B_AT_CMD_CNF</a:t>
            </a:r>
          </a:p>
          <a:p>
            <a:pPr lvl="3"/>
            <a:r>
              <a:rPr lang="en-US" dirty="0" smtClean="0"/>
              <a:t>MSG_ID_ATP_L4B_AT_URC_IND</a:t>
            </a:r>
          </a:p>
          <a:p>
            <a:pPr lvl="2"/>
            <a:r>
              <a:rPr lang="en-US" dirty="0" smtClean="0"/>
              <a:t>ILM with middleman</a:t>
            </a:r>
          </a:p>
          <a:p>
            <a:r>
              <a:rPr lang="en-US" dirty="0" smtClean="0"/>
              <a:t>Inner Task</a:t>
            </a:r>
          </a:p>
          <a:p>
            <a:pPr lvl="1"/>
            <a:r>
              <a:rPr lang="en-US" dirty="0" smtClean="0"/>
              <a:t>ATP_IO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ATP</a:t>
            </a:r>
          </a:p>
          <a:p>
            <a:pPr lvl="2"/>
            <a:r>
              <a:rPr lang="en-US" dirty="0" smtClean="0"/>
              <a:t>MSG_ID_ATP_AT_CMD_REQ</a:t>
            </a:r>
          </a:p>
          <a:p>
            <a:pPr lvl="1"/>
            <a:r>
              <a:rPr lang="en-US" dirty="0" smtClean="0"/>
              <a:t>ATP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ATP_IO</a:t>
            </a:r>
          </a:p>
          <a:p>
            <a:pPr lvl="2"/>
            <a:r>
              <a:rPr lang="en-US" dirty="0" smtClean="0"/>
              <a:t>MSG_ID_ATP_AT_CMD_CNF</a:t>
            </a:r>
          </a:p>
          <a:p>
            <a:pPr lvl="2"/>
            <a:r>
              <a:rPr lang="en-US" dirty="0" smtClean="0"/>
              <a:t>MSG_ID_ATP_IO_URC_IND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Command from AP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866899"/>
            <a:ext cx="8229600" cy="148924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1. AP writes to UART port </a:t>
            </a:r>
            <a:r>
              <a:rPr lang="en-US" dirty="0" smtClean="0">
                <a:sym typeface="Wingdings" pitchFamily="2" charset="2"/>
              </a:rPr>
              <a:t> 2. ATP_IO read from UART port to buffer  3. ATP_IO parses data in the buffer  4. ATP_IO process AT commands and forwards to ATP via AT in ILM 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5a. ATP translates the AT commands to ILM for middleman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or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5b. ATP forwards the AT in ILM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to </a:t>
            </a:r>
            <a:r>
              <a:rPr lang="en-US" dirty="0" smtClean="0">
                <a:sym typeface="Wingdings" pitchFamily="2" charset="2"/>
              </a:rPr>
              <a:t>protocol stack(L4B)</a:t>
            </a:r>
            <a:endParaRPr lang="en-US" dirty="0"/>
          </a:p>
        </p:txBody>
      </p:sp>
      <p:grpSp>
        <p:nvGrpSpPr>
          <p:cNvPr id="26" name="群組 25"/>
          <p:cNvGrpSpPr/>
          <p:nvPr/>
        </p:nvGrpSpPr>
        <p:grpSpPr>
          <a:xfrm>
            <a:off x="4275110" y="3356145"/>
            <a:ext cx="4136428" cy="3142878"/>
            <a:chOff x="4275110" y="3356145"/>
            <a:chExt cx="4136428" cy="3142878"/>
          </a:xfrm>
        </p:grpSpPr>
        <p:grpSp>
          <p:nvGrpSpPr>
            <p:cNvPr id="5" name="群組 4"/>
            <p:cNvGrpSpPr/>
            <p:nvPr/>
          </p:nvGrpSpPr>
          <p:grpSpPr>
            <a:xfrm>
              <a:off x="4275110" y="3356145"/>
              <a:ext cx="4136428" cy="3142878"/>
              <a:chOff x="6811908" y="2931328"/>
              <a:chExt cx="4136428" cy="3142878"/>
            </a:xfrm>
          </p:grpSpPr>
          <p:sp>
            <p:nvSpPr>
              <p:cNvPr id="6" name="圓角矩形 5"/>
              <p:cNvSpPr/>
              <p:nvPr/>
            </p:nvSpPr>
            <p:spPr>
              <a:xfrm>
                <a:off x="6811908" y="4451480"/>
                <a:ext cx="1488724" cy="109019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98DBFF">
                    <a:lumMod val="50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uLnTx/>
                    <a:uFillTx/>
                    <a:latin typeface="Calibri"/>
                    <a:ea typeface="+mn-ea"/>
                    <a:cs typeface="+mn-cs"/>
                  </a:rPr>
                  <a:t>middleman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8876407" y="2931328"/>
                <a:ext cx="2010252" cy="324384"/>
              </a:xfrm>
              <a:prstGeom prst="rect">
                <a:avLst/>
              </a:prstGeom>
              <a:noFill/>
              <a:ln w="9525" cap="flat" cmpd="sng" algn="ctr">
                <a:solidFill>
                  <a:srgbClr val="353630"/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5363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" name="Straight Arrow Connector 34"/>
              <p:cNvCxnSpPr>
                <a:stCxn id="11" idx="2"/>
                <a:endCxn id="15" idx="0"/>
              </p:cNvCxnSpPr>
              <p:nvPr/>
            </p:nvCxnSpPr>
            <p:spPr>
              <a:xfrm>
                <a:off x="9890900" y="4718271"/>
                <a:ext cx="4745" cy="8540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D71F85"/>
                </a:solidFill>
                <a:prstDash val="solid"/>
                <a:headEnd type="none" w="med" len="med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文字方塊 8"/>
              <p:cNvSpPr txBox="1"/>
              <p:nvPr/>
            </p:nvSpPr>
            <p:spPr>
              <a:xfrm>
                <a:off x="9879599" y="4974745"/>
                <a:ext cx="757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AT in ILM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文字方塊 42"/>
              <p:cNvSpPr txBox="1"/>
              <p:nvPr/>
            </p:nvSpPr>
            <p:spPr>
              <a:xfrm>
                <a:off x="8920894" y="4998648"/>
                <a:ext cx="418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ILM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876407" y="3562794"/>
                <a:ext cx="2028986" cy="1155477"/>
              </a:xfrm>
              <a:prstGeom prst="rect">
                <a:avLst/>
              </a:prstGeom>
              <a:gradFill rotWithShape="1">
                <a:gsLst>
                  <a:gs pos="0">
                    <a:srgbClr val="353630">
                      <a:tint val="100000"/>
                      <a:shade val="100000"/>
                      <a:satMod val="130000"/>
                    </a:srgbClr>
                  </a:gs>
                  <a:gs pos="100000">
                    <a:srgbClr val="35363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2700" cap="flat" cmpd="sng" algn="ctr">
                <a:solidFill>
                  <a:srgbClr val="FF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 anchorCtr="0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125219" y="4331408"/>
                <a:ext cx="720000" cy="2520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0A1D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 smtClean="0">
                    <a:solidFill>
                      <a:srgbClr val="353630"/>
                    </a:solidFill>
                    <a:latin typeface="Calibri"/>
                  </a:rPr>
                  <a:t>AT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5363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P_2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919811" y="4139252"/>
                <a:ext cx="720000" cy="2520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0A1D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 smtClean="0">
                    <a:solidFill>
                      <a:srgbClr val="353630"/>
                    </a:solidFill>
                    <a:latin typeface="Calibri"/>
                  </a:rPr>
                  <a:t>ATP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521219" y="3582311"/>
                <a:ext cx="720000" cy="252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kern="0" dirty="0" smtClean="0">
                    <a:solidFill>
                      <a:srgbClr val="353630"/>
                    </a:solidFill>
                    <a:latin typeface="Calibri"/>
                    <a:ea typeface="+mn-ea"/>
                  </a:rPr>
                  <a:t>ATP_IO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842954" y="5572271"/>
                <a:ext cx="2105382" cy="501935"/>
              </a:xfrm>
              <a:prstGeom prst="rect">
                <a:avLst/>
              </a:prstGeom>
              <a:noFill/>
              <a:ln w="9525" cap="flat" cmpd="sng" algn="ctr">
                <a:solidFill>
                  <a:srgbClr val="353630"/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srgbClr val="353630"/>
                    </a:solidFill>
                    <a:latin typeface="Calibri"/>
                  </a:rPr>
                  <a:t>Protocol Stack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6" name="Straight Arrow Connector 34"/>
              <p:cNvCxnSpPr>
                <a:endCxn id="13" idx="0"/>
              </p:cNvCxnSpPr>
              <p:nvPr/>
            </p:nvCxnSpPr>
            <p:spPr>
              <a:xfrm flipH="1">
                <a:off x="9279811" y="3834311"/>
                <a:ext cx="611089" cy="30494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D71F85"/>
                </a:solidFill>
                <a:prstDash val="solid"/>
                <a:headEnd type="none" w="med" len="med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7" name="向下箭號 16"/>
              <p:cNvSpPr/>
              <p:nvPr/>
            </p:nvSpPr>
            <p:spPr>
              <a:xfrm>
                <a:off x="9767160" y="3255712"/>
                <a:ext cx="200722" cy="26753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hape 41"/>
              <p:cNvCxnSpPr/>
              <p:nvPr/>
            </p:nvCxnSpPr>
            <p:spPr>
              <a:xfrm rot="5400000">
                <a:off x="8729171" y="4318673"/>
                <a:ext cx="252000" cy="1116000"/>
              </a:xfrm>
              <a:prstGeom prst="bentConnector2">
                <a:avLst/>
              </a:prstGeom>
              <a:ln w="19050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字方塊 18"/>
              <p:cNvSpPr txBox="1"/>
              <p:nvPr/>
            </p:nvSpPr>
            <p:spPr>
              <a:xfrm>
                <a:off x="9600179" y="3890066"/>
                <a:ext cx="757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AT in ILM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" name="橢圓 19"/>
            <p:cNvSpPr/>
            <p:nvPr/>
          </p:nvSpPr>
          <p:spPr>
            <a:xfrm>
              <a:off x="7471833" y="3673134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7727891" y="4024760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2</a:t>
              </a:r>
              <a:endParaRPr lang="en-US" sz="1200" b="1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6751833" y="4182850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4</a:t>
              </a:r>
              <a:endParaRPr lang="en-US" sz="1200" b="1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8002952" y="4021046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3</a:t>
              </a:r>
              <a:endParaRPr lang="en-US" sz="1200" b="1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7382737" y="5170820"/>
              <a:ext cx="345154" cy="2213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b="1" dirty="0" smtClean="0"/>
                <a:t>5b</a:t>
              </a:r>
              <a:endParaRPr lang="en-US" sz="1200" b="1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5984892" y="5170820"/>
              <a:ext cx="345154" cy="2213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b="1" dirty="0" smtClean="0"/>
                <a:t>5a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Command</a:t>
            </a:r>
            <a:r>
              <a:rPr lang="en-US" dirty="0" smtClean="0">
                <a:sym typeface="Wingdings" pitchFamily="2" charset="2"/>
              </a:rPr>
              <a:t> from Middleman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112655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ym typeface="Wingdings" pitchFamily="2" charset="2"/>
              </a:rPr>
              <a:t>1. Middleman sends request ILM to ATP  2. ATP translates the request ILM to AT command  3. ATP sends the AT in ILM to protocol stack(L4B)</a:t>
            </a:r>
          </a:p>
        </p:txBody>
      </p:sp>
      <p:grpSp>
        <p:nvGrpSpPr>
          <p:cNvPr id="36" name="群組 35"/>
          <p:cNvGrpSpPr/>
          <p:nvPr/>
        </p:nvGrpSpPr>
        <p:grpSpPr>
          <a:xfrm>
            <a:off x="4276800" y="3355200"/>
            <a:ext cx="4136428" cy="3142878"/>
            <a:chOff x="4276800" y="3355200"/>
            <a:chExt cx="4136428" cy="3142878"/>
          </a:xfrm>
        </p:grpSpPr>
        <p:grpSp>
          <p:nvGrpSpPr>
            <p:cNvPr id="20" name="群組 31"/>
            <p:cNvGrpSpPr/>
            <p:nvPr/>
          </p:nvGrpSpPr>
          <p:grpSpPr>
            <a:xfrm>
              <a:off x="4276800" y="3355200"/>
              <a:ext cx="4136428" cy="3142878"/>
              <a:chOff x="6811908" y="2931328"/>
              <a:chExt cx="4136428" cy="3142878"/>
            </a:xfrm>
          </p:grpSpPr>
          <p:sp>
            <p:nvSpPr>
              <p:cNvPr id="21" name="圓角矩形 20"/>
              <p:cNvSpPr/>
              <p:nvPr/>
            </p:nvSpPr>
            <p:spPr>
              <a:xfrm>
                <a:off x="6811908" y="4451480"/>
                <a:ext cx="1488724" cy="109019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98DBFF">
                    <a:lumMod val="50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uLnTx/>
                    <a:uFillTx/>
                    <a:latin typeface="Calibri"/>
                    <a:ea typeface="+mn-ea"/>
                    <a:cs typeface="+mn-cs"/>
                  </a:rPr>
                  <a:t>middleman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876407" y="2931328"/>
                <a:ext cx="2010252" cy="324384"/>
              </a:xfrm>
              <a:prstGeom prst="rect">
                <a:avLst/>
              </a:prstGeom>
              <a:noFill/>
              <a:ln w="9525" cap="flat" cmpd="sng" algn="ctr">
                <a:solidFill>
                  <a:srgbClr val="353630"/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5363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3" name="Straight Arrow Connector 34"/>
              <p:cNvCxnSpPr>
                <a:stCxn id="26" idx="2"/>
                <a:endCxn id="31" idx="0"/>
              </p:cNvCxnSpPr>
              <p:nvPr/>
            </p:nvCxnSpPr>
            <p:spPr>
              <a:xfrm>
                <a:off x="9890900" y="4718271"/>
                <a:ext cx="4745" cy="8540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D71F85"/>
                </a:solidFill>
                <a:prstDash val="solid"/>
                <a:headEnd type="none" w="med" len="med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4" name="文字方塊 23"/>
              <p:cNvSpPr txBox="1"/>
              <p:nvPr/>
            </p:nvSpPr>
            <p:spPr>
              <a:xfrm>
                <a:off x="9879599" y="4974745"/>
                <a:ext cx="757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AT in ILM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文字方塊 42"/>
              <p:cNvSpPr txBox="1"/>
              <p:nvPr/>
            </p:nvSpPr>
            <p:spPr>
              <a:xfrm>
                <a:off x="8920894" y="4998648"/>
                <a:ext cx="418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ILM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876407" y="3562794"/>
                <a:ext cx="2028986" cy="1155477"/>
              </a:xfrm>
              <a:prstGeom prst="rect">
                <a:avLst/>
              </a:prstGeom>
              <a:gradFill rotWithShape="1">
                <a:gsLst>
                  <a:gs pos="0">
                    <a:srgbClr val="353630">
                      <a:tint val="100000"/>
                      <a:shade val="100000"/>
                      <a:satMod val="130000"/>
                    </a:srgbClr>
                  </a:gs>
                  <a:gs pos="100000">
                    <a:srgbClr val="35363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2700" cap="flat" cmpd="sng" algn="ctr">
                <a:solidFill>
                  <a:srgbClr val="FF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 anchorCtr="0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9125219" y="4331408"/>
                <a:ext cx="720000" cy="2520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0A1D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 smtClean="0">
                    <a:solidFill>
                      <a:srgbClr val="353630"/>
                    </a:solidFill>
                    <a:latin typeface="Calibri"/>
                  </a:rPr>
                  <a:t>AT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5363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P_2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919811" y="4139252"/>
                <a:ext cx="720000" cy="2520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0A1D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 smtClean="0">
                    <a:solidFill>
                      <a:srgbClr val="353630"/>
                    </a:solidFill>
                    <a:latin typeface="Calibri"/>
                  </a:rPr>
                  <a:t>ATP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9521219" y="3582311"/>
                <a:ext cx="720000" cy="252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kern="0" dirty="0" smtClean="0">
                    <a:solidFill>
                      <a:srgbClr val="353630"/>
                    </a:solidFill>
                    <a:latin typeface="Calibri"/>
                    <a:ea typeface="+mn-ea"/>
                  </a:rPr>
                  <a:t>ATP_IO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0" name="Shape 41"/>
              <p:cNvCxnSpPr/>
              <p:nvPr/>
            </p:nvCxnSpPr>
            <p:spPr>
              <a:xfrm rot="5400000">
                <a:off x="8684738" y="4349494"/>
                <a:ext cx="540000" cy="1296000"/>
              </a:xfrm>
              <a:prstGeom prst="bentConnector2">
                <a:avLst/>
              </a:prstGeom>
              <a:ln w="1905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8842954" y="5572271"/>
                <a:ext cx="2105382" cy="501935"/>
              </a:xfrm>
              <a:prstGeom prst="rect">
                <a:avLst/>
              </a:prstGeom>
              <a:noFill/>
              <a:ln w="9525" cap="flat" cmpd="sng" algn="ctr">
                <a:solidFill>
                  <a:srgbClr val="353630"/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srgbClr val="353630"/>
                    </a:solidFill>
                    <a:latin typeface="Calibri"/>
                  </a:rPr>
                  <a:t>Protocol Stack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向下箭號 31"/>
              <p:cNvSpPr/>
              <p:nvPr/>
            </p:nvSpPr>
            <p:spPr>
              <a:xfrm>
                <a:off x="9767160" y="3255712"/>
                <a:ext cx="200722" cy="26753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橢圓 32"/>
            <p:cNvSpPr/>
            <p:nvPr/>
          </p:nvSpPr>
          <p:spPr>
            <a:xfrm>
              <a:off x="5972361" y="5550978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7108983" y="4539221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2</a:t>
              </a:r>
              <a:endParaRPr lang="en-US" sz="1200" b="1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7370206" y="5125439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3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Response from Protocol Stack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132868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ym typeface="Wingdings" pitchFamily="2" charset="2"/>
              </a:rPr>
              <a:t>1. Protocol stack sends AT response in ILM to ATP 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2a. ATP forwards the AT response in ILM to ATP_IO  3. ATP_IO writes to AP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or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2b. ATP translates the AT response to ILM for middleman</a:t>
            </a:r>
          </a:p>
        </p:txBody>
      </p:sp>
      <p:grpSp>
        <p:nvGrpSpPr>
          <p:cNvPr id="46" name="群組 45"/>
          <p:cNvGrpSpPr/>
          <p:nvPr/>
        </p:nvGrpSpPr>
        <p:grpSpPr>
          <a:xfrm>
            <a:off x="4276800" y="3355200"/>
            <a:ext cx="4136428" cy="3142878"/>
            <a:chOff x="4389464" y="3195588"/>
            <a:chExt cx="4136428" cy="3142878"/>
          </a:xfrm>
        </p:grpSpPr>
        <p:grpSp>
          <p:nvGrpSpPr>
            <p:cNvPr id="27" name="群組 26"/>
            <p:cNvGrpSpPr/>
            <p:nvPr/>
          </p:nvGrpSpPr>
          <p:grpSpPr>
            <a:xfrm>
              <a:off x="4389464" y="3195588"/>
              <a:ext cx="4136428" cy="3142878"/>
              <a:chOff x="2909058" y="3265858"/>
              <a:chExt cx="4136428" cy="3142878"/>
            </a:xfrm>
          </p:grpSpPr>
          <p:sp>
            <p:nvSpPr>
              <p:cNvPr id="28" name="圓角矩形 27"/>
              <p:cNvSpPr/>
              <p:nvPr/>
            </p:nvSpPr>
            <p:spPr>
              <a:xfrm>
                <a:off x="2909058" y="4786010"/>
                <a:ext cx="1488724" cy="109019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98DBFF">
                    <a:lumMod val="50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uLnTx/>
                    <a:uFillTx/>
                    <a:latin typeface="Calibri"/>
                    <a:ea typeface="+mn-ea"/>
                    <a:cs typeface="+mn-cs"/>
                  </a:rPr>
                  <a:t>middleman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973557" y="3265858"/>
                <a:ext cx="2010252" cy="324384"/>
              </a:xfrm>
              <a:prstGeom prst="rect">
                <a:avLst/>
              </a:prstGeom>
              <a:noFill/>
              <a:ln w="9525" cap="flat" cmpd="sng" algn="ctr">
                <a:solidFill>
                  <a:srgbClr val="353630"/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5363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0" name="Straight Arrow Connector 34"/>
              <p:cNvCxnSpPr/>
              <p:nvPr/>
            </p:nvCxnSpPr>
            <p:spPr>
              <a:xfrm flipV="1">
                <a:off x="5988050" y="5052801"/>
                <a:ext cx="4745" cy="8540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D71F85"/>
                </a:solidFill>
                <a:prstDash val="solid"/>
                <a:headEnd type="none" w="med" len="med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31" name="文字方塊 30"/>
              <p:cNvSpPr txBox="1"/>
              <p:nvPr/>
            </p:nvSpPr>
            <p:spPr>
              <a:xfrm>
                <a:off x="5976749" y="5309275"/>
                <a:ext cx="757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AT in ILM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文字方塊 42"/>
              <p:cNvSpPr txBox="1"/>
              <p:nvPr/>
            </p:nvSpPr>
            <p:spPr>
              <a:xfrm>
                <a:off x="5018044" y="5333178"/>
                <a:ext cx="418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ILM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973557" y="3897324"/>
                <a:ext cx="2028986" cy="1155477"/>
              </a:xfrm>
              <a:prstGeom prst="rect">
                <a:avLst/>
              </a:prstGeom>
              <a:gradFill rotWithShape="1">
                <a:gsLst>
                  <a:gs pos="0">
                    <a:srgbClr val="353630">
                      <a:tint val="100000"/>
                      <a:shade val="100000"/>
                      <a:satMod val="130000"/>
                    </a:srgbClr>
                  </a:gs>
                  <a:gs pos="100000">
                    <a:srgbClr val="35363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2700" cap="flat" cmpd="sng" algn="ctr">
                <a:solidFill>
                  <a:srgbClr val="FF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 anchorCtr="0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222369" y="4665938"/>
                <a:ext cx="720000" cy="2520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0A1D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 smtClean="0">
                    <a:solidFill>
                      <a:srgbClr val="353630"/>
                    </a:solidFill>
                    <a:latin typeface="Calibri"/>
                  </a:rPr>
                  <a:t>AT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5363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P_2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016961" y="4473782"/>
                <a:ext cx="720000" cy="2520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0A1D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 smtClean="0">
                    <a:solidFill>
                      <a:srgbClr val="353630"/>
                    </a:solidFill>
                    <a:latin typeface="Calibri"/>
                  </a:rPr>
                  <a:t>ATP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618369" y="3916841"/>
                <a:ext cx="720000" cy="252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kern="0" dirty="0" smtClean="0">
                    <a:solidFill>
                      <a:srgbClr val="353630"/>
                    </a:solidFill>
                    <a:latin typeface="Calibri"/>
                    <a:ea typeface="+mn-ea"/>
                  </a:rPr>
                  <a:t>ATP_IO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940104" y="5906801"/>
                <a:ext cx="2105382" cy="501935"/>
              </a:xfrm>
              <a:prstGeom prst="rect">
                <a:avLst/>
              </a:prstGeom>
              <a:noFill/>
              <a:ln w="9525" cap="flat" cmpd="sng" algn="ctr">
                <a:solidFill>
                  <a:srgbClr val="353630"/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srgbClr val="353630"/>
                    </a:solidFill>
                    <a:latin typeface="Calibri"/>
                  </a:rPr>
                  <a:t>Protocol Stack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8" name="Straight Arrow Connector 34"/>
              <p:cNvCxnSpPr>
                <a:endCxn id="35" idx="0"/>
              </p:cNvCxnSpPr>
              <p:nvPr/>
            </p:nvCxnSpPr>
            <p:spPr>
              <a:xfrm flipH="1">
                <a:off x="5376961" y="4168841"/>
                <a:ext cx="611089" cy="30494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D71F85"/>
                </a:solidFill>
                <a:prstDash val="solid"/>
                <a:headEnd type="triangl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39" name="向下箭號 38"/>
              <p:cNvSpPr/>
              <p:nvPr/>
            </p:nvSpPr>
            <p:spPr>
              <a:xfrm flipV="1">
                <a:off x="5864310" y="3590242"/>
                <a:ext cx="200722" cy="26753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hape 41"/>
            <p:cNvCxnSpPr/>
            <p:nvPr/>
          </p:nvCxnSpPr>
          <p:spPr>
            <a:xfrm rot="5400000">
              <a:off x="6306727" y="4582933"/>
              <a:ext cx="252000" cy="1116000"/>
            </a:xfrm>
            <a:prstGeom prst="bentConnector2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/>
            <p:cNvSpPr/>
            <p:nvPr/>
          </p:nvSpPr>
          <p:spPr>
            <a:xfrm>
              <a:off x="7479607" y="5471400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sp>
          <p:nvSpPr>
            <p:cNvPr id="42" name="橢圓 41"/>
            <p:cNvSpPr/>
            <p:nvPr/>
          </p:nvSpPr>
          <p:spPr>
            <a:xfrm>
              <a:off x="7545438" y="3519972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3</a:t>
              </a:r>
              <a:endParaRPr lang="en-US" sz="1200" b="1" dirty="0"/>
            </a:p>
          </p:txBody>
        </p:sp>
        <p:sp>
          <p:nvSpPr>
            <p:cNvPr id="43" name="橢圓 42"/>
            <p:cNvSpPr/>
            <p:nvPr/>
          </p:nvSpPr>
          <p:spPr>
            <a:xfrm>
              <a:off x="6075356" y="5045586"/>
              <a:ext cx="345154" cy="2213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b="1" dirty="0" smtClean="0"/>
                <a:t>2b</a:t>
              </a:r>
              <a:endParaRPr lang="en-US" sz="1200" b="1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7099678" y="4154326"/>
              <a:ext cx="757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 in ILM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橢圓 44"/>
            <p:cNvSpPr/>
            <p:nvPr/>
          </p:nvSpPr>
          <p:spPr>
            <a:xfrm>
              <a:off x="6765395" y="4070655"/>
              <a:ext cx="345154" cy="2213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b="1" dirty="0" smtClean="0"/>
                <a:t>2a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Response from Middleman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13286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1. Middleman sends the response ILM to ATP  2. ATP translates the ILM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to AT response and sends to ATP_IO  3. ATP_IO writes to AP</a:t>
            </a:r>
            <a:endParaRPr lang="en-US" dirty="0" smtClean="0">
              <a:sym typeface="Wingdings" pitchFamily="2" charset="2"/>
            </a:endParaRPr>
          </a:p>
        </p:txBody>
      </p:sp>
      <p:grpSp>
        <p:nvGrpSpPr>
          <p:cNvPr id="59" name="群組 58"/>
          <p:cNvGrpSpPr/>
          <p:nvPr/>
        </p:nvGrpSpPr>
        <p:grpSpPr>
          <a:xfrm>
            <a:off x="4276800" y="3355200"/>
            <a:ext cx="4136428" cy="3142878"/>
            <a:chOff x="6840000" y="3060000"/>
            <a:chExt cx="4136428" cy="3142878"/>
          </a:xfrm>
        </p:grpSpPr>
        <p:grpSp>
          <p:nvGrpSpPr>
            <p:cNvPr id="25" name="群組 20"/>
            <p:cNvGrpSpPr/>
            <p:nvPr/>
          </p:nvGrpSpPr>
          <p:grpSpPr>
            <a:xfrm>
              <a:off x="6840000" y="3060000"/>
              <a:ext cx="4136428" cy="3142878"/>
              <a:chOff x="2909058" y="3265858"/>
              <a:chExt cx="4136428" cy="3142878"/>
            </a:xfrm>
          </p:grpSpPr>
          <p:sp>
            <p:nvSpPr>
              <p:cNvPr id="26" name="圓角矩形 25"/>
              <p:cNvSpPr/>
              <p:nvPr/>
            </p:nvSpPr>
            <p:spPr>
              <a:xfrm>
                <a:off x="2909058" y="4786010"/>
                <a:ext cx="1488724" cy="109019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98DBFF">
                    <a:lumMod val="50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uLnTx/>
                    <a:uFillTx/>
                    <a:latin typeface="Calibri"/>
                    <a:ea typeface="+mn-ea"/>
                    <a:cs typeface="+mn-cs"/>
                  </a:rPr>
                  <a:t>middleman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973557" y="3265858"/>
                <a:ext cx="2010252" cy="324384"/>
              </a:xfrm>
              <a:prstGeom prst="rect">
                <a:avLst/>
              </a:prstGeom>
              <a:noFill/>
              <a:ln w="9525" cap="flat" cmpd="sng" algn="ctr">
                <a:solidFill>
                  <a:srgbClr val="353630"/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5363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文字方塊 42"/>
              <p:cNvSpPr txBox="1"/>
              <p:nvPr/>
            </p:nvSpPr>
            <p:spPr>
              <a:xfrm>
                <a:off x="5018044" y="5333178"/>
                <a:ext cx="418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ILM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973557" y="3897324"/>
                <a:ext cx="2028986" cy="1155477"/>
              </a:xfrm>
              <a:prstGeom prst="rect">
                <a:avLst/>
              </a:prstGeom>
              <a:gradFill rotWithShape="1">
                <a:gsLst>
                  <a:gs pos="0">
                    <a:srgbClr val="353630">
                      <a:tint val="100000"/>
                      <a:shade val="100000"/>
                      <a:satMod val="130000"/>
                    </a:srgbClr>
                  </a:gs>
                  <a:gs pos="100000">
                    <a:srgbClr val="35363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2700" cap="flat" cmpd="sng" algn="ctr">
                <a:solidFill>
                  <a:srgbClr val="FF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 anchorCtr="0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222369" y="4665938"/>
                <a:ext cx="720000" cy="2520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0A1D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 smtClean="0">
                    <a:solidFill>
                      <a:srgbClr val="353630"/>
                    </a:solidFill>
                    <a:latin typeface="Calibri"/>
                  </a:rPr>
                  <a:t>AT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5363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P_2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16961" y="4473782"/>
                <a:ext cx="720000" cy="2520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0A1D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 smtClean="0">
                    <a:solidFill>
                      <a:srgbClr val="353630"/>
                    </a:solidFill>
                    <a:latin typeface="Calibri"/>
                  </a:rPr>
                  <a:t>ATP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618369" y="3916841"/>
                <a:ext cx="720000" cy="252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kern="0" dirty="0" smtClean="0">
                    <a:solidFill>
                      <a:srgbClr val="353630"/>
                    </a:solidFill>
                    <a:latin typeface="Calibri"/>
                    <a:ea typeface="+mn-ea"/>
                  </a:rPr>
                  <a:t>ATP_IO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940104" y="5906801"/>
                <a:ext cx="2105382" cy="501935"/>
              </a:xfrm>
              <a:prstGeom prst="rect">
                <a:avLst/>
              </a:prstGeom>
              <a:noFill/>
              <a:ln w="9525" cap="flat" cmpd="sng" algn="ctr">
                <a:solidFill>
                  <a:srgbClr val="353630"/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srgbClr val="353630"/>
                    </a:solidFill>
                    <a:latin typeface="Calibri"/>
                  </a:rPr>
                  <a:t>Protocol Stack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2" name="Straight Arrow Connector 34"/>
              <p:cNvCxnSpPr>
                <a:endCxn id="49" idx="0"/>
              </p:cNvCxnSpPr>
              <p:nvPr/>
            </p:nvCxnSpPr>
            <p:spPr>
              <a:xfrm flipH="1">
                <a:off x="5376961" y="4168841"/>
                <a:ext cx="611089" cy="30494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D71F85"/>
                </a:solidFill>
                <a:prstDash val="solid"/>
                <a:headEnd type="triangl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53" name="向下箭號 52"/>
              <p:cNvSpPr/>
              <p:nvPr/>
            </p:nvSpPr>
            <p:spPr>
              <a:xfrm flipV="1">
                <a:off x="5864310" y="3590242"/>
                <a:ext cx="200722" cy="26753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" name="Shape 41"/>
            <p:cNvCxnSpPr/>
            <p:nvPr/>
          </p:nvCxnSpPr>
          <p:spPr>
            <a:xfrm rot="5400000">
              <a:off x="8712830" y="4478166"/>
              <a:ext cx="540000" cy="1296000"/>
            </a:xfrm>
            <a:prstGeom prst="bentConnector2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/>
            <p:cNvSpPr/>
            <p:nvPr/>
          </p:nvSpPr>
          <p:spPr>
            <a:xfrm>
              <a:off x="8525892" y="5124589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sp>
          <p:nvSpPr>
            <p:cNvPr id="56" name="橢圓 55"/>
            <p:cNvSpPr/>
            <p:nvPr/>
          </p:nvSpPr>
          <p:spPr>
            <a:xfrm>
              <a:off x="9995974" y="3384384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3</a:t>
              </a:r>
              <a:endParaRPr lang="en-US" sz="1200" b="1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9550214" y="4018738"/>
              <a:ext cx="757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 in ILM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9261078" y="3933394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2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URC from Protocol Stack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132868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ym typeface="Wingdings" pitchFamily="2" charset="2"/>
              </a:rPr>
              <a:t>1. Protocol stack sends AT URC in ILM to ATP 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2a. ATP forwards the AT URC in ILM to ATP_IO  3. ATP_IO writes to AP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2b. ATP translates the AT URC to ILM for middleman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2a and 2b are not exclusive</a:t>
            </a:r>
          </a:p>
        </p:txBody>
      </p:sp>
      <p:grpSp>
        <p:nvGrpSpPr>
          <p:cNvPr id="43" name="群組 42"/>
          <p:cNvGrpSpPr/>
          <p:nvPr/>
        </p:nvGrpSpPr>
        <p:grpSpPr>
          <a:xfrm>
            <a:off x="4276800" y="3355200"/>
            <a:ext cx="4136428" cy="3142878"/>
            <a:chOff x="6840000" y="3060000"/>
            <a:chExt cx="4136428" cy="3142878"/>
          </a:xfrm>
        </p:grpSpPr>
        <p:grpSp>
          <p:nvGrpSpPr>
            <p:cNvPr id="22" name="群組 20"/>
            <p:cNvGrpSpPr/>
            <p:nvPr/>
          </p:nvGrpSpPr>
          <p:grpSpPr>
            <a:xfrm>
              <a:off x="6840000" y="3060000"/>
              <a:ext cx="4136428" cy="3142878"/>
              <a:chOff x="2909058" y="3265858"/>
              <a:chExt cx="4136428" cy="3142878"/>
            </a:xfrm>
          </p:grpSpPr>
          <p:sp>
            <p:nvSpPr>
              <p:cNvPr id="23" name="圓角矩形 22"/>
              <p:cNvSpPr/>
              <p:nvPr/>
            </p:nvSpPr>
            <p:spPr>
              <a:xfrm>
                <a:off x="2909058" y="4786010"/>
                <a:ext cx="1488724" cy="109019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98DBFF">
                    <a:lumMod val="50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uLnTx/>
                    <a:uFillTx/>
                    <a:latin typeface="Calibri"/>
                    <a:ea typeface="+mn-ea"/>
                    <a:cs typeface="+mn-cs"/>
                  </a:rPr>
                  <a:t>middleman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973557" y="3265858"/>
                <a:ext cx="2010252" cy="324384"/>
              </a:xfrm>
              <a:prstGeom prst="rect">
                <a:avLst/>
              </a:prstGeom>
              <a:noFill/>
              <a:ln w="9525" cap="flat" cmpd="sng" algn="ctr">
                <a:solidFill>
                  <a:srgbClr val="353630"/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5363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5" name="Straight Arrow Connector 34"/>
              <p:cNvCxnSpPr/>
              <p:nvPr/>
            </p:nvCxnSpPr>
            <p:spPr>
              <a:xfrm flipV="1">
                <a:off x="5988050" y="5052801"/>
                <a:ext cx="4745" cy="8540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D71F85"/>
                </a:solidFill>
                <a:prstDash val="solid"/>
                <a:headEnd type="none" w="med" len="med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8" name="文字方塊 27"/>
              <p:cNvSpPr txBox="1"/>
              <p:nvPr/>
            </p:nvSpPr>
            <p:spPr>
              <a:xfrm>
                <a:off x="5976749" y="5309275"/>
                <a:ext cx="757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AT in ILM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文字方塊 42"/>
              <p:cNvSpPr txBox="1"/>
              <p:nvPr/>
            </p:nvSpPr>
            <p:spPr>
              <a:xfrm>
                <a:off x="5018044" y="5333178"/>
                <a:ext cx="418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ILM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973557" y="3897324"/>
                <a:ext cx="2028986" cy="1155477"/>
              </a:xfrm>
              <a:prstGeom prst="rect">
                <a:avLst/>
              </a:prstGeom>
              <a:gradFill rotWithShape="1">
                <a:gsLst>
                  <a:gs pos="0">
                    <a:srgbClr val="353630">
                      <a:tint val="100000"/>
                      <a:shade val="100000"/>
                      <a:satMod val="130000"/>
                    </a:srgbClr>
                  </a:gs>
                  <a:gs pos="100000">
                    <a:srgbClr val="35363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2700" cap="flat" cmpd="sng" algn="ctr">
                <a:solidFill>
                  <a:srgbClr val="FF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 anchorCtr="0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222369" y="4665938"/>
                <a:ext cx="720000" cy="2520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0A1D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 smtClean="0">
                    <a:solidFill>
                      <a:srgbClr val="353630"/>
                    </a:solidFill>
                    <a:latin typeface="Calibri"/>
                  </a:rPr>
                  <a:t>AT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5363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P_2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016961" y="4473782"/>
                <a:ext cx="720000" cy="2520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0A1D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 smtClean="0">
                    <a:solidFill>
                      <a:srgbClr val="353630"/>
                    </a:solidFill>
                    <a:latin typeface="Calibri"/>
                  </a:rPr>
                  <a:t>ATP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618369" y="3916841"/>
                <a:ext cx="720000" cy="252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kern="0" dirty="0" smtClean="0">
                    <a:solidFill>
                      <a:srgbClr val="353630"/>
                    </a:solidFill>
                    <a:latin typeface="Calibri"/>
                    <a:ea typeface="+mn-ea"/>
                  </a:rPr>
                  <a:t>ATP_IO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940104" y="5906801"/>
                <a:ext cx="2105382" cy="501935"/>
              </a:xfrm>
              <a:prstGeom prst="rect">
                <a:avLst/>
              </a:prstGeom>
              <a:noFill/>
              <a:ln w="9525" cap="flat" cmpd="sng" algn="ctr">
                <a:solidFill>
                  <a:srgbClr val="353630"/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srgbClr val="353630"/>
                    </a:solidFill>
                    <a:latin typeface="Calibri"/>
                  </a:rPr>
                  <a:t>Protocol Stack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/>
              <p:cNvCxnSpPr>
                <a:endCxn id="32" idx="0"/>
              </p:cNvCxnSpPr>
              <p:nvPr/>
            </p:nvCxnSpPr>
            <p:spPr>
              <a:xfrm flipH="1">
                <a:off x="5376961" y="4168841"/>
                <a:ext cx="611089" cy="30494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D71F85"/>
                </a:solidFill>
                <a:prstDash val="solid"/>
                <a:headEnd type="triangl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36" name="向下箭號 35"/>
              <p:cNvSpPr/>
              <p:nvPr/>
            </p:nvSpPr>
            <p:spPr>
              <a:xfrm flipV="1">
                <a:off x="5864310" y="3590242"/>
                <a:ext cx="200722" cy="26753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hape 41"/>
            <p:cNvCxnSpPr/>
            <p:nvPr/>
          </p:nvCxnSpPr>
          <p:spPr>
            <a:xfrm rot="5400000">
              <a:off x="8757263" y="4447345"/>
              <a:ext cx="252000" cy="1116000"/>
            </a:xfrm>
            <a:prstGeom prst="bentConnector2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/>
            <p:cNvSpPr/>
            <p:nvPr/>
          </p:nvSpPr>
          <p:spPr>
            <a:xfrm>
              <a:off x="9930143" y="5335812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9995974" y="3384384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3</a:t>
              </a:r>
              <a:endParaRPr lang="en-US" sz="1200" b="1" dirty="0"/>
            </a:p>
          </p:txBody>
        </p:sp>
        <p:sp>
          <p:nvSpPr>
            <p:cNvPr id="40" name="橢圓 39"/>
            <p:cNvSpPr/>
            <p:nvPr/>
          </p:nvSpPr>
          <p:spPr>
            <a:xfrm>
              <a:off x="8525892" y="4909998"/>
              <a:ext cx="345154" cy="2213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b="1" dirty="0" smtClean="0"/>
                <a:t>2b</a:t>
              </a:r>
              <a:endParaRPr 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9550214" y="4018738"/>
              <a:ext cx="757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 in ILM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橢圓 41"/>
            <p:cNvSpPr/>
            <p:nvPr/>
          </p:nvSpPr>
          <p:spPr>
            <a:xfrm>
              <a:off x="9215931" y="3935067"/>
              <a:ext cx="345154" cy="2213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b="1" dirty="0" smtClean="0"/>
                <a:t>2a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URC from Middleman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13286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1. Middleman sends the URC ILM to ATP  2. ATP translates the ILM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to AT URC and sends to ATP_IO  3. ATP_IO writes to AP</a:t>
            </a:r>
            <a:endParaRPr lang="en-US" dirty="0" smtClean="0">
              <a:sym typeface="Wingdings" pitchFamily="2" charset="2"/>
            </a:endParaRPr>
          </a:p>
        </p:txBody>
      </p:sp>
      <p:grpSp>
        <p:nvGrpSpPr>
          <p:cNvPr id="57" name="群組 56"/>
          <p:cNvGrpSpPr/>
          <p:nvPr/>
        </p:nvGrpSpPr>
        <p:grpSpPr>
          <a:xfrm>
            <a:off x="4276800" y="3355200"/>
            <a:ext cx="4136428" cy="3142878"/>
            <a:chOff x="6840000" y="3060000"/>
            <a:chExt cx="4136428" cy="3142878"/>
          </a:xfrm>
        </p:grpSpPr>
        <p:grpSp>
          <p:nvGrpSpPr>
            <p:cNvPr id="26" name="群組 20"/>
            <p:cNvGrpSpPr/>
            <p:nvPr/>
          </p:nvGrpSpPr>
          <p:grpSpPr>
            <a:xfrm>
              <a:off x="6840000" y="3060000"/>
              <a:ext cx="4136428" cy="3142878"/>
              <a:chOff x="2909058" y="3265858"/>
              <a:chExt cx="4136428" cy="3142878"/>
            </a:xfrm>
          </p:grpSpPr>
          <p:sp>
            <p:nvSpPr>
              <p:cNvPr id="27" name="圓角矩形 26"/>
              <p:cNvSpPr/>
              <p:nvPr/>
            </p:nvSpPr>
            <p:spPr>
              <a:xfrm>
                <a:off x="2909058" y="4786010"/>
                <a:ext cx="1488724" cy="109019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98DBFF">
                    <a:lumMod val="50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uLnTx/>
                    <a:uFillTx/>
                    <a:latin typeface="Calibri"/>
                    <a:ea typeface="+mn-ea"/>
                    <a:cs typeface="+mn-cs"/>
                  </a:rPr>
                  <a:t>middleman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973557" y="3265858"/>
                <a:ext cx="2010252" cy="324384"/>
              </a:xfrm>
              <a:prstGeom prst="rect">
                <a:avLst/>
              </a:prstGeom>
              <a:noFill/>
              <a:ln w="9525" cap="flat" cmpd="sng" algn="ctr">
                <a:solidFill>
                  <a:srgbClr val="353630"/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5363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文字方塊 42"/>
              <p:cNvSpPr txBox="1"/>
              <p:nvPr/>
            </p:nvSpPr>
            <p:spPr>
              <a:xfrm>
                <a:off x="5018044" y="5333178"/>
                <a:ext cx="418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ILM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973557" y="3897324"/>
                <a:ext cx="2028986" cy="1155477"/>
              </a:xfrm>
              <a:prstGeom prst="rect">
                <a:avLst/>
              </a:prstGeom>
              <a:gradFill rotWithShape="1">
                <a:gsLst>
                  <a:gs pos="0">
                    <a:srgbClr val="353630">
                      <a:tint val="100000"/>
                      <a:shade val="100000"/>
                      <a:satMod val="130000"/>
                    </a:srgbClr>
                  </a:gs>
                  <a:gs pos="100000">
                    <a:srgbClr val="35363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2700" cap="flat" cmpd="sng" algn="ctr">
                <a:solidFill>
                  <a:srgbClr val="FF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 anchorCtr="0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222369" y="4665938"/>
                <a:ext cx="720000" cy="2520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0A1D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 smtClean="0">
                    <a:solidFill>
                      <a:srgbClr val="353630"/>
                    </a:solidFill>
                    <a:latin typeface="Calibri"/>
                  </a:rPr>
                  <a:t>AT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5363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P_2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016961" y="4473782"/>
                <a:ext cx="720000" cy="2520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0A1D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 smtClean="0">
                    <a:solidFill>
                      <a:srgbClr val="353630"/>
                    </a:solidFill>
                    <a:latin typeface="Calibri"/>
                  </a:rPr>
                  <a:t>ATP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18369" y="3916841"/>
                <a:ext cx="720000" cy="252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kern="0" dirty="0" smtClean="0">
                    <a:solidFill>
                      <a:srgbClr val="353630"/>
                    </a:solidFill>
                    <a:latin typeface="Calibri"/>
                    <a:ea typeface="+mn-ea"/>
                  </a:rPr>
                  <a:t>ATP_IO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940104" y="5906801"/>
                <a:ext cx="2105382" cy="501935"/>
              </a:xfrm>
              <a:prstGeom prst="rect">
                <a:avLst/>
              </a:prstGeom>
              <a:noFill/>
              <a:ln w="9525" cap="flat" cmpd="sng" algn="ctr">
                <a:solidFill>
                  <a:srgbClr val="353630"/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srgbClr val="353630"/>
                    </a:solidFill>
                    <a:latin typeface="Calibri"/>
                  </a:rPr>
                  <a:t>Protocol Stack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0" name="Straight Arrow Connector 34"/>
              <p:cNvCxnSpPr>
                <a:endCxn id="47" idx="0"/>
              </p:cNvCxnSpPr>
              <p:nvPr/>
            </p:nvCxnSpPr>
            <p:spPr>
              <a:xfrm flipH="1">
                <a:off x="5376961" y="4168841"/>
                <a:ext cx="611089" cy="30494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D71F85"/>
                </a:solidFill>
                <a:prstDash val="solid"/>
                <a:headEnd type="triangl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51" name="向下箭號 50"/>
              <p:cNvSpPr/>
              <p:nvPr/>
            </p:nvSpPr>
            <p:spPr>
              <a:xfrm flipV="1">
                <a:off x="5864310" y="3590242"/>
                <a:ext cx="200722" cy="26753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" name="Shape 41"/>
            <p:cNvCxnSpPr/>
            <p:nvPr/>
          </p:nvCxnSpPr>
          <p:spPr>
            <a:xfrm rot="5400000">
              <a:off x="8712830" y="4478166"/>
              <a:ext cx="540000" cy="1296000"/>
            </a:xfrm>
            <a:prstGeom prst="bentConnector2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橢圓 52"/>
            <p:cNvSpPr/>
            <p:nvPr/>
          </p:nvSpPr>
          <p:spPr>
            <a:xfrm>
              <a:off x="8525892" y="5124589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sp>
          <p:nvSpPr>
            <p:cNvPr id="54" name="橢圓 53"/>
            <p:cNvSpPr/>
            <p:nvPr/>
          </p:nvSpPr>
          <p:spPr>
            <a:xfrm>
              <a:off x="9995974" y="3384384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3</a:t>
              </a:r>
              <a:endParaRPr lang="en-US" sz="1200" b="1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9550214" y="4018738"/>
              <a:ext cx="757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 in ILM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橢圓 55"/>
            <p:cNvSpPr/>
            <p:nvPr/>
          </p:nvSpPr>
          <p:spPr>
            <a:xfrm>
              <a:off x="9261078" y="3933394"/>
              <a:ext cx="256478" cy="249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2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L4B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L4B Framework</a:t>
            </a:r>
          </a:p>
          <a:p>
            <a:r>
              <a:rPr lang="en-US" dirty="0" smtClean="0"/>
              <a:t>L4B Sub-modules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Overview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ATP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L4B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Debugging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L4B – Introduction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new sub-layer in L4 task</a:t>
            </a:r>
          </a:p>
          <a:p>
            <a:pPr lvl="1"/>
            <a:r>
              <a:rPr lang="en-US" dirty="0" smtClean="0"/>
              <a:t>L4B framework:  module L4B</a:t>
            </a:r>
          </a:p>
          <a:p>
            <a:pPr lvl="2"/>
            <a:r>
              <a:rPr lang="en-US" dirty="0" smtClean="0"/>
              <a:t>Handle AT in ILM</a:t>
            </a:r>
          </a:p>
          <a:p>
            <a:pPr lvl="1"/>
            <a:r>
              <a:rPr lang="en-US" dirty="0" smtClean="0"/>
              <a:t>L4B sub-modules: module L4BXXX</a:t>
            </a:r>
          </a:p>
          <a:p>
            <a:pPr lvl="2"/>
            <a:r>
              <a:rPr lang="en-US" dirty="0" smtClean="0"/>
              <a:t>Handle specific functionalities</a:t>
            </a:r>
          </a:p>
          <a:p>
            <a:pPr lvl="2"/>
            <a:r>
              <a:rPr lang="en-US" dirty="0" smtClean="0"/>
              <a:t>E.g. L4BNW handles network attach/detach related procedures</a:t>
            </a:r>
          </a:p>
          <a:p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Bridge LWTG and C2K protocol stacks</a:t>
            </a:r>
          </a:p>
          <a:p>
            <a:pPr lvl="1"/>
            <a:r>
              <a:rPr lang="en-US" dirty="0" smtClean="0"/>
              <a:t>Dispatch requests to 3GPP(ATCI) or 3GPP2(CVAL) protocol stacks</a:t>
            </a:r>
          </a:p>
          <a:p>
            <a:pPr lvl="1"/>
            <a:r>
              <a:rPr lang="en-US" dirty="0" smtClean="0"/>
              <a:t>Handle indication/confirmation from 3GPP or 3GPP2 protocol stacks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L4B Modules and Framework Interface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AT in ILM with ATP</a:t>
            </a:r>
          </a:p>
          <a:p>
            <a:pPr lvl="1"/>
            <a:r>
              <a:rPr lang="en-US" dirty="0" smtClean="0"/>
              <a:t>MSG_ID_ATP_L4B_URC_IND</a:t>
            </a:r>
          </a:p>
          <a:p>
            <a:pPr lvl="2"/>
            <a:r>
              <a:rPr lang="en-US" dirty="0" smtClean="0"/>
              <a:t>L4B reports URC to AP via ATP</a:t>
            </a:r>
          </a:p>
          <a:p>
            <a:pPr lvl="1"/>
            <a:r>
              <a:rPr lang="en-US" dirty="0" smtClean="0"/>
              <a:t>MSG_ID_ATP_L4B_CMD_REQ</a:t>
            </a:r>
          </a:p>
          <a:p>
            <a:pPr lvl="2"/>
            <a:r>
              <a:rPr lang="en-US" dirty="0" smtClean="0"/>
              <a:t>L4B receives AT command from ATP</a:t>
            </a:r>
          </a:p>
          <a:p>
            <a:pPr lvl="1"/>
            <a:r>
              <a:rPr lang="en-US" dirty="0" smtClean="0"/>
              <a:t>MSG_ID_ATP_L4B_CMD_CNF</a:t>
            </a:r>
          </a:p>
          <a:p>
            <a:pPr lvl="2"/>
            <a:r>
              <a:rPr lang="en-US" dirty="0" smtClean="0"/>
              <a:t>L4B sends AT response to ATP</a:t>
            </a:r>
          </a:p>
          <a:p>
            <a:r>
              <a:rPr lang="en-US" dirty="0" smtClean="0"/>
              <a:t>AT in ILM with ATCI(legacy LWTG protocol stack)</a:t>
            </a:r>
          </a:p>
          <a:p>
            <a:pPr lvl="1"/>
            <a:r>
              <a:rPr lang="en-US" dirty="0" smtClean="0"/>
              <a:t>MSG_ID_L4B_ATCI_AT_URC_IND</a:t>
            </a:r>
          </a:p>
          <a:p>
            <a:pPr lvl="2"/>
            <a:r>
              <a:rPr lang="en-US" dirty="0" smtClean="0"/>
              <a:t>L4B receives URC reported from ATCI</a:t>
            </a:r>
          </a:p>
          <a:p>
            <a:pPr lvl="1"/>
            <a:r>
              <a:rPr lang="en-US" dirty="0" smtClean="0"/>
              <a:t>MSG_ID_L4B_ATCI_AT_CMD_REQ</a:t>
            </a:r>
          </a:p>
          <a:p>
            <a:pPr lvl="2"/>
            <a:r>
              <a:rPr lang="en-US" dirty="0" smtClean="0"/>
              <a:t>L4B sends AT command to ATCI</a:t>
            </a:r>
          </a:p>
          <a:p>
            <a:pPr lvl="1"/>
            <a:r>
              <a:rPr lang="en-US" dirty="0" smtClean="0"/>
              <a:t>MSG_ID_L4B_ATCI_AT_CMD_CNF</a:t>
            </a:r>
          </a:p>
          <a:p>
            <a:pPr lvl="2"/>
            <a:r>
              <a:rPr lang="en-US" dirty="0" smtClean="0"/>
              <a:t>L4B receives AT response from ATCI</a:t>
            </a:r>
          </a:p>
          <a:p>
            <a:r>
              <a:rPr lang="en-US" dirty="0" smtClean="0"/>
              <a:t>AT in ILM with CVAL(legacy C2K protocol stack)</a:t>
            </a:r>
          </a:p>
          <a:p>
            <a:pPr lvl="1"/>
            <a:r>
              <a:rPr lang="en-US" dirty="0" smtClean="0"/>
              <a:t>MSG_ID_L4B_CVAL_AT_URC_IND</a:t>
            </a:r>
          </a:p>
          <a:p>
            <a:pPr lvl="2"/>
            <a:r>
              <a:rPr lang="en-US" dirty="0" smtClean="0"/>
              <a:t>L4B receives URC reported from CVAL</a:t>
            </a:r>
          </a:p>
          <a:p>
            <a:pPr lvl="1"/>
            <a:r>
              <a:rPr lang="en-US" dirty="0" smtClean="0"/>
              <a:t>MSG_ID_L4B_CVAL_AT_CMD_REQ</a:t>
            </a:r>
          </a:p>
          <a:p>
            <a:pPr lvl="2"/>
            <a:r>
              <a:rPr lang="en-US" dirty="0" smtClean="0"/>
              <a:t>L4B sends AT command to CVAL</a:t>
            </a:r>
          </a:p>
          <a:p>
            <a:pPr lvl="1"/>
            <a:r>
              <a:rPr lang="en-US" dirty="0" smtClean="0"/>
              <a:t>MSG_ID_L4B_CVAL_AT_CMD_CNF</a:t>
            </a:r>
          </a:p>
          <a:p>
            <a:pPr lvl="2"/>
            <a:r>
              <a:rPr lang="en-US" dirty="0" smtClean="0"/>
              <a:t>L4B receives AT response from CVAL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5907328" y="1846275"/>
            <a:ext cx="1466850" cy="3391674"/>
            <a:chOff x="5305425" y="1846275"/>
            <a:chExt cx="1466850" cy="33916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05425" y="2123274"/>
              <a:ext cx="1466850" cy="311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文字方塊 5"/>
            <p:cNvSpPr txBox="1"/>
            <p:nvPr/>
          </p:nvSpPr>
          <p:spPr>
            <a:xfrm>
              <a:off x="5410929" y="1846275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When GEMINI=2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L4B File Architecture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260764"/>
            <a:ext cx="8229600" cy="4895562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mcu</a:t>
            </a:r>
            <a:r>
              <a:rPr lang="en-US" dirty="0" smtClean="0"/>
              <a:t>/</a:t>
            </a:r>
            <a:r>
              <a:rPr lang="en-US" dirty="0" err="1" smtClean="0"/>
              <a:t>pcore</a:t>
            </a:r>
            <a:r>
              <a:rPr lang="en-US" dirty="0" smtClean="0"/>
              <a:t>/modem/l4/l4b</a:t>
            </a:r>
          </a:p>
          <a:p>
            <a:pPr lvl="1"/>
            <a:r>
              <a:rPr lang="en-US" dirty="0" smtClean="0"/>
              <a:t>include: L4B common header files</a:t>
            </a:r>
          </a:p>
          <a:p>
            <a:pPr lvl="2"/>
            <a:r>
              <a:rPr lang="en-US" dirty="0" smtClean="0"/>
              <a:t>l4b_trc.h</a:t>
            </a:r>
          </a:p>
          <a:p>
            <a:pPr lvl="2"/>
            <a:r>
              <a:rPr lang="en-US" dirty="0" smtClean="0"/>
              <a:t>l4b_context.h</a:t>
            </a:r>
          </a:p>
          <a:p>
            <a:pPr lvl="2"/>
            <a:r>
              <a:rPr lang="en-US" dirty="0" smtClean="0"/>
              <a:t>…etc</a:t>
            </a:r>
          </a:p>
          <a:p>
            <a:pPr lvl="1"/>
            <a:r>
              <a:rPr lang="en-US" dirty="0" smtClean="0"/>
              <a:t>interface: L4B sub-modules interface files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: MOD_L4B source files</a:t>
            </a:r>
          </a:p>
          <a:p>
            <a:pPr lvl="2"/>
            <a:r>
              <a:rPr lang="en-US" dirty="0" smtClean="0"/>
              <a:t>l4b_main.c</a:t>
            </a:r>
          </a:p>
          <a:p>
            <a:pPr lvl="2"/>
            <a:r>
              <a:rPr lang="en-US" dirty="0" smtClean="0"/>
              <a:t>…etc</a:t>
            </a:r>
          </a:p>
          <a:p>
            <a:pPr lvl="1"/>
            <a:r>
              <a:rPr lang="en-US" dirty="0" smtClean="0"/>
              <a:t>l4bcc</a:t>
            </a:r>
          </a:p>
          <a:p>
            <a:pPr lvl="2"/>
            <a:r>
              <a:rPr lang="en-US" dirty="0" smtClean="0"/>
              <a:t>include</a:t>
            </a:r>
          </a:p>
          <a:p>
            <a:pPr lvl="3"/>
            <a:r>
              <a:rPr lang="en-US" dirty="0" smtClean="0"/>
              <a:t>…etc</a:t>
            </a:r>
          </a:p>
          <a:p>
            <a:pPr lvl="2"/>
            <a:r>
              <a:rPr lang="en-US" dirty="0" err="1" smtClean="0"/>
              <a:t>src</a:t>
            </a:r>
            <a:endParaRPr lang="en-US" dirty="0" smtClean="0"/>
          </a:p>
          <a:p>
            <a:pPr lvl="3"/>
            <a:r>
              <a:rPr lang="en-US" dirty="0" smtClean="0"/>
              <a:t>l4b_cc_main.c</a:t>
            </a:r>
          </a:p>
          <a:p>
            <a:pPr lvl="3"/>
            <a:r>
              <a:rPr lang="en-US" dirty="0" smtClean="0"/>
              <a:t>l4b_cc_handler.c</a:t>
            </a:r>
          </a:p>
          <a:p>
            <a:pPr lvl="3"/>
            <a:r>
              <a:rPr lang="en-US" dirty="0" smtClean="0"/>
              <a:t>…etc</a:t>
            </a:r>
          </a:p>
          <a:p>
            <a:pPr lvl="1"/>
            <a:r>
              <a:rPr lang="en-US" dirty="0" smtClean="0"/>
              <a:t>l4bnw</a:t>
            </a:r>
          </a:p>
          <a:p>
            <a:pPr lvl="2"/>
            <a:r>
              <a:rPr lang="en-US" dirty="0" smtClean="0"/>
              <a:t>include</a:t>
            </a:r>
          </a:p>
          <a:p>
            <a:pPr lvl="3"/>
            <a:r>
              <a:rPr lang="en-US" dirty="0" smtClean="0"/>
              <a:t>…etc</a:t>
            </a:r>
          </a:p>
          <a:p>
            <a:pPr lvl="2"/>
            <a:r>
              <a:rPr lang="en-US" dirty="0" err="1" smtClean="0"/>
              <a:t>src</a:t>
            </a:r>
            <a:endParaRPr lang="en-US" dirty="0" smtClean="0"/>
          </a:p>
          <a:p>
            <a:pPr lvl="3"/>
            <a:r>
              <a:rPr lang="en-US" dirty="0" smtClean="0"/>
              <a:t>…etc</a:t>
            </a:r>
          </a:p>
          <a:p>
            <a:pPr lvl="1"/>
            <a:r>
              <a:rPr lang="en-US" dirty="0" smtClean="0"/>
              <a:t>…etc</a:t>
            </a:r>
          </a:p>
          <a:p>
            <a:r>
              <a:rPr lang="en-US" dirty="0" smtClean="0"/>
              <a:t>All L4B files are built in l4 library, i.e. align to L4 package release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Command Flow in L4B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323528" y="2793702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kinds of AT command transaction in L4B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AT commands from ATP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AT requests from L4B sub-modules</a:t>
            </a:r>
            <a:endParaRPr lang="en-US" dirty="0"/>
          </a:p>
        </p:txBody>
      </p:sp>
      <p:grpSp>
        <p:nvGrpSpPr>
          <p:cNvPr id="60" name="群組 59"/>
          <p:cNvGrpSpPr/>
          <p:nvPr/>
        </p:nvGrpSpPr>
        <p:grpSpPr>
          <a:xfrm>
            <a:off x="2843688" y="1770919"/>
            <a:ext cx="5688632" cy="3839484"/>
            <a:chOff x="2843688" y="1770919"/>
            <a:chExt cx="5688632" cy="3839484"/>
          </a:xfrm>
        </p:grpSpPr>
        <p:grpSp>
          <p:nvGrpSpPr>
            <p:cNvPr id="57" name="群組 56"/>
            <p:cNvGrpSpPr/>
            <p:nvPr/>
          </p:nvGrpSpPr>
          <p:grpSpPr>
            <a:xfrm>
              <a:off x="2843688" y="1770919"/>
              <a:ext cx="5688632" cy="3839484"/>
              <a:chOff x="1763688" y="1461724"/>
              <a:chExt cx="5688632" cy="383948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63688" y="5013208"/>
                <a:ext cx="1080000" cy="288000"/>
              </a:xfrm>
              <a:prstGeom prst="rect">
                <a:avLst/>
              </a:prstGeom>
              <a:gradFill rotWithShape="1">
                <a:gsLst>
                  <a:gs pos="0">
                    <a:srgbClr val="D71F85">
                      <a:tint val="100000"/>
                      <a:shade val="100000"/>
                      <a:satMod val="130000"/>
                    </a:srgbClr>
                  </a:gs>
                  <a:gs pos="100000">
                    <a:srgbClr val="D71F85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71F85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ATCI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372320" y="5013208"/>
                <a:ext cx="1080000" cy="288000"/>
              </a:xfrm>
              <a:prstGeom prst="rect">
                <a:avLst/>
              </a:prstGeom>
              <a:gradFill rotWithShape="1">
                <a:gsLst>
                  <a:gs pos="0">
                    <a:srgbClr val="D71F85">
                      <a:tint val="100000"/>
                      <a:shade val="100000"/>
                      <a:satMod val="130000"/>
                    </a:srgbClr>
                  </a:gs>
                  <a:gs pos="100000">
                    <a:srgbClr val="D71F85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71F85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CVAL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134262" y="3709564"/>
                <a:ext cx="978054" cy="288000"/>
              </a:xfrm>
              <a:prstGeom prst="rect">
                <a:avLst/>
              </a:prstGeom>
              <a:gradFill rotWithShape="1">
                <a:gsLst>
                  <a:gs pos="0">
                    <a:srgbClr val="00A1DE">
                      <a:tint val="100000"/>
                      <a:shade val="100000"/>
                      <a:satMod val="130000"/>
                    </a:srgbClr>
                  </a:gs>
                  <a:gs pos="100000">
                    <a:srgbClr val="00A1DE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00A1DE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L4B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8" name="群組 47"/>
              <p:cNvGrpSpPr/>
              <p:nvPr/>
            </p:nvGrpSpPr>
            <p:grpSpPr>
              <a:xfrm>
                <a:off x="3540752" y="1461724"/>
                <a:ext cx="2257040" cy="1067312"/>
                <a:chOff x="3603188" y="1461724"/>
                <a:chExt cx="2257040" cy="1067312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3831242" y="1529099"/>
                  <a:ext cx="2028986" cy="892552"/>
                </a:xfrm>
                <a:prstGeom prst="rect">
                  <a:avLst/>
                </a:prstGeom>
                <a:gradFill rotWithShape="1">
                  <a:gsLst>
                    <a:gs pos="0">
                      <a:srgbClr val="35363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35363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12700" cap="flat" cmpd="sng" algn="ctr">
                  <a:solidFill>
                    <a:srgbClr val="FF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 anchorCtr="0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ATP_2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1" name="群組 40"/>
                <p:cNvGrpSpPr/>
                <p:nvPr/>
              </p:nvGrpSpPr>
              <p:grpSpPr>
                <a:xfrm>
                  <a:off x="3603188" y="1461724"/>
                  <a:ext cx="2028986" cy="1067312"/>
                  <a:chOff x="3603188" y="1461724"/>
                  <a:chExt cx="2028986" cy="1067312"/>
                </a:xfrm>
              </p:grpSpPr>
              <p:sp>
                <p:nvSpPr>
                  <p:cNvPr id="32" name="矩形 31"/>
                  <p:cNvSpPr/>
                  <p:nvPr/>
                </p:nvSpPr>
                <p:spPr>
                  <a:xfrm>
                    <a:off x="3603188" y="1636484"/>
                    <a:ext cx="2028986" cy="892552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53630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353630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12700" cap="flat" cmpd="sng" algn="ctr">
                    <a:solidFill>
                      <a:srgbClr val="FF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 anchorCtr="0"/>
                  <a:lstStyle/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ATP</a:t>
                    </a: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4248000" y="1461724"/>
                    <a:ext cx="864316" cy="446276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kern="0" dirty="0" smtClean="0">
                        <a:solidFill>
                          <a:srgbClr val="353630"/>
                        </a:solidFill>
                        <a:latin typeface="Calibri"/>
                        <a:ea typeface="+mn-ea"/>
                      </a:rPr>
                      <a:t>ATP_IO</a:t>
                    </a: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5363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34" name="直線單箭頭接點 33"/>
              <p:cNvCxnSpPr/>
              <p:nvPr/>
            </p:nvCxnSpPr>
            <p:spPr>
              <a:xfrm flipH="1">
                <a:off x="4623289" y="2538661"/>
                <a:ext cx="2672" cy="1152000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肘形接點 34"/>
              <p:cNvCxnSpPr/>
              <p:nvPr/>
            </p:nvCxnSpPr>
            <p:spPr>
              <a:xfrm rot="5400000">
                <a:off x="2663656" y="3465136"/>
                <a:ext cx="1008144" cy="2088000"/>
              </a:xfrm>
              <a:prstGeom prst="bentConnector3">
                <a:avLst>
                  <a:gd name="adj1" fmla="val 35341"/>
                </a:avLst>
              </a:prstGeom>
              <a:ln w="19050">
                <a:headEnd type="arrow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" name="肘形接點 35"/>
              <p:cNvCxnSpPr/>
              <p:nvPr/>
            </p:nvCxnSpPr>
            <p:spPr>
              <a:xfrm rot="16200000" flipH="1">
                <a:off x="5616216" y="3465135"/>
                <a:ext cx="1008144" cy="2088000"/>
              </a:xfrm>
              <a:prstGeom prst="bentConnector3">
                <a:avLst>
                  <a:gd name="adj1" fmla="val 33509"/>
                </a:avLst>
              </a:prstGeom>
              <a:ln w="19050">
                <a:headEnd type="arrow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7" name="矩形 36"/>
              <p:cNvSpPr/>
              <p:nvPr/>
            </p:nvSpPr>
            <p:spPr>
              <a:xfrm>
                <a:off x="4086835" y="4734769"/>
                <a:ext cx="1080000" cy="432000"/>
              </a:xfrm>
              <a:prstGeom prst="rect">
                <a:avLst/>
              </a:prstGeom>
              <a:gradFill rotWithShape="1">
                <a:gsLst>
                  <a:gs pos="0">
                    <a:srgbClr val="00A1DE">
                      <a:tint val="100000"/>
                      <a:shade val="100000"/>
                      <a:satMod val="130000"/>
                    </a:srgbClr>
                  </a:gs>
                  <a:gs pos="100000">
                    <a:srgbClr val="00A1DE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00A1DE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L4B</a:t>
                </a:r>
                <a:b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sub-modules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9" name="肘形接點 38"/>
              <p:cNvCxnSpPr/>
              <p:nvPr/>
            </p:nvCxnSpPr>
            <p:spPr>
              <a:xfrm rot="5400000">
                <a:off x="2807672" y="3465137"/>
                <a:ext cx="1008144" cy="2088000"/>
              </a:xfrm>
              <a:prstGeom prst="bentConnector3">
                <a:avLst>
                  <a:gd name="adj1" fmla="val 49084"/>
                </a:avLst>
              </a:prstGeom>
              <a:ln w="19050">
                <a:prstDash val="sysDash"/>
                <a:headEnd type="arrow"/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" name="肘形接點 39"/>
              <p:cNvCxnSpPr/>
              <p:nvPr/>
            </p:nvCxnSpPr>
            <p:spPr>
              <a:xfrm rot="16200000" flipH="1">
                <a:off x="5472200" y="3465137"/>
                <a:ext cx="1008144" cy="2088000"/>
              </a:xfrm>
              <a:prstGeom prst="bentConnector3">
                <a:avLst>
                  <a:gd name="adj1" fmla="val 50000"/>
                </a:avLst>
              </a:prstGeom>
              <a:ln w="19050">
                <a:prstDash val="sysDash"/>
                <a:headEnd type="arrow"/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直線單箭頭接點 41"/>
              <p:cNvCxnSpPr/>
              <p:nvPr/>
            </p:nvCxnSpPr>
            <p:spPr>
              <a:xfrm>
                <a:off x="4785314" y="4005064"/>
                <a:ext cx="2671" cy="72008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55"/>
              <p:cNvCxnSpPr/>
              <p:nvPr/>
            </p:nvCxnSpPr>
            <p:spPr>
              <a:xfrm>
                <a:off x="4514214" y="4003464"/>
                <a:ext cx="2671" cy="72008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線單箭頭接點 58"/>
            <p:cNvCxnSpPr/>
            <p:nvPr/>
          </p:nvCxnSpPr>
          <p:spPr>
            <a:xfrm>
              <a:off x="5728964" y="4312659"/>
              <a:ext cx="2671" cy="720080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7" name="群組 66"/>
          <p:cNvGrpSpPr/>
          <p:nvPr/>
        </p:nvGrpSpPr>
        <p:grpSpPr>
          <a:xfrm>
            <a:off x="5155786" y="5988299"/>
            <a:ext cx="1124342" cy="553998"/>
            <a:chOff x="3420648" y="6001672"/>
            <a:chExt cx="1124342" cy="553998"/>
          </a:xfrm>
        </p:grpSpPr>
        <p:grpSp>
          <p:nvGrpSpPr>
            <p:cNvPr id="68" name="群組 60"/>
            <p:cNvGrpSpPr/>
            <p:nvPr/>
          </p:nvGrpSpPr>
          <p:grpSpPr>
            <a:xfrm>
              <a:off x="3420648" y="6001672"/>
              <a:ext cx="961605" cy="276999"/>
              <a:chOff x="7355412" y="3694564"/>
              <a:chExt cx="961605" cy="276999"/>
            </a:xfrm>
          </p:grpSpPr>
          <p:cxnSp>
            <p:nvCxnSpPr>
              <p:cNvPr id="71" name="直線單箭頭接點 70"/>
              <p:cNvCxnSpPr/>
              <p:nvPr/>
            </p:nvCxnSpPr>
            <p:spPr>
              <a:xfrm rot="5400000">
                <a:off x="7481412" y="3707064"/>
                <a:ext cx="0" cy="252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2" name="文字方塊 71"/>
              <p:cNvSpPr txBox="1"/>
              <p:nvPr/>
            </p:nvSpPr>
            <p:spPr>
              <a:xfrm>
                <a:off x="7559309" y="3694564"/>
                <a:ext cx="757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AT in ILM</a:t>
                </a:r>
                <a:endParaRPr lang="en-US" sz="1200" dirty="0"/>
              </a:p>
            </p:txBody>
          </p:sp>
        </p:grpSp>
        <p:cxnSp>
          <p:nvCxnSpPr>
            <p:cNvPr id="69" name="直線單箭頭接點 68"/>
            <p:cNvCxnSpPr/>
            <p:nvPr/>
          </p:nvCxnSpPr>
          <p:spPr>
            <a:xfrm rot="5400000">
              <a:off x="3546648" y="6291171"/>
              <a:ext cx="0" cy="25200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3624545" y="6278671"/>
              <a:ext cx="9204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Normal ILM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Command from ATP – Case1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866899"/>
            <a:ext cx="8229600" cy="148924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L4B/L4B_2 redirects the AT in ILM to legacy LWTG(ATCI/ATCI_2) or C2K(CVAL) directly</a:t>
            </a:r>
            <a:endParaRPr 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2340579" y="3356144"/>
            <a:ext cx="4252802" cy="1934625"/>
            <a:chOff x="2536853" y="3068144"/>
            <a:chExt cx="4252802" cy="1934625"/>
          </a:xfrm>
        </p:grpSpPr>
        <p:sp>
          <p:nvSpPr>
            <p:cNvPr id="27" name="矩形 26"/>
            <p:cNvSpPr/>
            <p:nvPr/>
          </p:nvSpPr>
          <p:spPr>
            <a:xfrm>
              <a:off x="2536853" y="4687019"/>
              <a:ext cx="1080000" cy="288000"/>
            </a:xfrm>
            <a:prstGeom prst="rect">
              <a:avLst/>
            </a:prstGeom>
            <a:gradFill rotWithShape="1">
              <a:gsLst>
                <a:gs pos="0">
                  <a:srgbClr val="D71F85">
                    <a:tint val="100000"/>
                    <a:shade val="100000"/>
                    <a:satMod val="130000"/>
                  </a:srgbClr>
                </a:gs>
                <a:gs pos="100000">
                  <a:srgbClr val="D71F85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71F85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ATCI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09655" y="4650939"/>
              <a:ext cx="1080000" cy="288000"/>
            </a:xfrm>
            <a:prstGeom prst="rect">
              <a:avLst/>
            </a:prstGeom>
            <a:gradFill rotWithShape="1">
              <a:gsLst>
                <a:gs pos="0">
                  <a:srgbClr val="D71F85">
                    <a:tint val="100000"/>
                    <a:shade val="100000"/>
                    <a:satMod val="130000"/>
                  </a:srgbClr>
                </a:gs>
                <a:gs pos="100000">
                  <a:srgbClr val="D71F85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71F85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CVAL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34262" y="3825064"/>
              <a:ext cx="1080000" cy="288000"/>
            </a:xfrm>
            <a:prstGeom prst="rect">
              <a:avLst/>
            </a:prstGeom>
            <a:gradFill rotWithShape="1">
              <a:gsLst>
                <a:gs pos="0">
                  <a:srgbClr val="00A1DE">
                    <a:tint val="100000"/>
                    <a:shade val="100000"/>
                    <a:satMod val="130000"/>
                  </a:srgbClr>
                </a:gs>
                <a:gs pos="100000">
                  <a:srgbClr val="00A1DE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134262" y="3068144"/>
              <a:ext cx="1080000" cy="288000"/>
            </a:xfrm>
            <a:prstGeom prst="rect">
              <a:avLst/>
            </a:prstGeom>
            <a:gradFill rotWithShape="1">
              <a:gsLst>
                <a:gs pos="0">
                  <a:srgbClr val="353630">
                    <a:tint val="100000"/>
                    <a:shade val="100000"/>
                    <a:satMod val="130000"/>
                  </a:srgbClr>
                </a:gs>
                <a:gs pos="100000">
                  <a:srgbClr val="353630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2700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 anchorCtr="1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ATP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" name="直線單箭頭接點 32"/>
            <p:cNvCxnSpPr>
              <a:stCxn id="31" idx="2"/>
              <a:endCxn id="29" idx="0"/>
            </p:cNvCxnSpPr>
            <p:nvPr/>
          </p:nvCxnSpPr>
          <p:spPr>
            <a:xfrm>
              <a:off x="4674262" y="3356144"/>
              <a:ext cx="0" cy="46892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/>
            <p:nvPr/>
          </p:nvCxnSpPr>
          <p:spPr>
            <a:xfrm rot="5400000">
              <a:off x="3436853" y="3770189"/>
              <a:ext cx="540000" cy="1260000"/>
            </a:xfrm>
            <a:prstGeom prst="bentConnector3">
              <a:avLst>
                <a:gd name="adj1" fmla="val 44253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肘形接點 34"/>
            <p:cNvCxnSpPr/>
            <p:nvPr/>
          </p:nvCxnSpPr>
          <p:spPr>
            <a:xfrm rot="16200000" flipH="1">
              <a:off x="5349655" y="3741314"/>
              <a:ext cx="540000" cy="1260000"/>
            </a:xfrm>
            <a:prstGeom prst="bentConnector3">
              <a:avLst>
                <a:gd name="adj1" fmla="val 45392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4030048" y="4678769"/>
              <a:ext cx="1252266" cy="324000"/>
            </a:xfrm>
            <a:prstGeom prst="rect">
              <a:avLst/>
            </a:prstGeom>
            <a:gradFill rotWithShape="1">
              <a:gsLst>
                <a:gs pos="0">
                  <a:srgbClr val="00A1DE">
                    <a:tint val="100000"/>
                    <a:shade val="100000"/>
                    <a:satMod val="130000"/>
                  </a:srgbClr>
                </a:gs>
                <a:gs pos="100000">
                  <a:srgbClr val="00A1DE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sub-modules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050694" y="6001673"/>
            <a:ext cx="1124342" cy="553998"/>
            <a:chOff x="3420648" y="6001672"/>
            <a:chExt cx="1124342" cy="553998"/>
          </a:xfrm>
        </p:grpSpPr>
        <p:grpSp>
          <p:nvGrpSpPr>
            <p:cNvPr id="46" name="群組 60"/>
            <p:cNvGrpSpPr/>
            <p:nvPr/>
          </p:nvGrpSpPr>
          <p:grpSpPr>
            <a:xfrm>
              <a:off x="3420648" y="6001672"/>
              <a:ext cx="961605" cy="276999"/>
              <a:chOff x="7355412" y="3694564"/>
              <a:chExt cx="961605" cy="276999"/>
            </a:xfrm>
          </p:grpSpPr>
          <p:cxnSp>
            <p:nvCxnSpPr>
              <p:cNvPr id="49" name="直線單箭頭接點 48"/>
              <p:cNvCxnSpPr/>
              <p:nvPr/>
            </p:nvCxnSpPr>
            <p:spPr>
              <a:xfrm rot="5400000">
                <a:off x="7481412" y="3707064"/>
                <a:ext cx="0" cy="252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0" name="文字方塊 49"/>
              <p:cNvSpPr txBox="1"/>
              <p:nvPr/>
            </p:nvSpPr>
            <p:spPr>
              <a:xfrm>
                <a:off x="7559309" y="3694564"/>
                <a:ext cx="757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AT in ILM</a:t>
                </a:r>
                <a:endParaRPr lang="en-US" sz="1200" dirty="0"/>
              </a:p>
            </p:txBody>
          </p:sp>
        </p:grpSp>
        <p:cxnSp>
          <p:nvCxnSpPr>
            <p:cNvPr id="47" name="直線單箭頭接點 46"/>
            <p:cNvCxnSpPr/>
            <p:nvPr/>
          </p:nvCxnSpPr>
          <p:spPr>
            <a:xfrm rot="5400000">
              <a:off x="3546648" y="6291171"/>
              <a:ext cx="0" cy="25200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3624545" y="6278671"/>
              <a:ext cx="9204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Normal ILM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Command from ATP – Case2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866899"/>
            <a:ext cx="8229600" cy="148924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L4B/L4B_2 redirects the AT in ILM to L4B sub-modules</a:t>
            </a:r>
            <a:endParaRPr lang="en-US" dirty="0"/>
          </a:p>
        </p:txBody>
      </p:sp>
      <p:grpSp>
        <p:nvGrpSpPr>
          <p:cNvPr id="5" name="群組 40"/>
          <p:cNvGrpSpPr/>
          <p:nvPr/>
        </p:nvGrpSpPr>
        <p:grpSpPr>
          <a:xfrm>
            <a:off x="2340579" y="3356144"/>
            <a:ext cx="4252802" cy="1934625"/>
            <a:chOff x="2536853" y="3068144"/>
            <a:chExt cx="4252802" cy="1934625"/>
          </a:xfrm>
        </p:grpSpPr>
        <p:sp>
          <p:nvSpPr>
            <p:cNvPr id="27" name="矩形 26"/>
            <p:cNvSpPr/>
            <p:nvPr/>
          </p:nvSpPr>
          <p:spPr>
            <a:xfrm>
              <a:off x="2536853" y="4687019"/>
              <a:ext cx="1080000" cy="288000"/>
            </a:xfrm>
            <a:prstGeom prst="rect">
              <a:avLst/>
            </a:prstGeom>
            <a:gradFill rotWithShape="1">
              <a:gsLst>
                <a:gs pos="0">
                  <a:srgbClr val="D71F85">
                    <a:tint val="100000"/>
                    <a:shade val="100000"/>
                    <a:satMod val="130000"/>
                  </a:srgbClr>
                </a:gs>
                <a:gs pos="100000">
                  <a:srgbClr val="D71F85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71F85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ATCI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09655" y="4650939"/>
              <a:ext cx="1080000" cy="288000"/>
            </a:xfrm>
            <a:prstGeom prst="rect">
              <a:avLst/>
            </a:prstGeom>
            <a:gradFill rotWithShape="1">
              <a:gsLst>
                <a:gs pos="0">
                  <a:srgbClr val="D71F85">
                    <a:tint val="100000"/>
                    <a:shade val="100000"/>
                    <a:satMod val="130000"/>
                  </a:srgbClr>
                </a:gs>
                <a:gs pos="100000">
                  <a:srgbClr val="D71F85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71F85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CVAL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34262" y="3825064"/>
              <a:ext cx="1080000" cy="288000"/>
            </a:xfrm>
            <a:prstGeom prst="rect">
              <a:avLst/>
            </a:prstGeom>
            <a:gradFill rotWithShape="1">
              <a:gsLst>
                <a:gs pos="0">
                  <a:srgbClr val="00A1DE">
                    <a:tint val="100000"/>
                    <a:shade val="100000"/>
                    <a:satMod val="130000"/>
                  </a:srgbClr>
                </a:gs>
                <a:gs pos="100000">
                  <a:srgbClr val="00A1DE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134262" y="3068144"/>
              <a:ext cx="1080000" cy="288000"/>
            </a:xfrm>
            <a:prstGeom prst="rect">
              <a:avLst/>
            </a:prstGeom>
            <a:gradFill rotWithShape="1">
              <a:gsLst>
                <a:gs pos="0">
                  <a:srgbClr val="353630">
                    <a:tint val="100000"/>
                    <a:shade val="100000"/>
                    <a:satMod val="130000"/>
                  </a:srgbClr>
                </a:gs>
                <a:gs pos="100000">
                  <a:srgbClr val="353630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2700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 anchorCtr="1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ATP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" name="直線單箭頭接點 32"/>
            <p:cNvCxnSpPr>
              <a:stCxn id="31" idx="2"/>
              <a:endCxn id="29" idx="0"/>
            </p:cNvCxnSpPr>
            <p:nvPr/>
          </p:nvCxnSpPr>
          <p:spPr>
            <a:xfrm>
              <a:off x="4674262" y="3356144"/>
              <a:ext cx="0" cy="46892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4030048" y="4678769"/>
              <a:ext cx="1252266" cy="324000"/>
            </a:xfrm>
            <a:prstGeom prst="rect">
              <a:avLst/>
            </a:prstGeom>
            <a:gradFill rotWithShape="1">
              <a:gsLst>
                <a:gs pos="0">
                  <a:srgbClr val="00A1DE">
                    <a:tint val="100000"/>
                    <a:shade val="100000"/>
                    <a:satMod val="130000"/>
                  </a:srgbClr>
                </a:gs>
                <a:gs pos="100000">
                  <a:srgbClr val="00A1DE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sub-modules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4" name="直線單箭頭接點 13"/>
          <p:cNvCxnSpPr/>
          <p:nvPr/>
        </p:nvCxnSpPr>
        <p:spPr>
          <a:xfrm>
            <a:off x="4477988" y="4389313"/>
            <a:ext cx="2671" cy="57600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4050694" y="6001673"/>
            <a:ext cx="1124342" cy="553998"/>
            <a:chOff x="3420648" y="6001672"/>
            <a:chExt cx="1124342" cy="553998"/>
          </a:xfrm>
        </p:grpSpPr>
        <p:grpSp>
          <p:nvGrpSpPr>
            <p:cNvPr id="22" name="群組 60"/>
            <p:cNvGrpSpPr/>
            <p:nvPr/>
          </p:nvGrpSpPr>
          <p:grpSpPr>
            <a:xfrm>
              <a:off x="3420648" y="6001672"/>
              <a:ext cx="961605" cy="276999"/>
              <a:chOff x="7355412" y="3694564"/>
              <a:chExt cx="961605" cy="276999"/>
            </a:xfrm>
          </p:grpSpPr>
          <p:cxnSp>
            <p:nvCxnSpPr>
              <p:cNvPr id="25" name="直線單箭頭接點 24"/>
              <p:cNvCxnSpPr/>
              <p:nvPr/>
            </p:nvCxnSpPr>
            <p:spPr>
              <a:xfrm rot="5400000">
                <a:off x="7481412" y="3707064"/>
                <a:ext cx="0" cy="252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6" name="文字方塊 25"/>
              <p:cNvSpPr txBox="1"/>
              <p:nvPr/>
            </p:nvSpPr>
            <p:spPr>
              <a:xfrm>
                <a:off x="7559309" y="3694564"/>
                <a:ext cx="757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AT in ILM</a:t>
                </a:r>
                <a:endParaRPr lang="en-US" sz="1200" dirty="0"/>
              </a:p>
            </p:txBody>
          </p:sp>
        </p:grpSp>
        <p:cxnSp>
          <p:nvCxnSpPr>
            <p:cNvPr id="23" name="直線單箭頭接點 22"/>
            <p:cNvCxnSpPr/>
            <p:nvPr/>
          </p:nvCxnSpPr>
          <p:spPr>
            <a:xfrm rot="5400000">
              <a:off x="3546648" y="6291171"/>
              <a:ext cx="0" cy="25200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624545" y="6278671"/>
              <a:ext cx="9204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Normal ILM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Command from L4B sub-modules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866899"/>
            <a:ext cx="8229600" cy="148924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L4B sub-modules request AT command to LWTG</a:t>
            </a:r>
            <a:endParaRPr 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2340579" y="3356144"/>
            <a:ext cx="4252802" cy="1934625"/>
            <a:chOff x="2340579" y="3356144"/>
            <a:chExt cx="4252802" cy="1934625"/>
          </a:xfrm>
        </p:grpSpPr>
        <p:grpSp>
          <p:nvGrpSpPr>
            <p:cNvPr id="5" name="群組 40"/>
            <p:cNvGrpSpPr/>
            <p:nvPr/>
          </p:nvGrpSpPr>
          <p:grpSpPr>
            <a:xfrm>
              <a:off x="2340579" y="3356144"/>
              <a:ext cx="4252802" cy="1934625"/>
              <a:chOff x="2536853" y="3068144"/>
              <a:chExt cx="4252802" cy="193462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2536853" y="4687019"/>
                <a:ext cx="1080000" cy="288000"/>
              </a:xfrm>
              <a:prstGeom prst="rect">
                <a:avLst/>
              </a:prstGeom>
              <a:gradFill rotWithShape="1">
                <a:gsLst>
                  <a:gs pos="0">
                    <a:srgbClr val="D71F85">
                      <a:tint val="100000"/>
                      <a:shade val="100000"/>
                      <a:satMod val="130000"/>
                    </a:srgbClr>
                  </a:gs>
                  <a:gs pos="100000">
                    <a:srgbClr val="D71F85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71F85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ATCI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709655" y="4650939"/>
                <a:ext cx="1080000" cy="288000"/>
              </a:xfrm>
              <a:prstGeom prst="rect">
                <a:avLst/>
              </a:prstGeom>
              <a:gradFill rotWithShape="1">
                <a:gsLst>
                  <a:gs pos="0">
                    <a:srgbClr val="D71F85">
                      <a:tint val="100000"/>
                      <a:shade val="100000"/>
                      <a:satMod val="130000"/>
                    </a:srgbClr>
                  </a:gs>
                  <a:gs pos="100000">
                    <a:srgbClr val="D71F85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71F85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CVAL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134262" y="3825064"/>
                <a:ext cx="1080000" cy="288000"/>
              </a:xfrm>
              <a:prstGeom prst="rect">
                <a:avLst/>
              </a:prstGeom>
              <a:gradFill rotWithShape="1">
                <a:gsLst>
                  <a:gs pos="0">
                    <a:srgbClr val="00A1DE">
                      <a:tint val="100000"/>
                      <a:shade val="100000"/>
                      <a:satMod val="130000"/>
                    </a:srgbClr>
                  </a:gs>
                  <a:gs pos="100000">
                    <a:srgbClr val="00A1DE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00A1DE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L4B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134262" y="3068144"/>
                <a:ext cx="1080000" cy="288000"/>
              </a:xfrm>
              <a:prstGeom prst="rect">
                <a:avLst/>
              </a:prstGeom>
              <a:gradFill rotWithShape="1">
                <a:gsLst>
                  <a:gs pos="0">
                    <a:srgbClr val="353630">
                      <a:tint val="100000"/>
                      <a:shade val="100000"/>
                      <a:satMod val="130000"/>
                    </a:srgbClr>
                  </a:gs>
                  <a:gs pos="100000">
                    <a:srgbClr val="35363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2700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 anchorCtr="1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ATP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030048" y="4678769"/>
                <a:ext cx="1252266" cy="324000"/>
              </a:xfrm>
              <a:prstGeom prst="rect">
                <a:avLst/>
              </a:prstGeom>
              <a:gradFill rotWithShape="1">
                <a:gsLst>
                  <a:gs pos="0">
                    <a:srgbClr val="00A1DE">
                      <a:tint val="100000"/>
                      <a:shade val="100000"/>
                      <a:satMod val="130000"/>
                    </a:srgbClr>
                  </a:gs>
                  <a:gs pos="100000">
                    <a:srgbClr val="00A1DE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00A1DE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L4B</a:t>
                </a:r>
                <a:r>
                  <a:rPr kumimoji="0" lang="en-US" sz="1200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sub-modules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4" name="直線單箭頭接點 13"/>
            <p:cNvCxnSpPr/>
            <p:nvPr/>
          </p:nvCxnSpPr>
          <p:spPr>
            <a:xfrm>
              <a:off x="4477988" y="4389313"/>
              <a:ext cx="2671" cy="576000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肘形接點 12"/>
            <p:cNvCxnSpPr/>
            <p:nvPr/>
          </p:nvCxnSpPr>
          <p:spPr>
            <a:xfrm rot="5400000">
              <a:off x="3240579" y="4058189"/>
              <a:ext cx="540000" cy="1260000"/>
            </a:xfrm>
            <a:prstGeom prst="bentConnector3">
              <a:avLst>
                <a:gd name="adj1" fmla="val 44253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4050694" y="6001673"/>
            <a:ext cx="1124342" cy="553998"/>
            <a:chOff x="3420648" y="6001672"/>
            <a:chExt cx="1124342" cy="553998"/>
          </a:xfrm>
        </p:grpSpPr>
        <p:grpSp>
          <p:nvGrpSpPr>
            <p:cNvPr id="24" name="群組 60"/>
            <p:cNvGrpSpPr/>
            <p:nvPr/>
          </p:nvGrpSpPr>
          <p:grpSpPr>
            <a:xfrm>
              <a:off x="3420648" y="6001672"/>
              <a:ext cx="961605" cy="276999"/>
              <a:chOff x="7355412" y="3694564"/>
              <a:chExt cx="961605" cy="276999"/>
            </a:xfrm>
          </p:grpSpPr>
          <p:cxnSp>
            <p:nvCxnSpPr>
              <p:cNvPr id="30" name="直線單箭頭接點 29"/>
              <p:cNvCxnSpPr/>
              <p:nvPr/>
            </p:nvCxnSpPr>
            <p:spPr>
              <a:xfrm rot="5400000">
                <a:off x="7481412" y="3707064"/>
                <a:ext cx="0" cy="252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2" name="文字方塊 31"/>
              <p:cNvSpPr txBox="1"/>
              <p:nvPr/>
            </p:nvSpPr>
            <p:spPr>
              <a:xfrm>
                <a:off x="7559309" y="3694564"/>
                <a:ext cx="757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AT in ILM</a:t>
                </a:r>
                <a:endParaRPr lang="en-US" sz="1200" dirty="0"/>
              </a:p>
            </p:txBody>
          </p:sp>
        </p:grpSp>
        <p:cxnSp>
          <p:nvCxnSpPr>
            <p:cNvPr id="25" name="直線單箭頭接點 24"/>
            <p:cNvCxnSpPr/>
            <p:nvPr/>
          </p:nvCxnSpPr>
          <p:spPr>
            <a:xfrm rot="5400000">
              <a:off x="3546648" y="6291171"/>
              <a:ext cx="0" cy="25200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3624545" y="6278671"/>
              <a:ext cx="9204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Normal ILM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Command from L4B sub-modules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866899"/>
            <a:ext cx="8229600" cy="148924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L4B sub-modules request AT command to C2K</a:t>
            </a:r>
            <a:endParaRPr lang="en-US" dirty="0"/>
          </a:p>
        </p:txBody>
      </p:sp>
      <p:grpSp>
        <p:nvGrpSpPr>
          <p:cNvPr id="5" name="群組 15"/>
          <p:cNvGrpSpPr/>
          <p:nvPr/>
        </p:nvGrpSpPr>
        <p:grpSpPr>
          <a:xfrm>
            <a:off x="2340579" y="3356144"/>
            <a:ext cx="4252802" cy="1934625"/>
            <a:chOff x="2340579" y="3356144"/>
            <a:chExt cx="4252802" cy="1934625"/>
          </a:xfrm>
        </p:grpSpPr>
        <p:grpSp>
          <p:nvGrpSpPr>
            <p:cNvPr id="6" name="群組 40"/>
            <p:cNvGrpSpPr/>
            <p:nvPr/>
          </p:nvGrpSpPr>
          <p:grpSpPr>
            <a:xfrm>
              <a:off x="2340579" y="3356144"/>
              <a:ext cx="4252802" cy="1934625"/>
              <a:chOff x="2536853" y="3068144"/>
              <a:chExt cx="4252802" cy="193462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2536853" y="4687019"/>
                <a:ext cx="1080000" cy="288000"/>
              </a:xfrm>
              <a:prstGeom prst="rect">
                <a:avLst/>
              </a:prstGeom>
              <a:gradFill rotWithShape="1">
                <a:gsLst>
                  <a:gs pos="0">
                    <a:srgbClr val="D71F85">
                      <a:tint val="100000"/>
                      <a:shade val="100000"/>
                      <a:satMod val="130000"/>
                    </a:srgbClr>
                  </a:gs>
                  <a:gs pos="100000">
                    <a:srgbClr val="D71F85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71F85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ATCI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709655" y="4650939"/>
                <a:ext cx="1080000" cy="288000"/>
              </a:xfrm>
              <a:prstGeom prst="rect">
                <a:avLst/>
              </a:prstGeom>
              <a:gradFill rotWithShape="1">
                <a:gsLst>
                  <a:gs pos="0">
                    <a:srgbClr val="D71F85">
                      <a:tint val="100000"/>
                      <a:shade val="100000"/>
                      <a:satMod val="130000"/>
                    </a:srgbClr>
                  </a:gs>
                  <a:gs pos="100000">
                    <a:srgbClr val="D71F85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71F85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CVAL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134262" y="3825064"/>
                <a:ext cx="1080000" cy="288000"/>
              </a:xfrm>
              <a:prstGeom prst="rect">
                <a:avLst/>
              </a:prstGeom>
              <a:gradFill rotWithShape="1">
                <a:gsLst>
                  <a:gs pos="0">
                    <a:srgbClr val="00A1DE">
                      <a:tint val="100000"/>
                      <a:shade val="100000"/>
                      <a:satMod val="130000"/>
                    </a:srgbClr>
                  </a:gs>
                  <a:gs pos="100000">
                    <a:srgbClr val="00A1DE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00A1DE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L4B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134262" y="3068144"/>
                <a:ext cx="1080000" cy="288000"/>
              </a:xfrm>
              <a:prstGeom prst="rect">
                <a:avLst/>
              </a:prstGeom>
              <a:gradFill rotWithShape="1">
                <a:gsLst>
                  <a:gs pos="0">
                    <a:srgbClr val="353630">
                      <a:tint val="100000"/>
                      <a:shade val="100000"/>
                      <a:satMod val="130000"/>
                    </a:srgbClr>
                  </a:gs>
                  <a:gs pos="100000">
                    <a:srgbClr val="35363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2700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 anchorCtr="1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ATP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030048" y="4678769"/>
                <a:ext cx="1252266" cy="324000"/>
              </a:xfrm>
              <a:prstGeom prst="rect">
                <a:avLst/>
              </a:prstGeom>
              <a:gradFill rotWithShape="1">
                <a:gsLst>
                  <a:gs pos="0">
                    <a:srgbClr val="00A1DE">
                      <a:tint val="100000"/>
                      <a:shade val="100000"/>
                      <a:satMod val="130000"/>
                    </a:srgbClr>
                  </a:gs>
                  <a:gs pos="100000">
                    <a:srgbClr val="00A1DE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00A1DE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L4B</a:t>
                </a:r>
                <a:r>
                  <a:rPr kumimoji="0" lang="en-US" sz="1200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sub-modules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4" name="直線單箭頭接點 13"/>
            <p:cNvCxnSpPr/>
            <p:nvPr/>
          </p:nvCxnSpPr>
          <p:spPr>
            <a:xfrm>
              <a:off x="4477988" y="4389313"/>
              <a:ext cx="2671" cy="576000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3" name="肘形接點 22"/>
          <p:cNvCxnSpPr/>
          <p:nvPr/>
        </p:nvCxnSpPr>
        <p:spPr>
          <a:xfrm rot="16200000" flipH="1">
            <a:off x="5153381" y="4029314"/>
            <a:ext cx="540000" cy="1260000"/>
          </a:xfrm>
          <a:prstGeom prst="bentConnector3">
            <a:avLst>
              <a:gd name="adj1" fmla="val 45392"/>
            </a:avLst>
          </a:prstGeom>
          <a:ln w="19050"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4050694" y="6001673"/>
            <a:ext cx="1124342" cy="553998"/>
            <a:chOff x="3420648" y="6001672"/>
            <a:chExt cx="1124342" cy="553998"/>
          </a:xfrm>
        </p:grpSpPr>
        <p:grpSp>
          <p:nvGrpSpPr>
            <p:cNvPr id="25" name="群組 60"/>
            <p:cNvGrpSpPr/>
            <p:nvPr/>
          </p:nvGrpSpPr>
          <p:grpSpPr>
            <a:xfrm>
              <a:off x="3420648" y="6001672"/>
              <a:ext cx="961605" cy="276999"/>
              <a:chOff x="7355412" y="3694564"/>
              <a:chExt cx="961605" cy="276999"/>
            </a:xfrm>
          </p:grpSpPr>
          <p:cxnSp>
            <p:nvCxnSpPr>
              <p:cNvPr id="32" name="直線單箭頭接點 31"/>
              <p:cNvCxnSpPr/>
              <p:nvPr/>
            </p:nvCxnSpPr>
            <p:spPr>
              <a:xfrm rot="5400000">
                <a:off x="7481412" y="3707064"/>
                <a:ext cx="0" cy="252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3" name="文字方塊 32"/>
              <p:cNvSpPr txBox="1"/>
              <p:nvPr/>
            </p:nvSpPr>
            <p:spPr>
              <a:xfrm>
                <a:off x="7559309" y="3694564"/>
                <a:ext cx="757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AT in ILM</a:t>
                </a:r>
                <a:endParaRPr lang="en-US" sz="1200" dirty="0"/>
              </a:p>
            </p:txBody>
          </p:sp>
        </p:grpSp>
        <p:cxnSp>
          <p:nvCxnSpPr>
            <p:cNvPr id="26" name="直線單箭頭接點 25"/>
            <p:cNvCxnSpPr/>
            <p:nvPr/>
          </p:nvCxnSpPr>
          <p:spPr>
            <a:xfrm rot="5400000">
              <a:off x="3546648" y="6291171"/>
              <a:ext cx="0" cy="25200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3624545" y="6278671"/>
              <a:ext cx="9204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Normal ILM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URC Flow in L4B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323527" y="2793702"/>
            <a:ext cx="4297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kinds of AT URC in L4B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AT URC from LWTG or C2K protocol stack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redirect to L4B sub-modules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don’t redirect to L4B sub-modules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AT URC from L4B Group</a:t>
            </a:r>
          </a:p>
        </p:txBody>
      </p:sp>
      <p:grpSp>
        <p:nvGrpSpPr>
          <p:cNvPr id="4" name="群組 59"/>
          <p:cNvGrpSpPr/>
          <p:nvPr/>
        </p:nvGrpSpPr>
        <p:grpSpPr>
          <a:xfrm>
            <a:off x="2843688" y="1770919"/>
            <a:ext cx="5688632" cy="3839484"/>
            <a:chOff x="2843688" y="1770919"/>
            <a:chExt cx="5688632" cy="3839484"/>
          </a:xfrm>
        </p:grpSpPr>
        <p:grpSp>
          <p:nvGrpSpPr>
            <p:cNvPr id="5" name="群組 56"/>
            <p:cNvGrpSpPr/>
            <p:nvPr/>
          </p:nvGrpSpPr>
          <p:grpSpPr>
            <a:xfrm>
              <a:off x="2843688" y="1770919"/>
              <a:ext cx="5688632" cy="3839484"/>
              <a:chOff x="1763688" y="1461724"/>
              <a:chExt cx="5688632" cy="383948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63688" y="5013208"/>
                <a:ext cx="1080000" cy="288000"/>
              </a:xfrm>
              <a:prstGeom prst="rect">
                <a:avLst/>
              </a:prstGeom>
              <a:gradFill rotWithShape="1">
                <a:gsLst>
                  <a:gs pos="0">
                    <a:srgbClr val="D71F85">
                      <a:tint val="100000"/>
                      <a:shade val="100000"/>
                      <a:satMod val="130000"/>
                    </a:srgbClr>
                  </a:gs>
                  <a:gs pos="100000">
                    <a:srgbClr val="D71F85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71F85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ATCI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372320" y="5013208"/>
                <a:ext cx="1080000" cy="288000"/>
              </a:xfrm>
              <a:prstGeom prst="rect">
                <a:avLst/>
              </a:prstGeom>
              <a:gradFill rotWithShape="1">
                <a:gsLst>
                  <a:gs pos="0">
                    <a:srgbClr val="D71F85">
                      <a:tint val="100000"/>
                      <a:shade val="100000"/>
                      <a:satMod val="130000"/>
                    </a:srgbClr>
                  </a:gs>
                  <a:gs pos="100000">
                    <a:srgbClr val="D71F85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71F85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CVAL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134262" y="3709564"/>
                <a:ext cx="978054" cy="288000"/>
              </a:xfrm>
              <a:prstGeom prst="rect">
                <a:avLst/>
              </a:prstGeom>
              <a:gradFill rotWithShape="1">
                <a:gsLst>
                  <a:gs pos="0">
                    <a:srgbClr val="00A1DE">
                      <a:tint val="100000"/>
                      <a:shade val="100000"/>
                      <a:satMod val="130000"/>
                    </a:srgbClr>
                  </a:gs>
                  <a:gs pos="100000">
                    <a:srgbClr val="00A1DE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00A1DE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L4B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" name="群組 47"/>
              <p:cNvGrpSpPr/>
              <p:nvPr/>
            </p:nvGrpSpPr>
            <p:grpSpPr>
              <a:xfrm>
                <a:off x="3540752" y="1461724"/>
                <a:ext cx="2257040" cy="1067312"/>
                <a:chOff x="3603188" y="1461724"/>
                <a:chExt cx="2257040" cy="1067312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3831242" y="1529099"/>
                  <a:ext cx="2028986" cy="892552"/>
                </a:xfrm>
                <a:prstGeom prst="rect">
                  <a:avLst/>
                </a:prstGeom>
                <a:gradFill rotWithShape="1">
                  <a:gsLst>
                    <a:gs pos="0">
                      <a:srgbClr val="35363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35363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12700" cap="flat" cmpd="sng" algn="ctr">
                  <a:solidFill>
                    <a:srgbClr val="FF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 anchorCtr="0"/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ATP_2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7" name="群組 40"/>
                <p:cNvGrpSpPr/>
                <p:nvPr/>
              </p:nvGrpSpPr>
              <p:grpSpPr>
                <a:xfrm>
                  <a:off x="3603188" y="1461724"/>
                  <a:ext cx="2028986" cy="1067312"/>
                  <a:chOff x="3603188" y="1461724"/>
                  <a:chExt cx="2028986" cy="1067312"/>
                </a:xfrm>
              </p:grpSpPr>
              <p:sp>
                <p:nvSpPr>
                  <p:cNvPr id="32" name="矩形 31"/>
                  <p:cNvSpPr/>
                  <p:nvPr/>
                </p:nvSpPr>
                <p:spPr>
                  <a:xfrm>
                    <a:off x="3603188" y="1636484"/>
                    <a:ext cx="2028986" cy="892552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53630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353630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12700" cap="flat" cmpd="sng" algn="ctr">
                    <a:solidFill>
                      <a:srgbClr val="FF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 anchorCtr="0"/>
                  <a:lstStyle/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ATP</a:t>
                    </a: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4248000" y="1461724"/>
                    <a:ext cx="864316" cy="446276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kern="0" dirty="0" smtClean="0">
                        <a:solidFill>
                          <a:srgbClr val="353630"/>
                        </a:solidFill>
                        <a:latin typeface="Calibri"/>
                        <a:ea typeface="+mn-ea"/>
                      </a:rPr>
                      <a:t>ATP_IO</a:t>
                    </a: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5363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34" name="直線單箭頭接點 33"/>
              <p:cNvCxnSpPr/>
              <p:nvPr/>
            </p:nvCxnSpPr>
            <p:spPr>
              <a:xfrm flipH="1">
                <a:off x="4623289" y="2538661"/>
                <a:ext cx="2672" cy="115200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肘形接點 34"/>
              <p:cNvCxnSpPr/>
              <p:nvPr/>
            </p:nvCxnSpPr>
            <p:spPr>
              <a:xfrm rot="5400000">
                <a:off x="2663656" y="3465136"/>
                <a:ext cx="1008144" cy="2088000"/>
              </a:xfrm>
              <a:prstGeom prst="bentConnector3">
                <a:avLst>
                  <a:gd name="adj1" fmla="val 35341"/>
                </a:avLst>
              </a:prstGeom>
              <a:ln w="19050">
                <a:headEnd type="arrow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" name="肘形接點 35"/>
              <p:cNvCxnSpPr/>
              <p:nvPr/>
            </p:nvCxnSpPr>
            <p:spPr>
              <a:xfrm rot="16200000" flipH="1">
                <a:off x="5616216" y="3465135"/>
                <a:ext cx="1008144" cy="2088000"/>
              </a:xfrm>
              <a:prstGeom prst="bentConnector3">
                <a:avLst>
                  <a:gd name="adj1" fmla="val 33509"/>
                </a:avLst>
              </a:prstGeom>
              <a:ln w="19050">
                <a:headEnd type="arrow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7" name="矩形 36"/>
              <p:cNvSpPr/>
              <p:nvPr/>
            </p:nvSpPr>
            <p:spPr>
              <a:xfrm>
                <a:off x="4086835" y="4734769"/>
                <a:ext cx="1080000" cy="432000"/>
              </a:xfrm>
              <a:prstGeom prst="rect">
                <a:avLst/>
              </a:prstGeom>
              <a:gradFill rotWithShape="1">
                <a:gsLst>
                  <a:gs pos="0">
                    <a:srgbClr val="00A1DE">
                      <a:tint val="100000"/>
                      <a:shade val="100000"/>
                      <a:satMod val="130000"/>
                    </a:srgbClr>
                  </a:gs>
                  <a:gs pos="100000">
                    <a:srgbClr val="00A1DE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00A1DE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L4B</a:t>
                </a:r>
                <a:b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sub-modules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9" name="肘形接點 38"/>
              <p:cNvCxnSpPr/>
              <p:nvPr/>
            </p:nvCxnSpPr>
            <p:spPr>
              <a:xfrm rot="5400000">
                <a:off x="2807672" y="3465137"/>
                <a:ext cx="1008144" cy="2088000"/>
              </a:xfrm>
              <a:prstGeom prst="bentConnector3">
                <a:avLst>
                  <a:gd name="adj1" fmla="val 49084"/>
                </a:avLst>
              </a:prstGeom>
              <a:ln w="19050">
                <a:prstDash val="sysDash"/>
                <a:headEnd type="arrow"/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" name="肘形接點 39"/>
              <p:cNvCxnSpPr/>
              <p:nvPr/>
            </p:nvCxnSpPr>
            <p:spPr>
              <a:xfrm rot="16200000" flipH="1">
                <a:off x="5472200" y="3465137"/>
                <a:ext cx="1008144" cy="2088000"/>
              </a:xfrm>
              <a:prstGeom prst="bentConnector3">
                <a:avLst>
                  <a:gd name="adj1" fmla="val 50000"/>
                </a:avLst>
              </a:prstGeom>
              <a:ln w="19050">
                <a:prstDash val="sysDash"/>
                <a:headEnd type="arrow"/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直線單箭頭接點 41"/>
              <p:cNvCxnSpPr/>
              <p:nvPr/>
            </p:nvCxnSpPr>
            <p:spPr>
              <a:xfrm flipV="1">
                <a:off x="4785314" y="4005064"/>
                <a:ext cx="2671" cy="72008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55"/>
              <p:cNvCxnSpPr/>
              <p:nvPr/>
            </p:nvCxnSpPr>
            <p:spPr>
              <a:xfrm flipV="1">
                <a:off x="4514214" y="4003464"/>
                <a:ext cx="2671" cy="72008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線單箭頭接點 58"/>
            <p:cNvCxnSpPr/>
            <p:nvPr/>
          </p:nvCxnSpPr>
          <p:spPr>
            <a:xfrm>
              <a:off x="5728964" y="4312659"/>
              <a:ext cx="2671" cy="720080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5147353" y="5992048"/>
            <a:ext cx="1124342" cy="553998"/>
            <a:chOff x="3420648" y="6001672"/>
            <a:chExt cx="1124342" cy="553998"/>
          </a:xfrm>
        </p:grpSpPr>
        <p:grpSp>
          <p:nvGrpSpPr>
            <p:cNvPr id="38" name="群組 60"/>
            <p:cNvGrpSpPr/>
            <p:nvPr/>
          </p:nvGrpSpPr>
          <p:grpSpPr>
            <a:xfrm>
              <a:off x="3420648" y="6001672"/>
              <a:ext cx="961605" cy="276999"/>
              <a:chOff x="7355412" y="3694564"/>
              <a:chExt cx="961605" cy="276999"/>
            </a:xfrm>
          </p:grpSpPr>
          <p:cxnSp>
            <p:nvCxnSpPr>
              <p:cNvPr id="46" name="直線單箭頭接點 45"/>
              <p:cNvCxnSpPr/>
              <p:nvPr/>
            </p:nvCxnSpPr>
            <p:spPr>
              <a:xfrm rot="5400000">
                <a:off x="7481412" y="3707064"/>
                <a:ext cx="0" cy="252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7" name="文字方塊 46"/>
              <p:cNvSpPr txBox="1"/>
              <p:nvPr/>
            </p:nvSpPr>
            <p:spPr>
              <a:xfrm>
                <a:off x="7559309" y="3694564"/>
                <a:ext cx="757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AT in ILM</a:t>
                </a:r>
                <a:endParaRPr lang="en-US" sz="1200" dirty="0"/>
              </a:p>
            </p:txBody>
          </p:sp>
        </p:grpSp>
        <p:cxnSp>
          <p:nvCxnSpPr>
            <p:cNvPr id="43" name="直線單箭頭接點 42"/>
            <p:cNvCxnSpPr/>
            <p:nvPr/>
          </p:nvCxnSpPr>
          <p:spPr>
            <a:xfrm rot="5400000">
              <a:off x="3546648" y="6291171"/>
              <a:ext cx="0" cy="25200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文字方塊 43"/>
            <p:cNvSpPr txBox="1"/>
            <p:nvPr/>
          </p:nvSpPr>
          <p:spPr>
            <a:xfrm>
              <a:off x="3624545" y="6278671"/>
              <a:ext cx="9204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Normal ILM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L4BCC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adaptation module between VDM and ATCI/CVAL</a:t>
            </a:r>
          </a:p>
          <a:p>
            <a:pPr lvl="1"/>
            <a:r>
              <a:rPr lang="en-US" dirty="0" smtClean="0"/>
              <a:t>To interpret Call Control related requests from VDM, and send AT commands to ATCI or CVAL.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VDM – normal ILM</a:t>
            </a:r>
          </a:p>
          <a:p>
            <a:pPr lvl="2"/>
            <a:r>
              <a:rPr lang="en-US" dirty="0" smtClean="0"/>
              <a:t>Note: VDM’s ILM peer is L4B instead of L4BCC module ID. L4B will dispatch to L4BCC by invoking its main() function</a:t>
            </a:r>
          </a:p>
          <a:p>
            <a:pPr lvl="1"/>
            <a:r>
              <a:rPr lang="en-US" dirty="0" smtClean="0"/>
              <a:t>ATCI/CVAL – AT in ILM</a:t>
            </a:r>
          </a:p>
          <a:p>
            <a:pPr lvl="2"/>
            <a:r>
              <a:rPr lang="en-US" dirty="0" smtClean="0"/>
              <a:t>Utilizing L4B framework AT in ILM service</a:t>
            </a:r>
          </a:p>
          <a:p>
            <a:r>
              <a:rPr lang="en-US" dirty="0" smtClean="0"/>
              <a:t>Call domain selection is handled by VDM instead of L4BCC</a:t>
            </a:r>
          </a:p>
          <a:p>
            <a:pPr lvl="1"/>
            <a:r>
              <a:rPr lang="en-US" dirty="0" smtClean="0"/>
              <a:t>E.g. when AP sends a MO call request to MD, VDM will judge whether to make this call over 3GPP or 3GPP2 CS domain, and then requests to L4BCC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6M Protocol </a:t>
            </a:r>
            <a:r>
              <a:rPr lang="en-US" dirty="0" smtClean="0"/>
              <a:t>Stack Software Architecture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6591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smtClean="0"/>
              <a:t>L4BCC Example</a:t>
            </a:r>
            <a:endParaRPr 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648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 smtClean="0"/>
              <a:t>Here is an example of make a MO call</a:t>
            </a:r>
          </a:p>
          <a:p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 step: VDM send CS MO CALL REQ (call domain is already decided by VDM)</a:t>
            </a:r>
          </a:p>
          <a:p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step: L4BCC interpret it as ATD123456 and then send to ATCI</a:t>
            </a:r>
          </a:p>
          <a:p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step: once L4BCC receive OK, interpret is as CS MO CALL CNF to VDM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A921E-794B-45B8-8D12-A707D43F433B}" type="slidenum">
              <a:rPr lang="ja-JP" altLang="en-US" smtClean="0"/>
              <a:pPr>
                <a:defRPr/>
              </a:pPr>
              <a:t>30</a:t>
            </a:fld>
            <a:endParaRPr lang="en-US" altLang="ja-JP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7596336" cy="237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L4BSMS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/>
              <a:t>Handle SMS related AT commands and dispatch to ATCI or CVAL</a:t>
            </a:r>
          </a:p>
          <a:p>
            <a:pPr marL="342900" lvl="1" indent="-342900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/>
              <a:t>Broadcast SMS related AT commands from AP to both ATCI and CVAL</a:t>
            </a:r>
          </a:p>
          <a:p>
            <a:pPr marL="342900" lvl="1" indent="-342900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/>
              <a:t>Collect SMS URC from both ATCI and CVAL,  and then notify AP</a:t>
            </a:r>
          </a:p>
          <a:p>
            <a:r>
              <a:rPr lang="en-US" dirty="0" smtClean="0"/>
              <a:t>SMS domain selection is handled by SDM instead of L4BSMS</a:t>
            </a:r>
          </a:p>
          <a:p>
            <a:pPr lvl="1"/>
            <a:r>
              <a:rPr lang="en-US" dirty="0" smtClean="0"/>
              <a:t>E.g. when AP sends a MO SMS request to MD, SDM will judge whether to send this SMS over 3GPP or 3GPP2 protocol stack by different AT commands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A921E-794B-45B8-8D12-A707D43F433B}" type="slidenum">
              <a:rPr lang="ja-JP" altLang="en-US" smtClean="0"/>
              <a:pPr>
                <a:defRPr/>
              </a:pPr>
              <a:t>31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9807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AT+CNMI to ATCI only (5M)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16D0-D0EA-4082-B682-A2FBA400B84C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556792"/>
            <a:ext cx="8229600" cy="459953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圖片 5" descr="93_cnmi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628800"/>
            <a:ext cx="5733441" cy="4641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9807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AT+CNMI to both ATCI and CVAL (in 6M global RAT mode)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16D0-D0EA-4082-B682-A2FBA400B84C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556792"/>
            <a:ext cx="8229600" cy="459953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圖片 7" descr="93_cnmi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412776"/>
            <a:ext cx="6894640" cy="52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807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Collect SMS ready URC from ATCI and CVAL (6M)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16D0-D0EA-4082-B682-A2FBA400B84C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556792"/>
            <a:ext cx="8229600" cy="459953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圖片 5" descr="93_ein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84784"/>
            <a:ext cx="8460432" cy="4499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64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SMS command to ATCI directly (MO 3GPP SMS over CS)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16D0-D0EA-4082-B682-A2FBA400B84C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5" name="內容版面配置區 4" descr="93_cmgs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971600" y="2276872"/>
            <a:ext cx="7143750" cy="32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64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SMS command to CVAL directly (MO 3GPP2 SMS over CS)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16D0-D0EA-4082-B682-A2FBA400B84C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7" name="內容版面配置區 6" descr="93_ec2kcmgs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395536" y="2276872"/>
            <a:ext cx="8229600" cy="2866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L4BSIM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7200" y="1628800"/>
            <a:ext cx="8229600" cy="4527526"/>
          </a:xfrm>
        </p:spPr>
        <p:txBody>
          <a:bodyPr>
            <a:normAutofit/>
          </a:bodyPr>
          <a:lstStyle/>
          <a:p>
            <a:r>
              <a:rPr lang="en-US" dirty="0" smtClean="0"/>
              <a:t>Handle SIM related AT commands from AP and dispatch/re-direct/request to ATCI or CVAL</a:t>
            </a:r>
          </a:p>
          <a:p>
            <a:r>
              <a:rPr lang="en-US" dirty="0" smtClean="0"/>
              <a:t>Collect SIM related information by intercepting URC from ATCI and CVAL, and then stored in contexts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5203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690187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Dispatch </a:t>
            </a:r>
            <a:r>
              <a:rPr lang="en-US" altLang="zh-TW" sz="4000" dirty="0" smtClean="0"/>
              <a:t>SIM AT </a:t>
            </a:r>
            <a:r>
              <a:rPr lang="en-US" altLang="zh-TW" sz="4000" dirty="0"/>
              <a:t>commands to ATCI or </a:t>
            </a:r>
            <a:r>
              <a:rPr lang="en-US" altLang="zh-TW" sz="4000" dirty="0" smtClean="0"/>
              <a:t>CVAL</a:t>
            </a:r>
            <a:endParaRPr 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45" y="1122187"/>
            <a:ext cx="6960150" cy="53941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0909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Example – dispatch SIM AT </a:t>
            </a:r>
            <a:r>
              <a:rPr lang="en-US" altLang="zh-TW" sz="4000" dirty="0"/>
              <a:t>commands to ATCI or </a:t>
            </a:r>
            <a:r>
              <a:rPr lang="en-US" altLang="zh-TW" sz="4000" dirty="0" smtClean="0"/>
              <a:t>CVAL</a:t>
            </a:r>
            <a:endParaRPr 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47435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3GPP and 3GPP2 both support AT+CNUM, but different command modes</a:t>
            </a:r>
          </a:p>
          <a:p>
            <a:pPr lvl="1"/>
            <a:r>
              <a:rPr lang="en-US" dirty="0" smtClean="0"/>
              <a:t>Active mode</a:t>
            </a:r>
          </a:p>
          <a:p>
            <a:pPr lvl="2"/>
            <a:r>
              <a:rPr lang="en-US" i="1" dirty="0" smtClean="0">
                <a:solidFill>
                  <a:srgbClr val="C00000"/>
                </a:solidFill>
              </a:rPr>
              <a:t>AT+CNUM -&gt; ATCI</a:t>
            </a:r>
          </a:p>
          <a:p>
            <a:pPr lvl="1"/>
            <a:r>
              <a:rPr lang="en-US" dirty="0" smtClean="0"/>
              <a:t>Test mode</a:t>
            </a:r>
          </a:p>
          <a:p>
            <a:pPr lvl="2"/>
            <a:r>
              <a:rPr lang="en-US" i="1" dirty="0" smtClean="0">
                <a:solidFill>
                  <a:srgbClr val="C00000"/>
                </a:solidFill>
              </a:rPr>
              <a:t>AT+CNUM=? -&gt; ATCI</a:t>
            </a:r>
          </a:p>
          <a:p>
            <a:pPr lvl="1"/>
            <a:r>
              <a:rPr lang="en-US" dirty="0" smtClean="0"/>
              <a:t>Read mode</a:t>
            </a:r>
          </a:p>
          <a:p>
            <a:pPr lvl="2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AT+CNUM? -&gt; CVAL</a:t>
            </a:r>
          </a:p>
          <a:p>
            <a:pPr lvl="1"/>
            <a:r>
              <a:rPr lang="en-US" dirty="0" smtClean="0"/>
              <a:t>Set or execute mode</a:t>
            </a:r>
          </a:p>
          <a:p>
            <a:pPr lvl="2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AT+CNUM=&lt;…&gt; -&gt; CVAL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673845" y="2926080"/>
            <a:ext cx="2917372" cy="3439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MD3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1698171" y="2926080"/>
            <a:ext cx="2917372" cy="34398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MD1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Gen91/Gen92 Architecture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31443" y="4413281"/>
            <a:ext cx="2520000" cy="1008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LWTG NAS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6504" y="4413281"/>
            <a:ext cx="2520000" cy="1008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C2K NAS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8314" y="2035509"/>
            <a:ext cx="5400000" cy="68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上-下雙向箭號 7"/>
          <p:cNvSpPr/>
          <p:nvPr/>
        </p:nvSpPr>
        <p:spPr>
          <a:xfrm>
            <a:off x="3120008" y="4013682"/>
            <a:ext cx="180754" cy="3600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上-下雙向箭號 8"/>
          <p:cNvSpPr/>
          <p:nvPr/>
        </p:nvSpPr>
        <p:spPr>
          <a:xfrm>
            <a:off x="5948239" y="4021633"/>
            <a:ext cx="180754" cy="3600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上-下雙向箭號 9"/>
          <p:cNvSpPr/>
          <p:nvPr/>
        </p:nvSpPr>
        <p:spPr>
          <a:xfrm>
            <a:off x="3123546" y="5436678"/>
            <a:ext cx="180754" cy="3600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上-下雙向箭號 10"/>
          <p:cNvSpPr/>
          <p:nvPr/>
        </p:nvSpPr>
        <p:spPr>
          <a:xfrm>
            <a:off x="5951777" y="5436678"/>
            <a:ext cx="180754" cy="3600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1923492" y="3124455"/>
            <a:ext cx="2527951" cy="873760"/>
            <a:chOff x="1923492" y="3744000"/>
            <a:chExt cx="2527951" cy="873760"/>
          </a:xfrm>
        </p:grpSpPr>
        <p:sp>
          <p:nvSpPr>
            <p:cNvPr id="14" name="矩形 13"/>
            <p:cNvSpPr/>
            <p:nvPr/>
          </p:nvSpPr>
          <p:spPr>
            <a:xfrm>
              <a:off x="1923492" y="3744000"/>
              <a:ext cx="2527951" cy="8737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L4 Task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15600" y="3924000"/>
              <a:ext cx="1800000" cy="28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L4C</a:t>
              </a:r>
              <a:endParaRPr lang="en-US" sz="1200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777112" y="3124455"/>
            <a:ext cx="2527951" cy="873760"/>
            <a:chOff x="4868555" y="3744000"/>
            <a:chExt cx="2527951" cy="873760"/>
          </a:xfrm>
        </p:grpSpPr>
        <p:sp>
          <p:nvSpPr>
            <p:cNvPr id="17" name="矩形 16"/>
            <p:cNvSpPr/>
            <p:nvPr/>
          </p:nvSpPr>
          <p:spPr>
            <a:xfrm>
              <a:off x="5215410" y="3924000"/>
              <a:ext cx="1800000" cy="288000"/>
            </a:xfrm>
            <a:prstGeom prst="rect">
              <a:avLst/>
            </a:prstGeom>
            <a:ln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CVAL</a:t>
              </a:r>
              <a:endParaRPr lang="en-US" sz="1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868555" y="3744000"/>
              <a:ext cx="2527951" cy="8737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CVAL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上-下雙向箭號 18"/>
          <p:cNvSpPr/>
          <p:nvPr/>
        </p:nvSpPr>
        <p:spPr>
          <a:xfrm>
            <a:off x="3122774" y="2719620"/>
            <a:ext cx="180754" cy="3600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上-下雙向箭號 19"/>
          <p:cNvSpPr/>
          <p:nvPr/>
        </p:nvSpPr>
        <p:spPr>
          <a:xfrm>
            <a:off x="5951005" y="2727571"/>
            <a:ext cx="180754" cy="3600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3884907" y="2409947"/>
            <a:ext cx="1440000" cy="252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RIL Proxy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Example – extend proprietary AT </a:t>
            </a:r>
            <a:r>
              <a:rPr lang="en-US" altLang="zh-TW" sz="4000" dirty="0"/>
              <a:t>commands </a:t>
            </a:r>
            <a:r>
              <a:rPr lang="en-US" altLang="zh-TW" sz="4000" dirty="0" smtClean="0"/>
              <a:t>for 6M</a:t>
            </a:r>
            <a:endParaRPr 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4743550"/>
          </a:xfrm>
        </p:spPr>
        <p:txBody>
          <a:bodyPr/>
          <a:lstStyle/>
          <a:p>
            <a:r>
              <a:rPr lang="en-US" dirty="0" smtClean="0"/>
              <a:t>Define new proprietary command or extend parameters to carry 6M information</a:t>
            </a:r>
          </a:p>
          <a:p>
            <a:pPr lvl="1"/>
            <a:r>
              <a:rPr lang="en-US" sz="2400" dirty="0" smtClean="0"/>
              <a:t>AT+ECRLA=&lt;</a:t>
            </a:r>
            <a:r>
              <a:rPr lang="en-US" sz="2400" b="1" dirty="0" err="1" smtClean="0">
                <a:solidFill>
                  <a:srgbClr val="FF0000"/>
                </a:solidFill>
              </a:rPr>
              <a:t>application_id</a:t>
            </a:r>
            <a:r>
              <a:rPr lang="en-US" sz="2400" dirty="0" smtClean="0"/>
              <a:t>&gt;,&lt;…&gt;</a:t>
            </a:r>
          </a:p>
          <a:p>
            <a:pPr lvl="2"/>
            <a:r>
              <a:rPr lang="en-US" sz="2000" dirty="0" smtClean="0"/>
              <a:t>If </a:t>
            </a:r>
            <a:r>
              <a:rPr lang="en-US" sz="2000" i="1" dirty="0" err="1" smtClean="0"/>
              <a:t>application_id</a:t>
            </a:r>
            <a:r>
              <a:rPr lang="en-US" sz="2000" dirty="0" smtClean="0"/>
              <a:t> is:</a:t>
            </a:r>
          </a:p>
          <a:p>
            <a:pPr lvl="2"/>
            <a:r>
              <a:rPr lang="en-US" sz="2000" b="1" i="1" dirty="0" smtClean="0">
                <a:solidFill>
                  <a:srgbClr val="C00000"/>
                </a:solidFill>
              </a:rPr>
              <a:t>0</a:t>
            </a:r>
            <a:r>
              <a:rPr lang="en-US" sz="2000" i="1" dirty="0" smtClean="0">
                <a:solidFill>
                  <a:srgbClr val="C00000"/>
                </a:solidFill>
              </a:rPr>
              <a:t> (ISIM) -&gt; ATCI</a:t>
            </a:r>
          </a:p>
          <a:p>
            <a:pPr lvl="2"/>
            <a:r>
              <a:rPr lang="en-US" sz="2000" b="1" i="1" dirty="0" smtClean="0">
                <a:solidFill>
                  <a:srgbClr val="C00000"/>
                </a:solidFill>
              </a:rPr>
              <a:t>1</a:t>
            </a:r>
            <a:r>
              <a:rPr lang="en-US" sz="2000" i="1" dirty="0" smtClean="0">
                <a:solidFill>
                  <a:srgbClr val="C00000"/>
                </a:solidFill>
              </a:rPr>
              <a:t> (USIM) -&gt; ATCI</a:t>
            </a:r>
          </a:p>
          <a:p>
            <a:pPr lvl="2"/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 (CSIM) -&gt; CVAL</a:t>
            </a:r>
          </a:p>
          <a:p>
            <a:pPr lvl="2"/>
            <a:r>
              <a:rPr lang="en-US" sz="2000" b="1" i="1" dirty="0" smtClean="0">
                <a:solidFill>
                  <a:srgbClr val="C00000"/>
                </a:solidFill>
              </a:rPr>
              <a:t>3</a:t>
            </a:r>
            <a:r>
              <a:rPr lang="en-US" sz="2000" i="1" dirty="0" smtClean="0">
                <a:solidFill>
                  <a:srgbClr val="C00000"/>
                </a:solidFill>
              </a:rPr>
              <a:t> (SIM) -&gt; ATCI</a:t>
            </a:r>
          </a:p>
          <a:p>
            <a:pPr lvl="2"/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 (RUIM) -&gt; CVAL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024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Example – dispatch </a:t>
            </a:r>
            <a:r>
              <a:rPr lang="en-US" altLang="zh-TW" sz="4000" dirty="0"/>
              <a:t>AT commands to </a:t>
            </a:r>
            <a:r>
              <a:rPr lang="en-US" altLang="zh-TW" sz="4000" dirty="0" smtClean="0"/>
              <a:t>according to context</a:t>
            </a:r>
            <a:endParaRPr 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4743550"/>
          </a:xfrm>
        </p:spPr>
        <p:txBody>
          <a:bodyPr/>
          <a:lstStyle/>
          <a:p>
            <a:r>
              <a:rPr lang="en-US" altLang="zh-TW" dirty="0" smtClean="0"/>
              <a:t>L4BSIM stores SIM information </a:t>
            </a:r>
            <a:r>
              <a:rPr lang="en-US" altLang="zh-TW" dirty="0"/>
              <a:t>in </a:t>
            </a:r>
            <a:r>
              <a:rPr lang="en-US" altLang="zh-TW" dirty="0" smtClean="0"/>
              <a:t>advance</a:t>
            </a:r>
          </a:p>
          <a:p>
            <a:pPr lvl="1"/>
            <a:r>
              <a:rPr lang="en-US" altLang="zh-TW" dirty="0" smtClean="0"/>
              <a:t>When </a:t>
            </a:r>
            <a:r>
              <a:rPr lang="en-US" altLang="zh-TW" dirty="0"/>
              <a:t>card </a:t>
            </a:r>
            <a:r>
              <a:rPr lang="en-US" altLang="zh-TW" dirty="0" smtClean="0"/>
              <a:t>initializes </a:t>
            </a:r>
            <a:r>
              <a:rPr lang="en-US" altLang="zh-TW" dirty="0"/>
              <a:t>or card status </a:t>
            </a:r>
            <a:r>
              <a:rPr lang="en-US" altLang="zh-TW" dirty="0" smtClean="0"/>
              <a:t>changes</a:t>
            </a:r>
            <a:endParaRPr lang="en-US" altLang="zh-TW" dirty="0"/>
          </a:p>
          <a:p>
            <a:r>
              <a:rPr lang="en-US" dirty="0" smtClean="0"/>
              <a:t>E.g. AT+CRSM=&lt;…&gt;</a:t>
            </a:r>
          </a:p>
          <a:p>
            <a:pPr lvl="1"/>
            <a:r>
              <a:rPr lang="en-US" dirty="0" smtClean="0"/>
              <a:t>If the SIM card currently has capability of:</a:t>
            </a:r>
          </a:p>
          <a:p>
            <a:pPr lvl="1"/>
            <a:r>
              <a:rPr lang="en-US" dirty="0" smtClean="0"/>
              <a:t>GSM + C2K </a:t>
            </a:r>
            <a:r>
              <a:rPr lang="en-US" i="1" dirty="0" smtClean="0">
                <a:solidFill>
                  <a:srgbClr val="C00000"/>
                </a:solidFill>
              </a:rPr>
              <a:t>-&gt; ATCI</a:t>
            </a:r>
          </a:p>
          <a:p>
            <a:pPr lvl="1"/>
            <a:r>
              <a:rPr lang="en-US" dirty="0" smtClean="0"/>
              <a:t>GSM</a:t>
            </a:r>
            <a:r>
              <a:rPr lang="en-US" i="1" dirty="0" smtClean="0">
                <a:solidFill>
                  <a:srgbClr val="C00000"/>
                </a:solidFill>
              </a:rPr>
              <a:t> -&gt; ATCI</a:t>
            </a:r>
          </a:p>
          <a:p>
            <a:pPr lvl="1"/>
            <a:r>
              <a:rPr lang="en-US" dirty="0" smtClean="0"/>
              <a:t>C2K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-&gt; CVAL</a:t>
            </a:r>
          </a:p>
          <a:p>
            <a:pPr lvl="1"/>
            <a:r>
              <a:rPr lang="en-US" dirty="0" smtClean="0"/>
              <a:t>None of GSM or C2K </a:t>
            </a:r>
            <a:r>
              <a:rPr lang="en-US" i="1" dirty="0" smtClean="0">
                <a:solidFill>
                  <a:srgbClr val="C00000"/>
                </a:solidFill>
              </a:rPr>
              <a:t>-&gt; ATCI</a:t>
            </a:r>
          </a:p>
        </p:txBody>
      </p:sp>
    </p:spTree>
    <p:extLst>
      <p:ext uri="{BB962C8B-B14F-4D97-AF65-F5344CB8AC3E}">
        <p14:creationId xmlns="" xmlns:p14="http://schemas.microsoft.com/office/powerpoint/2010/main" val="13503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Example – interpret AT </a:t>
            </a:r>
            <a:r>
              <a:rPr lang="en-US" altLang="zh-TW" sz="4000" dirty="0"/>
              <a:t>commands </a:t>
            </a:r>
            <a:r>
              <a:rPr lang="en-US" altLang="zh-TW" sz="4000" dirty="0" smtClean="0"/>
              <a:t>from AP</a:t>
            </a:r>
            <a:endParaRPr 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4743550"/>
          </a:xfrm>
        </p:spPr>
        <p:txBody>
          <a:bodyPr/>
          <a:lstStyle/>
          <a:p>
            <a:r>
              <a:rPr lang="en-US" dirty="0" smtClean="0"/>
              <a:t>Interpret AP’s request to legacy 3GPP/3GPP2 AT commands</a:t>
            </a:r>
          </a:p>
          <a:p>
            <a:pPr lvl="1"/>
            <a:r>
              <a:rPr lang="en-US" altLang="zh-TW" dirty="0" smtClean="0"/>
              <a:t>Repack commands into a different form or commands</a:t>
            </a:r>
          </a:p>
          <a:p>
            <a:pPr lvl="2"/>
            <a:r>
              <a:rPr lang="en-US" altLang="zh-TW" dirty="0" smtClean="0"/>
              <a:t>Reduce modem’s effort for new commands</a:t>
            </a:r>
          </a:p>
          <a:p>
            <a:pPr lvl="1"/>
            <a:r>
              <a:rPr lang="en-US" altLang="zh-TW" sz="2400" dirty="0" smtClean="0"/>
              <a:t>AP sends </a:t>
            </a:r>
            <a:r>
              <a:rPr lang="en-US" altLang="zh-TW" sz="2400" i="1" dirty="0" smtClean="0">
                <a:solidFill>
                  <a:schemeClr val="accent1">
                    <a:lumMod val="75000"/>
                  </a:schemeClr>
                </a:solidFill>
              </a:rPr>
              <a:t>AT+ECRLA=&lt;</a:t>
            </a:r>
            <a:r>
              <a:rPr lang="en-US" altLang="zh-TW" sz="2400" i="1" dirty="0" err="1" smtClean="0">
                <a:solidFill>
                  <a:schemeClr val="accent1">
                    <a:lumMod val="75000"/>
                  </a:schemeClr>
                </a:solidFill>
              </a:rPr>
              <a:t>application_id</a:t>
            </a:r>
            <a:r>
              <a:rPr lang="en-US" altLang="zh-TW" sz="2400" i="1" dirty="0">
                <a:solidFill>
                  <a:schemeClr val="accent1">
                    <a:lumMod val="75000"/>
                  </a:schemeClr>
                </a:solidFill>
              </a:rPr>
              <a:t>&gt;,&lt;…&gt;</a:t>
            </a:r>
            <a:endParaRPr lang="en-US" altLang="zh-TW" sz="2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TW" sz="2000" dirty="0" smtClean="0"/>
              <a:t>Repack into 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AT+CRLA=&lt;…&gt;</a:t>
            </a:r>
            <a:r>
              <a:rPr lang="en-US" altLang="zh-TW" sz="2000" dirty="0" smtClean="0"/>
              <a:t> (-&gt; ATCI/CVAL)</a:t>
            </a:r>
          </a:p>
          <a:p>
            <a:pPr lvl="1"/>
            <a:r>
              <a:rPr lang="en-US" altLang="zh-TW" sz="2400" dirty="0" smtClean="0"/>
              <a:t>ATCI/CVAL returns </a:t>
            </a:r>
            <a:r>
              <a:rPr lang="en-US" altLang="zh-TW" sz="2400" i="1" dirty="0" smtClean="0">
                <a:solidFill>
                  <a:schemeClr val="accent1">
                    <a:lumMod val="75000"/>
                  </a:schemeClr>
                </a:solidFill>
              </a:rPr>
              <a:t>+CRLA: &lt;…&gt;</a:t>
            </a:r>
          </a:p>
          <a:p>
            <a:pPr lvl="2"/>
            <a:r>
              <a:rPr lang="en-US" altLang="zh-TW" sz="2000" dirty="0" smtClean="0"/>
              <a:t>Repack into 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+ECRLA: &lt;…&gt;</a:t>
            </a:r>
            <a:r>
              <a:rPr lang="en-US" altLang="zh-TW" sz="2000" dirty="0" smtClean="0"/>
              <a:t> (-&gt; AP)</a:t>
            </a:r>
            <a:endParaRPr lang="en-US" sz="2000" i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2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Retrieve SIM information by listening URC</a:t>
            </a:r>
            <a:endParaRPr 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53" y="1314614"/>
            <a:ext cx="7199694" cy="42287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40117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Example – retrieve SIM insert status from URC</a:t>
            </a:r>
            <a:endParaRPr 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47435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L4BSIM captures URC from modem</a:t>
            </a:r>
          </a:p>
          <a:p>
            <a:pPr lvl="1"/>
            <a:r>
              <a:rPr lang="en-US" sz="2400" dirty="0" smtClean="0"/>
              <a:t>+EUSIM: &lt;</a:t>
            </a:r>
            <a:r>
              <a:rPr lang="en-US" sz="2400" dirty="0" err="1" smtClean="0"/>
              <a:t>usim_type</a:t>
            </a:r>
            <a:r>
              <a:rPr lang="en-US" sz="2400" dirty="0" smtClean="0"/>
              <a:t>&gt;,&lt;</a:t>
            </a:r>
            <a:r>
              <a:rPr lang="en-US" sz="2400" dirty="0" err="1" smtClean="0"/>
              <a:t>csim_type</a:t>
            </a:r>
            <a:r>
              <a:rPr lang="en-US" sz="2400" dirty="0" smtClean="0"/>
              <a:t>&gt;,&lt;</a:t>
            </a:r>
            <a:r>
              <a:rPr lang="en-US" sz="2400" dirty="0" err="1" smtClean="0"/>
              <a:t>has_isim</a:t>
            </a:r>
            <a:r>
              <a:rPr lang="en-US" sz="2400" dirty="0" smtClean="0"/>
              <a:t>&gt;</a:t>
            </a:r>
          </a:p>
          <a:p>
            <a:pPr lvl="2"/>
            <a:r>
              <a:rPr lang="en-US" sz="2000" i="1" dirty="0" err="1" smtClean="0">
                <a:solidFill>
                  <a:srgbClr val="C00000"/>
                </a:solidFill>
              </a:rPr>
              <a:t>usim_type</a:t>
            </a:r>
            <a:r>
              <a:rPr lang="en-US" sz="2000" i="1" dirty="0" smtClean="0">
                <a:solidFill>
                  <a:srgbClr val="C00000"/>
                </a:solidFill>
              </a:rPr>
              <a:t>: Has SIM? USIM? None?</a:t>
            </a:r>
          </a:p>
          <a:p>
            <a:pPr lvl="3"/>
            <a:r>
              <a:rPr lang="en-US" sz="1800" i="1" dirty="0" smtClean="0">
                <a:solidFill>
                  <a:srgbClr val="C00000"/>
                </a:solidFill>
              </a:rPr>
              <a:t>Has GSM capability?</a:t>
            </a:r>
          </a:p>
          <a:p>
            <a:pPr lvl="2"/>
            <a:r>
              <a:rPr lang="en-US" sz="2000" i="1" dirty="0" err="1" smtClean="0">
                <a:solidFill>
                  <a:srgbClr val="00B0F0"/>
                </a:solidFill>
              </a:rPr>
              <a:t>csim_type</a:t>
            </a:r>
            <a:r>
              <a:rPr lang="en-US" sz="2000" i="1" dirty="0" smtClean="0">
                <a:solidFill>
                  <a:srgbClr val="00B0F0"/>
                </a:solidFill>
              </a:rPr>
              <a:t>: Has RUIM? CSIM? None?</a:t>
            </a:r>
          </a:p>
          <a:p>
            <a:pPr lvl="3"/>
            <a:r>
              <a:rPr lang="en-US" sz="1800" i="1" dirty="0" smtClean="0">
                <a:solidFill>
                  <a:srgbClr val="00B0F0"/>
                </a:solidFill>
              </a:rPr>
              <a:t>Has C2K capability?</a:t>
            </a:r>
          </a:p>
          <a:p>
            <a:pPr lvl="2"/>
            <a:r>
              <a:rPr lang="en-US" sz="2000" i="1" dirty="0" err="1" smtClean="0">
                <a:solidFill>
                  <a:schemeClr val="accent4">
                    <a:lumMod val="75000"/>
                  </a:schemeClr>
                </a:solidFill>
              </a:rPr>
              <a:t>has_isim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: Has ISIM?</a:t>
            </a:r>
          </a:p>
          <a:p>
            <a:r>
              <a:rPr lang="en-US" sz="2800" dirty="0" smtClean="0"/>
              <a:t>Information is then kept in L4BSIM</a:t>
            </a:r>
          </a:p>
        </p:txBody>
      </p:sp>
    </p:spTree>
    <p:extLst>
      <p:ext uri="{BB962C8B-B14F-4D97-AF65-F5344CB8AC3E}">
        <p14:creationId xmlns="" xmlns:p14="http://schemas.microsoft.com/office/powerpoint/2010/main" val="17219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L4BPWR &amp; L4BNW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 LWTG and C2K protocol stacks on/off according to the RAT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 setting and the SIM on/off state from AP</a:t>
            </a:r>
          </a:p>
          <a:p>
            <a:pPr lvl="1"/>
            <a:r>
              <a:rPr lang="en-US" dirty="0" smtClean="0"/>
              <a:t>AP is responsible to tell MD whether C2K RAT mode is set and in which SIM</a:t>
            </a:r>
          </a:p>
          <a:p>
            <a:pPr lvl="1"/>
            <a:r>
              <a:rPr lang="en-US" dirty="0" smtClean="0"/>
              <a:t>AP has to guarantee C2K RAT mode is set in one SIM at a time</a:t>
            </a:r>
          </a:p>
          <a:p>
            <a:r>
              <a:rPr lang="en-US" dirty="0" smtClean="0"/>
              <a:t>Coordinate LWTG and C2K protocol stacks as what AP RIL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Proxy </a:t>
            </a:r>
            <a:r>
              <a:rPr lang="en-US" dirty="0" smtClean="0"/>
              <a:t>did in Gen90/91/92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L4BPWR &amp; L4BNW – RF operation principle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256527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Controls the RF of LWTG and C2K protocol stacks by AT+EFUN and AT+CPON/CPOF respectively</a:t>
            </a:r>
          </a:p>
          <a:p>
            <a:pPr lvl="1"/>
            <a:r>
              <a:rPr lang="en-US" dirty="0" smtClean="0"/>
              <a:t>Below is the calculation rule</a:t>
            </a:r>
          </a:p>
          <a:p>
            <a:pPr lvl="1"/>
            <a:r>
              <a:rPr lang="en-US" dirty="0" smtClean="0"/>
              <a:t>The RF off procedure obeys the Active RAT first rule</a:t>
            </a:r>
            <a:endParaRPr lang="en-US" dirty="0"/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/>
        </p:nvGraphicFramePr>
        <p:xfrm>
          <a:off x="1280160" y="4325849"/>
          <a:ext cx="6583680" cy="165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38536"/>
                <a:gridCol w="1553304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3GPP RAT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Global RAT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C2K only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RF ON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AT+EFUN=1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AT+CPOF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AT+EFUN=1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AT+CPON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AT+EFUN=0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AT+CPON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RF OFF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AT+EFUN=0</a:t>
                      </a:r>
                    </a:p>
                    <a:p>
                      <a:r>
                        <a:rPr lang="en-US" dirty="0" smtClean="0"/>
                        <a:t>AT+CPOF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AT+EFUN=0</a:t>
                      </a:r>
                    </a:p>
                    <a:p>
                      <a:r>
                        <a:rPr lang="en-US" dirty="0" smtClean="0"/>
                        <a:t>AT+CPOF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AT+EFUN=0</a:t>
                      </a:r>
                    </a:p>
                    <a:p>
                      <a:r>
                        <a:rPr lang="en-US" dirty="0" smtClean="0"/>
                        <a:t>AT+CPOF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AT+EFUN flow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94864"/>
            <a:ext cx="5356502" cy="5065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圓角矩形圖說文字 6"/>
          <p:cNvSpPr/>
          <p:nvPr/>
        </p:nvSpPr>
        <p:spPr>
          <a:xfrm>
            <a:off x="7329358" y="3209544"/>
            <a:ext cx="1686626" cy="1634490"/>
          </a:xfrm>
          <a:prstGeom prst="wedgeRoundRectCallout">
            <a:avLst>
              <a:gd name="adj1" fmla="val -90794"/>
              <a:gd name="adj2" fmla="val 18394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C2K EVDO only supports SIM1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Gen90/91/92: AP uses AT+EVDOMODE to </a:t>
            </a:r>
            <a:r>
              <a:rPr lang="en-US" sz="1000" dirty="0" err="1" smtClean="0"/>
              <a:t>config</a:t>
            </a:r>
            <a:r>
              <a:rPr lang="en-US" sz="1000" dirty="0" smtClean="0"/>
              <a:t> MD3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Gen93: C2K protocol stack controls EVDO according to received AT+ERAT information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Replace AT+EIRATMODE by AT+ERAT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/>
        </p:nvGraphicFramePr>
        <p:xfrm>
          <a:off x="457200" y="1375083"/>
          <a:ext cx="8229600" cy="4858608"/>
        </p:xfrm>
        <a:graphic>
          <a:graphicData uri="http://schemas.openxmlformats.org/drawingml/2006/table">
            <a:tbl>
              <a:tblPr/>
              <a:tblGrid>
                <a:gridCol w="1450504"/>
                <a:gridCol w="2592288"/>
                <a:gridCol w="2160240"/>
                <a:gridCol w="2026568"/>
              </a:tblGrid>
              <a:tr h="1646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Calibri"/>
                          <a:ea typeface="SimSun"/>
                          <a:cs typeface="SimSun"/>
                        </a:rPr>
                        <a:t>+EIRATMODE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SimSun"/>
                          <a:cs typeface="SimSun"/>
                        </a:rPr>
                        <a:t>RAC handling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SimSun"/>
                          <a:cs typeface="SimSun"/>
                        </a:rPr>
                        <a:t>GMSS handling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Calibri"/>
                          <a:ea typeface="SimSun"/>
                          <a:cs typeface="SimSun"/>
                        </a:rPr>
                        <a:t>EMM handling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0626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Calibri"/>
                          <a:ea typeface="SimSun"/>
                          <a:cs typeface="SimSun"/>
                        </a:rPr>
                        <a:t>0 (AP IRAT)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When AP IRAT and working in SRLTE, RAC will change UE mode to PS mode 2</a:t>
                      </a:r>
                    </a:p>
                    <a:p>
                      <a:r>
                        <a:rPr lang="en-US" sz="1000" kern="12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</a:p>
                    <a:p>
                      <a:r>
                        <a:rPr lang="en-US" sz="1000" kern="12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Phase out AP IRAT</a:t>
                      </a:r>
                      <a:endParaRPr lang="en-US" sz="1000" kern="1200" dirty="0">
                        <a:solidFill>
                          <a:srgbClr val="E36C0A"/>
                        </a:solidFill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000" kern="12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AP will handle C2K and LTE IR, GMSS</a:t>
                      </a:r>
                      <a:r>
                        <a:rPr lang="zh-TW" altLang="en-US" sz="1000" kern="12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en-US" altLang="zh-TW" sz="1000" kern="12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will do nothing</a:t>
                      </a:r>
                      <a:r>
                        <a:rPr lang="en-US" altLang="zh-TW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Phase</a:t>
                      </a:r>
                      <a:r>
                        <a:rPr lang="en-US" sz="1000" baseline="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out AP IRAT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kern="1200" dirty="0">
                        <a:solidFill>
                          <a:srgbClr val="1F497D"/>
                        </a:solidFill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N/A</a:t>
                      </a:r>
                      <a:endParaRPr lang="en-US" sz="1000" kern="1200" dirty="0">
                        <a:solidFill>
                          <a:srgbClr val="1F497D"/>
                        </a:solidFill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Phase</a:t>
                      </a:r>
                      <a:r>
                        <a:rPr lang="en-US" sz="1000" baseline="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out AP IRAT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27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SimSun"/>
                          <a:cs typeface="SimSun"/>
                        </a:rPr>
                        <a:t>1 (MD IRAT 5M (LTE FDD/TDD+WCDMA+GSM+CDMA2000))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RAC do nothing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kern="1200" dirty="0">
                        <a:solidFill>
                          <a:srgbClr val="E36C0A"/>
                        </a:solidFill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N/A</a:t>
                      </a:r>
                      <a:endParaRPr lang="en-US" sz="1000" kern="1200" dirty="0">
                        <a:solidFill>
                          <a:srgbClr val="E36C0A"/>
                        </a:solidFill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GMSS will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handle 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4G </a:t>
                      </a:r>
                      <a:r>
                        <a:rPr lang="en-US" sz="10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IR (LWCG or LC)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GMSS  will</a:t>
                      </a:r>
                      <a:r>
                        <a:rPr lang="en-US" sz="1000" baseline="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handle 4G IR when AT+ERAT setting is global mode, both 3GPP and 3GPP2 RAT mode is enabled.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Expect</a:t>
                      </a:r>
                      <a:r>
                        <a:rPr lang="en-US" altLang="zh-TW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RAT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mode is set to LWCG by upper layer. EMM specially s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et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report RAT to </a:t>
                      </a:r>
                      <a:r>
                        <a:rPr lang="en-US" sz="10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LC/LWG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Upper layer will set RAT mode to </a:t>
                      </a:r>
                      <a:r>
                        <a:rPr lang="en-US" sz="1000" dirty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LWCG, </a:t>
                      </a: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and report RAT = LC/LWCG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7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SimSun"/>
                          <a:cs typeface="SimSun"/>
                        </a:rPr>
                        <a:t>2 (MD IRAT 4M (LTE FDD/TDD+GSM+CDMA2000))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RAC do nothing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[by ERAT]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N/A</a:t>
                      </a:r>
                      <a:endParaRPr lang="en-US" sz="1000" kern="1200" dirty="0">
                        <a:solidFill>
                          <a:srgbClr val="E36C0A"/>
                        </a:solidFill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GMSS</a:t>
                      </a:r>
                      <a:r>
                        <a:rPr lang="en-US" altLang="zh-TW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will handle 4G IR, but remove UMTS in reported RAT.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AP</a:t>
                      </a:r>
                      <a:r>
                        <a:rPr lang="en-US" sz="1000" baseline="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will set RAT mode to </a:t>
                      </a: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LCG, and GMSS will handle 4G IR.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Expect</a:t>
                      </a:r>
                      <a:r>
                        <a:rPr lang="en-US" altLang="zh-TW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RAT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mode is set to LWCG by upper layer. EMM specially set report RAT to </a:t>
                      </a:r>
                      <a:r>
                        <a:rPr lang="en-US" sz="10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LC/LG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Upper</a:t>
                      </a:r>
                      <a:r>
                        <a:rPr lang="en-US" sz="1000" baseline="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layer will set RAT</a:t>
                      </a: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mode to </a:t>
                      </a:r>
                      <a:r>
                        <a:rPr lang="en-US" sz="1000" dirty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LCG, </a:t>
                      </a: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and report RAT is the subset of</a:t>
                      </a:r>
                      <a:r>
                        <a:rPr lang="en-US" sz="1000" baseline="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LCG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1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Calibri"/>
                          <a:ea typeface="SimSun"/>
                          <a:cs typeface="SimSun"/>
                        </a:rPr>
                        <a:t>3 (CDMA only mode (No effect on LWG modem. It is used in CDMA modem))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RAC do nothing</a:t>
                      </a:r>
                      <a:endParaRPr lang="en-US" sz="1000" dirty="0" smtClean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[by ERAT]</a:t>
                      </a:r>
                      <a:endParaRPr lang="en-US" sz="1000" dirty="0" smtClean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N/A</a:t>
                      </a:r>
                      <a:endParaRPr lang="en-US" sz="1000" kern="1200" dirty="0">
                        <a:solidFill>
                          <a:srgbClr val="E36C0A"/>
                        </a:solidFill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 smtClean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GMSS will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be inactive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 smtClean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GMSS will be inactive</a:t>
                      </a:r>
                      <a:endParaRPr lang="en-US" sz="1000" kern="1200" dirty="0">
                        <a:solidFill>
                          <a:srgbClr val="E36C0A"/>
                        </a:solidFill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AP</a:t>
                      </a:r>
                      <a:r>
                        <a:rPr lang="en-US" altLang="zh-TW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will send AT+EFUN=0,</a:t>
                      </a:r>
                      <a:r>
                        <a:rPr lang="en-US" altLang="zh-TW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and MD1 will turn off RF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AP will use AT+ERAT to set C2K only, EMM will stil</a:t>
                      </a:r>
                      <a:r>
                        <a:rPr lang="en-US" altLang="zh-TW" sz="1000" baseline="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l detach and enter flight mode. EMM could handle C2K only RAT mode.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Replace AT+ECTMODE by AT+ERAT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/>
        </p:nvGraphicFramePr>
        <p:xfrm>
          <a:off x="457200" y="1921671"/>
          <a:ext cx="8229601" cy="3200400"/>
        </p:xfrm>
        <a:graphic>
          <a:graphicData uri="http://schemas.openxmlformats.org/drawingml/2006/table">
            <a:tbl>
              <a:tblPr/>
              <a:tblGrid>
                <a:gridCol w="802432"/>
                <a:gridCol w="2475723"/>
                <a:gridCol w="2475723"/>
                <a:gridCol w="2475723"/>
              </a:tblGrid>
              <a:tr h="1126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SimSun"/>
                        </a:rPr>
                        <a:t>+ECTMODE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SimSun"/>
                        </a:rPr>
                        <a:t>RAC handling 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SimSun"/>
                        </a:rPr>
                        <a:t>GMSS handling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SimSun"/>
                        </a:rPr>
                        <a:t>EMM handling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1264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SimSun"/>
                        </a:rPr>
                        <a:t>0 (SVLTE)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Just 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forward to GMSS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Just forward</a:t>
                      </a:r>
                      <a:r>
                        <a:rPr lang="en-US" sz="1000" baseline="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RAT mode</a:t>
                      </a: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setting=GSM/C2K or GSM/UMTS/LTE/C2K to low layers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AP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indicates to turn off 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ECTMODE=2.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Meanwhile G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MSS will decide whether to detach C2K PS to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prevent both LTE and C2K are  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active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Both 3G/4G IR are all handled by GMSS, so this requirement is not applicable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AP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will set RAT 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mode to LWCG,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and 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EMM will notify ERRC leaving flight </a:t>
                      </a:r>
                      <a:r>
                        <a:rPr lang="en-US" sz="10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mode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EMM can handle RAT mode</a:t>
                      </a:r>
                      <a:r>
                        <a:rPr lang="en-US" sz="1000" baseline="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setting is </a:t>
                      </a: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LC/LWCG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1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SimSun"/>
                        </a:rPr>
                        <a:t>1 (TDD data only)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Set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UE mode</a:t>
                      </a:r>
                      <a:r>
                        <a:rPr lang="en-US" sz="1000" baseline="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to 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PS </a:t>
                      </a:r>
                      <a:r>
                        <a:rPr lang="en-US" sz="10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mode 2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Phase out in Gen93</a:t>
                      </a:r>
                      <a:endParaRPr lang="en-US" sz="1000" kern="1200" dirty="0">
                        <a:solidFill>
                          <a:srgbClr val="E36C0A"/>
                        </a:solidFill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 smtClean="0">
                        <a:solidFill>
                          <a:srgbClr val="1F497D"/>
                        </a:solidFill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GMSS didn’t handle ECTMODE=1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 smtClean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Phase out in Gen93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N/A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 smtClean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Phase out in Gen93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SimSun"/>
                        </a:rPr>
                        <a:t>2 (4G switch-off)</a:t>
                      </a: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Just 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forward to GMSS</a:t>
                      </a:r>
                      <a:endParaRPr lang="en-US" sz="1000" dirty="0" smtClean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Just forward</a:t>
                      </a:r>
                      <a:r>
                        <a:rPr lang="en-US" sz="1000" baseline="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RAT mode</a:t>
                      </a: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setting=C2K to low layers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AP 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indicates 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3G IR is activated, and requests modem to attach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C2K.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Meanwhile 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GMSS will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attach C2K CS/PS service. AP will turn off 3GPP modem to prevent dual active </a:t>
                      </a:r>
                      <a:r>
                        <a:rPr lang="en-US" sz="100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RAT.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AP</a:t>
                      </a:r>
                      <a:r>
                        <a:rPr lang="en-US" sz="1000" baseline="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will set RAT mode to </a:t>
                      </a: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WCG,</a:t>
                      </a:r>
                      <a:r>
                        <a:rPr lang="en-US" sz="1000" baseline="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and then </a:t>
                      </a: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GMSS</a:t>
                      </a:r>
                      <a:r>
                        <a:rPr lang="en-US" sz="1000" baseline="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is responsible to handle </a:t>
                      </a: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WCG </a:t>
                      </a:r>
                      <a:r>
                        <a:rPr lang="en-US" sz="1000" dirty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3G IR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[Original]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AP</a:t>
                      </a:r>
                      <a:r>
                        <a:rPr lang="en-US" sz="1000" baseline="0" dirty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will send AT+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EFUN=0, LTWG RF will</a:t>
                      </a:r>
                      <a:r>
                        <a:rPr lang="en-US" sz="1000" baseline="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be turned </a:t>
                      </a: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OFF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[Gen93]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AP</a:t>
                      </a:r>
                      <a:r>
                        <a:rPr lang="en-US" sz="1000" baseline="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will send AT</a:t>
                      </a: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+ERAT to set non-LTE RAT mode. EMM will still DETACH</a:t>
                      </a:r>
                      <a:r>
                        <a:rPr lang="en-US" sz="1000" baseline="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and notify E</a:t>
                      </a: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RRC to enter flight mode.</a:t>
                      </a:r>
                      <a:r>
                        <a:rPr lang="en-US" sz="1000" baseline="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EMMcan</a:t>
                      </a:r>
                      <a:r>
                        <a:rPr lang="en-US" sz="1000" dirty="0" smtClean="0">
                          <a:solidFill>
                            <a:srgbClr val="E36C0A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handle RAT mode=WCG/C</a:t>
                      </a:r>
                      <a:endParaRPr lang="en-US" sz="10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46080" marR="46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14579" y="1496648"/>
            <a:ext cx="8738117" cy="524685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MD1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06234"/>
            <a:ext cx="8229600" cy="798784"/>
          </a:xfrm>
        </p:spPr>
        <p:txBody>
          <a:bodyPr>
            <a:normAutofit/>
          </a:bodyPr>
          <a:lstStyle/>
          <a:p>
            <a:r>
              <a:rPr lang="en-US" dirty="0" smtClean="0"/>
              <a:t>MT6293 Architecture</a:t>
            </a:r>
            <a:endParaRPr lang="en-US" sz="2200" dirty="0"/>
          </a:p>
        </p:txBody>
      </p:sp>
      <p:sp>
        <p:nvSpPr>
          <p:cNvPr id="6" name="圓角矩形 5"/>
          <p:cNvSpPr/>
          <p:nvPr/>
        </p:nvSpPr>
        <p:spPr>
          <a:xfrm>
            <a:off x="723935" y="1556792"/>
            <a:ext cx="2466986" cy="1987832"/>
          </a:xfrm>
          <a:prstGeom prst="roundRect">
            <a:avLst/>
          </a:prstGeom>
          <a:noFill/>
          <a:ln w="9525" cap="flat" cmpd="sng" algn="ctr">
            <a:solidFill>
              <a:srgbClr val="98DBFF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27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Middleman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1443" y="5769320"/>
            <a:ext cx="2520000" cy="540000"/>
          </a:xfrm>
          <a:prstGeom prst="rect">
            <a:avLst/>
          </a:prstGeom>
          <a:noFill/>
          <a:ln w="9525" cap="flat" cmpd="sng" algn="ctr">
            <a:solidFill>
              <a:srgbClr val="35363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LWTG NAS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0570" y="5769320"/>
            <a:ext cx="2520000" cy="540000"/>
          </a:xfrm>
          <a:prstGeom prst="rect">
            <a:avLst/>
          </a:prstGeom>
          <a:noFill/>
          <a:ln w="9525" cap="flat" cmpd="sng" algn="ctr">
            <a:solidFill>
              <a:srgbClr val="35363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C2K NAS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8314" y="1005017"/>
            <a:ext cx="5400000" cy="324384"/>
          </a:xfrm>
          <a:prstGeom prst="rect">
            <a:avLst/>
          </a:prstGeom>
          <a:noFill/>
          <a:ln w="9525" cap="flat" cmpd="sng" algn="ctr">
            <a:solidFill>
              <a:srgbClr val="35363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上-下雙向箭號 10"/>
          <p:cNvSpPr/>
          <p:nvPr/>
        </p:nvSpPr>
        <p:spPr>
          <a:xfrm>
            <a:off x="3120008" y="5373216"/>
            <a:ext cx="180754" cy="360000"/>
          </a:xfrm>
          <a:prstGeom prst="upDownArrow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上-下雙向箭號 11"/>
          <p:cNvSpPr/>
          <p:nvPr/>
        </p:nvSpPr>
        <p:spPr>
          <a:xfrm>
            <a:off x="6982305" y="5381167"/>
            <a:ext cx="180754" cy="360000"/>
          </a:xfrm>
          <a:prstGeom prst="upDownArrow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上-下雙向箭號 12"/>
          <p:cNvSpPr/>
          <p:nvPr/>
        </p:nvSpPr>
        <p:spPr>
          <a:xfrm>
            <a:off x="3123546" y="6316129"/>
            <a:ext cx="180754" cy="360000"/>
          </a:xfrm>
          <a:prstGeom prst="upDownArrow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上-下雙向箭號 13"/>
          <p:cNvSpPr/>
          <p:nvPr/>
        </p:nvSpPr>
        <p:spPr>
          <a:xfrm>
            <a:off x="6985843" y="6316129"/>
            <a:ext cx="180754" cy="360000"/>
          </a:xfrm>
          <a:prstGeom prst="upDownArrow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上-下雙向箭號 14"/>
          <p:cNvSpPr/>
          <p:nvPr/>
        </p:nvSpPr>
        <p:spPr>
          <a:xfrm>
            <a:off x="4536459" y="1344940"/>
            <a:ext cx="144000" cy="252000"/>
          </a:xfrm>
          <a:prstGeom prst="upDownArrow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hape 41"/>
          <p:cNvCxnSpPr>
            <a:stCxn id="22" idx="2"/>
            <a:endCxn id="18" idx="0"/>
          </p:cNvCxnSpPr>
          <p:nvPr/>
        </p:nvCxnSpPr>
        <p:spPr>
          <a:xfrm rot="5400000">
            <a:off x="6497160" y="2276696"/>
            <a:ext cx="2753917" cy="51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2" name="TextBox 46"/>
          <p:cNvSpPr txBox="1"/>
          <p:nvPr/>
        </p:nvSpPr>
        <p:spPr>
          <a:xfrm>
            <a:off x="7164500" y="622995"/>
            <a:ext cx="1419748" cy="27699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35363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MS dial-up program</a:t>
            </a:r>
            <a:endParaRPr kumimoji="0" lang="zh-TW" altLang="en-US" sz="1200" b="0" i="0" u="none" strike="noStrike" kern="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cxnSp>
        <p:nvCxnSpPr>
          <p:cNvPr id="25" name="Straight Arrow Connector 34"/>
          <p:cNvCxnSpPr>
            <a:stCxn id="7" idx="2"/>
          </p:cNvCxnSpPr>
          <p:nvPr/>
        </p:nvCxnSpPr>
        <p:spPr>
          <a:xfrm>
            <a:off x="4617681" y="2529036"/>
            <a:ext cx="0" cy="1116924"/>
          </a:xfrm>
          <a:prstGeom prst="straightConnector1">
            <a:avLst/>
          </a:prstGeom>
          <a:noFill/>
          <a:ln w="25400" cap="flat" cmpd="sng" algn="ctr">
            <a:solidFill>
              <a:srgbClr val="D71F85"/>
            </a:solidFill>
            <a:prstDash val="solid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" name="矩形 25"/>
          <p:cNvSpPr/>
          <p:nvPr/>
        </p:nvSpPr>
        <p:spPr>
          <a:xfrm>
            <a:off x="2179189" y="1942917"/>
            <a:ext cx="720000" cy="252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A1D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79189" y="2271042"/>
            <a:ext cx="720000" cy="252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A1D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IMCSMS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79189" y="2596693"/>
            <a:ext cx="720000" cy="252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A1D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SDM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83930" y="2925607"/>
            <a:ext cx="720000" cy="252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A1D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VDM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606380" y="2791961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 in ILM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extBox 35"/>
          <p:cNvSpPr txBox="1"/>
          <p:nvPr/>
        </p:nvSpPr>
        <p:spPr>
          <a:xfrm>
            <a:off x="7544939" y="2542601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PPP dial up channel</a:t>
            </a:r>
            <a:endParaRPr kumimoji="0" lang="zh-TW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83930" y="3259380"/>
            <a:ext cx="720000" cy="252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A1D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LTECSR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6" name="Shape 41"/>
          <p:cNvCxnSpPr/>
          <p:nvPr/>
        </p:nvCxnSpPr>
        <p:spPr>
          <a:xfrm rot="16200000" flipV="1">
            <a:off x="3391805" y="2727960"/>
            <a:ext cx="648000" cy="1188000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42"/>
          <p:cNvSpPr txBox="1"/>
          <p:nvPr/>
        </p:nvSpPr>
        <p:spPr>
          <a:xfrm>
            <a:off x="3647675" y="271550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ILM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群組 40"/>
          <p:cNvGrpSpPr/>
          <p:nvPr/>
        </p:nvGrpSpPr>
        <p:grpSpPr>
          <a:xfrm>
            <a:off x="3603188" y="1636484"/>
            <a:ext cx="2028986" cy="892552"/>
            <a:chOff x="3603188" y="1636484"/>
            <a:chExt cx="2028986" cy="892552"/>
          </a:xfrm>
        </p:grpSpPr>
        <p:sp>
          <p:nvSpPr>
            <p:cNvPr id="7" name="矩形 6"/>
            <p:cNvSpPr/>
            <p:nvPr/>
          </p:nvSpPr>
          <p:spPr>
            <a:xfrm>
              <a:off x="3603188" y="1636484"/>
              <a:ext cx="2028986" cy="892552"/>
            </a:xfrm>
            <a:prstGeom prst="rect">
              <a:avLst/>
            </a:prstGeom>
            <a:gradFill rotWithShape="1">
              <a:gsLst>
                <a:gs pos="0">
                  <a:srgbClr val="353630">
                    <a:tint val="100000"/>
                    <a:shade val="100000"/>
                    <a:satMod val="130000"/>
                  </a:srgbClr>
                </a:gs>
                <a:gs pos="100000">
                  <a:srgbClr val="353630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2700" cap="flat" cmpd="sng" algn="ctr">
              <a:solidFill>
                <a:srgbClr val="FF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 anchorCtr="0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ATP (AT Proxy)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852000" y="2170926"/>
              <a:ext cx="720000" cy="2520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A1D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smtClean="0">
                  <a:solidFill>
                    <a:srgbClr val="353630"/>
                  </a:solidFill>
                  <a:latin typeface="Calibri"/>
                </a:rPr>
                <a:t>AT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P_2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46592" y="1978770"/>
              <a:ext cx="720000" cy="2520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A1D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smtClean="0">
                  <a:solidFill>
                    <a:srgbClr val="353630"/>
                  </a:solidFill>
                  <a:latin typeface="Calibri"/>
                </a:rPr>
                <a:t>ATP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48000" y="1656000"/>
              <a:ext cx="720000" cy="252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kern="0" dirty="0" smtClean="0">
                  <a:solidFill>
                    <a:srgbClr val="353630"/>
                  </a:solidFill>
                  <a:latin typeface="Calibri"/>
                  <a:ea typeface="+mn-ea"/>
                </a:rPr>
                <a:t>ATP_IO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7" name="Shape 41"/>
          <p:cNvCxnSpPr>
            <a:stCxn id="24" idx="3"/>
            <a:endCxn id="17" idx="0"/>
          </p:cNvCxnSpPr>
          <p:nvPr/>
        </p:nvCxnSpPr>
        <p:spPr>
          <a:xfrm>
            <a:off x="4266262" y="3915064"/>
            <a:ext cx="2845286" cy="80646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hape 41"/>
          <p:cNvCxnSpPr/>
          <p:nvPr/>
        </p:nvCxnSpPr>
        <p:spPr>
          <a:xfrm rot="5400000">
            <a:off x="3473952" y="2057747"/>
            <a:ext cx="324000" cy="1008000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41"/>
          <p:cNvCxnSpPr>
            <a:stCxn id="63" idx="3"/>
            <a:endCxn id="17" idx="0"/>
          </p:cNvCxnSpPr>
          <p:nvPr/>
        </p:nvCxnSpPr>
        <p:spPr>
          <a:xfrm>
            <a:off x="5526146" y="4509120"/>
            <a:ext cx="1404000" cy="2124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160000" y="1628800"/>
            <a:ext cx="720000" cy="252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kern="0" dirty="0" smtClean="0">
                <a:solidFill>
                  <a:srgbClr val="353630"/>
                </a:solidFill>
              </a:rPr>
              <a:t>DDM</a:t>
            </a:r>
          </a:p>
        </p:txBody>
      </p:sp>
      <p:grpSp>
        <p:nvGrpSpPr>
          <p:cNvPr id="77" name="群組 76"/>
          <p:cNvGrpSpPr/>
          <p:nvPr/>
        </p:nvGrpSpPr>
        <p:grpSpPr>
          <a:xfrm>
            <a:off x="723935" y="3645960"/>
            <a:ext cx="4984635" cy="1727256"/>
            <a:chOff x="1569989" y="3645960"/>
            <a:chExt cx="4984635" cy="1727256"/>
          </a:xfrm>
        </p:grpSpPr>
        <p:sp>
          <p:nvSpPr>
            <p:cNvPr id="16" name="矩形 15"/>
            <p:cNvSpPr/>
            <p:nvPr/>
          </p:nvSpPr>
          <p:spPr>
            <a:xfrm>
              <a:off x="1763688" y="5013208"/>
              <a:ext cx="1080000" cy="288000"/>
            </a:xfrm>
            <a:prstGeom prst="rect">
              <a:avLst/>
            </a:prstGeom>
            <a:gradFill rotWithShape="1">
              <a:gsLst>
                <a:gs pos="0">
                  <a:srgbClr val="D71F85">
                    <a:tint val="100000"/>
                    <a:shade val="100000"/>
                    <a:satMod val="130000"/>
                  </a:srgbClr>
                </a:gs>
                <a:gs pos="100000">
                  <a:srgbClr val="D71F85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71F85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ATCI/L4C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文字方塊 42"/>
            <p:cNvSpPr txBox="1"/>
            <p:nvPr/>
          </p:nvSpPr>
          <p:spPr>
            <a:xfrm>
              <a:off x="1569989" y="4232121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 in ILM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134262" y="3825064"/>
              <a:ext cx="978054" cy="180000"/>
            </a:xfrm>
            <a:prstGeom prst="rect">
              <a:avLst/>
            </a:prstGeom>
            <a:gradFill rotWithShape="1">
              <a:gsLst>
                <a:gs pos="0">
                  <a:srgbClr val="00A1DE">
                    <a:tint val="100000"/>
                    <a:shade val="100000"/>
                    <a:satMod val="130000"/>
                  </a:srgbClr>
                </a:gs>
                <a:gs pos="100000">
                  <a:srgbClr val="00A1DE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619672" y="3645960"/>
              <a:ext cx="4934952" cy="1727256"/>
            </a:xfrm>
            <a:prstGeom prst="rect">
              <a:avLst/>
            </a:prstGeom>
            <a:noFill/>
            <a:ln w="9525" cap="flat" cmpd="sng" algn="ctr">
              <a:solidFill>
                <a:srgbClr val="353630"/>
              </a:solidFill>
              <a:prstDash val="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 Task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Shape 41"/>
            <p:cNvCxnSpPr>
              <a:stCxn id="24" idx="1"/>
              <a:endCxn id="16" idx="0"/>
            </p:cNvCxnSpPr>
            <p:nvPr/>
          </p:nvCxnSpPr>
          <p:spPr>
            <a:xfrm rot="10800000" flipV="1">
              <a:off x="2303688" y="3915064"/>
              <a:ext cx="1830574" cy="109814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2915816" y="4077072"/>
              <a:ext cx="828000" cy="216000"/>
            </a:xfrm>
            <a:prstGeom prst="rect">
              <a:avLst/>
            </a:prstGeom>
            <a:gradFill rotWithShape="1">
              <a:gsLst>
                <a:gs pos="0">
                  <a:srgbClr val="00A1DE">
                    <a:tint val="100000"/>
                    <a:shade val="100000"/>
                    <a:satMod val="130000"/>
                  </a:srgbClr>
                </a:gs>
                <a:gs pos="100000">
                  <a:srgbClr val="00A1DE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L4BPWR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771800" y="3717032"/>
              <a:ext cx="3672408" cy="1224136"/>
            </a:xfrm>
            <a:prstGeom prst="rect">
              <a:avLst/>
            </a:prstGeom>
            <a:noFill/>
            <a:ln w="3175" cap="flat" cmpd="sng" algn="ctr">
              <a:solidFill>
                <a:srgbClr val="353630"/>
              </a:solidFill>
              <a:prstDash val="sysDot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 Group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" name="群組 56"/>
            <p:cNvGrpSpPr/>
            <p:nvPr/>
          </p:nvGrpSpPr>
          <p:grpSpPr>
            <a:xfrm>
              <a:off x="5004048" y="4077072"/>
              <a:ext cx="1116032" cy="432048"/>
              <a:chOff x="4067944" y="4077072"/>
              <a:chExt cx="1116032" cy="43204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4355976" y="4293120"/>
                <a:ext cx="828000" cy="216000"/>
              </a:xfrm>
              <a:prstGeom prst="rect">
                <a:avLst/>
              </a:prstGeom>
              <a:gradFill rotWithShape="1">
                <a:gsLst>
                  <a:gs pos="0">
                    <a:srgbClr val="00A1DE">
                      <a:tint val="100000"/>
                      <a:shade val="100000"/>
                      <a:satMod val="130000"/>
                    </a:srgbClr>
                  </a:gs>
                  <a:gs pos="100000">
                    <a:srgbClr val="00A1DE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00A1DE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L4BCC_2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067944" y="4077072"/>
                <a:ext cx="828000" cy="216000"/>
              </a:xfrm>
              <a:prstGeom prst="rect">
                <a:avLst/>
              </a:prstGeom>
              <a:gradFill rotWithShape="1">
                <a:gsLst>
                  <a:gs pos="0">
                    <a:srgbClr val="00A1DE">
                      <a:tint val="100000"/>
                      <a:shade val="100000"/>
                      <a:satMod val="130000"/>
                    </a:srgbClr>
                  </a:gs>
                  <a:gs pos="100000">
                    <a:srgbClr val="00A1DE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00A1DE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L4BCC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2915816" y="4365104"/>
              <a:ext cx="828000" cy="216000"/>
            </a:xfrm>
            <a:prstGeom prst="rect">
              <a:avLst/>
            </a:prstGeom>
            <a:gradFill rotWithShape="1">
              <a:gsLst>
                <a:gs pos="0">
                  <a:srgbClr val="00A1DE">
                    <a:tint val="100000"/>
                    <a:shade val="100000"/>
                    <a:satMod val="130000"/>
                  </a:srgbClr>
                </a:gs>
                <a:gs pos="100000">
                  <a:srgbClr val="00A1DE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L4BXXX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15816" y="4653160"/>
              <a:ext cx="828000" cy="216000"/>
            </a:xfrm>
            <a:prstGeom prst="rect">
              <a:avLst/>
            </a:prstGeom>
            <a:gradFill rotWithShape="1">
              <a:gsLst>
                <a:gs pos="0">
                  <a:srgbClr val="00A1DE">
                    <a:tint val="100000"/>
                    <a:shade val="100000"/>
                    <a:satMod val="130000"/>
                  </a:srgbClr>
                </a:gs>
                <a:gs pos="100000">
                  <a:srgbClr val="00A1DE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L4BYYY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9" name="群組 50"/>
            <p:cNvGrpSpPr/>
            <p:nvPr/>
          </p:nvGrpSpPr>
          <p:grpSpPr>
            <a:xfrm>
              <a:off x="3930070" y="4077072"/>
              <a:ext cx="1054728" cy="432024"/>
              <a:chOff x="4067944" y="4077072"/>
              <a:chExt cx="1054728" cy="432024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4294672" y="4293096"/>
                <a:ext cx="828000" cy="216000"/>
              </a:xfrm>
              <a:prstGeom prst="rect">
                <a:avLst/>
              </a:prstGeom>
              <a:gradFill rotWithShape="1">
                <a:gsLst>
                  <a:gs pos="0">
                    <a:srgbClr val="00A1DE">
                      <a:tint val="100000"/>
                      <a:shade val="100000"/>
                      <a:satMod val="130000"/>
                    </a:srgbClr>
                  </a:gs>
                  <a:gs pos="100000">
                    <a:srgbClr val="00A1DE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00A1DE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L4BNW_2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067944" y="4077072"/>
                <a:ext cx="828000" cy="216000"/>
              </a:xfrm>
              <a:prstGeom prst="rect">
                <a:avLst/>
              </a:prstGeom>
              <a:gradFill rotWithShape="1">
                <a:gsLst>
                  <a:gs pos="0">
                    <a:srgbClr val="00A1DE">
                      <a:tint val="100000"/>
                      <a:shade val="100000"/>
                      <a:satMod val="130000"/>
                    </a:srgbClr>
                  </a:gs>
                  <a:gs pos="100000">
                    <a:srgbClr val="00A1DE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00A1DE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L4BNW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2843808" y="4077072"/>
              <a:ext cx="3528392" cy="864096"/>
            </a:xfrm>
            <a:prstGeom prst="rect">
              <a:avLst/>
            </a:prstGeom>
            <a:noFill/>
            <a:ln w="3175" cap="flat" cmpd="sng" algn="ctr">
              <a:solidFill>
                <a:srgbClr val="353630"/>
              </a:solidFill>
              <a:prstDash val="sysDot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 Group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8" name="Shape 41"/>
            <p:cNvCxnSpPr>
              <a:stCxn id="63" idx="1"/>
              <a:endCxn id="16" idx="0"/>
            </p:cNvCxnSpPr>
            <p:nvPr/>
          </p:nvCxnSpPr>
          <p:spPr>
            <a:xfrm rot="10800000" flipV="1">
              <a:off x="2483808" y="4509120"/>
              <a:ext cx="360000" cy="50408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字方塊 42"/>
            <p:cNvSpPr txBox="1"/>
            <p:nvPr/>
          </p:nvSpPr>
          <p:spPr>
            <a:xfrm>
              <a:off x="2424984" y="4243696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ILM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5919382" y="3653911"/>
            <a:ext cx="2314480" cy="1727256"/>
            <a:chOff x="6654338" y="3653911"/>
            <a:chExt cx="2314480" cy="1727256"/>
          </a:xfrm>
        </p:grpSpPr>
        <p:sp>
          <p:nvSpPr>
            <p:cNvPr id="17" name="矩形 16"/>
            <p:cNvSpPr/>
            <p:nvPr/>
          </p:nvSpPr>
          <p:spPr>
            <a:xfrm>
              <a:off x="7306504" y="4721528"/>
              <a:ext cx="1080000" cy="288000"/>
            </a:xfrm>
            <a:prstGeom prst="rect">
              <a:avLst/>
            </a:prstGeom>
            <a:gradFill rotWithShape="1">
              <a:gsLst>
                <a:gs pos="0">
                  <a:srgbClr val="D71F85">
                    <a:tint val="100000"/>
                    <a:shade val="100000"/>
                    <a:satMod val="130000"/>
                  </a:srgbClr>
                </a:gs>
                <a:gs pos="100000">
                  <a:srgbClr val="D71F85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71F85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CVAL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248818" y="3653911"/>
              <a:ext cx="720000" cy="180000"/>
            </a:xfrm>
            <a:prstGeom prst="rect">
              <a:avLst/>
            </a:prstGeom>
            <a:gradFill rotWithShape="1">
              <a:gsLst>
                <a:gs pos="0">
                  <a:srgbClr val="D71F85">
                    <a:tint val="100000"/>
                    <a:shade val="100000"/>
                    <a:satMod val="130000"/>
                  </a:srgbClr>
                </a:gs>
                <a:gs pos="100000">
                  <a:srgbClr val="D71F85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71F85">
                  <a:shade val="95000"/>
                  <a:satMod val="105000"/>
                </a:srgbClr>
              </a:solidFill>
              <a:prstDash val="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Thin-IOP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文字方塊 42"/>
            <p:cNvSpPr txBox="1"/>
            <p:nvPr/>
          </p:nvSpPr>
          <p:spPr>
            <a:xfrm>
              <a:off x="6923432" y="3915064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 in ILM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654338" y="3653911"/>
              <a:ext cx="2314480" cy="1727256"/>
            </a:xfrm>
            <a:prstGeom prst="rect">
              <a:avLst/>
            </a:prstGeom>
            <a:noFill/>
            <a:ln w="9525" cap="flat" cmpd="sng" algn="ctr">
              <a:solidFill>
                <a:srgbClr val="353630"/>
              </a:solidFill>
              <a:prstDash val="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solidFill>
                    <a:srgbClr val="353630"/>
                  </a:solidFill>
                  <a:latin typeface="Calibri"/>
                </a:rPr>
                <a:t>CVAL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Task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文字方塊 42"/>
            <p:cNvSpPr txBox="1"/>
            <p:nvPr/>
          </p:nvSpPr>
          <p:spPr>
            <a:xfrm>
              <a:off x="6748264" y="4266142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ILM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1309658" y="1624352"/>
            <a:ext cx="720000" cy="252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kern="0" dirty="0" smtClean="0">
                <a:solidFill>
                  <a:srgbClr val="353630"/>
                </a:solidFill>
              </a:rPr>
              <a:t>D2AT</a:t>
            </a:r>
          </a:p>
        </p:txBody>
      </p:sp>
      <p:sp>
        <p:nvSpPr>
          <p:cNvPr id="62" name="矩形 61"/>
          <p:cNvSpPr/>
          <p:nvPr/>
        </p:nvSpPr>
        <p:spPr>
          <a:xfrm>
            <a:off x="1309658" y="1948203"/>
            <a:ext cx="720000" cy="252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kern="0" dirty="0" smtClean="0">
                <a:solidFill>
                  <a:srgbClr val="353630"/>
                </a:solidFill>
              </a:rPr>
              <a:t>IMSM</a:t>
            </a:r>
          </a:p>
        </p:txBody>
      </p:sp>
      <p:sp>
        <p:nvSpPr>
          <p:cNvPr id="66" name="矩形 65"/>
          <p:cNvSpPr/>
          <p:nvPr/>
        </p:nvSpPr>
        <p:spPr>
          <a:xfrm>
            <a:off x="1309658" y="2284794"/>
            <a:ext cx="720000" cy="252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srgbClr val="353630"/>
                </a:solidFill>
              </a:rPr>
              <a:t>SIMMNGR</a:t>
            </a:r>
          </a:p>
        </p:txBody>
      </p:sp>
      <p:sp>
        <p:nvSpPr>
          <p:cNvPr id="67" name="矩形 66"/>
          <p:cNvSpPr/>
          <p:nvPr/>
        </p:nvSpPr>
        <p:spPr>
          <a:xfrm>
            <a:off x="1309658" y="2617014"/>
            <a:ext cx="720000" cy="252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sz="1100" kern="0" dirty="0" smtClean="0">
                <a:solidFill>
                  <a:srgbClr val="353630"/>
                </a:solidFill>
              </a:rPr>
              <a:t>IWLAN</a:t>
            </a:r>
          </a:p>
        </p:txBody>
      </p:sp>
      <p:sp>
        <p:nvSpPr>
          <p:cNvPr id="69" name="矩形 64"/>
          <p:cNvSpPr/>
          <p:nvPr/>
        </p:nvSpPr>
        <p:spPr>
          <a:xfrm>
            <a:off x="1309658" y="2940453"/>
            <a:ext cx="720000" cy="252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sz="1100" kern="0" dirty="0" smtClean="0">
                <a:solidFill>
                  <a:srgbClr val="353630"/>
                </a:solidFill>
              </a:rPr>
              <a:t>WO</a:t>
            </a:r>
          </a:p>
        </p:txBody>
      </p:sp>
      <p:sp>
        <p:nvSpPr>
          <p:cNvPr id="70" name="矩形 64"/>
          <p:cNvSpPr/>
          <p:nvPr/>
        </p:nvSpPr>
        <p:spPr>
          <a:xfrm>
            <a:off x="1309658" y="3280492"/>
            <a:ext cx="720000" cy="252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sz="1100" kern="0" dirty="0" smtClean="0">
                <a:solidFill>
                  <a:srgbClr val="353630"/>
                </a:solidFill>
              </a:rPr>
              <a:t>SSDS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Replace AT+EVDOMODE by AT+ERAT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271481"/>
            <a:ext cx="8229600" cy="12803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+EVDOMODE is to notify MD3 whether LTE is enabled or disabled in Gen90/91/92, but Gen93 replaces this by AT+ERAT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/>
          </p:cNvGraphicFramePr>
          <p:nvPr/>
        </p:nvGraphicFramePr>
        <p:xfrm>
          <a:off x="457200" y="2695189"/>
          <a:ext cx="8407760" cy="3916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32783"/>
                <a:gridCol w="3130868"/>
                <a:gridCol w="999411"/>
                <a:gridCol w="1172643"/>
                <a:gridCol w="1172643"/>
                <a:gridCol w="999412"/>
              </a:tblGrid>
              <a:tr h="24538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Card Type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Network Type in Android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MD1</a:t>
                      </a:r>
                    </a:p>
                    <a:p>
                      <a:pPr algn="l"/>
                      <a:r>
                        <a:rPr lang="en-US" sz="1000" dirty="0" smtClean="0"/>
                        <a:t>+ERAT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MD3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+EVDOMODE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MD1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On/Off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MD3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On/Off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27">
                <a:tc rowSpan="14"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CDMA Card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NETWORK_MODE_CDMA 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lang="en-US" sz="10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lang="en-US" sz="10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2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NETWORK_MODE_CDMA_NO_EVDO 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7,32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lang="en-US" sz="10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lang="en-US" sz="10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2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NETWORK_MODE_EVDO_NO_CDMA 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7,64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lang="en-US" sz="10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lang="en-US" sz="10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2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NETWORK_MODE_GLOBAL 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lang="en-US" sz="10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lang="en-US" sz="10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2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NETWORK_MODE_LTE_CDMA_EVDO 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lang="en-US" sz="10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lang="en-US" sz="10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2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NETWORK_MODE_LTE_CDMA_EVDO_GSM_WCDMA 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lang="en-US" sz="10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lang="en-US" sz="10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2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strike="sngStrike" baseline="0" dirty="0" smtClean="0"/>
                        <a:t>NETWORK_MODE_LTE_TDD_ONLY </a:t>
                      </a:r>
                      <a:endParaRPr lang="en-US" sz="1050" strike="sngStrike" baseline="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strike="sng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b="0" strike="sng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strike="sngStrik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lang="en-US" sz="1000" b="0" strike="sngStrike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strike="sngStrik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lang="en-US" sz="1000" b="0" strike="sngStrike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2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NETWORK_MODE_WCDMA_PREF 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rgbClr val="FF0000"/>
                          </a:solidFill>
                          <a:latin typeface="新細明體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2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NETWORK_MODE_GSM_ONLY 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rgbClr val="FF0000"/>
                          </a:solidFill>
                          <a:latin typeface="新細明體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OFF</a:t>
                      </a:r>
                      <a:endParaRPr 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2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NETWORK_MODE_WCDMA_ONLY 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rgbClr val="FF0000"/>
                          </a:solidFill>
                          <a:latin typeface="新細明體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OFF</a:t>
                      </a:r>
                      <a:endParaRPr 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2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NETWORK_MODE_GSM_UMTS 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rgbClr val="FF0000"/>
                          </a:solidFill>
                          <a:latin typeface="新細明體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OFF</a:t>
                      </a:r>
                      <a:endParaRPr 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2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NETWORK_MODE_LTE_GSM_WCDMA 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14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rgbClr val="FF0000"/>
                          </a:solidFill>
                          <a:latin typeface="新細明體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ON</a:t>
                      </a:r>
                      <a:endParaRPr 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2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NETWORK_MODE_LTE_ONLY 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14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rgbClr val="FF0000"/>
                          </a:solidFill>
                          <a:latin typeface="新細明體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ON</a:t>
                      </a:r>
                      <a:endParaRPr 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2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NETWORK_MODE_LTE_WCDMA 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14</a:t>
                      </a:r>
                      <a:endParaRPr 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rgbClr val="FF0000"/>
                          </a:solidFill>
                          <a:latin typeface="新細明體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ON</a:t>
                      </a:r>
                      <a:endParaRPr 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mode setting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252728"/>
            <a:ext cx="8229600" cy="490359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Extend &lt;Rat mode&gt; parameter for +ERAT</a:t>
            </a:r>
          </a:p>
          <a:p>
            <a:pPr lvl="1"/>
            <a:r>
              <a:rPr lang="en-US" dirty="0" smtClean="0"/>
              <a:t>0: GSM only </a:t>
            </a:r>
          </a:p>
          <a:p>
            <a:pPr lvl="1"/>
            <a:r>
              <a:rPr lang="en-US" dirty="0" smtClean="0"/>
              <a:t>1: UMTS only </a:t>
            </a:r>
          </a:p>
          <a:p>
            <a:pPr lvl="1"/>
            <a:r>
              <a:rPr lang="en-US" dirty="0" smtClean="0"/>
              <a:t>2: GSM + UMTS</a:t>
            </a:r>
          </a:p>
          <a:p>
            <a:pPr lvl="1"/>
            <a:r>
              <a:rPr lang="en-US" dirty="0" smtClean="0"/>
              <a:t>3: LTE only</a:t>
            </a:r>
          </a:p>
          <a:p>
            <a:pPr lvl="1"/>
            <a:r>
              <a:rPr lang="en-US" dirty="0" smtClean="0"/>
              <a:t>4: GSM + LTE</a:t>
            </a:r>
          </a:p>
          <a:p>
            <a:pPr lvl="1"/>
            <a:r>
              <a:rPr lang="en-US" dirty="0" smtClean="0"/>
              <a:t>5: UMTS + LTE</a:t>
            </a:r>
          </a:p>
          <a:p>
            <a:pPr lvl="1"/>
            <a:r>
              <a:rPr lang="en-US" dirty="0" smtClean="0"/>
              <a:t>6: GSM + UMTS + LTE</a:t>
            </a:r>
          </a:p>
          <a:p>
            <a:pPr lvl="1"/>
            <a:r>
              <a:rPr lang="en-US" dirty="0" smtClean="0"/>
              <a:t>7: C2K only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8: GSM + C2K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9: UMTS + C2K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10: GSM + UMTS + C2K</a:t>
            </a:r>
          </a:p>
          <a:p>
            <a:pPr lvl="1"/>
            <a:r>
              <a:rPr lang="en-US" dirty="0" smtClean="0"/>
              <a:t>11: LTE + C2K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12: GSM + LTE + C2K</a:t>
            </a:r>
          </a:p>
          <a:p>
            <a:pPr lvl="1"/>
            <a:r>
              <a:rPr lang="en-US" dirty="0" smtClean="0"/>
              <a:t>14: GSM + UMTS + LTE + C2K</a:t>
            </a:r>
            <a:endParaRPr lang="en-US" dirty="0" smtClean="0"/>
          </a:p>
          <a:p>
            <a:r>
              <a:rPr lang="en-US" dirty="0" smtClean="0"/>
              <a:t>Notify modem default RAT mode to C2K protocol stack</a:t>
            </a:r>
          </a:p>
          <a:p>
            <a:pPr lvl="1"/>
            <a:r>
              <a:rPr lang="en-US" dirty="0" smtClean="0"/>
              <a:t>After Gen93 RAC has </a:t>
            </a:r>
            <a:r>
              <a:rPr lang="en-US" dirty="0" smtClean="0"/>
              <a:t>to </a:t>
            </a:r>
            <a:r>
              <a:rPr lang="en-US" dirty="0" smtClean="0"/>
              <a:t>notify C2K protocol stack the default RAT mode setting, the same as notifying LWTG during power-on</a:t>
            </a:r>
          </a:p>
          <a:p>
            <a:r>
              <a:rPr lang="en-US" dirty="0" smtClean="0"/>
              <a:t>AP will set RAT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 to modem according to below three factors:</a:t>
            </a:r>
            <a:endParaRPr lang="en-US" dirty="0" smtClean="0"/>
          </a:p>
          <a:p>
            <a:pPr lvl="1"/>
            <a:r>
              <a:rPr lang="en-US" dirty="0" smtClean="0"/>
              <a:t>user setting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inserted SIM card type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PS capability</a:t>
            </a:r>
          </a:p>
          <a:p>
            <a:pPr lvl="1"/>
            <a:r>
              <a:rPr lang="en-US" dirty="0" smtClean="0"/>
              <a:t>MD then performs under the RATs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 by AP</a:t>
            </a:r>
          </a:p>
          <a:p>
            <a:pPr lvl="1"/>
            <a:r>
              <a:rPr lang="en-US" dirty="0" smtClean="0"/>
              <a:t>When RAT mode is set to global mode (both 3GPP and 3GPP2 RAT are included), MD will handle 3GPP and 3GPP2 inter RAT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6135"/>
            <a:ext cx="8229600" cy="1134535"/>
          </a:xfrm>
        </p:spPr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RAT mode init flow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4744"/>
            <a:ext cx="7080885" cy="5217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圖說文字 5"/>
          <p:cNvSpPr/>
          <p:nvPr/>
        </p:nvSpPr>
        <p:spPr>
          <a:xfrm>
            <a:off x="1331640" y="1772816"/>
            <a:ext cx="3024336" cy="648072"/>
          </a:xfrm>
          <a:prstGeom prst="wedgeRectCallout">
            <a:avLst>
              <a:gd name="adj1" fmla="val 62018"/>
              <a:gd name="adj2" fmla="val 5333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RAT mode init flow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RAT mode init flow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AP sets RAT to global mode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10548"/>
            <a:ext cx="8229600" cy="2655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7475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Android AOSP Network Mode and ERAT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408176"/>
            <a:ext cx="8229600" cy="9578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Mapping between AP’s network mode and MD’s +ERAT, 3GPP and 3GPP2 RF status</a:t>
            </a:r>
            <a:endParaRPr lang="en-US" dirty="0" smtClean="0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/>
        </p:nvGraphicFramePr>
        <p:xfrm>
          <a:off x="395536" y="2420888"/>
          <a:ext cx="8280921" cy="3764280"/>
        </p:xfrm>
        <a:graphic>
          <a:graphicData uri="http://schemas.openxmlformats.org/drawingml/2006/table">
            <a:tbl>
              <a:tblPr/>
              <a:tblGrid>
                <a:gridCol w="2880321"/>
                <a:gridCol w="504056"/>
                <a:gridCol w="2736304"/>
                <a:gridCol w="1008112"/>
                <a:gridCol w="648072"/>
                <a:gridCol w="504056"/>
              </a:tblGrid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AOSP Defined Network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Value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Comments (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RAT Capability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ERAT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3GPP RF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C2K RF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NETWORK_MODE_WCDMA_PREF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GSM/WCDMA (WCDMA preferred)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AT+ERAT=2,2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 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NETWORK_MODE_GSM_ONLY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GSM only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Off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NETWORK_MODE_WCDMA_ONLY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WCDMA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Off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NETWORK_MODE_GSM_UMTS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GSM/WCDMA (auto mode, according to PRL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AT+ERAT=2,0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Off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NETWORK_MODE_CDMA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CDMA and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EvDo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(auto mode, according to PRL)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Off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NETWORK_MODE_CDMA_NO_EVDO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CDMA only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AT+ERAT=7,32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Off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NETWORK_MODE_EVDO_NO_CDMA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EvDo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only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AT+ERAT=7,64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Off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NETWORK_MODE_GLOBAL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GSM/WCDMA, CDMA, and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EvDo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(3G Global)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NETWORK_MODE_LTE_CDMA_EVDO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LTE, CDMA and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EvDo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NETWORK_MODE_LTE_GSM_WCDMA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LTE, GSM/WCDMA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AT+ERAT=6,4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Off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NETWORK_MODE_LTE_CDMA_EVDO_GSM_WCDMA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LTE, CDMA,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EvDo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, GSM/WCDMA  (4G Global)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NETWORK_MODE_LTE_ONLY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LTE only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zh-TW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Off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NETWORK_MODE_LTE_WCDMA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LTE/WCDMA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Off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NETWORK_MODE_LTE_GSM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MTK+1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LTE/GSM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Off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sng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NETWORK_MODE_LTE_TDD_ONLY  (90 only)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sng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MTK+2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sng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LTE TDD Only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sng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1100" b="0" i="0" u="none" strike="sng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1100" b="0" i="0" u="none" strike="sng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NETWORK_MODE_CDMA_GSM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MTK+3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CDMA, GSM (2G Global)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AT+ERAT=8,32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NETWORK_MODE_LTE_CDMA_EVDO_GSM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MTK+4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LTE, CDMA, EvDo, GSM (4G Global, 4M)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NETWORK_MODE_CDMA_EVDO_GSM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MTK+5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CDMA, EVDO, GSM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AT+ERAT=8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AT+EMDSTATUS by AT+ERAT (1/2)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Set command format</a:t>
            </a:r>
          </a:p>
          <a:p>
            <a:pPr lvl="1"/>
            <a:r>
              <a:rPr lang="pt-BR" dirty="0" smtClean="0"/>
              <a:t>AT+</a:t>
            </a:r>
            <a:r>
              <a:rPr lang="en-US" dirty="0" smtClean="0"/>
              <a:t>EMDSTATUS=&lt;</a:t>
            </a:r>
            <a:r>
              <a:rPr lang="en-US" dirty="0" err="1" smtClean="0"/>
              <a:t>modem_status</a:t>
            </a:r>
            <a:r>
              <a:rPr lang="en-US" dirty="0" smtClean="0"/>
              <a:t>&gt;,&lt;</a:t>
            </a:r>
            <a:r>
              <a:rPr lang="en-US" dirty="0" err="1" smtClean="0"/>
              <a:t>remote_sim_protocol</a:t>
            </a:r>
            <a:r>
              <a:rPr lang="en-US" dirty="0" smtClean="0"/>
              <a:t>&gt;[,&lt;</a:t>
            </a:r>
            <a:r>
              <a:rPr lang="en-US" dirty="0" err="1" smtClean="0"/>
              <a:t>flow_revision</a:t>
            </a:r>
            <a:r>
              <a:rPr lang="en-US" dirty="0" smtClean="0"/>
              <a:t>&gt;]</a:t>
            </a:r>
          </a:p>
          <a:p>
            <a:pPr lvl="1"/>
            <a:r>
              <a:rPr lang="en-US" dirty="0" smtClean="0"/>
              <a:t>Used </a:t>
            </a:r>
            <a:r>
              <a:rPr lang="en-US" dirty="0" smtClean="0"/>
              <a:t>by AP to notify MD1 </a:t>
            </a:r>
            <a:r>
              <a:rPr lang="en-US" dirty="0" smtClean="0"/>
              <a:t>whether MD3 </a:t>
            </a:r>
            <a:r>
              <a:rPr lang="en-US" dirty="0" smtClean="0"/>
              <a:t>is active or not and how </a:t>
            </a:r>
            <a:r>
              <a:rPr lang="en-US" dirty="0" smtClean="0"/>
              <a:t>MD3 </a:t>
            </a:r>
            <a:r>
              <a:rPr lang="en-US" dirty="0" smtClean="0"/>
              <a:t>access SIM card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md_status</a:t>
            </a:r>
            <a:r>
              <a:rPr lang="en-US" dirty="0" smtClean="0"/>
              <a:t>&gt;: </a:t>
            </a:r>
            <a:r>
              <a:rPr lang="en-US" dirty="0" smtClean="0"/>
              <a:t>Integer</a:t>
            </a:r>
          </a:p>
          <a:p>
            <a:pPr lvl="3"/>
            <a:r>
              <a:rPr lang="en-US" dirty="0" smtClean="0"/>
              <a:t>0	only MD1 active</a:t>
            </a:r>
          </a:p>
          <a:p>
            <a:pPr lvl="3"/>
            <a:r>
              <a:rPr lang="en-US" dirty="0" smtClean="0"/>
              <a:t>1	 MD1s' RF off + MD3 active (remote access)</a:t>
            </a:r>
          </a:p>
          <a:p>
            <a:pPr lvl="3"/>
            <a:r>
              <a:rPr lang="en-US" dirty="0" smtClean="0"/>
              <a:t>2	 MD1 and MD3 active 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remote_sim_protocol</a:t>
            </a:r>
            <a:r>
              <a:rPr lang="en-US" dirty="0" smtClean="0"/>
              <a:t>&gt;: integer</a:t>
            </a:r>
          </a:p>
          <a:p>
            <a:pPr lvl="3"/>
            <a:r>
              <a:rPr lang="en-US" dirty="0" smtClean="0"/>
              <a:t>   0	MD3 access local card </a:t>
            </a:r>
          </a:p>
          <a:p>
            <a:pPr lvl="3"/>
            <a:r>
              <a:rPr lang="en-US" dirty="0" smtClean="0"/>
              <a:t>   1	MD3 access MD1's SIM task1 </a:t>
            </a:r>
          </a:p>
          <a:p>
            <a:pPr lvl="3"/>
            <a:r>
              <a:rPr lang="en-US" dirty="0" smtClean="0"/>
              <a:t>   2	MD3 access MD1's SIM </a:t>
            </a:r>
            <a:r>
              <a:rPr lang="en-US" dirty="0" smtClean="0"/>
              <a:t>task2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flow_revision</a:t>
            </a:r>
            <a:r>
              <a:rPr lang="en-US" dirty="0" smtClean="0"/>
              <a:t>&gt;: Integer (only exist when previous two parameters are 0)</a:t>
            </a:r>
            <a:endParaRPr lang="en-US" dirty="0" smtClean="0"/>
          </a:p>
          <a:p>
            <a:pPr lvl="3"/>
            <a:r>
              <a:rPr lang="en-US" dirty="0" smtClean="0"/>
              <a:t>   0	MD3 is notified by AP via this AT command (default)</a:t>
            </a:r>
          </a:p>
          <a:p>
            <a:pPr lvl="3"/>
            <a:r>
              <a:rPr lang="en-US" dirty="0" smtClean="0"/>
              <a:t>   1	MD3 is notified by MD1 </a:t>
            </a:r>
          </a:p>
          <a:p>
            <a:r>
              <a:rPr lang="en-US" dirty="0" smtClean="0"/>
              <a:t>In Gen93, all above information can be carried by AT+ERAT</a:t>
            </a:r>
          </a:p>
          <a:p>
            <a:pPr lvl="1"/>
            <a:r>
              <a:rPr lang="en-US" dirty="0" smtClean="0"/>
              <a:t>C2K protocol stack is active or not</a:t>
            </a:r>
          </a:p>
          <a:p>
            <a:pPr lvl="1"/>
            <a:r>
              <a:rPr lang="en-US" dirty="0" smtClean="0"/>
              <a:t>Which SIM C2K shall access</a:t>
            </a:r>
            <a:endParaRPr lang="en-US" altLang="zh-TW" dirty="0" smtClean="0"/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 AT+EMDSTATUS by AT+ERAT </a:t>
            </a:r>
            <a:r>
              <a:rPr lang="en-US" dirty="0" smtClean="0"/>
              <a:t>(2/2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5" name="內容版面配置區 8"/>
          <p:cNvGraphicFramePr>
            <a:graphicFrameLocks/>
          </p:cNvGraphicFramePr>
          <p:nvPr/>
        </p:nvGraphicFramePr>
        <p:xfrm>
          <a:off x="1313902" y="1820863"/>
          <a:ext cx="6516196" cy="4381500"/>
        </p:xfrm>
        <a:graphic>
          <a:graphicData uri="http://schemas.openxmlformats.org/drawingml/2006/table">
            <a:tbl>
              <a:tblPr/>
              <a:tblGrid>
                <a:gridCol w="1190471"/>
                <a:gridCol w="1421105"/>
                <a:gridCol w="2053951"/>
                <a:gridCol w="1850669"/>
              </a:tblGrid>
              <a:tr h="37299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91, 92EMDSTATUS solution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93 solution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Note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74598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L+W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353630"/>
                          </a:solidFill>
                          <a:latin typeface="Calibri"/>
                          <a:ea typeface="PMingLiU"/>
                        </a:rPr>
                        <a:t>AT+EUTK=0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Calibri"/>
                          <a:ea typeface="PMingLiU"/>
                        </a:rPr>
                        <a:t>AT+EFUN=3 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Calibri"/>
                          <a:ea typeface="PMingLiU"/>
                        </a:rPr>
                        <a:t>AT+ERAT=6  (LWG)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Calibri"/>
                          <a:ea typeface="PMingLiU"/>
                        </a:rPr>
                        <a:t>AT+EMDSTATUS=0,1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PS1: AT+ERAT=6 (LWG)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PS2: AT+ERAT=2 (WG)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CPON/CPOF will be controlled by L4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  <a:tr h="74598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L+G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53630"/>
                          </a:solidFill>
                          <a:latin typeface="Calibri"/>
                          <a:ea typeface="PMingLiU"/>
                        </a:rPr>
                        <a:t>AT+EUTK=0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53630"/>
                          </a:solidFill>
                          <a:latin typeface="Calibri"/>
                          <a:ea typeface="PMingLiU"/>
                        </a:rPr>
                        <a:t>AT+EFUN=3 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53630"/>
                          </a:solidFill>
                          <a:latin typeface="Calibri"/>
                          <a:ea typeface="PMingLiU"/>
                        </a:rPr>
                        <a:t>AT+ERAT=6  (LWG)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53630"/>
                          </a:solidFill>
                          <a:latin typeface="Calibri"/>
                          <a:ea typeface="PMingLiU"/>
                        </a:rPr>
                        <a:t>AT+EMDSTATUS=0,1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PS1: AT+ERAT=6 (LWG)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PS2: AT+ERAT=0 (G)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CPON/CPOF will be controlled by L4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93248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SRLTE+G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53630"/>
                          </a:solidFill>
                          <a:latin typeface="Calibri"/>
                          <a:ea typeface="PMingLiU"/>
                        </a:rPr>
                        <a:t>AT+EUTK=</a:t>
                      </a:r>
                      <a:r>
                        <a:rPr lang="en-US" sz="1000" b="1">
                          <a:solidFill>
                            <a:srgbClr val="FF0000"/>
                          </a:solidFill>
                          <a:latin typeface="Calibri"/>
                          <a:ea typeface="PMingLiU"/>
                        </a:rPr>
                        <a:t>1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53630"/>
                          </a:solidFill>
                          <a:latin typeface="Calibri"/>
                          <a:ea typeface="PMingLiU"/>
                        </a:rPr>
                        <a:t>AT+EFUN=3 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53630"/>
                          </a:solidFill>
                          <a:latin typeface="Calibri"/>
                          <a:ea typeface="PMingLiU"/>
                        </a:rPr>
                        <a:t>AT+ERAT=14  (LWCG)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53630"/>
                          </a:solidFill>
                          <a:latin typeface="Calibri"/>
                          <a:ea typeface="PMingLiU"/>
                        </a:rPr>
                        <a:t>AT+EMDSTATUS=2,1 or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53630"/>
                          </a:solidFill>
                          <a:latin typeface="Calibri"/>
                          <a:ea typeface="PMingLiU"/>
                        </a:rPr>
                        <a:t>AT+EMDSTATUS=1,1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PS1: AT+ERAT=14 (LWCG)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PS2: AT+ERAT=0 (G)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CPON/CPOF will be controlled by L4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  <a:tr h="74598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L+C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53630"/>
                          </a:solidFill>
                          <a:latin typeface="Calibri"/>
                          <a:ea typeface="PMingLiU"/>
                        </a:rPr>
                        <a:t>AT+EUTK=</a:t>
                      </a:r>
                      <a:r>
                        <a:rPr lang="en-US" sz="1000" b="1">
                          <a:solidFill>
                            <a:srgbClr val="FF0000"/>
                          </a:solidFill>
                          <a:latin typeface="Calibri"/>
                          <a:ea typeface="PMingLiU"/>
                        </a:rPr>
                        <a:t>0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53630"/>
                          </a:solidFill>
                          <a:latin typeface="Calibri"/>
                          <a:ea typeface="PMingLiU"/>
                        </a:rPr>
                        <a:t>AT+EFUN=1 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53630"/>
                          </a:solidFill>
                          <a:latin typeface="Calibri"/>
                          <a:ea typeface="PMingLiU"/>
                        </a:rPr>
                        <a:t>AT+ERAT=6  (LWG)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53630"/>
                          </a:solidFill>
                          <a:latin typeface="Calibri"/>
                          <a:ea typeface="PMingLiU"/>
                        </a:rPr>
                        <a:t>AT+EMDSTATUS=</a:t>
                      </a:r>
                      <a:r>
                        <a:rPr lang="en-US" sz="1000" b="1">
                          <a:solidFill>
                            <a:srgbClr val="FF0000"/>
                          </a:solidFill>
                          <a:latin typeface="Calibri"/>
                          <a:ea typeface="PMingLiU"/>
                        </a:rPr>
                        <a:t>1</a:t>
                      </a:r>
                      <a:r>
                        <a:rPr lang="en-US" sz="1000">
                          <a:solidFill>
                            <a:srgbClr val="353630"/>
                          </a:solidFill>
                          <a:latin typeface="Calibri"/>
                          <a:ea typeface="PMingLiU"/>
                        </a:rPr>
                        <a:t>,2</a:t>
                      </a:r>
                      <a:endParaRPr lang="en-US" sz="10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PS1: AT+ERAT=6 (LWG)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PS2: AT+ERAT=7, 0 (C)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CPON/CPOF will be controlled by L4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7299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L+L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1F497D"/>
                        </a:solidFill>
                        <a:latin typeface="Calibri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PS1: AT+ERAT=6 (LWG)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PS2: AT+ERAT=6 (LWG)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CPON/CPOF will be controlled by L4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  <a:tr h="37299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L+SRLTE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1F497D"/>
                        </a:solidFill>
                        <a:latin typeface="Calibri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PS1: AT+ERAT=6 (LWG)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PS2: AT+ERAT=14 (LWCG)</a:t>
                      </a:r>
                      <a:endParaRPr lang="en-US" sz="120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latin typeface="Calibri"/>
                          <a:ea typeface="PMingLiU"/>
                        </a:rPr>
                        <a:t>CPON/CPOF will be controlled by L4</a:t>
                      </a:r>
                      <a:endParaRPr lang="en-US" sz="1200" dirty="0">
                        <a:latin typeface="Times New Roman"/>
                        <a:ea typeface="PMingLiU"/>
                      </a:endParaRPr>
                    </a:p>
                  </a:txBody>
                  <a:tcPr marL="67139" marR="67139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L4BPDN – SAP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99" name="內容版面配置區 98"/>
          <p:cNvSpPr>
            <a:spLocks noGrp="1"/>
          </p:cNvSpPr>
          <p:nvPr>
            <p:ph sz="quarter" idx="13"/>
          </p:nvPr>
        </p:nvSpPr>
        <p:spPr>
          <a:xfrm>
            <a:off x="457200" y="1268962"/>
            <a:ext cx="8229600" cy="146250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L4BPDN</a:t>
            </a:r>
          </a:p>
          <a:p>
            <a:pPr lvl="1"/>
            <a:r>
              <a:rPr lang="en-US" dirty="0" smtClean="0"/>
              <a:t>Between L4B and original L4 PS signaling modules (L4C/TCM/CVAL)</a:t>
            </a:r>
            <a:endParaRPr lang="en-US" dirty="0" smtClean="0"/>
          </a:p>
          <a:p>
            <a:pPr lvl="1"/>
            <a:r>
              <a:rPr lang="en-US" dirty="0" smtClean="0"/>
              <a:t>No interface with L4B anymore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i.e. L4BPDN </a:t>
            </a:r>
            <a:r>
              <a:rPr lang="en-US" dirty="0" smtClean="0">
                <a:solidFill>
                  <a:srgbClr val="FF0000"/>
                </a:solidFill>
              </a:rPr>
              <a:t>doesn’t use AT command utilities provided by L4B framework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All PS related AT commands are parsed/composed in ATP</a:t>
            </a:r>
          </a:p>
        </p:txBody>
      </p:sp>
      <p:grpSp>
        <p:nvGrpSpPr>
          <p:cNvPr id="92" name="群組 91"/>
          <p:cNvGrpSpPr/>
          <p:nvPr/>
        </p:nvGrpSpPr>
        <p:grpSpPr>
          <a:xfrm>
            <a:off x="329935" y="2834110"/>
            <a:ext cx="8640761" cy="3482370"/>
            <a:chOff x="413914" y="2600835"/>
            <a:chExt cx="8640761" cy="3482370"/>
          </a:xfrm>
        </p:grpSpPr>
        <p:sp>
          <p:nvSpPr>
            <p:cNvPr id="63" name="Rectangle 26"/>
            <p:cNvSpPr/>
            <p:nvPr/>
          </p:nvSpPr>
          <p:spPr>
            <a:xfrm>
              <a:off x="2557039" y="2600835"/>
              <a:ext cx="3792071" cy="4572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27"/>
            <p:cNvSpPr/>
            <p:nvPr/>
          </p:nvSpPr>
          <p:spPr>
            <a:xfrm>
              <a:off x="2557039" y="3147368"/>
              <a:ext cx="3792071" cy="4572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ATP Task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28"/>
            <p:cNvSpPr/>
            <p:nvPr/>
          </p:nvSpPr>
          <p:spPr>
            <a:xfrm>
              <a:off x="2550316" y="3717078"/>
              <a:ext cx="3792071" cy="2366127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 Task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ectangle 29"/>
            <p:cNvSpPr/>
            <p:nvPr/>
          </p:nvSpPr>
          <p:spPr>
            <a:xfrm>
              <a:off x="4760606" y="5009198"/>
              <a:ext cx="1156420" cy="349623"/>
            </a:xfrm>
            <a:prstGeom prst="rect">
              <a:avLst/>
            </a:prstGeom>
            <a:gradFill rotWithShape="1">
              <a:gsLst>
                <a:gs pos="0">
                  <a:srgbClr val="F39A1E">
                    <a:lumMod val="110000"/>
                    <a:satMod val="105000"/>
                    <a:tint val="67000"/>
                  </a:srgbClr>
                </a:gs>
                <a:gs pos="50000">
                  <a:srgbClr val="F39A1E">
                    <a:lumMod val="105000"/>
                    <a:satMod val="103000"/>
                    <a:tint val="73000"/>
                  </a:srgbClr>
                </a:gs>
                <a:gs pos="100000">
                  <a:srgbClr val="F39A1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39A1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ATCI/L4C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30"/>
            <p:cNvSpPr/>
            <p:nvPr/>
          </p:nvSpPr>
          <p:spPr>
            <a:xfrm>
              <a:off x="2971655" y="5009198"/>
              <a:ext cx="1156420" cy="874064"/>
            </a:xfrm>
            <a:prstGeom prst="rect">
              <a:avLst/>
            </a:prstGeom>
            <a:gradFill rotWithShape="1">
              <a:gsLst>
                <a:gs pos="0">
                  <a:srgbClr val="F39A1E">
                    <a:lumMod val="110000"/>
                    <a:satMod val="105000"/>
                    <a:tint val="67000"/>
                  </a:srgbClr>
                </a:gs>
                <a:gs pos="50000">
                  <a:srgbClr val="F39A1E">
                    <a:lumMod val="105000"/>
                    <a:satMod val="103000"/>
                    <a:tint val="73000"/>
                  </a:srgbClr>
                </a:gs>
                <a:gs pos="100000">
                  <a:srgbClr val="F39A1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39A1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31"/>
            <p:cNvSpPr/>
            <p:nvPr/>
          </p:nvSpPr>
          <p:spPr>
            <a:xfrm>
              <a:off x="4760606" y="5533639"/>
              <a:ext cx="1156420" cy="349623"/>
            </a:xfrm>
            <a:prstGeom prst="rect">
              <a:avLst/>
            </a:prstGeom>
            <a:gradFill rotWithShape="1">
              <a:gsLst>
                <a:gs pos="0">
                  <a:srgbClr val="F39A1E">
                    <a:lumMod val="110000"/>
                    <a:satMod val="105000"/>
                    <a:tint val="67000"/>
                  </a:srgbClr>
                </a:gs>
                <a:gs pos="50000">
                  <a:srgbClr val="F39A1E">
                    <a:lumMod val="105000"/>
                    <a:satMod val="103000"/>
                    <a:tint val="73000"/>
                  </a:srgbClr>
                </a:gs>
                <a:gs pos="100000">
                  <a:srgbClr val="F39A1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39A1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TCM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9" name="Straight Connector 34"/>
            <p:cNvCxnSpPr>
              <a:stCxn id="66" idx="2"/>
              <a:endCxn id="68" idx="0"/>
            </p:cNvCxnSpPr>
            <p:nvPr/>
          </p:nvCxnSpPr>
          <p:spPr>
            <a:xfrm>
              <a:off x="5338816" y="5358821"/>
              <a:ext cx="0" cy="174818"/>
            </a:xfrm>
            <a:prstGeom prst="line">
              <a:avLst/>
            </a:prstGeom>
            <a:noFill/>
            <a:ln w="6350" cap="flat" cmpd="sng" algn="ctr">
              <a:solidFill>
                <a:srgbClr val="F39A1E"/>
              </a:solidFill>
              <a:prstDash val="solid"/>
              <a:miter lim="800000"/>
            </a:ln>
            <a:effectLst/>
          </p:spPr>
        </p:cxnSp>
        <p:cxnSp>
          <p:nvCxnSpPr>
            <p:cNvPr id="70" name="Straight Connector 35"/>
            <p:cNvCxnSpPr>
              <a:stCxn id="66" idx="0"/>
            </p:cNvCxnSpPr>
            <p:nvPr/>
          </p:nvCxnSpPr>
          <p:spPr>
            <a:xfrm flipH="1" flipV="1">
              <a:off x="4760606" y="4741370"/>
              <a:ext cx="578210" cy="267828"/>
            </a:xfrm>
            <a:prstGeom prst="line">
              <a:avLst/>
            </a:prstGeom>
            <a:noFill/>
            <a:ln w="38100" cap="flat" cmpd="sng" algn="ctr">
              <a:solidFill>
                <a:srgbClr val="FED100"/>
              </a:solidFill>
              <a:prstDash val="solid"/>
              <a:miter lim="800000"/>
            </a:ln>
            <a:effectLst/>
          </p:spPr>
        </p:cxnSp>
        <p:cxnSp>
          <p:nvCxnSpPr>
            <p:cNvPr id="71" name="Straight Connector 36"/>
            <p:cNvCxnSpPr>
              <a:stCxn id="67" idx="0"/>
            </p:cNvCxnSpPr>
            <p:nvPr/>
          </p:nvCxnSpPr>
          <p:spPr>
            <a:xfrm flipV="1">
              <a:off x="3549865" y="4742830"/>
              <a:ext cx="578210" cy="266368"/>
            </a:xfrm>
            <a:prstGeom prst="line">
              <a:avLst/>
            </a:prstGeom>
            <a:noFill/>
            <a:ln w="38100" cap="flat" cmpd="sng" algn="ctr">
              <a:solidFill>
                <a:srgbClr val="FED100"/>
              </a:solidFill>
              <a:prstDash val="solid"/>
              <a:miter lim="800000"/>
            </a:ln>
            <a:effectLst/>
          </p:spPr>
        </p:cxnSp>
        <p:sp>
          <p:nvSpPr>
            <p:cNvPr id="72" name="Rectangle 37"/>
            <p:cNvSpPr/>
            <p:nvPr/>
          </p:nvSpPr>
          <p:spPr>
            <a:xfrm>
              <a:off x="2971655" y="4397511"/>
              <a:ext cx="2962839" cy="345319"/>
            </a:xfrm>
            <a:prstGeom prst="rect">
              <a:avLst/>
            </a:prstGeom>
            <a:gradFill rotWithShape="1">
              <a:gsLst>
                <a:gs pos="0">
                  <a:srgbClr val="FED100">
                    <a:lumMod val="110000"/>
                    <a:satMod val="105000"/>
                    <a:tint val="67000"/>
                  </a:srgbClr>
                </a:gs>
                <a:gs pos="50000">
                  <a:srgbClr val="FED100">
                    <a:lumMod val="105000"/>
                    <a:satMod val="103000"/>
                    <a:tint val="73000"/>
                  </a:srgbClr>
                </a:gs>
                <a:gs pos="100000">
                  <a:srgbClr val="FED1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ED1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L4BPDN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3" name="Straight Arrow Connector 38"/>
            <p:cNvCxnSpPr>
              <a:stCxn id="68" idx="1"/>
            </p:cNvCxnSpPr>
            <p:nvPr/>
          </p:nvCxnSpPr>
          <p:spPr>
            <a:xfrm flipH="1">
              <a:off x="4128075" y="5708451"/>
              <a:ext cx="63253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74" name="Rectangle 41"/>
            <p:cNvSpPr/>
            <p:nvPr/>
          </p:nvSpPr>
          <p:spPr>
            <a:xfrm>
              <a:off x="413914" y="3147368"/>
              <a:ext cx="1178351" cy="457200"/>
            </a:xfrm>
            <a:prstGeom prst="rect">
              <a:avLst/>
            </a:prstGeom>
            <a:gradFill rotWithShape="1">
              <a:gsLst>
                <a:gs pos="0">
                  <a:srgbClr val="F39A1E">
                    <a:lumMod val="110000"/>
                    <a:satMod val="105000"/>
                    <a:tint val="67000"/>
                  </a:srgbClr>
                </a:gs>
                <a:gs pos="50000">
                  <a:srgbClr val="F39A1E">
                    <a:lumMod val="105000"/>
                    <a:satMod val="103000"/>
                    <a:tint val="73000"/>
                  </a:srgbClr>
                </a:gs>
                <a:gs pos="100000">
                  <a:srgbClr val="F39A1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39A1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DDM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5" name="Straight Connector 42"/>
            <p:cNvCxnSpPr>
              <a:stCxn id="64" idx="1"/>
              <a:endCxn id="74" idx="3"/>
            </p:cNvCxnSpPr>
            <p:nvPr/>
          </p:nvCxnSpPr>
          <p:spPr>
            <a:xfrm flipH="1">
              <a:off x="1592265" y="3375968"/>
              <a:ext cx="964774" cy="0"/>
            </a:xfrm>
            <a:prstGeom prst="line">
              <a:avLst/>
            </a:prstGeom>
            <a:noFill/>
            <a:ln w="38100" cap="flat" cmpd="sng" algn="ctr">
              <a:solidFill>
                <a:srgbClr val="FED100"/>
              </a:solidFill>
              <a:prstDash val="solid"/>
              <a:miter lim="800000"/>
            </a:ln>
            <a:effectLst/>
          </p:spPr>
        </p:cxnSp>
        <p:cxnSp>
          <p:nvCxnSpPr>
            <p:cNvPr id="76" name="Shape 44"/>
            <p:cNvCxnSpPr>
              <a:stCxn id="74" idx="2"/>
              <a:endCxn id="72" idx="1"/>
            </p:cNvCxnSpPr>
            <p:nvPr/>
          </p:nvCxnSpPr>
          <p:spPr>
            <a:xfrm rot="16200000" flipH="1">
              <a:off x="1504571" y="3103086"/>
              <a:ext cx="965603" cy="1968565"/>
            </a:xfrm>
            <a:prstGeom prst="bentConnector2">
              <a:avLst/>
            </a:prstGeom>
            <a:noFill/>
            <a:ln w="38100" cap="flat" cmpd="sng" algn="ctr">
              <a:solidFill>
                <a:srgbClr val="FED100"/>
              </a:solidFill>
              <a:prstDash val="solid"/>
              <a:miter lim="800000"/>
            </a:ln>
            <a:effectLst/>
          </p:spPr>
        </p:cxnSp>
        <p:sp>
          <p:nvSpPr>
            <p:cNvPr id="77" name="Rounded Rectangular Callout 46"/>
            <p:cNvSpPr/>
            <p:nvPr/>
          </p:nvSpPr>
          <p:spPr>
            <a:xfrm>
              <a:off x="1070116" y="4137027"/>
              <a:ext cx="1251692" cy="277900"/>
            </a:xfrm>
            <a:prstGeom prst="wedgeRoundRectCallout">
              <a:avLst>
                <a:gd name="adj1" fmla="val -48981"/>
                <a:gd name="adj2" fmla="val -83245"/>
                <a:gd name="adj3" fmla="val 16667"/>
              </a:avLst>
            </a:prstGeom>
            <a:solidFill>
              <a:srgbClr val="F39A1E"/>
            </a:solidFill>
            <a:ln w="12700" cap="flat" cmpd="sng" algn="ctr">
              <a:solidFill>
                <a:srgbClr val="F39A1E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New</a:t>
              </a:r>
              <a:r>
                <a:rPr kumimoji="0" lang="en-US" altLang="zh-TW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ILM MSG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8" name="Rectangle 49"/>
            <p:cNvSpPr/>
            <p:nvPr/>
          </p:nvSpPr>
          <p:spPr>
            <a:xfrm>
              <a:off x="6937606" y="4741370"/>
              <a:ext cx="2117069" cy="4572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UPCM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9" name="Elbow Connector 50"/>
            <p:cNvCxnSpPr>
              <a:stCxn id="72" idx="3"/>
              <a:endCxn id="78" idx="1"/>
            </p:cNvCxnSpPr>
            <p:nvPr/>
          </p:nvCxnSpPr>
          <p:spPr>
            <a:xfrm>
              <a:off x="5934494" y="4570171"/>
              <a:ext cx="1003112" cy="399799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FED100"/>
              </a:solidFill>
              <a:prstDash val="solid"/>
              <a:miter lim="800000"/>
            </a:ln>
            <a:effectLst/>
          </p:spPr>
        </p:cxnSp>
        <p:sp>
          <p:nvSpPr>
            <p:cNvPr id="80" name="Rounded Rectangular Callout 25"/>
            <p:cNvSpPr/>
            <p:nvPr/>
          </p:nvSpPr>
          <p:spPr>
            <a:xfrm>
              <a:off x="1592265" y="2869468"/>
              <a:ext cx="1251692" cy="277900"/>
            </a:xfrm>
            <a:prstGeom prst="wedgeRoundRectCallout">
              <a:avLst>
                <a:gd name="adj1" fmla="val -35779"/>
                <a:gd name="adj2" fmla="val 99114"/>
                <a:gd name="adj3" fmla="val 16667"/>
              </a:avLst>
            </a:prstGeom>
            <a:solidFill>
              <a:srgbClr val="F39A1E"/>
            </a:solidFill>
            <a:ln w="12700" cap="flat" cmpd="sng" algn="ctr">
              <a:solidFill>
                <a:srgbClr val="F39A1E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New</a:t>
              </a:r>
              <a:r>
                <a:rPr kumimoji="0" lang="en-US" altLang="zh-TW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ILM MSG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1" name="Oval 45"/>
            <p:cNvSpPr/>
            <p:nvPr/>
          </p:nvSpPr>
          <p:spPr>
            <a:xfrm>
              <a:off x="5853655" y="4501768"/>
              <a:ext cx="137686" cy="13768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Elbow Connector 60"/>
            <p:cNvCxnSpPr>
              <a:endCxn id="68" idx="3"/>
            </p:cNvCxnSpPr>
            <p:nvPr/>
          </p:nvCxnSpPr>
          <p:spPr>
            <a:xfrm rot="16200000" flipH="1">
              <a:off x="5273227" y="5064651"/>
              <a:ext cx="965619" cy="321980"/>
            </a:xfrm>
            <a:prstGeom prst="bentConnector4">
              <a:avLst>
                <a:gd name="adj1" fmla="val 17508"/>
                <a:gd name="adj2" fmla="val 170998"/>
              </a:avLst>
            </a:prstGeom>
            <a:noFill/>
            <a:ln w="38100" cap="flat" cmpd="sng" algn="ctr">
              <a:solidFill>
                <a:srgbClr val="FED100"/>
              </a:solidFill>
              <a:prstDash val="solid"/>
              <a:miter lim="800000"/>
            </a:ln>
            <a:effectLst/>
          </p:spPr>
        </p:cxnSp>
        <p:sp>
          <p:nvSpPr>
            <p:cNvPr id="83" name="Oval 69"/>
            <p:cNvSpPr/>
            <p:nvPr/>
          </p:nvSpPr>
          <p:spPr>
            <a:xfrm>
              <a:off x="4044707" y="4672527"/>
              <a:ext cx="137686" cy="137686"/>
            </a:xfrm>
            <a:prstGeom prst="ellipse">
              <a:avLst/>
            </a:prstGeom>
            <a:solidFill>
              <a:srgbClr val="FED10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Oval 72"/>
            <p:cNvSpPr/>
            <p:nvPr/>
          </p:nvSpPr>
          <p:spPr>
            <a:xfrm>
              <a:off x="4737028" y="4672527"/>
              <a:ext cx="137686" cy="137686"/>
            </a:xfrm>
            <a:prstGeom prst="ellipse">
              <a:avLst/>
            </a:prstGeom>
            <a:solidFill>
              <a:srgbClr val="FED10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Oval 73"/>
            <p:cNvSpPr/>
            <p:nvPr/>
          </p:nvSpPr>
          <p:spPr>
            <a:xfrm>
              <a:off x="5526203" y="4672527"/>
              <a:ext cx="137686" cy="137686"/>
            </a:xfrm>
            <a:prstGeom prst="ellipse">
              <a:avLst/>
            </a:prstGeom>
            <a:solidFill>
              <a:srgbClr val="FED10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Oval 74"/>
            <p:cNvSpPr/>
            <p:nvPr/>
          </p:nvSpPr>
          <p:spPr>
            <a:xfrm>
              <a:off x="2916381" y="4501327"/>
              <a:ext cx="137686" cy="137686"/>
            </a:xfrm>
            <a:prstGeom prst="ellipse">
              <a:avLst/>
            </a:prstGeom>
            <a:solidFill>
              <a:srgbClr val="FED10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Oval 75"/>
            <p:cNvSpPr/>
            <p:nvPr/>
          </p:nvSpPr>
          <p:spPr>
            <a:xfrm>
              <a:off x="2481473" y="3307125"/>
              <a:ext cx="137686" cy="137686"/>
            </a:xfrm>
            <a:prstGeom prst="ellipse">
              <a:avLst/>
            </a:prstGeom>
            <a:solidFill>
              <a:srgbClr val="FED10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Rectangle 79"/>
            <p:cNvSpPr/>
            <p:nvPr/>
          </p:nvSpPr>
          <p:spPr>
            <a:xfrm>
              <a:off x="5871123" y="4338424"/>
              <a:ext cx="8306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UPCM_SAP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9" name="Rectangle 32"/>
            <p:cNvSpPr/>
            <p:nvPr/>
          </p:nvSpPr>
          <p:spPr>
            <a:xfrm>
              <a:off x="5526203" y="3726391"/>
              <a:ext cx="822907" cy="345319"/>
            </a:xfrm>
            <a:prstGeom prst="rect">
              <a:avLst/>
            </a:prstGeom>
            <a:gradFill rotWithShape="1">
              <a:gsLst>
                <a:gs pos="0">
                  <a:srgbClr val="FED100">
                    <a:lumMod val="110000"/>
                    <a:satMod val="105000"/>
                    <a:tint val="67000"/>
                  </a:srgbClr>
                </a:gs>
                <a:gs pos="50000">
                  <a:srgbClr val="FED100">
                    <a:lumMod val="105000"/>
                    <a:satMod val="103000"/>
                    <a:tint val="73000"/>
                  </a:srgbClr>
                </a:gs>
                <a:gs pos="100000">
                  <a:srgbClr val="FED1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ED1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L4BNW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0" name="Elbow Connector 33"/>
            <p:cNvCxnSpPr>
              <a:endCxn id="89" idx="2"/>
            </p:cNvCxnSpPr>
            <p:nvPr/>
          </p:nvCxnSpPr>
          <p:spPr>
            <a:xfrm rot="5400000" flipH="1" flipV="1">
              <a:off x="5032466" y="3492320"/>
              <a:ext cx="325801" cy="1484582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FED100"/>
              </a:solidFill>
              <a:prstDash val="solid"/>
              <a:miter lim="800000"/>
            </a:ln>
            <a:effectLst/>
          </p:spPr>
        </p:cxnSp>
        <p:sp>
          <p:nvSpPr>
            <p:cNvPr id="91" name="Oval 39"/>
            <p:cNvSpPr/>
            <p:nvPr/>
          </p:nvSpPr>
          <p:spPr>
            <a:xfrm>
              <a:off x="4384232" y="4328668"/>
              <a:ext cx="137686" cy="137686"/>
            </a:xfrm>
            <a:prstGeom prst="ellipse">
              <a:avLst/>
            </a:prstGeom>
            <a:solidFill>
              <a:srgbClr val="FED10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L4BPDN –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7626684" y="5623201"/>
            <a:ext cx="1060116" cy="365125"/>
          </a:xfrm>
        </p:spPr>
        <p:txBody>
          <a:bodyPr/>
          <a:lstStyle/>
          <a:p>
            <a:fld id="{3E54FAAE-D303-1440-B1E5-D1AB6CEFDBFD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1225" y="5753266"/>
            <a:ext cx="3240000" cy="144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Internal Use</a:t>
            </a: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47" name="Rectangle 5"/>
          <p:cNvSpPr/>
          <p:nvPr/>
        </p:nvSpPr>
        <p:spPr>
          <a:xfrm>
            <a:off x="2557039" y="1945365"/>
            <a:ext cx="3792071" cy="4572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2557039" y="2491898"/>
            <a:ext cx="3792071" cy="4572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ATP Task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7"/>
          <p:cNvSpPr/>
          <p:nvPr/>
        </p:nvSpPr>
        <p:spPr>
          <a:xfrm>
            <a:off x="2550316" y="3061608"/>
            <a:ext cx="3792071" cy="236612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L4 Task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4760606" y="4353728"/>
            <a:ext cx="1156420" cy="349623"/>
          </a:xfrm>
          <a:prstGeom prst="rect">
            <a:avLst/>
          </a:prstGeom>
          <a:gradFill rotWithShape="1">
            <a:gsLst>
              <a:gs pos="0">
                <a:srgbClr val="F39A1E">
                  <a:lumMod val="110000"/>
                  <a:satMod val="105000"/>
                  <a:tint val="67000"/>
                </a:srgbClr>
              </a:gs>
              <a:gs pos="50000">
                <a:srgbClr val="F39A1E">
                  <a:lumMod val="105000"/>
                  <a:satMod val="103000"/>
                  <a:tint val="73000"/>
                </a:srgbClr>
              </a:gs>
              <a:gs pos="100000">
                <a:srgbClr val="F39A1E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39A1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ATCI/L4C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9"/>
          <p:cNvSpPr/>
          <p:nvPr/>
        </p:nvSpPr>
        <p:spPr>
          <a:xfrm>
            <a:off x="2971655" y="4353728"/>
            <a:ext cx="1156420" cy="874064"/>
          </a:xfrm>
          <a:prstGeom prst="rect">
            <a:avLst/>
          </a:prstGeom>
          <a:gradFill rotWithShape="1">
            <a:gsLst>
              <a:gs pos="0">
                <a:srgbClr val="F39A1E">
                  <a:lumMod val="110000"/>
                  <a:satMod val="105000"/>
                  <a:tint val="67000"/>
                </a:srgbClr>
              </a:gs>
              <a:gs pos="50000">
                <a:srgbClr val="F39A1E">
                  <a:lumMod val="105000"/>
                  <a:satMod val="103000"/>
                  <a:tint val="73000"/>
                </a:srgbClr>
              </a:gs>
              <a:gs pos="100000">
                <a:srgbClr val="F39A1E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39A1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10"/>
          <p:cNvSpPr/>
          <p:nvPr/>
        </p:nvSpPr>
        <p:spPr>
          <a:xfrm>
            <a:off x="4760606" y="4878169"/>
            <a:ext cx="1156420" cy="349623"/>
          </a:xfrm>
          <a:prstGeom prst="rect">
            <a:avLst/>
          </a:prstGeom>
          <a:gradFill rotWithShape="1">
            <a:gsLst>
              <a:gs pos="0">
                <a:srgbClr val="F39A1E">
                  <a:lumMod val="110000"/>
                  <a:satMod val="105000"/>
                  <a:tint val="67000"/>
                </a:srgbClr>
              </a:gs>
              <a:gs pos="50000">
                <a:srgbClr val="F39A1E">
                  <a:lumMod val="105000"/>
                  <a:satMod val="103000"/>
                  <a:tint val="73000"/>
                </a:srgbClr>
              </a:gs>
              <a:gs pos="100000">
                <a:srgbClr val="F39A1E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39A1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3" name="Straight Connector 11"/>
          <p:cNvCxnSpPr>
            <a:stCxn id="50" idx="2"/>
            <a:endCxn id="52" idx="0"/>
          </p:cNvCxnSpPr>
          <p:nvPr/>
        </p:nvCxnSpPr>
        <p:spPr>
          <a:xfrm>
            <a:off x="5338816" y="4703351"/>
            <a:ext cx="0" cy="174818"/>
          </a:xfrm>
          <a:prstGeom prst="line">
            <a:avLst/>
          </a:prstGeom>
          <a:noFill/>
          <a:ln w="6350" cap="flat" cmpd="sng" algn="ctr">
            <a:solidFill>
              <a:srgbClr val="F39A1E"/>
            </a:solidFill>
            <a:prstDash val="solid"/>
            <a:miter lim="800000"/>
          </a:ln>
          <a:effectLst/>
        </p:spPr>
      </p:cxnSp>
      <p:cxnSp>
        <p:nvCxnSpPr>
          <p:cNvPr id="54" name="Straight Connector 12"/>
          <p:cNvCxnSpPr>
            <a:stCxn id="50" idx="0"/>
          </p:cNvCxnSpPr>
          <p:nvPr/>
        </p:nvCxnSpPr>
        <p:spPr>
          <a:xfrm flipH="1" flipV="1">
            <a:off x="4760606" y="4085900"/>
            <a:ext cx="578210" cy="267828"/>
          </a:xfrm>
          <a:prstGeom prst="line">
            <a:avLst/>
          </a:prstGeom>
          <a:noFill/>
          <a:ln w="38100" cap="flat" cmpd="sng" algn="ctr">
            <a:solidFill>
              <a:srgbClr val="FED100"/>
            </a:solidFill>
            <a:prstDash val="solid"/>
            <a:miter lim="800000"/>
          </a:ln>
          <a:effectLst/>
        </p:spPr>
      </p:cxnSp>
      <p:cxnSp>
        <p:nvCxnSpPr>
          <p:cNvPr id="55" name="Straight Connector 13"/>
          <p:cNvCxnSpPr>
            <a:stCxn id="51" idx="0"/>
          </p:cNvCxnSpPr>
          <p:nvPr/>
        </p:nvCxnSpPr>
        <p:spPr>
          <a:xfrm flipV="1">
            <a:off x="3549865" y="4087360"/>
            <a:ext cx="578210" cy="266368"/>
          </a:xfrm>
          <a:prstGeom prst="line">
            <a:avLst/>
          </a:prstGeom>
          <a:noFill/>
          <a:ln w="38100" cap="flat" cmpd="sng" algn="ctr">
            <a:solidFill>
              <a:srgbClr val="FED100"/>
            </a:solidFill>
            <a:prstDash val="solid"/>
            <a:miter lim="800000"/>
          </a:ln>
          <a:effectLst/>
        </p:spPr>
      </p:cxnSp>
      <p:sp>
        <p:nvSpPr>
          <p:cNvPr id="56" name="Rectangle 14"/>
          <p:cNvSpPr/>
          <p:nvPr/>
        </p:nvSpPr>
        <p:spPr>
          <a:xfrm>
            <a:off x="2971655" y="3742041"/>
            <a:ext cx="2962839" cy="345319"/>
          </a:xfrm>
          <a:prstGeom prst="rect">
            <a:avLst/>
          </a:prstGeom>
          <a:gradFill rotWithShape="1">
            <a:gsLst>
              <a:gs pos="0">
                <a:srgbClr val="FED100">
                  <a:lumMod val="110000"/>
                  <a:satMod val="105000"/>
                  <a:tint val="67000"/>
                </a:srgbClr>
              </a:gs>
              <a:gs pos="50000">
                <a:srgbClr val="FED100">
                  <a:lumMod val="105000"/>
                  <a:satMod val="103000"/>
                  <a:tint val="73000"/>
                </a:srgbClr>
              </a:gs>
              <a:gs pos="100000">
                <a:srgbClr val="FED1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L4BPDN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7" name="Straight Arrow Connector 15"/>
          <p:cNvCxnSpPr>
            <a:stCxn id="52" idx="1"/>
          </p:cNvCxnSpPr>
          <p:nvPr/>
        </p:nvCxnSpPr>
        <p:spPr>
          <a:xfrm flipH="1">
            <a:off x="4128075" y="5052981"/>
            <a:ext cx="632531" cy="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  <a:tailEnd type="arrow"/>
          </a:ln>
          <a:effectLst/>
        </p:spPr>
      </p:cxnSp>
      <p:sp>
        <p:nvSpPr>
          <p:cNvPr id="58" name="Rectangle 17"/>
          <p:cNvSpPr/>
          <p:nvPr/>
        </p:nvSpPr>
        <p:spPr>
          <a:xfrm>
            <a:off x="413914" y="2491898"/>
            <a:ext cx="1178351" cy="457200"/>
          </a:xfrm>
          <a:prstGeom prst="rect">
            <a:avLst/>
          </a:prstGeom>
          <a:gradFill rotWithShape="1">
            <a:gsLst>
              <a:gs pos="0">
                <a:srgbClr val="F39A1E">
                  <a:lumMod val="110000"/>
                  <a:satMod val="105000"/>
                  <a:tint val="67000"/>
                </a:srgbClr>
              </a:gs>
              <a:gs pos="50000">
                <a:srgbClr val="F39A1E">
                  <a:lumMod val="105000"/>
                  <a:satMod val="103000"/>
                  <a:tint val="73000"/>
                </a:srgbClr>
              </a:gs>
              <a:gs pos="100000">
                <a:srgbClr val="F39A1E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39A1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DDM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Straight Connector 18"/>
          <p:cNvCxnSpPr>
            <a:stCxn id="48" idx="1"/>
            <a:endCxn id="58" idx="3"/>
          </p:cNvCxnSpPr>
          <p:nvPr/>
        </p:nvCxnSpPr>
        <p:spPr>
          <a:xfrm flipH="1">
            <a:off x="1592265" y="2720498"/>
            <a:ext cx="964774" cy="0"/>
          </a:xfrm>
          <a:prstGeom prst="line">
            <a:avLst/>
          </a:prstGeom>
          <a:noFill/>
          <a:ln w="38100" cap="flat" cmpd="sng" algn="ctr">
            <a:solidFill>
              <a:srgbClr val="FED100"/>
            </a:solidFill>
            <a:prstDash val="solid"/>
            <a:miter lim="800000"/>
          </a:ln>
          <a:effectLst/>
        </p:spPr>
      </p:cxnSp>
      <p:cxnSp>
        <p:nvCxnSpPr>
          <p:cNvPr id="60" name="Shape 19"/>
          <p:cNvCxnSpPr>
            <a:stCxn id="58" idx="2"/>
            <a:endCxn id="56" idx="1"/>
          </p:cNvCxnSpPr>
          <p:nvPr/>
        </p:nvCxnSpPr>
        <p:spPr>
          <a:xfrm rot="16200000" flipH="1">
            <a:off x="1504571" y="2447616"/>
            <a:ext cx="965603" cy="1968565"/>
          </a:xfrm>
          <a:prstGeom prst="bentConnector2">
            <a:avLst/>
          </a:prstGeom>
          <a:noFill/>
          <a:ln w="38100" cap="flat" cmpd="sng" algn="ctr">
            <a:solidFill>
              <a:srgbClr val="FED100"/>
            </a:solidFill>
            <a:prstDash val="solid"/>
            <a:miter lim="800000"/>
          </a:ln>
          <a:effectLst/>
        </p:spPr>
      </p:cxnSp>
      <p:sp>
        <p:nvSpPr>
          <p:cNvPr id="61" name="Rounded Rectangular Callout 20"/>
          <p:cNvSpPr/>
          <p:nvPr/>
        </p:nvSpPr>
        <p:spPr>
          <a:xfrm>
            <a:off x="1070116" y="3481557"/>
            <a:ext cx="1251692" cy="277900"/>
          </a:xfrm>
          <a:prstGeom prst="wedgeRoundRectCallout">
            <a:avLst>
              <a:gd name="adj1" fmla="val -48981"/>
              <a:gd name="adj2" fmla="val -83245"/>
              <a:gd name="adj3" fmla="val 16667"/>
            </a:avLst>
          </a:prstGeom>
          <a:solidFill>
            <a:srgbClr val="F39A1E"/>
          </a:solidFill>
          <a:ln w="12700" cap="flat" cmpd="sng" algn="ctr">
            <a:solidFill>
              <a:srgbClr val="F39A1E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New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ILM MSG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2" name="Rectangle 21"/>
          <p:cNvSpPr/>
          <p:nvPr/>
        </p:nvSpPr>
        <p:spPr>
          <a:xfrm>
            <a:off x="6937606" y="4085900"/>
            <a:ext cx="2117069" cy="4572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UPCM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3" name="Elbow Connector 22"/>
          <p:cNvCxnSpPr>
            <a:stCxn id="56" idx="3"/>
            <a:endCxn id="62" idx="1"/>
          </p:cNvCxnSpPr>
          <p:nvPr/>
        </p:nvCxnSpPr>
        <p:spPr>
          <a:xfrm>
            <a:off x="5934494" y="3914701"/>
            <a:ext cx="1003112" cy="399799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ED100"/>
            </a:solidFill>
            <a:prstDash val="solid"/>
            <a:miter lim="800000"/>
          </a:ln>
          <a:effectLst/>
        </p:spPr>
      </p:cxnSp>
      <p:sp>
        <p:nvSpPr>
          <p:cNvPr id="64" name="Rounded Rectangular Callout 23"/>
          <p:cNvSpPr/>
          <p:nvPr/>
        </p:nvSpPr>
        <p:spPr>
          <a:xfrm>
            <a:off x="1592265" y="2213998"/>
            <a:ext cx="1251692" cy="277900"/>
          </a:xfrm>
          <a:prstGeom prst="wedgeRoundRectCallout">
            <a:avLst>
              <a:gd name="adj1" fmla="val -35779"/>
              <a:gd name="adj2" fmla="val 99114"/>
              <a:gd name="adj3" fmla="val 16667"/>
            </a:avLst>
          </a:prstGeom>
          <a:solidFill>
            <a:srgbClr val="F39A1E"/>
          </a:solidFill>
          <a:ln w="12700" cap="flat" cmpd="sng" algn="ctr">
            <a:solidFill>
              <a:srgbClr val="F39A1E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New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ILM MSG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5" name="Oval 24"/>
          <p:cNvSpPr/>
          <p:nvPr/>
        </p:nvSpPr>
        <p:spPr>
          <a:xfrm>
            <a:off x="5853655" y="3846298"/>
            <a:ext cx="137686" cy="137686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val 26"/>
          <p:cNvSpPr/>
          <p:nvPr/>
        </p:nvSpPr>
        <p:spPr>
          <a:xfrm>
            <a:off x="4044707" y="4017057"/>
            <a:ext cx="137686" cy="137686"/>
          </a:xfrm>
          <a:prstGeom prst="ellipse">
            <a:avLst/>
          </a:prstGeom>
          <a:solidFill>
            <a:srgbClr val="FED1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27"/>
          <p:cNvSpPr/>
          <p:nvPr/>
        </p:nvSpPr>
        <p:spPr>
          <a:xfrm>
            <a:off x="4737028" y="4017057"/>
            <a:ext cx="137686" cy="137686"/>
          </a:xfrm>
          <a:prstGeom prst="ellipse">
            <a:avLst/>
          </a:prstGeom>
          <a:solidFill>
            <a:srgbClr val="FED1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28"/>
          <p:cNvSpPr/>
          <p:nvPr/>
        </p:nvSpPr>
        <p:spPr>
          <a:xfrm>
            <a:off x="5526203" y="4017057"/>
            <a:ext cx="137686" cy="137686"/>
          </a:xfrm>
          <a:prstGeom prst="ellipse">
            <a:avLst/>
          </a:prstGeom>
          <a:solidFill>
            <a:srgbClr val="FED1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29"/>
          <p:cNvSpPr/>
          <p:nvPr/>
        </p:nvSpPr>
        <p:spPr>
          <a:xfrm>
            <a:off x="2916381" y="3845857"/>
            <a:ext cx="137686" cy="137686"/>
          </a:xfrm>
          <a:prstGeom prst="ellipse">
            <a:avLst/>
          </a:prstGeom>
          <a:solidFill>
            <a:srgbClr val="FED1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30"/>
          <p:cNvSpPr/>
          <p:nvPr/>
        </p:nvSpPr>
        <p:spPr>
          <a:xfrm>
            <a:off x="2481473" y="2651655"/>
            <a:ext cx="137686" cy="137686"/>
          </a:xfrm>
          <a:prstGeom prst="ellipse">
            <a:avLst/>
          </a:prstGeom>
          <a:solidFill>
            <a:srgbClr val="FED1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31"/>
          <p:cNvSpPr/>
          <p:nvPr/>
        </p:nvSpPr>
        <p:spPr>
          <a:xfrm>
            <a:off x="5871123" y="3682954"/>
            <a:ext cx="8306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UPCM_SAP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2" name="Rectangle 36"/>
          <p:cNvSpPr/>
          <p:nvPr/>
        </p:nvSpPr>
        <p:spPr>
          <a:xfrm>
            <a:off x="1069984" y="1377778"/>
            <a:ext cx="1338828" cy="784830"/>
          </a:xfrm>
          <a:prstGeom prst="rect">
            <a:avLst/>
          </a:prstGeom>
          <a:noFill/>
          <a:ln w="9525">
            <a:solidFill>
              <a:srgbClr val="FED100"/>
            </a:solidFill>
            <a:prstDash val="dash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atcmd_struct.h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at_xxx_req_struct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at_xxx_ind_struct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at_cmd_cnf_struct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at_cgev_ind_struct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37"/>
          <p:cNvSpPr/>
          <p:nvPr/>
        </p:nvSpPr>
        <p:spPr>
          <a:xfrm>
            <a:off x="186830" y="3981368"/>
            <a:ext cx="1851789" cy="784830"/>
          </a:xfrm>
          <a:prstGeom prst="rect">
            <a:avLst/>
          </a:prstGeom>
          <a:solidFill>
            <a:srgbClr val="FED100">
              <a:lumMod val="20000"/>
              <a:lumOff val="80000"/>
            </a:srgbClr>
          </a:solidFill>
          <a:ln w="9525">
            <a:solidFill>
              <a:srgbClr val="FED100"/>
            </a:solidFill>
            <a:prstDash val="dash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ddm_l4bpdn_struct.h</a:t>
            </a:r>
            <a:b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ddm_l4bpdn_xxx_req_struct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ddm_l4bpdn_xxx_ind_struct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ddm_l4bpdn_cmd_cnf_struct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ddm_l4bpdn_cgev_ind_struct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38"/>
          <p:cNvSpPr/>
          <p:nvPr/>
        </p:nvSpPr>
        <p:spPr>
          <a:xfrm>
            <a:off x="2092724" y="4953489"/>
            <a:ext cx="1915909" cy="646331"/>
          </a:xfrm>
          <a:prstGeom prst="rect">
            <a:avLst/>
          </a:prstGeom>
          <a:solidFill>
            <a:srgbClr val="FED100">
              <a:lumMod val="20000"/>
              <a:lumOff val="80000"/>
            </a:srgbClr>
          </a:solidFill>
          <a:ln w="9525">
            <a:solidFill>
              <a:srgbClr val="FED100"/>
            </a:solidFill>
            <a:prstDash val="dash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l4bpdn_cval_struct.h</a:t>
            </a:r>
            <a:b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l4bpdn_cval_xxx_req_struct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l4bpdn_cval_cmd_cnf_struct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l4bpdn_cval_cgev_ind_struct</a:t>
            </a:r>
          </a:p>
        </p:txBody>
      </p:sp>
      <p:sp>
        <p:nvSpPr>
          <p:cNvPr id="75" name="Rectangle 41"/>
          <p:cNvSpPr/>
          <p:nvPr/>
        </p:nvSpPr>
        <p:spPr>
          <a:xfrm>
            <a:off x="6091807" y="4598797"/>
            <a:ext cx="2364750" cy="646331"/>
          </a:xfrm>
          <a:prstGeom prst="rect">
            <a:avLst/>
          </a:prstGeom>
          <a:solidFill>
            <a:srgbClr val="69BE28">
              <a:lumMod val="20000"/>
              <a:lumOff val="80000"/>
            </a:srgbClr>
          </a:solidFill>
          <a:ln w="9525">
            <a:solidFill>
              <a:srgbClr val="00B050"/>
            </a:solidFill>
            <a:prstDash val="dash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l4bpdn_tcm_struct.h</a:t>
            </a:r>
            <a:b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l4bpdn_tcm_bearer_act_ind_struct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l4bpdn_tcm_bearer_deact_ind_struct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l4bpdn_tcm_pf_update_ind_struct</a:t>
            </a:r>
          </a:p>
        </p:txBody>
      </p:sp>
      <p:sp>
        <p:nvSpPr>
          <p:cNvPr id="76" name="Rectangle 43"/>
          <p:cNvSpPr/>
          <p:nvPr/>
        </p:nvSpPr>
        <p:spPr>
          <a:xfrm>
            <a:off x="2096623" y="5643350"/>
            <a:ext cx="2428870" cy="507831"/>
          </a:xfrm>
          <a:prstGeom prst="rect">
            <a:avLst/>
          </a:prstGeom>
          <a:solidFill>
            <a:srgbClr val="69BE28">
              <a:lumMod val="20000"/>
              <a:lumOff val="80000"/>
            </a:srgbClr>
          </a:solidFill>
          <a:ln w="9525">
            <a:solidFill>
              <a:srgbClr val="00B050"/>
            </a:solidFill>
            <a:prstDash val="dash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L4bpdn_cval_struct.h</a:t>
            </a:r>
            <a:b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l4bpdn_cval_bearer_act_ind_struct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l4bpdn_cval_bearer_deact_ind_struct</a:t>
            </a:r>
          </a:p>
        </p:txBody>
      </p:sp>
      <p:sp>
        <p:nvSpPr>
          <p:cNvPr id="77" name="Rectangle 45"/>
          <p:cNvSpPr/>
          <p:nvPr/>
        </p:nvSpPr>
        <p:spPr>
          <a:xfrm>
            <a:off x="4756123" y="5291591"/>
            <a:ext cx="2364750" cy="507831"/>
          </a:xfrm>
          <a:prstGeom prst="rect">
            <a:avLst/>
          </a:prstGeom>
          <a:solidFill>
            <a:srgbClr val="00A1DE">
              <a:lumMod val="20000"/>
              <a:lumOff val="80000"/>
            </a:srgbClr>
          </a:solidFill>
          <a:ln w="9525">
            <a:solidFill>
              <a:srgbClr val="00B0F0"/>
            </a:solidFill>
            <a:prstDash val="dash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tcm_cval_struct.h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tcm_cval_pdp_define_req_struct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tcm_cval_vzw_apn_define_req_struct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Elbow Connector 60"/>
          <p:cNvCxnSpPr/>
          <p:nvPr/>
        </p:nvCxnSpPr>
        <p:spPr>
          <a:xfrm rot="16200000" flipH="1">
            <a:off x="5273227" y="4409181"/>
            <a:ext cx="965619" cy="321980"/>
          </a:xfrm>
          <a:prstGeom prst="bentConnector4">
            <a:avLst>
              <a:gd name="adj1" fmla="val 17508"/>
              <a:gd name="adj2" fmla="val 170998"/>
            </a:avLst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triangle"/>
          </a:ln>
          <a:effectLst/>
        </p:spPr>
      </p:cxnSp>
      <p:sp>
        <p:nvSpPr>
          <p:cNvPr id="79" name="Rectangle 39"/>
          <p:cNvSpPr/>
          <p:nvPr/>
        </p:nvSpPr>
        <p:spPr>
          <a:xfrm>
            <a:off x="7202886" y="3542162"/>
            <a:ext cx="1851789" cy="507831"/>
          </a:xfrm>
          <a:prstGeom prst="rect">
            <a:avLst/>
          </a:prstGeom>
          <a:solidFill>
            <a:srgbClr val="E7E6E6"/>
          </a:solidFill>
          <a:ln w="9525">
            <a:solidFill>
              <a:sysClr val="windowText" lastClr="000000"/>
            </a:solidFill>
            <a:prstDash val="dash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L4bpdn_upcm_struct.h</a:t>
            </a:r>
            <a:b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l4bpdn_upcm_xxx_req_struct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l4bpdn_upcm_xxx_cnf_struct</a:t>
            </a:r>
          </a:p>
        </p:txBody>
      </p:sp>
      <p:sp>
        <p:nvSpPr>
          <p:cNvPr id="80" name="Rectangle 42"/>
          <p:cNvSpPr/>
          <p:nvPr/>
        </p:nvSpPr>
        <p:spPr>
          <a:xfrm>
            <a:off x="5526203" y="3070921"/>
            <a:ext cx="822907" cy="345319"/>
          </a:xfrm>
          <a:prstGeom prst="rect">
            <a:avLst/>
          </a:prstGeom>
          <a:gradFill rotWithShape="1">
            <a:gsLst>
              <a:gs pos="0">
                <a:srgbClr val="FED100">
                  <a:lumMod val="110000"/>
                  <a:satMod val="105000"/>
                  <a:tint val="67000"/>
                </a:srgbClr>
              </a:gs>
              <a:gs pos="50000">
                <a:srgbClr val="FED100">
                  <a:lumMod val="105000"/>
                  <a:satMod val="103000"/>
                  <a:tint val="73000"/>
                </a:srgbClr>
              </a:gs>
              <a:gs pos="100000">
                <a:srgbClr val="FED1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L4BNW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1" name="Elbow Connector 44"/>
          <p:cNvCxnSpPr>
            <a:stCxn id="56" idx="0"/>
            <a:endCxn id="80" idx="2"/>
          </p:cNvCxnSpPr>
          <p:nvPr/>
        </p:nvCxnSpPr>
        <p:spPr>
          <a:xfrm rot="5400000" flipH="1" flipV="1">
            <a:off x="5032466" y="2836850"/>
            <a:ext cx="325801" cy="148458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ED100"/>
            </a:solidFill>
            <a:prstDash val="solid"/>
            <a:miter lim="800000"/>
          </a:ln>
          <a:effectLst/>
        </p:spPr>
      </p:cxnSp>
      <p:sp>
        <p:nvSpPr>
          <p:cNvPr id="82" name="Rectangle 49"/>
          <p:cNvSpPr/>
          <p:nvPr/>
        </p:nvSpPr>
        <p:spPr>
          <a:xfrm>
            <a:off x="7059581" y="5380088"/>
            <a:ext cx="1915909" cy="784830"/>
          </a:xfrm>
          <a:prstGeom prst="rect">
            <a:avLst/>
          </a:prstGeom>
          <a:solidFill>
            <a:srgbClr val="FED100">
              <a:lumMod val="20000"/>
              <a:lumOff val="80000"/>
            </a:srgbClr>
          </a:solidFill>
          <a:ln w="9525">
            <a:solidFill>
              <a:srgbClr val="FED100"/>
            </a:solidFill>
            <a:prstDash val="dash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L4bpdn_l4c_struct.h</a:t>
            </a:r>
            <a:b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l4bpdn_l4c_xxx_req_struct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l4bpdn_l4c_xxx_ind_struct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l4bpdn_l4c_cmd_cnf_struct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l4bpdn_l4c_cgev_ind_struct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tangle 50"/>
          <p:cNvSpPr/>
          <p:nvPr/>
        </p:nvSpPr>
        <p:spPr>
          <a:xfrm>
            <a:off x="6405096" y="2939786"/>
            <a:ext cx="2492990" cy="369332"/>
          </a:xfrm>
          <a:prstGeom prst="rect">
            <a:avLst/>
          </a:prstGeom>
          <a:solidFill>
            <a:srgbClr val="FED100">
              <a:lumMod val="20000"/>
              <a:lumOff val="80000"/>
            </a:srgbClr>
          </a:solidFill>
          <a:ln w="9525">
            <a:solidFill>
              <a:srgbClr val="FED100"/>
            </a:solidFill>
            <a:prstDash val="dash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l4bpdn_struct.h</a:t>
            </a:r>
            <a:b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l4bpdn_l4bnw_attached_rat_ind_struct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51"/>
          <p:cNvSpPr/>
          <p:nvPr/>
        </p:nvSpPr>
        <p:spPr>
          <a:xfrm>
            <a:off x="4384232" y="3673198"/>
            <a:ext cx="137686" cy="137686"/>
          </a:xfrm>
          <a:prstGeom prst="ellipse">
            <a:avLst/>
          </a:prstGeom>
          <a:solidFill>
            <a:srgbClr val="FED1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L4BPDN Flow – Attach in LTE/WG/C2K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764259"/>
            <a:ext cx="8229600" cy="161341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WG or C2K</a:t>
            </a:r>
          </a:p>
          <a:p>
            <a:pPr lvl="1"/>
            <a:r>
              <a:rPr lang="en-US" dirty="0" smtClean="0"/>
              <a:t>L4BPDN expects to be told the “currently attached rat” from </a:t>
            </a:r>
            <a:r>
              <a:rPr lang="en-US" b="1" dirty="0" smtClean="0"/>
              <a:t>L4BNW</a:t>
            </a:r>
            <a:r>
              <a:rPr lang="en-US" dirty="0" smtClean="0"/>
              <a:t> directly</a:t>
            </a:r>
          </a:p>
          <a:p>
            <a:pPr lvl="1"/>
            <a:r>
              <a:rPr lang="en-US" dirty="0" smtClean="0"/>
              <a:t>Attach procedure (AT+CGATT=1) goes between </a:t>
            </a:r>
            <a:r>
              <a:rPr lang="en-US" b="1" dirty="0" smtClean="0"/>
              <a:t>DDM</a:t>
            </a:r>
            <a:r>
              <a:rPr lang="en-US" dirty="0" smtClean="0"/>
              <a:t>, </a:t>
            </a:r>
            <a:r>
              <a:rPr lang="en-US" b="1" dirty="0" smtClean="0"/>
              <a:t>L4BNW</a:t>
            </a:r>
            <a:r>
              <a:rPr lang="en-US" dirty="0" smtClean="0"/>
              <a:t> and </a:t>
            </a:r>
            <a:r>
              <a:rPr lang="en-US" b="1" dirty="0" smtClean="0"/>
              <a:t>RAC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In LTE</a:t>
            </a:r>
          </a:p>
          <a:p>
            <a:pPr lvl="1"/>
            <a:r>
              <a:rPr lang="en-US" b="1" dirty="0" smtClean="0"/>
              <a:t>L4BPDN</a:t>
            </a:r>
            <a:r>
              <a:rPr lang="en-US" dirty="0" smtClean="0"/>
              <a:t> involves a bit (the PDN part) in the LTE attach procedure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824537" y="6222116"/>
            <a:ext cx="2343150" cy="144000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1225" y="6222116"/>
            <a:ext cx="3240000" cy="144000"/>
          </a:xfrm>
        </p:spPr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4878" y="3501184"/>
            <a:ext cx="3185160" cy="313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9223" y="3485352"/>
            <a:ext cx="3282725" cy="31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/>
          <p:nvPr/>
        </p:nvSpPr>
        <p:spPr>
          <a:xfrm>
            <a:off x="1602658" y="5378438"/>
            <a:ext cx="2733368" cy="98767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5421225" y="5378438"/>
            <a:ext cx="2733368" cy="98767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1"/>
          <p:cNvSpPr/>
          <p:nvPr/>
        </p:nvSpPr>
        <p:spPr>
          <a:xfrm>
            <a:off x="1602658" y="4994982"/>
            <a:ext cx="2733368" cy="3064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DDM defines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iA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related context</a:t>
            </a:r>
          </a:p>
        </p:txBody>
      </p:sp>
      <p:sp>
        <p:nvSpPr>
          <p:cNvPr id="12" name="Rounded Rectangular Callout 13"/>
          <p:cNvSpPr/>
          <p:nvPr/>
        </p:nvSpPr>
        <p:spPr>
          <a:xfrm>
            <a:off x="424581" y="6110727"/>
            <a:ext cx="1099421" cy="510778"/>
          </a:xfrm>
          <a:prstGeom prst="wedgeRoundRectCallout">
            <a:avLst>
              <a:gd name="adj1" fmla="val 81987"/>
              <a:gd name="adj2" fmla="val -5841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indent="-228600"/>
            <a:r>
              <a:rPr lang="en-US" sz="1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Specify a cid </a:t>
            </a:r>
          </a:p>
          <a:p>
            <a:pPr marL="228600" indent="-228600"/>
            <a:r>
              <a:rPr lang="en-US" sz="1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for LTE attach</a:t>
            </a:r>
            <a:endParaRPr lang="en-US" sz="12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MT6293 L4 </a:t>
            </a:r>
            <a:r>
              <a:rPr lang="en-US" dirty="0" smtClean="0"/>
              <a:t>Integration Task Force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Goal: Merge MD1 and MD3 protocol stacks into one image</a:t>
            </a:r>
          </a:p>
          <a:p>
            <a:pPr lvl="1"/>
            <a:r>
              <a:rPr lang="en-US" dirty="0" smtClean="0"/>
              <a:t>Keep legacy LWTG and C2K NAS/AS/L1 transparent as possible</a:t>
            </a:r>
          </a:p>
          <a:p>
            <a:pPr lvl="1"/>
            <a:r>
              <a:rPr lang="en-US" dirty="0" smtClean="0"/>
              <a:t>Optimize modem procedures which are limited due to previous two modem architecture</a:t>
            </a:r>
            <a:endParaRPr lang="en-US" dirty="0" smtClean="0"/>
          </a:p>
          <a:p>
            <a:r>
              <a:rPr lang="en-US" dirty="0" smtClean="0"/>
              <a:t>Move </a:t>
            </a:r>
            <a:r>
              <a:rPr lang="en-US" dirty="0" smtClean="0"/>
              <a:t>modem AT command entry point from legacy ATCI to </a:t>
            </a:r>
            <a:r>
              <a:rPr lang="en-US" dirty="0" smtClean="0"/>
              <a:t>new task ATP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o r</a:t>
            </a:r>
            <a:r>
              <a:rPr lang="en-US" dirty="0" smtClean="0"/>
              <a:t>evise </a:t>
            </a:r>
            <a:r>
              <a:rPr lang="en-US" dirty="0" smtClean="0"/>
              <a:t>AT command flow in </a:t>
            </a:r>
            <a:r>
              <a:rPr lang="en-US" dirty="0" smtClean="0"/>
              <a:t>modem and improve AT in ILM performance</a:t>
            </a:r>
          </a:p>
          <a:p>
            <a:pPr lvl="1"/>
            <a:r>
              <a:rPr lang="en-US" dirty="0" smtClean="0"/>
              <a:t>Re-pack ATP customer release package</a:t>
            </a:r>
            <a:endParaRPr lang="en-US" dirty="0" smtClean="0"/>
          </a:p>
          <a:p>
            <a:r>
              <a:rPr lang="en-US" dirty="0" smtClean="0"/>
              <a:t>Add new L4B </a:t>
            </a:r>
            <a:r>
              <a:rPr lang="en-US" dirty="0" smtClean="0"/>
              <a:t>g</a:t>
            </a:r>
            <a:r>
              <a:rPr lang="en-US" dirty="0" smtClean="0"/>
              <a:t>roup modules</a:t>
            </a:r>
            <a:endParaRPr lang="en-US" dirty="0" smtClean="0"/>
          </a:p>
          <a:p>
            <a:pPr lvl="1"/>
            <a:r>
              <a:rPr lang="en-US" dirty="0" smtClean="0"/>
              <a:t>To bridge/bind LWTG and C2K L4, and integrate information from/to </a:t>
            </a:r>
            <a:r>
              <a:rPr lang="en-US" dirty="0" smtClean="0"/>
              <a:t>AP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L4BPDN Flow – </a:t>
            </a:r>
            <a:r>
              <a:rPr lang="en-US" dirty="0" smtClean="0"/>
              <a:t>Establish </a:t>
            </a:r>
            <a:r>
              <a:rPr lang="en-US" dirty="0" smtClean="0"/>
              <a:t>PDN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374928" y="1388159"/>
            <a:ext cx="8229600" cy="70189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Assumption: </a:t>
            </a:r>
          </a:p>
          <a:p>
            <a:pPr lvl="1"/>
            <a:r>
              <a:rPr lang="en-US" dirty="0" smtClean="0"/>
              <a:t>CPC knows current PDN domain from </a:t>
            </a:r>
            <a:r>
              <a:rPr lang="en-US" b="1" dirty="0" smtClean="0"/>
              <a:t>L4BNW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9329" y="0"/>
            <a:ext cx="1334671" cy="255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群組 45"/>
          <p:cNvGrpSpPr/>
          <p:nvPr/>
        </p:nvGrpSpPr>
        <p:grpSpPr>
          <a:xfrm>
            <a:off x="1311037" y="2374470"/>
            <a:ext cx="6451322" cy="3917695"/>
            <a:chOff x="2536310" y="2117185"/>
            <a:chExt cx="6451322" cy="3917695"/>
          </a:xfrm>
        </p:grpSpPr>
        <p:sp>
          <p:nvSpPr>
            <p:cNvPr id="26" name="Rectangle 5"/>
            <p:cNvSpPr/>
            <p:nvPr/>
          </p:nvSpPr>
          <p:spPr>
            <a:xfrm>
              <a:off x="5789602" y="2117185"/>
              <a:ext cx="1089226" cy="449912"/>
            </a:xfrm>
            <a:prstGeom prst="rect">
              <a:avLst/>
            </a:prstGeom>
            <a:gradFill rotWithShape="1">
              <a:gsLst>
                <a:gs pos="0">
                  <a:srgbClr val="F39A1E">
                    <a:lumMod val="110000"/>
                    <a:satMod val="105000"/>
                    <a:tint val="67000"/>
                  </a:srgbClr>
                </a:gs>
                <a:gs pos="50000">
                  <a:srgbClr val="F39A1E">
                    <a:lumMod val="105000"/>
                    <a:satMod val="103000"/>
                    <a:tint val="73000"/>
                  </a:srgbClr>
                </a:gs>
                <a:gs pos="100000">
                  <a:srgbClr val="F39A1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39A1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CGACT_REQ</a:t>
              </a:r>
            </a:p>
          </p:txBody>
        </p:sp>
        <p:sp>
          <p:nvSpPr>
            <p:cNvPr id="27" name="Rectangle 6"/>
            <p:cNvSpPr/>
            <p:nvPr/>
          </p:nvSpPr>
          <p:spPr>
            <a:xfrm>
              <a:off x="8073232" y="3078229"/>
              <a:ext cx="914400" cy="449912"/>
            </a:xfrm>
            <a:prstGeom prst="rect">
              <a:avLst/>
            </a:prstGeom>
            <a:gradFill rotWithShape="1">
              <a:gsLst>
                <a:gs pos="0">
                  <a:srgbClr val="FED100">
                    <a:lumMod val="110000"/>
                    <a:satMod val="105000"/>
                    <a:tint val="67000"/>
                  </a:srgbClr>
                </a:gs>
                <a:gs pos="50000">
                  <a:srgbClr val="FED100">
                    <a:lumMod val="105000"/>
                    <a:satMod val="103000"/>
                    <a:tint val="73000"/>
                  </a:srgbClr>
                </a:gs>
                <a:gs pos="100000">
                  <a:srgbClr val="FED1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ED1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LEISIM decides</a:t>
              </a:r>
            </a:p>
          </p:txBody>
        </p:sp>
        <p:sp>
          <p:nvSpPr>
            <p:cNvPr id="28" name="Flowchart: Decision 7"/>
            <p:cNvSpPr/>
            <p:nvPr/>
          </p:nvSpPr>
          <p:spPr>
            <a:xfrm>
              <a:off x="5421225" y="3005805"/>
              <a:ext cx="1819747" cy="612648"/>
            </a:xfrm>
            <a:prstGeom prst="flowChartDecision">
              <a:avLst/>
            </a:prstGeom>
            <a:noFill/>
            <a:ln w="6350" cap="flat" cmpd="sng" algn="ctr">
              <a:solidFill>
                <a:srgbClr val="F39A1E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Is CID controlled </a:t>
              </a:r>
              <a:b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by LIESIM ?</a:t>
              </a:r>
            </a:p>
          </p:txBody>
        </p:sp>
        <p:sp>
          <p:nvSpPr>
            <p:cNvPr id="29" name="Flowchart: Decision 10"/>
            <p:cNvSpPr/>
            <p:nvPr/>
          </p:nvSpPr>
          <p:spPr>
            <a:xfrm>
              <a:off x="5424341" y="4186960"/>
              <a:ext cx="1819747" cy="612648"/>
            </a:xfrm>
            <a:prstGeom prst="flowChartDecision">
              <a:avLst/>
            </a:prstGeom>
            <a:noFill/>
            <a:ln w="6350" cap="flat" cmpd="sng" algn="ctr">
              <a:solidFill>
                <a:srgbClr val="F39A1E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What is current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PDN domain?</a:t>
              </a:r>
            </a:p>
          </p:txBody>
        </p:sp>
        <p:sp>
          <p:nvSpPr>
            <p:cNvPr id="30" name="Rectangle 11"/>
            <p:cNvSpPr/>
            <p:nvPr/>
          </p:nvSpPr>
          <p:spPr>
            <a:xfrm>
              <a:off x="5858335" y="5584968"/>
              <a:ext cx="914400" cy="449912"/>
            </a:xfrm>
            <a:prstGeom prst="rect">
              <a:avLst/>
            </a:prstGeom>
            <a:gradFill rotWithShape="1">
              <a:gsLst>
                <a:gs pos="0">
                  <a:srgbClr val="F39A1E">
                    <a:lumMod val="110000"/>
                    <a:satMod val="105000"/>
                    <a:tint val="67000"/>
                  </a:srgbClr>
                </a:gs>
                <a:gs pos="50000">
                  <a:srgbClr val="F39A1E">
                    <a:lumMod val="105000"/>
                    <a:satMod val="103000"/>
                    <a:tint val="73000"/>
                  </a:srgbClr>
                </a:gs>
                <a:gs pos="100000">
                  <a:srgbClr val="F39A1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39A1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 to 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L4C</a:t>
              </a:r>
            </a:p>
          </p:txBody>
        </p:sp>
        <p:sp>
          <p:nvSpPr>
            <p:cNvPr id="31" name="Rectangle 12"/>
            <p:cNvSpPr/>
            <p:nvPr/>
          </p:nvSpPr>
          <p:spPr>
            <a:xfrm>
              <a:off x="7234462" y="5584968"/>
              <a:ext cx="1059257" cy="449912"/>
            </a:xfrm>
            <a:prstGeom prst="rect">
              <a:avLst/>
            </a:prstGeom>
            <a:gradFill rotWithShape="1">
              <a:gsLst>
                <a:gs pos="0">
                  <a:srgbClr val="F39A1E">
                    <a:lumMod val="110000"/>
                    <a:satMod val="105000"/>
                    <a:tint val="67000"/>
                  </a:srgbClr>
                </a:gs>
                <a:gs pos="50000">
                  <a:srgbClr val="F39A1E">
                    <a:lumMod val="105000"/>
                    <a:satMod val="103000"/>
                    <a:tint val="73000"/>
                  </a:srgbClr>
                </a:gs>
                <a:gs pos="100000">
                  <a:srgbClr val="F39A1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39A1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 to 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CVAL</a:t>
              </a:r>
            </a:p>
          </p:txBody>
        </p:sp>
        <p:sp>
          <p:nvSpPr>
            <p:cNvPr id="32" name="Rectangle 13"/>
            <p:cNvSpPr/>
            <p:nvPr/>
          </p:nvSpPr>
          <p:spPr>
            <a:xfrm>
              <a:off x="4454380" y="5584968"/>
              <a:ext cx="914400" cy="449912"/>
            </a:xfrm>
            <a:prstGeom prst="rect">
              <a:avLst/>
            </a:prstGeom>
            <a:gradFill rotWithShape="1">
              <a:gsLst>
                <a:gs pos="0">
                  <a:srgbClr val="FED100">
                    <a:lumMod val="110000"/>
                    <a:satMod val="105000"/>
                    <a:tint val="67000"/>
                  </a:srgbClr>
                </a:gs>
                <a:gs pos="50000">
                  <a:srgbClr val="FED100">
                    <a:lumMod val="105000"/>
                    <a:satMod val="103000"/>
                    <a:tint val="73000"/>
                  </a:srgbClr>
                </a:gs>
                <a:gs pos="100000">
                  <a:srgbClr val="FED1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ED1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3" name="Straight Arrow Connector 14"/>
            <p:cNvCxnSpPr>
              <a:stCxn id="26" idx="2"/>
              <a:endCxn id="28" idx="0"/>
            </p:cNvCxnSpPr>
            <p:nvPr/>
          </p:nvCxnSpPr>
          <p:spPr>
            <a:xfrm flipH="1">
              <a:off x="6331099" y="2567097"/>
              <a:ext cx="3116" cy="438708"/>
            </a:xfrm>
            <a:prstGeom prst="straightConnector1">
              <a:avLst/>
            </a:prstGeom>
            <a:gradFill rotWithShape="1">
              <a:gsLst>
                <a:gs pos="0">
                  <a:srgbClr val="F39A1E">
                    <a:lumMod val="110000"/>
                    <a:satMod val="105000"/>
                    <a:tint val="67000"/>
                  </a:srgbClr>
                </a:gs>
                <a:gs pos="50000">
                  <a:srgbClr val="F39A1E">
                    <a:lumMod val="105000"/>
                    <a:satMod val="103000"/>
                    <a:tint val="73000"/>
                  </a:srgbClr>
                </a:gs>
                <a:gs pos="100000">
                  <a:srgbClr val="F39A1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38100" cap="flat" cmpd="sng" algn="ctr">
              <a:solidFill>
                <a:srgbClr val="F39A1E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Straight Arrow Connector 16"/>
            <p:cNvCxnSpPr>
              <a:stCxn id="28" idx="2"/>
              <a:endCxn id="29" idx="0"/>
            </p:cNvCxnSpPr>
            <p:nvPr/>
          </p:nvCxnSpPr>
          <p:spPr>
            <a:xfrm>
              <a:off x="6331099" y="3618453"/>
              <a:ext cx="3116" cy="568507"/>
            </a:xfrm>
            <a:prstGeom prst="straightConnector1">
              <a:avLst/>
            </a:prstGeom>
            <a:gradFill rotWithShape="1">
              <a:gsLst>
                <a:gs pos="0">
                  <a:srgbClr val="F39A1E">
                    <a:lumMod val="110000"/>
                    <a:satMod val="105000"/>
                    <a:tint val="67000"/>
                  </a:srgbClr>
                </a:gs>
                <a:gs pos="50000">
                  <a:srgbClr val="F39A1E">
                    <a:lumMod val="105000"/>
                    <a:satMod val="103000"/>
                    <a:tint val="73000"/>
                  </a:srgbClr>
                </a:gs>
                <a:gs pos="100000">
                  <a:srgbClr val="F39A1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38100" cap="flat" cmpd="sng" algn="ctr">
              <a:solidFill>
                <a:srgbClr val="F39A1E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Straight Arrow Connector 17"/>
            <p:cNvCxnSpPr>
              <a:stCxn id="28" idx="3"/>
              <a:endCxn id="27" idx="1"/>
            </p:cNvCxnSpPr>
            <p:nvPr/>
          </p:nvCxnSpPr>
          <p:spPr>
            <a:xfrm flipV="1">
              <a:off x="7240972" y="3303185"/>
              <a:ext cx="832260" cy="8944"/>
            </a:xfrm>
            <a:prstGeom prst="straightConnector1">
              <a:avLst/>
            </a:prstGeom>
            <a:gradFill rotWithShape="1">
              <a:gsLst>
                <a:gs pos="0">
                  <a:srgbClr val="F39A1E">
                    <a:lumMod val="110000"/>
                    <a:satMod val="105000"/>
                    <a:tint val="67000"/>
                  </a:srgbClr>
                </a:gs>
                <a:gs pos="50000">
                  <a:srgbClr val="F39A1E">
                    <a:lumMod val="105000"/>
                    <a:satMod val="103000"/>
                    <a:tint val="73000"/>
                  </a:srgbClr>
                </a:gs>
                <a:gs pos="100000">
                  <a:srgbClr val="F39A1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38100" cap="flat" cmpd="sng" algn="ctr">
              <a:solidFill>
                <a:srgbClr val="F39A1E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Straight Arrow Connector 19"/>
            <p:cNvCxnSpPr>
              <a:stCxn id="29" idx="2"/>
              <a:endCxn id="32" idx="0"/>
            </p:cNvCxnSpPr>
            <p:nvPr/>
          </p:nvCxnSpPr>
          <p:spPr>
            <a:xfrm flipH="1">
              <a:off x="4911580" y="4799608"/>
              <a:ext cx="1422635" cy="785360"/>
            </a:xfrm>
            <a:prstGeom prst="straightConnector1">
              <a:avLst/>
            </a:prstGeom>
            <a:gradFill rotWithShape="1">
              <a:gsLst>
                <a:gs pos="0">
                  <a:srgbClr val="F39A1E">
                    <a:lumMod val="110000"/>
                    <a:satMod val="105000"/>
                    <a:tint val="67000"/>
                  </a:srgbClr>
                </a:gs>
                <a:gs pos="50000">
                  <a:srgbClr val="F39A1E">
                    <a:lumMod val="105000"/>
                    <a:satMod val="103000"/>
                    <a:tint val="73000"/>
                  </a:srgbClr>
                </a:gs>
                <a:gs pos="100000">
                  <a:srgbClr val="F39A1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38100" cap="flat" cmpd="sng" algn="ctr">
              <a:solidFill>
                <a:srgbClr val="F39A1E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Straight Arrow Connector 20"/>
            <p:cNvCxnSpPr>
              <a:stCxn id="29" idx="2"/>
              <a:endCxn id="30" idx="0"/>
            </p:cNvCxnSpPr>
            <p:nvPr/>
          </p:nvCxnSpPr>
          <p:spPr>
            <a:xfrm flipH="1">
              <a:off x="6315535" y="4799608"/>
              <a:ext cx="18680" cy="785360"/>
            </a:xfrm>
            <a:prstGeom prst="straightConnector1">
              <a:avLst/>
            </a:prstGeom>
            <a:gradFill rotWithShape="1">
              <a:gsLst>
                <a:gs pos="0">
                  <a:srgbClr val="F39A1E">
                    <a:lumMod val="110000"/>
                    <a:satMod val="105000"/>
                    <a:tint val="67000"/>
                  </a:srgbClr>
                </a:gs>
                <a:gs pos="50000">
                  <a:srgbClr val="F39A1E">
                    <a:lumMod val="105000"/>
                    <a:satMod val="103000"/>
                    <a:tint val="73000"/>
                  </a:srgbClr>
                </a:gs>
                <a:gs pos="100000">
                  <a:srgbClr val="F39A1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38100" cap="flat" cmpd="sng" algn="ctr">
              <a:solidFill>
                <a:srgbClr val="F39A1E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Straight Arrow Connector 21"/>
            <p:cNvCxnSpPr>
              <a:stCxn id="29" idx="2"/>
              <a:endCxn id="31" idx="0"/>
            </p:cNvCxnSpPr>
            <p:nvPr/>
          </p:nvCxnSpPr>
          <p:spPr>
            <a:xfrm>
              <a:off x="6334215" y="4799608"/>
              <a:ext cx="1429876" cy="785360"/>
            </a:xfrm>
            <a:prstGeom prst="straightConnector1">
              <a:avLst/>
            </a:prstGeom>
            <a:gradFill rotWithShape="1">
              <a:gsLst>
                <a:gs pos="0">
                  <a:srgbClr val="F39A1E">
                    <a:lumMod val="110000"/>
                    <a:satMod val="105000"/>
                    <a:tint val="67000"/>
                  </a:srgbClr>
                </a:gs>
                <a:gs pos="50000">
                  <a:srgbClr val="F39A1E">
                    <a:lumMod val="105000"/>
                    <a:satMod val="103000"/>
                    <a:tint val="73000"/>
                  </a:srgbClr>
                </a:gs>
                <a:gs pos="100000">
                  <a:srgbClr val="F39A1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38100" cap="flat" cmpd="sng" algn="ctr">
              <a:solidFill>
                <a:srgbClr val="F39A1E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39" name="Rectangle 22"/>
            <p:cNvSpPr/>
            <p:nvPr/>
          </p:nvSpPr>
          <p:spPr>
            <a:xfrm>
              <a:off x="7384148" y="3032964"/>
              <a:ext cx="4251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Yes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0" name="Rectangle 25"/>
            <p:cNvSpPr/>
            <p:nvPr/>
          </p:nvSpPr>
          <p:spPr>
            <a:xfrm>
              <a:off x="6334215" y="3817628"/>
              <a:ext cx="3994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No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1" name="Rectangle 27"/>
            <p:cNvSpPr/>
            <p:nvPr/>
          </p:nvSpPr>
          <p:spPr>
            <a:xfrm>
              <a:off x="5779977" y="5042358"/>
              <a:ext cx="13067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L4BPDN_CPC_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PDN_DOMAIN_3GPP</a:t>
              </a:r>
              <a:endPara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42" name="Straight Connector 30"/>
            <p:cNvCxnSpPr>
              <a:stCxn id="45" idx="3"/>
              <a:endCxn id="29" idx="1"/>
            </p:cNvCxnSpPr>
            <p:nvPr/>
          </p:nvCxnSpPr>
          <p:spPr>
            <a:xfrm flipV="1">
              <a:off x="5193704" y="4493284"/>
              <a:ext cx="230637" cy="138500"/>
            </a:xfrm>
            <a:prstGeom prst="line">
              <a:avLst/>
            </a:prstGeom>
            <a:noFill/>
            <a:ln w="19050" cap="flat" cmpd="sng" algn="ctr">
              <a:solidFill>
                <a:srgbClr val="F39A1E"/>
              </a:solidFill>
              <a:prstDash val="sysDot"/>
              <a:miter lim="800000"/>
            </a:ln>
            <a:effectLst/>
          </p:spPr>
        </p:cxnSp>
        <p:sp>
          <p:nvSpPr>
            <p:cNvPr id="43" name="Rectangle 36"/>
            <p:cNvSpPr/>
            <p:nvPr/>
          </p:nvSpPr>
          <p:spPr>
            <a:xfrm>
              <a:off x="7231347" y="5042358"/>
              <a:ext cx="13724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L4BPDN_CPC_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PDN_DOMAIN_3GPP2</a:t>
              </a:r>
              <a:endPara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4" name="Rectangle 37"/>
            <p:cNvSpPr/>
            <p:nvPr/>
          </p:nvSpPr>
          <p:spPr>
            <a:xfrm>
              <a:off x="4081220" y="5042358"/>
              <a:ext cx="16337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L4BPDN_CPC_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PDN_DOMAIN_UNKNOWN</a:t>
              </a:r>
              <a:endPara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Rectangle 38"/>
            <p:cNvSpPr/>
            <p:nvPr/>
          </p:nvSpPr>
          <p:spPr>
            <a:xfrm>
              <a:off x="2536310" y="4493284"/>
              <a:ext cx="2657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l4bpdn_cpc_get_current_pdn_domain()</a:t>
              </a:r>
              <a:endPara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05" y="2412399"/>
            <a:ext cx="3541602" cy="823965"/>
          </a:xfrm>
          <a:prstGeom prst="rect">
            <a:avLst/>
          </a:prstGeom>
          <a:noFill/>
          <a:ln w="9525">
            <a:solidFill>
              <a:srgbClr val="FED1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L4BPDN – </a:t>
            </a:r>
            <a:r>
              <a:rPr lang="en-US" dirty="0" smtClean="0"/>
              <a:t>Establish PDN in </a:t>
            </a:r>
            <a:r>
              <a:rPr lang="en-US" dirty="0" smtClean="0"/>
              <a:t>3GPP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651" y="1701800"/>
            <a:ext cx="7516698" cy="43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L4BPDN – </a:t>
            </a:r>
            <a:r>
              <a:rPr lang="en-US" dirty="0" smtClean="0"/>
              <a:t>Establish PDN in </a:t>
            </a:r>
            <a:r>
              <a:rPr lang="en-US" dirty="0" smtClean="0"/>
              <a:t>3GPP2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238" y="1795010"/>
            <a:ext cx="8137525" cy="419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L4BPDN – </a:t>
            </a:r>
            <a:r>
              <a:rPr lang="en-US" dirty="0" smtClean="0"/>
              <a:t>Bind Network Interface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76150" y="1320800"/>
            <a:ext cx="8229600" cy="680720"/>
          </a:xfrm>
        </p:spPr>
        <p:txBody>
          <a:bodyPr/>
          <a:lstStyle/>
          <a:p>
            <a:r>
              <a:rPr lang="en-US" dirty="0" smtClean="0"/>
              <a:t>AT+CGDATA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965" y="2129138"/>
            <a:ext cx="8167687" cy="4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9"/>
          <p:cNvSpPr/>
          <p:nvPr/>
        </p:nvSpPr>
        <p:spPr>
          <a:xfrm>
            <a:off x="476150" y="3783752"/>
            <a:ext cx="921418" cy="306467"/>
          </a:xfrm>
          <a:prstGeom prst="wedgeRoundRectCallout">
            <a:avLst>
              <a:gd name="adj1" fmla="val 55716"/>
              <a:gd name="adj2" fmla="val 9414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AT-Like ILM</a:t>
            </a:r>
          </a:p>
        </p:txBody>
      </p:sp>
      <p:sp>
        <p:nvSpPr>
          <p:cNvPr id="7" name="Rounded Rectangular Callout 10"/>
          <p:cNvSpPr/>
          <p:nvPr/>
        </p:nvSpPr>
        <p:spPr>
          <a:xfrm>
            <a:off x="476150" y="5455236"/>
            <a:ext cx="921418" cy="306467"/>
          </a:xfrm>
          <a:prstGeom prst="wedgeRoundRectCallout">
            <a:avLst>
              <a:gd name="adj1" fmla="val 55716"/>
              <a:gd name="adj2" fmla="val 9414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AT-Like ILM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23883" y="1370168"/>
            <a:ext cx="4720117" cy="63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30265" y="1062107"/>
            <a:ext cx="4013735" cy="17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ular Callout 14"/>
          <p:cNvSpPr/>
          <p:nvPr/>
        </p:nvSpPr>
        <p:spPr>
          <a:xfrm>
            <a:off x="86625" y="6311066"/>
            <a:ext cx="3927110" cy="510778"/>
          </a:xfrm>
          <a:prstGeom prst="wedgeRoundRectCallout">
            <a:avLst>
              <a:gd name="adj1" fmla="val -19951"/>
              <a:gd name="adj2" fmla="val -40649"/>
              <a:gd name="adj3" fmla="val 16667"/>
            </a:avLst>
          </a:prstGeom>
          <a:solidFill>
            <a:srgbClr val="FED100">
              <a:lumMod val="20000"/>
              <a:lumOff val="80000"/>
            </a:srgbClr>
          </a:solidFill>
          <a:ln w="9525">
            <a:solidFill>
              <a:srgbClr val="FED100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onsolas" pitchFamily="49" charset="0"/>
              </a:rPr>
              <a:t>Note: If CID is not yet activated, L4BPDN directly replies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onsolas" pitchFamily="49" charset="0"/>
              </a:rPr>
              <a:t>L4BPDN_AT_ERROR_CID_IS_NOT_ACTIVE_FOR_BINDING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onsolas" pitchFamily="49" charset="0"/>
            </a:endParaRPr>
          </a:p>
        </p:txBody>
      </p:sp>
      <p:cxnSp>
        <p:nvCxnSpPr>
          <p:cNvPr id="13" name="Straight Connector 15"/>
          <p:cNvCxnSpPr/>
          <p:nvPr/>
        </p:nvCxnSpPr>
        <p:spPr>
          <a:xfrm flipH="1">
            <a:off x="269507" y="4680155"/>
            <a:ext cx="1128061" cy="1630911"/>
          </a:xfrm>
          <a:prstGeom prst="line">
            <a:avLst/>
          </a:prstGeom>
          <a:noFill/>
          <a:ln w="19050" cap="flat" cmpd="sng" algn="ctr">
            <a:solidFill>
              <a:srgbClr val="FED100"/>
            </a:solidFill>
            <a:prstDash val="solid"/>
            <a:miter lim="800000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29600" cy="1134535"/>
          </a:xfrm>
        </p:spPr>
        <p:txBody>
          <a:bodyPr/>
          <a:lstStyle/>
          <a:p>
            <a:r>
              <a:rPr lang="en-US" dirty="0" smtClean="0"/>
              <a:t>L4BPDN </a:t>
            </a:r>
            <a:r>
              <a:rPr lang="en-US" dirty="0" smtClean="0"/>
              <a:t>– </a:t>
            </a:r>
            <a:r>
              <a:rPr lang="en-US" dirty="0" smtClean="0"/>
              <a:t>Disconnect (a </a:t>
            </a:r>
            <a:r>
              <a:rPr lang="en-US" dirty="0" err="1" smtClean="0"/>
              <a:t>Binded</a:t>
            </a:r>
            <a:r>
              <a:rPr lang="en-US" dirty="0" smtClean="0"/>
              <a:t>) PDN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114" y="1162947"/>
            <a:ext cx="7389477" cy="555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6"/>
          <p:cNvSpPr/>
          <p:nvPr/>
        </p:nvSpPr>
        <p:spPr>
          <a:xfrm>
            <a:off x="5994285" y="5096260"/>
            <a:ext cx="3111215" cy="510778"/>
          </a:xfrm>
          <a:prstGeom prst="wedgeRoundRectCallout">
            <a:avLst>
              <a:gd name="adj1" fmla="val -43463"/>
              <a:gd name="adj2" fmla="val -9152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Two separated ILMs.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One </a:t>
            </a:r>
            <a:r>
              <a:rPr lang="en-US" sz="1200" dirty="0" smtClean="0">
                <a:latin typeface="+mj-lt"/>
                <a:cs typeface="Consolas" pitchFamily="49" charset="0"/>
              </a:rPr>
              <a:t>is f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or bearer DEACT; the other is for PDN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unbinded</a:t>
            </a:r>
            <a:endParaRPr lang="en-US" sz="1200" b="1" i="1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3520"/>
            <a:ext cx="8229600" cy="8513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L4BPDN – Disconnect (a </a:t>
            </a:r>
            <a:r>
              <a:rPr lang="en-US" dirty="0" smtClean="0"/>
              <a:t>NOT-yet-</a:t>
            </a:r>
            <a:r>
              <a:rPr lang="en-US" dirty="0" err="1" smtClean="0"/>
              <a:t>Binded</a:t>
            </a:r>
            <a:r>
              <a:rPr lang="en-US" dirty="0" smtClean="0"/>
              <a:t>) PDN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239" y="1176445"/>
            <a:ext cx="6779228" cy="537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8"/>
          <p:cNvSpPr/>
          <p:nvPr/>
        </p:nvSpPr>
        <p:spPr>
          <a:xfrm>
            <a:off x="5994285" y="5096260"/>
            <a:ext cx="3111215" cy="510778"/>
          </a:xfrm>
          <a:prstGeom prst="wedgeRoundRectCallout">
            <a:avLst>
              <a:gd name="adj1" fmla="val -43463"/>
              <a:gd name="adj2" fmla="val -9152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Only one ILM.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One </a:t>
            </a:r>
            <a:r>
              <a:rPr lang="en-US" sz="1200" dirty="0" smtClean="0">
                <a:latin typeface="+mj-lt"/>
                <a:cs typeface="Consolas" pitchFamily="49" charset="0"/>
              </a:rPr>
              <a:t>is f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or bearer DEACT</a:t>
            </a:r>
            <a:r>
              <a:rPr lang="en-US" sz="1200" strike="sngStrik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Consolas" pitchFamily="49" charset="0"/>
              </a:rPr>
              <a:t>; the other is for PDN </a:t>
            </a:r>
            <a:r>
              <a:rPr lang="en-US" sz="1200" strike="sngStrike" dirty="0" err="1" smtClean="0">
                <a:solidFill>
                  <a:schemeClr val="bg1">
                    <a:lumMod val="75000"/>
                  </a:schemeClr>
                </a:solidFill>
                <a:latin typeface="+mj-lt"/>
                <a:cs typeface="Consolas" pitchFamily="49" charset="0"/>
              </a:rPr>
              <a:t>unbinded</a:t>
            </a:r>
            <a:endParaRPr lang="en-US" sz="1200" b="1" i="1" strike="sngStrike" dirty="0">
              <a:solidFill>
                <a:schemeClr val="bg1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L4BPDN </a:t>
            </a:r>
            <a:r>
              <a:rPr lang="en-US" dirty="0" smtClean="0"/>
              <a:t>– </a:t>
            </a:r>
            <a:r>
              <a:rPr lang="en-US" dirty="0" smtClean="0"/>
              <a:t>IP Address Modify in 3GPP2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5" name="Picture 23" descr="image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56" y="1520411"/>
            <a:ext cx="8764330" cy="467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ELT Log Analysis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Command Flow in System Trace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ATP</a:t>
            </a:r>
          </a:p>
          <a:p>
            <a:pPr lvl="1"/>
            <a:r>
              <a:rPr lang="en-US" dirty="0" smtClean="0"/>
              <a:t>[</a:t>
            </a:r>
            <a:r>
              <a:rPr lang="en-US" dirty="0" smtClean="0"/>
              <a:t>AT_RX </a:t>
            </a:r>
            <a:r>
              <a:rPr lang="en-US" dirty="0" err="1" smtClean="0"/>
              <a:t>p%d,ch%d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AT command received from UART by ATP_IO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smtClean="0"/>
              <a:t>AT_TX </a:t>
            </a:r>
            <a:r>
              <a:rPr lang="en-US" dirty="0" err="1" smtClean="0"/>
              <a:t>p%d,ch%d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AT command response print to UART by ATP_IO</a:t>
            </a:r>
          </a:p>
          <a:p>
            <a:pPr lvl="1"/>
            <a:r>
              <a:rPr lang="en-US" dirty="0" smtClean="0"/>
              <a:t>[</a:t>
            </a:r>
            <a:r>
              <a:rPr lang="en-US" dirty="0" smtClean="0"/>
              <a:t>AT_URC </a:t>
            </a:r>
            <a:r>
              <a:rPr lang="en-US" dirty="0" err="1" smtClean="0"/>
              <a:t>p%d,ch%d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AT URC print to UART by ATP_IO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means port and </a:t>
            </a:r>
            <a:r>
              <a:rPr lang="en-US" i="1" dirty="0" err="1" smtClean="0"/>
              <a:t>ch</a:t>
            </a:r>
            <a:r>
              <a:rPr lang="en-US" dirty="0" smtClean="0"/>
              <a:t> means </a:t>
            </a:r>
            <a:r>
              <a:rPr lang="en-US" dirty="0" smtClean="0"/>
              <a:t>channel</a:t>
            </a:r>
            <a:endParaRPr lang="en-US" dirty="0" smtClean="0"/>
          </a:p>
          <a:p>
            <a:r>
              <a:rPr lang="en-US" dirty="0" smtClean="0"/>
              <a:t>ATCI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ATCI_AT_I_%d</a:t>
            </a:r>
            <a:r>
              <a:rPr lang="en-US" dirty="0" smtClean="0"/>
              <a:t> </a:t>
            </a:r>
            <a:r>
              <a:rPr lang="en-US" dirty="0" err="1" smtClean="0"/>
              <a:t>s%d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AT command </a:t>
            </a:r>
            <a:r>
              <a:rPr lang="en-US" dirty="0" smtClean="0"/>
              <a:t>received (Input) </a:t>
            </a:r>
            <a:r>
              <a:rPr lang="en-US" dirty="0" smtClean="0"/>
              <a:t>from </a:t>
            </a:r>
            <a:r>
              <a:rPr lang="en-US" dirty="0" smtClean="0"/>
              <a:t>L4B by ATCI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ATCI_AT_R_%d</a:t>
            </a:r>
            <a:r>
              <a:rPr lang="en-US" dirty="0" smtClean="0"/>
              <a:t> </a:t>
            </a:r>
            <a:r>
              <a:rPr lang="en-US" dirty="0" err="1" smtClean="0"/>
              <a:t>s%d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AT command </a:t>
            </a:r>
            <a:r>
              <a:rPr lang="en-US" dirty="0" smtClean="0"/>
              <a:t>response (Response) sent to L4B </a:t>
            </a:r>
            <a:r>
              <a:rPr lang="en-US" dirty="0" smtClean="0"/>
              <a:t>by ATCI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ATCI_AT_U_%d</a:t>
            </a:r>
            <a:r>
              <a:rPr lang="en-US" dirty="0" smtClean="0"/>
              <a:t> </a:t>
            </a:r>
            <a:r>
              <a:rPr lang="en-US" dirty="0" err="1" smtClean="0"/>
              <a:t>s%d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AT URC sent to L4B by ATCI</a:t>
            </a:r>
          </a:p>
          <a:p>
            <a:pPr lvl="1"/>
            <a:r>
              <a:rPr lang="en-US" dirty="0" smtClean="0"/>
              <a:t>The first %d is SIM</a:t>
            </a:r>
            <a:r>
              <a:rPr lang="zh-TW" altLang="en-US" dirty="0" smtClean="0"/>
              <a:t> </a:t>
            </a:r>
            <a:r>
              <a:rPr lang="en-US" altLang="zh-TW" dirty="0" smtClean="0"/>
              <a:t>index, and the second %d means source ID in L4C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Example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457200" y="1159510"/>
            <a:ext cx="8229600" cy="78486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[1][core1,vpe0,tc0(vpe2)] </a:t>
            </a:r>
            <a:r>
              <a:rPr lang="fr-FR" dirty="0" err="1" smtClean="0"/>
              <a:t>Assert</a:t>
            </a:r>
            <a:r>
              <a:rPr lang="fr-FR" dirty="0" smtClean="0"/>
              <a:t> </a:t>
            </a:r>
            <a:r>
              <a:rPr lang="fr-FR" dirty="0" err="1" smtClean="0"/>
              <a:t>fail</a:t>
            </a:r>
            <a:r>
              <a:rPr lang="fr-FR" dirty="0" smtClean="0"/>
              <a:t>: l4b_utility.c 331 - </a:t>
            </a:r>
            <a:r>
              <a:rPr lang="fr-FR" dirty="0" smtClean="0"/>
              <a:t>L4</a:t>
            </a:r>
            <a:endParaRPr lang="en-US" dirty="0" smtClean="0"/>
          </a:p>
          <a:p>
            <a:pPr lvl="1"/>
            <a:r>
              <a:rPr lang="en-US" dirty="0" smtClean="0"/>
              <a:t>L4B received unexpected response</a:t>
            </a:r>
            <a:endParaRPr lang="fr-FR" dirty="0" smtClean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3796" y="1911776"/>
            <a:ext cx="7012305" cy="473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ATP (AT Proxy)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AT Command Flow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022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ATP – Introduction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452785"/>
            <a:ext cx="8229600" cy="470354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new task to replace whole IMSP and partial of ATCI</a:t>
            </a:r>
          </a:p>
          <a:p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Handle AT command UART open/read/write</a:t>
            </a:r>
          </a:p>
          <a:p>
            <a:pPr lvl="1"/>
            <a:r>
              <a:rPr lang="en-US" dirty="0" smtClean="0"/>
              <a:t>Intercept AT command data for middlemen</a:t>
            </a:r>
          </a:p>
          <a:p>
            <a:pPr lvl="1"/>
            <a:r>
              <a:rPr lang="en-US" dirty="0" smtClean="0"/>
              <a:t>Forward AT command data to protocol stack</a:t>
            </a:r>
          </a:p>
          <a:p>
            <a:r>
              <a:rPr lang="en-US" dirty="0" smtClean="0"/>
              <a:t>Related Terminology</a:t>
            </a:r>
          </a:p>
          <a:p>
            <a:pPr lvl="1"/>
            <a:r>
              <a:rPr lang="en-US" dirty="0" smtClean="0"/>
              <a:t>Middleman</a:t>
            </a:r>
          </a:p>
          <a:p>
            <a:pPr lvl="2"/>
            <a:r>
              <a:rPr lang="en-US" dirty="0" smtClean="0"/>
              <a:t>Module who will </a:t>
            </a:r>
          </a:p>
          <a:p>
            <a:pPr lvl="3"/>
            <a:r>
              <a:rPr lang="en-US" dirty="0" smtClean="0"/>
              <a:t>intercept AT commands from AP by ATP</a:t>
            </a:r>
          </a:p>
          <a:p>
            <a:pPr lvl="3"/>
            <a:r>
              <a:rPr lang="en-US" dirty="0" smtClean="0"/>
              <a:t>send AT commands to protocol stack, including 3GPP and 3GPP2</a:t>
            </a:r>
          </a:p>
          <a:p>
            <a:pPr lvl="3"/>
            <a:r>
              <a:rPr lang="en-US" dirty="0" smtClean="0"/>
              <a:t>Intercept AT URC from protocol stack</a:t>
            </a:r>
          </a:p>
          <a:p>
            <a:pPr lvl="3"/>
            <a:r>
              <a:rPr lang="en-US" dirty="0" smtClean="0"/>
              <a:t>send AT URC to AP</a:t>
            </a:r>
          </a:p>
          <a:p>
            <a:pPr lvl="1"/>
            <a:r>
              <a:rPr lang="en-US" dirty="0" smtClean="0"/>
              <a:t>IMS Group</a:t>
            </a:r>
          </a:p>
          <a:p>
            <a:pPr lvl="2"/>
            <a:r>
              <a:rPr lang="en-US" dirty="0" smtClean="0"/>
              <a:t>IMS related middlemen</a:t>
            </a:r>
          </a:p>
          <a:p>
            <a:pPr lvl="2"/>
            <a:r>
              <a:rPr lang="en-US" dirty="0" smtClean="0"/>
              <a:t>E.g. IMC/IMCSMS/SDM/VDM/LTECSR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ATP – Module and Interface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57200" y="1452785"/>
            <a:ext cx="8229600" cy="470354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Module  ATP_IO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Read/Write AT command from/to UART</a:t>
            </a:r>
          </a:p>
          <a:p>
            <a:pPr lvl="2"/>
            <a:r>
              <a:rPr lang="en-US" dirty="0" smtClean="0"/>
              <a:t>Handle AT command UART/CMUX related operations</a:t>
            </a:r>
          </a:p>
          <a:p>
            <a:pPr lvl="1"/>
            <a:r>
              <a:rPr lang="en-US" dirty="0" smtClean="0"/>
              <a:t>Module ATP ~ MOD_ATP_4 </a:t>
            </a:r>
          </a:p>
          <a:p>
            <a:pPr lvl="2"/>
            <a:r>
              <a:rPr lang="en-US" dirty="0" smtClean="0"/>
              <a:t>Duplicate modules in multi SIM project</a:t>
            </a:r>
          </a:p>
          <a:p>
            <a:pPr lvl="2"/>
            <a:r>
              <a:rPr lang="en-US" dirty="0" smtClean="0"/>
              <a:t>Handle interface with middlemen and L4B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AT in ILM interface with L4B (replace IMSP &lt;-&gt; ATCI)</a:t>
            </a:r>
          </a:p>
          <a:p>
            <a:pPr lvl="1"/>
            <a:r>
              <a:rPr lang="en-US" dirty="0" smtClean="0"/>
              <a:t>Replace legacy IMSP interfaces with middlemen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51344DC0C7849BA6616E48BA6715D" ma:contentTypeVersion="0" ma:contentTypeDescription="Create a new document." ma:contentTypeScope="" ma:versionID="08df71d9481c9a0b3643e17cc110bb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1F8A0-5F4E-430F-BD5B-73886C81CFB2}"/>
</file>

<file path=customXml/itemProps2.xml><?xml version="1.0" encoding="utf-8"?>
<ds:datastoreItem xmlns:ds="http://schemas.openxmlformats.org/officeDocument/2006/customXml" ds:itemID="{A0A0822F-7355-400B-8FD4-A9262B8B445A}"/>
</file>

<file path=customXml/itemProps3.xml><?xml version="1.0" encoding="utf-8"?>
<ds:datastoreItem xmlns:ds="http://schemas.openxmlformats.org/officeDocument/2006/customXml" ds:itemID="{749D9DC7-DA7F-4F34-A290-08DD6131F8FC}"/>
</file>

<file path=docProps/app.xml><?xml version="1.0" encoding="utf-8"?>
<Properties xmlns="http://schemas.openxmlformats.org/officeDocument/2006/extended-properties" xmlns:vt="http://schemas.openxmlformats.org/officeDocument/2006/docPropsVTypes">
  <Template>MediaTek-Internal_Use</Template>
  <TotalTime>38230</TotalTime>
  <Words>4261</Words>
  <Application>Microsoft Office PowerPoint</Application>
  <PresentationFormat>如螢幕大小 (4:3)</PresentationFormat>
  <Paragraphs>1129</Paragraphs>
  <Slides>70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70</vt:i4>
      </vt:variant>
    </vt:vector>
  </HeadingPairs>
  <TitlesOfParts>
    <vt:vector size="72" baseType="lpstr">
      <vt:lpstr>MediaTek-Internal_Use</vt:lpstr>
      <vt:lpstr>Custom Design</vt:lpstr>
      <vt:lpstr>Gen93 LWCTG L4 Introduction</vt:lpstr>
      <vt:lpstr>Outline</vt:lpstr>
      <vt:lpstr>Overview</vt:lpstr>
      <vt:lpstr>Current Gen91/Gen92 Architecture</vt:lpstr>
      <vt:lpstr>MT6293 Architecture</vt:lpstr>
      <vt:lpstr>MT6293 L4 Integration Task Force</vt:lpstr>
      <vt:lpstr>ATP (AT Proxy)</vt:lpstr>
      <vt:lpstr>ATP – Introduction</vt:lpstr>
      <vt:lpstr>ATP – Module and Interface</vt:lpstr>
      <vt:lpstr>ATP Library Components</vt:lpstr>
      <vt:lpstr>ATP File Architecture</vt:lpstr>
      <vt:lpstr>ATP Interface</vt:lpstr>
      <vt:lpstr>AT Command from AP</vt:lpstr>
      <vt:lpstr>AT Command from Middleman</vt:lpstr>
      <vt:lpstr>AT Response from Protocol Stack</vt:lpstr>
      <vt:lpstr>AT Response from Middleman</vt:lpstr>
      <vt:lpstr>AT URC from Protocol Stack</vt:lpstr>
      <vt:lpstr>AT URC from Middleman</vt:lpstr>
      <vt:lpstr>L4B</vt:lpstr>
      <vt:lpstr>L4B – Introduction</vt:lpstr>
      <vt:lpstr>L4B Modules and Framework Interface</vt:lpstr>
      <vt:lpstr>L4B File Architecture</vt:lpstr>
      <vt:lpstr>AT Command Flow in L4B</vt:lpstr>
      <vt:lpstr>AT Command from ATP – Case1</vt:lpstr>
      <vt:lpstr>AT Command from ATP – Case2</vt:lpstr>
      <vt:lpstr>AT Command from L4B sub-modules</vt:lpstr>
      <vt:lpstr>AT Command from L4B sub-modules</vt:lpstr>
      <vt:lpstr>AT URC Flow in L4B</vt:lpstr>
      <vt:lpstr>L4BCC</vt:lpstr>
      <vt:lpstr>L4BCC Example</vt:lpstr>
      <vt:lpstr>L4BSMS</vt:lpstr>
      <vt:lpstr>Example – AT+CNMI to ATCI only (5M)</vt:lpstr>
      <vt:lpstr>Example – AT+CNMI to both ATCI and CVAL (in 6M global RAT mode)</vt:lpstr>
      <vt:lpstr>Example – Collect SMS ready URC from ATCI and CVAL (6M)</vt:lpstr>
      <vt:lpstr>Example – SMS command to ATCI directly (MO 3GPP SMS over CS)</vt:lpstr>
      <vt:lpstr>Example – SMS command to CVAL directly (MO 3GPP2 SMS over CS)</vt:lpstr>
      <vt:lpstr>L4BSIM</vt:lpstr>
      <vt:lpstr>Dispatch SIM AT commands to ATCI or CVAL</vt:lpstr>
      <vt:lpstr>Example – dispatch SIM AT commands to ATCI or CVAL</vt:lpstr>
      <vt:lpstr>Example – extend proprietary AT commands for 6M</vt:lpstr>
      <vt:lpstr>Example – dispatch AT commands to according to context</vt:lpstr>
      <vt:lpstr>Example – interpret AT commands from AP</vt:lpstr>
      <vt:lpstr>Retrieve SIM information by listening URC</vt:lpstr>
      <vt:lpstr>Example – retrieve SIM insert status from URC</vt:lpstr>
      <vt:lpstr>L4BPWR &amp; L4BNW</vt:lpstr>
      <vt:lpstr>L4BPWR &amp; L4BNW – RF operation principle</vt:lpstr>
      <vt:lpstr>Example – AT+EFUN flow</vt:lpstr>
      <vt:lpstr>Replace AT+EIRATMODE by AT+ERAT</vt:lpstr>
      <vt:lpstr>Replace AT+ECTMODE by AT+ERAT</vt:lpstr>
      <vt:lpstr>Replace AT+EVDOMODE by AT+ERAT</vt:lpstr>
      <vt:lpstr>RAT mode setting</vt:lpstr>
      <vt:lpstr>Example – RAT mode init flow</vt:lpstr>
      <vt:lpstr>Example – RAT mode init flow</vt:lpstr>
      <vt:lpstr>Android AOSP Network Mode and ERAT</vt:lpstr>
      <vt:lpstr>Replace AT+EMDSTATUS by AT+ERAT (1/2)</vt:lpstr>
      <vt:lpstr>Replace AT+EMDSTATUS by AT+ERAT (2/2)</vt:lpstr>
      <vt:lpstr>L4BPDN – SAP</vt:lpstr>
      <vt:lpstr>L4BPDN – Interface</vt:lpstr>
      <vt:lpstr>L4BPDN Flow – Attach in LTE/WG/C2K</vt:lpstr>
      <vt:lpstr>L4BPDN Flow – Establish PDN</vt:lpstr>
      <vt:lpstr>L4BPDN – Establish PDN in 3GPP</vt:lpstr>
      <vt:lpstr>L4BPDN – Establish PDN in 3GPP2</vt:lpstr>
      <vt:lpstr>L4BPDN – Bind Network Interface</vt:lpstr>
      <vt:lpstr>L4BPDN – Disconnect (a Binded) PDN</vt:lpstr>
      <vt:lpstr>L4BPDN – Disconnect (a NOT-yet-Binded) PDN</vt:lpstr>
      <vt:lpstr>L4BPDN – IP Address Modify in 3GPP2</vt:lpstr>
      <vt:lpstr>Debugging</vt:lpstr>
      <vt:lpstr>AT Command Flow in System Trace</vt:lpstr>
      <vt:lpstr>Log Example</vt:lpstr>
      <vt:lpstr>投影片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MT6293 LWCTG 6M Protocol Stack</dc:title>
  <dc:creator>Mediatek</dc:creator>
  <cp:lastModifiedBy>Mediatek</cp:lastModifiedBy>
  <cp:revision>1207</cp:revision>
  <dcterms:created xsi:type="dcterms:W3CDTF">2016-02-22T15:08:08Z</dcterms:created>
  <dcterms:modified xsi:type="dcterms:W3CDTF">2017-05-14T12:11:38Z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0x0101006FC51344DC0C7849BA6616E48BA6715D</vt:lpwstr>
  </property>
</Properties>
</file>