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95" r:id="rId5"/>
    <p:sldMasterId id="2147483725" r:id="rId6"/>
  </p:sldMasterIdLst>
  <p:notesMasterIdLst>
    <p:notesMasterId r:id="rId32"/>
  </p:notesMasterIdLst>
  <p:handoutMasterIdLst>
    <p:handoutMasterId r:id="rId33"/>
  </p:handoutMasterIdLst>
  <p:sldIdLst>
    <p:sldId id="281" r:id="rId7"/>
    <p:sldId id="291" r:id="rId8"/>
    <p:sldId id="310" r:id="rId9"/>
    <p:sldId id="292" r:id="rId10"/>
    <p:sldId id="311" r:id="rId11"/>
    <p:sldId id="309" r:id="rId12"/>
    <p:sldId id="308" r:id="rId13"/>
    <p:sldId id="312" r:id="rId14"/>
    <p:sldId id="297" r:id="rId15"/>
    <p:sldId id="313" r:id="rId16"/>
    <p:sldId id="314" r:id="rId17"/>
    <p:sldId id="315" r:id="rId18"/>
    <p:sldId id="316" r:id="rId19"/>
    <p:sldId id="298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  <p15:guide id="4" pos="32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00"/>
    <a:srgbClr val="3536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93705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-1866" y="-84"/>
      </p:cViewPr>
      <p:guideLst>
        <p:guide orient="horz" pos="2160"/>
        <p:guide orient="horz" pos="1480"/>
        <p:guide pos="2903"/>
        <p:guide pos="32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120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CA22C-5577-EB44-A2F8-27B8DE9C2B3A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8785-6C08-BB48-BF55-6B634CD46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4549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4A5B-860F-48A8-8317-191E0EF4C33B}" type="datetimeFigureOut">
              <a:rPr lang="en-GB" smtClean="0"/>
              <a:pPr/>
              <a:t>12/05/2017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BA6D-F0DA-4F85-A720-04754C301D6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823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6930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6930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693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69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693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 management object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0013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693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693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[Hsuanchang@20170418] revise</a:t>
            </a:r>
            <a:r>
              <a:rPr lang="en-US" altLang="zh-TW" baseline="0" dirty="0" smtClean="0"/>
              <a:t> the MT flow</a:t>
            </a:r>
            <a:endParaRPr lang="zh-TW" altLang="en-US" dirty="0" smtClean="0"/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DEB9C-D55D-4D26-8E86-A26CCE79504D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[Hsuanchang@20170418] revise</a:t>
            </a:r>
            <a:r>
              <a:rPr lang="en-US" altLang="zh-TW" baseline="0" dirty="0" smtClean="0"/>
              <a:t> the MT flow</a:t>
            </a:r>
            <a:endParaRPr lang="zh-TW" altLang="en-US" dirty="0" smtClean="0"/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DEB9C-D55D-4D26-8E86-A26CCE79504D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[Hsuanchang@20170418] revise</a:t>
            </a:r>
            <a:r>
              <a:rPr lang="en-US" altLang="zh-TW" baseline="0" dirty="0" smtClean="0"/>
              <a:t> the MT flow</a:t>
            </a:r>
            <a:endParaRPr lang="zh-TW" altLang="en-US" dirty="0" smtClean="0"/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DEB9C-D55D-4D26-8E86-A26CCE79504D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DEB9C-D55D-4D26-8E86-A26CCE79504D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1161" y="1693448"/>
            <a:ext cx="8139601" cy="1021177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161" y="2836864"/>
            <a:ext cx="8139601" cy="1655762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1649" y="5763236"/>
            <a:ext cx="8139111" cy="58993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780" y="916156"/>
            <a:ext cx="1620533" cy="4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01937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130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742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264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8742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822264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57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4250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9528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0"/>
            <a:ext cx="3060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9" y="587065"/>
            <a:ext cx="5407703" cy="104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9438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1701007"/>
            <a:ext cx="2556763" cy="4383882"/>
          </a:xfrm>
          <a:prstGeom prst="roundRect">
            <a:avLst>
              <a:gd name="adj" fmla="val 5491"/>
            </a:avLst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92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0"/>
            <a:ext cx="39816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4515075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70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1701007"/>
            <a:ext cx="3478360" cy="4383882"/>
          </a:xfrm>
          <a:prstGeom prst="roundRect">
            <a:avLst>
              <a:gd name="adj" fmla="val 489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426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99619" y="0"/>
            <a:ext cx="5844382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606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298360" y="1701007"/>
            <a:ext cx="5342400" cy="4384675"/>
          </a:xfrm>
          <a:prstGeom prst="roundRect">
            <a:avLst>
              <a:gd name="adj" fmla="val 3471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078678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3" y="0"/>
            <a:ext cx="29330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21809" y="0"/>
            <a:ext cx="292219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7252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926306"/>
            <a:ext cx="8137525" cy="1247775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2176464"/>
            <a:ext cx="8137522" cy="1500187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9355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2" y="1700213"/>
            <a:ext cx="2556000" cy="4384676"/>
          </a:xfrm>
          <a:prstGeom prst="roundRect">
            <a:avLst>
              <a:gd name="adj" fmla="val 5487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4763" y="1701007"/>
            <a:ext cx="2556000" cy="4384676"/>
          </a:xfrm>
          <a:prstGeom prst="roundRect">
            <a:avLst>
              <a:gd name="adj" fmla="val 6233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4789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9144001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57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57200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047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5032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6"/>
          </p:nvPr>
        </p:nvSpPr>
        <p:spPr>
          <a:xfrm>
            <a:off x="47069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607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323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1328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4003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content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8236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20"/>
          </p:nvPr>
        </p:nvSpPr>
        <p:spPr>
          <a:xfrm>
            <a:off x="479241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8900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49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97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792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3238" y="1701007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312001" y="1701007"/>
            <a:ext cx="2520000" cy="4383882"/>
          </a:xfrm>
          <a:prstGeom prst="roundRect">
            <a:avLst>
              <a:gd name="adj" fmla="val 646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20763" y="1700213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149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1161" y="1693448"/>
            <a:ext cx="8139601" cy="1021177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161" y="2836864"/>
            <a:ext cx="8139601" cy="1655762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1649" y="5763236"/>
            <a:ext cx="8139111" cy="58993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780" y="916156"/>
            <a:ext cx="1620533" cy="4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01937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13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926306"/>
            <a:ext cx="8137525" cy="1247775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2176464"/>
            <a:ext cx="8137522" cy="1500187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55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4435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35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/>
            </a:lvl1pPr>
            <a:lvl2pPr marL="360363" indent="-184150">
              <a:defRPr sz="1100"/>
            </a:lvl2pPr>
            <a:lvl3pPr marL="447675" indent="-87313">
              <a:defRPr sz="900"/>
            </a:lvl3pPr>
            <a:lvl4pPr marL="536575" indent="-88900">
              <a:defRPr sz="800"/>
            </a:lvl4pPr>
            <a:lvl5pPr marL="623888" indent="-87313"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5395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 WO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60363" indent="-184150">
              <a:defRPr sz="1100">
                <a:solidFill>
                  <a:schemeClr val="bg1"/>
                </a:solidFill>
              </a:defRPr>
            </a:lvl2pPr>
            <a:lvl3pPr marL="447675" indent="-87313">
              <a:defRPr sz="900">
                <a:solidFill>
                  <a:schemeClr val="bg1"/>
                </a:solidFill>
              </a:defRPr>
            </a:lvl3pPr>
            <a:lvl4pPr marL="536575" indent="-88900">
              <a:defRPr sz="800">
                <a:solidFill>
                  <a:schemeClr val="bg1"/>
                </a:solidFill>
              </a:defRPr>
            </a:lvl4pPr>
            <a:lvl5pPr marL="623888" indent="-87313"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0187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o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6929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00213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760" y="1700212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13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479431"/>
            <a:ext cx="3924000" cy="3605457"/>
          </a:xfrm>
          <a:prstGeom prst="roundRect">
            <a:avLst>
              <a:gd name="adj" fmla="val 3722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 sz="2000"/>
            </a:lvl1pPr>
            <a:lvl2pPr marL="273050" indent="-273050">
              <a:buFont typeface="+mj-lt"/>
              <a:buAutoNum type="arabicPeriod"/>
              <a:defRPr sz="2000"/>
            </a:lvl2pPr>
            <a:lvl3pPr marL="447675" indent="-174625">
              <a:defRPr sz="1600"/>
            </a:lvl3pPr>
            <a:lvl4pPr marL="623888" indent="-176213">
              <a:defRPr sz="1400"/>
            </a:lvl4pPr>
            <a:lvl5pPr marL="809625" indent="-1857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503237" y="1706318"/>
            <a:ext cx="8137525" cy="65881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3546" y="2479431"/>
            <a:ext cx="3924000" cy="3605457"/>
          </a:xfrm>
          <a:prstGeom prst="roundRect">
            <a:avLst>
              <a:gd name="adj" fmla="val 3458"/>
            </a:avLst>
          </a:prstGeom>
          <a:solidFill>
            <a:schemeClr val="accent3"/>
          </a:solidFill>
        </p:spPr>
        <p:txBody>
          <a:bodyPr lIns="144000" tIns="144000" rIns="144000" bIns="144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3050" indent="-273050"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447675" indent="-174625">
              <a:defRPr sz="1600">
                <a:solidFill>
                  <a:schemeClr val="bg1"/>
                </a:solidFill>
              </a:defRPr>
            </a:lvl3pPr>
            <a:lvl4pPr marL="623888" indent="-176213">
              <a:defRPr sz="1400">
                <a:solidFill>
                  <a:schemeClr val="bg1"/>
                </a:solidFill>
              </a:defRPr>
            </a:lvl4pPr>
            <a:lvl5pPr marL="809625" indent="-185738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558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653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742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264" y="179692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8742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822264" y="4063875"/>
            <a:ext cx="3744000" cy="1944000"/>
          </a:xfrm>
          <a:prstGeom prst="roundRect">
            <a:avLst>
              <a:gd name="adj" fmla="val 5904"/>
            </a:avLst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57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50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52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/>
            </a:lvl1pPr>
            <a:lvl2pPr marL="360363" indent="-184150">
              <a:defRPr sz="1100"/>
            </a:lvl2pPr>
            <a:lvl3pPr marL="447675" indent="-87313">
              <a:defRPr sz="900"/>
            </a:lvl3pPr>
            <a:lvl4pPr marL="536575" indent="-88900">
              <a:defRPr sz="800"/>
            </a:lvl4pPr>
            <a:lvl5pPr marL="623888" indent="-87313"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5395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0"/>
            <a:ext cx="3060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9" y="587065"/>
            <a:ext cx="5407703" cy="104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9438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4000" y="1701007"/>
            <a:ext cx="2556763" cy="4383882"/>
          </a:xfrm>
          <a:prstGeom prst="roundRect">
            <a:avLst>
              <a:gd name="adj" fmla="val 5491"/>
            </a:avLst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5407705" cy="4383881"/>
          </a:xfrm>
        </p:spPr>
        <p:txBody>
          <a:bodyPr numCol="2" spcCol="180000"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92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0"/>
            <a:ext cx="39816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4515075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70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162400" y="1701007"/>
            <a:ext cx="3478360" cy="4383882"/>
          </a:xfrm>
          <a:prstGeom prst="roundRect">
            <a:avLst>
              <a:gd name="adj" fmla="val 489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4515077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2000"/>
            </a:lvl1pPr>
            <a:lvl2pPr marL="358775" indent="-184150">
              <a:spcBef>
                <a:spcPts val="600"/>
              </a:spcBef>
              <a:defRPr sz="1800"/>
            </a:lvl2pPr>
            <a:lvl3pPr marL="533400" indent="-174625">
              <a:defRPr sz="1600"/>
            </a:lvl3pPr>
            <a:lvl4pPr marL="719138" indent="-185738">
              <a:defRPr sz="1400"/>
            </a:lvl4pPr>
            <a:lvl5pPr marL="892175" indent="-1730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426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99619" y="0"/>
            <a:ext cx="5844382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606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298360" y="1701007"/>
            <a:ext cx="5342400" cy="4384675"/>
          </a:xfrm>
          <a:prstGeom prst="roundRect">
            <a:avLst>
              <a:gd name="adj" fmla="val 3471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078678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3" y="0"/>
            <a:ext cx="29330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2675391" cy="104885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21809" y="0"/>
            <a:ext cx="292219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7252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2/3 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88732" y="1700213"/>
            <a:ext cx="2556000" cy="4384676"/>
          </a:xfrm>
          <a:prstGeom prst="roundRect">
            <a:avLst>
              <a:gd name="adj" fmla="val 5487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01007"/>
            <a:ext cx="2675392" cy="4383881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400"/>
            </a:lvl1pPr>
            <a:lvl2pPr marL="358775" indent="-184150">
              <a:spcBef>
                <a:spcPts val="600"/>
              </a:spcBef>
              <a:defRPr sz="1200"/>
            </a:lvl2pPr>
            <a:lvl3pPr marL="533400" indent="-174625">
              <a:defRPr sz="1100"/>
            </a:lvl3pPr>
            <a:lvl4pPr marL="719138" indent="-185738">
              <a:defRPr sz="1050"/>
            </a:lvl4pPr>
            <a:lvl5pPr marL="892175" indent="-173038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4763" y="1701007"/>
            <a:ext cx="2556000" cy="4384676"/>
          </a:xfrm>
          <a:prstGeom prst="roundRect">
            <a:avLst>
              <a:gd name="adj" fmla="val 6233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4789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9144001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574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572000" y="1701006"/>
            <a:ext cx="4572000" cy="515699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047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narrow content WO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48441"/>
            <a:ext cx="4332530" cy="10488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292" y="348441"/>
            <a:ext cx="3488470" cy="57364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60363" indent="-184150">
              <a:defRPr sz="1100">
                <a:solidFill>
                  <a:schemeClr val="bg1"/>
                </a:solidFill>
              </a:defRPr>
            </a:lvl2pPr>
            <a:lvl3pPr marL="447675" indent="-87313">
              <a:defRPr sz="900">
                <a:solidFill>
                  <a:schemeClr val="bg1"/>
                </a:solidFill>
              </a:defRPr>
            </a:lvl3pPr>
            <a:lvl4pPr marL="536575" indent="-88900">
              <a:defRPr sz="800">
                <a:solidFill>
                  <a:schemeClr val="bg1"/>
                </a:solidFill>
              </a:defRPr>
            </a:lvl4pPr>
            <a:lvl5pPr marL="623888" indent="-87313"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3241" y="3240333"/>
            <a:ext cx="4332528" cy="150018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0187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5032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6"/>
          </p:nvPr>
        </p:nvSpPr>
        <p:spPr>
          <a:xfrm>
            <a:off x="4706938" y="1701007"/>
            <a:ext cx="3924000" cy="438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607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323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13288" y="1701800"/>
            <a:ext cx="3924300" cy="4384675"/>
          </a:xfrm>
          <a:prstGeom prst="roundRect">
            <a:avLst>
              <a:gd name="adj" fmla="val 3075"/>
            </a:avLst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4003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content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8236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20"/>
          </p:nvPr>
        </p:nvSpPr>
        <p:spPr>
          <a:xfrm>
            <a:off x="4792416" y="1779341"/>
            <a:ext cx="3780000" cy="4212000"/>
          </a:xfrm>
          <a:prstGeom prst="roundRect">
            <a:avLst>
              <a:gd name="adj" fmla="val 2589"/>
            </a:avLst>
          </a:prstGeom>
          <a:solidFill>
            <a:schemeClr val="bg2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8900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49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97200" y="1701006"/>
            <a:ext cx="3049200" cy="515699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© MediaTek Inc. All rights reserved.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Internal Use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792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3238" y="1701007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312001" y="1701007"/>
            <a:ext cx="2520000" cy="4383882"/>
          </a:xfrm>
          <a:prstGeom prst="roundRect">
            <a:avLst>
              <a:gd name="adj" fmla="val 646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20763" y="1700213"/>
            <a:ext cx="2520000" cy="4383882"/>
          </a:xfrm>
          <a:prstGeom prst="roundRect">
            <a:avLst>
              <a:gd name="adj" fmla="val 72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149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457200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1194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1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o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776929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124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258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566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99208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53482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0472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E54FAAE-D303-1440-B1E5-D1AB6CEFDBFD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5554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41D3-244E-4B85-B356-D629C62F33B8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2017/5/12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78E6B-9410-49C9-915F-B7547505E2F3}" type="slidenum">
              <a:rPr lang="en-US" altLang="ja-JP">
                <a:solidFill>
                  <a:srgbClr val="F39A1E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39A1E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Standard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35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00213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760" y="1700212"/>
            <a:ext cx="3924000" cy="4384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2213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479431"/>
            <a:ext cx="3924000" cy="3605457"/>
          </a:xfrm>
          <a:prstGeom prst="roundRect">
            <a:avLst>
              <a:gd name="adj" fmla="val 3722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 sz="2000"/>
            </a:lvl1pPr>
            <a:lvl2pPr marL="273050" indent="-273050">
              <a:buFont typeface="+mj-lt"/>
              <a:buAutoNum type="arabicPeriod"/>
              <a:defRPr sz="2000"/>
            </a:lvl2pPr>
            <a:lvl3pPr marL="447675" indent="-174625">
              <a:defRPr sz="1600"/>
            </a:lvl3pPr>
            <a:lvl4pPr marL="623888" indent="-176213">
              <a:defRPr sz="1400"/>
            </a:lvl4pPr>
            <a:lvl5pPr marL="809625" indent="-1857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503237" y="1706318"/>
            <a:ext cx="8137525" cy="65881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3546" y="2479431"/>
            <a:ext cx="3924000" cy="3605457"/>
          </a:xfrm>
          <a:prstGeom prst="roundRect">
            <a:avLst>
              <a:gd name="adj" fmla="val 3458"/>
            </a:avLst>
          </a:prstGeom>
          <a:solidFill>
            <a:schemeClr val="accent3"/>
          </a:solidFill>
        </p:spPr>
        <p:txBody>
          <a:bodyPr lIns="144000" tIns="144000" rIns="144000" bIns="144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3050" indent="-273050"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447675" indent="-174625">
              <a:defRPr sz="1600">
                <a:solidFill>
                  <a:schemeClr val="bg1"/>
                </a:solidFill>
              </a:defRPr>
            </a:lvl3pPr>
            <a:lvl4pPr marL="623888" indent="-176213">
              <a:defRPr sz="1400">
                <a:solidFill>
                  <a:schemeClr val="bg1"/>
                </a:solidFill>
              </a:defRPr>
            </a:lvl4pPr>
            <a:lvl5pPr marL="809625" indent="-185738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558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67258"/>
            <a:ext cx="8137524" cy="104885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Internal Use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7653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8137524" cy="10488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7" y="1701007"/>
            <a:ext cx="8137525" cy="43838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4537" y="6408736"/>
            <a:ext cx="23431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Copyright © MediaTek Inc. All rights reserved.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1225" y="6408736"/>
            <a:ext cx="324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GB" smtClean="0"/>
              <a:t>Internal Use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2949" y="6403512"/>
            <a:ext cx="277811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620" y="6354764"/>
            <a:ext cx="985042" cy="2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0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7" r:id="rId4"/>
    <p:sldLayoutId id="2147483690" r:id="rId5"/>
    <p:sldLayoutId id="2147483673" r:id="rId6"/>
    <p:sldLayoutId id="2147483664" r:id="rId7"/>
    <p:sldLayoutId id="2147483691" r:id="rId8"/>
    <p:sldLayoutId id="2147483692" r:id="rId9"/>
    <p:sldLayoutId id="2147483686" r:id="rId10"/>
    <p:sldLayoutId id="2147483666" r:id="rId11"/>
    <p:sldLayoutId id="2147483667" r:id="rId12"/>
    <p:sldLayoutId id="2147483679" r:id="rId13"/>
    <p:sldLayoutId id="2147483680" r:id="rId14"/>
    <p:sldLayoutId id="2147483677" r:id="rId15"/>
    <p:sldLayoutId id="2147483678" r:id="rId16"/>
    <p:sldLayoutId id="2147483672" r:id="rId17"/>
    <p:sldLayoutId id="2147483676" r:id="rId18"/>
    <p:sldLayoutId id="2147483674" r:id="rId19"/>
    <p:sldLayoutId id="2147483675" r:id="rId20"/>
    <p:sldLayoutId id="2147483681" r:id="rId21"/>
    <p:sldLayoutId id="2147483682" r:id="rId22"/>
    <p:sldLayoutId id="2147483684" r:id="rId23"/>
    <p:sldLayoutId id="2147483693" r:id="rId24"/>
    <p:sldLayoutId id="2147483694" r:id="rId25"/>
    <p:sldLayoutId id="2147483683" r:id="rId26"/>
    <p:sldLayoutId id="2147483685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2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358775" algn="l" defTabSz="914400" rtl="0" eaLnBrk="1" latinLnBrk="0" hangingPunct="1">
        <a:lnSpc>
          <a:spcPct val="90000"/>
        </a:lnSpc>
        <a:spcBef>
          <a:spcPts val="900"/>
        </a:spcBef>
        <a:buFont typeface="Calibri Light" panose="020F03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1746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582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orient="horz" pos="3833" userDrawn="1">
          <p15:clr>
            <a:srgbClr val="F26B43"/>
          </p15:clr>
        </p15:guide>
        <p15:guide id="6" orient="horz" pos="11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9" y="587065"/>
            <a:ext cx="8137524" cy="10488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7" y="1701007"/>
            <a:ext cx="8137525" cy="43838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4537" y="6408736"/>
            <a:ext cx="23431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1225" y="6408736"/>
            <a:ext cx="324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2949" y="6403512"/>
            <a:ext cx="277811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620" y="6354764"/>
            <a:ext cx="985042" cy="2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0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82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358775" algn="l" defTabSz="914400" rtl="0" eaLnBrk="1" latinLnBrk="0" hangingPunct="1">
        <a:lnSpc>
          <a:spcPct val="90000"/>
        </a:lnSpc>
        <a:spcBef>
          <a:spcPts val="900"/>
        </a:spcBef>
        <a:buFont typeface="Calibri Light" panose="020F030202020403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1746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582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orient="horz" pos="3833" userDrawn="1">
          <p15:clr>
            <a:srgbClr val="F26B43"/>
          </p15:clr>
        </p15:guide>
        <p15:guide id="6" orient="horz" pos="11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defTabSz="457200"/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defTabSz="457200"/>
            <a:endParaRPr lang="en-US" altLang="zh-TW" dirty="0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 defTabSz="457200"/>
            <a:fld id="{3E54FAAE-D303-1440-B1E5-D1AB6CEFDBFD}" type="slidenum">
              <a:rPr lang="en-US" smtClean="0">
                <a:solidFill>
                  <a:srgbClr val="F39A1E"/>
                </a:solidFill>
              </a:rPr>
              <a:pPr defTabSz="457200"/>
              <a:t>‹#›</a:t>
            </a:fld>
            <a:endParaRPr lang="en-US" dirty="0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MT6293 MP1 SQC Workshop</a:t>
            </a:r>
            <a:br>
              <a:rPr lang="en-GB" dirty="0" smtClean="0"/>
            </a:br>
            <a:r>
              <a:rPr lang="en-GB" dirty="0" smtClean="0"/>
              <a:t>SDM (SMS Domain Selection)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GB" dirty="0" smtClean="0"/>
              <a:t>15 May 2017</a:t>
            </a:r>
            <a:endParaRPr lang="en-GB" dirty="0"/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0"/>
          </p:nvPr>
        </p:nvSpPr>
        <p:spPr>
          <a:xfrm>
            <a:off x="5824537" y="6408736"/>
            <a:ext cx="2343150" cy="144000"/>
          </a:xfrm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Copyright © MediaTek Inc. All rights reserved.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81225" y="6408736"/>
            <a:ext cx="3240000" cy="144000"/>
          </a:xfrm>
        </p:spPr>
        <p:txBody>
          <a:bodyPr/>
          <a:lstStyle/>
          <a:p>
            <a:r>
              <a:rPr lang="en-GB" smtClean="0">
                <a:solidFill>
                  <a:srgbClr val="FFFFFF"/>
                </a:solidFill>
              </a:rPr>
              <a:t>Internal Use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9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597854" y="1042988"/>
            <a:ext cx="6465161" cy="2946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384175"/>
            <a:ext cx="8059738" cy="658813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3GPP MT SMS over IMS </a:t>
            </a:r>
            <a:endParaRPr lang="zh-TW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A3418D-9FC8-4580-BCBE-8FCEA41FD134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2017/5/12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87553" y="1906075"/>
            <a:ext cx="3035300" cy="365125"/>
          </a:xfrm>
        </p:spPr>
        <p:txBody>
          <a:bodyPr/>
          <a:lstStyle/>
          <a:p>
            <a:r>
              <a:rPr lang="en-US" altLang="zh-TW" sz="1000" dirty="0" smtClean="0">
                <a:solidFill>
                  <a:srgbClr val="7030A0"/>
                </a:solidFill>
              </a:rPr>
              <a:t> ATP_L4B_AT_URC_IND   </a:t>
            </a:r>
          </a:p>
          <a:p>
            <a:r>
              <a:rPr lang="en-US" altLang="zh-TW" sz="1000" dirty="0" smtClean="0">
                <a:solidFill>
                  <a:srgbClr val="7030A0"/>
                </a:solidFill>
              </a:rPr>
              <a:t>(+EIMSCMT)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BBF10-4052-40B1-99C5-9DB648665B6F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10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046752" y="240159"/>
            <a:ext cx="1728192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RIL</a:t>
            </a:r>
            <a:endParaRPr kumimoji="1" lang="zh-TW" altLang="en-US" sz="2000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915816" y="1126485"/>
            <a:ext cx="1944215" cy="20144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ATP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5496" y="3140969"/>
            <a:ext cx="1250096" cy="6480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IMCSMS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496" y="1412776"/>
            <a:ext cx="108012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SMSUA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575555" y="1700808"/>
            <a:ext cx="0" cy="14401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2915816" y="4293096"/>
            <a:ext cx="1944215" cy="1728192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SDM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44" name="Straight Arrow Connector 43"/>
          <p:cNvCxnSpPr>
            <a:stCxn id="63" idx="2"/>
          </p:cNvCxnSpPr>
          <p:nvPr/>
        </p:nvCxnSpPr>
        <p:spPr bwMode="auto">
          <a:xfrm>
            <a:off x="3240991" y="3140967"/>
            <a:ext cx="0" cy="1152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hape 51"/>
          <p:cNvCxnSpPr>
            <a:stCxn id="112" idx="1"/>
            <a:endCxn id="10" idx="2"/>
          </p:cNvCxnSpPr>
          <p:nvPr/>
        </p:nvCxnSpPr>
        <p:spPr bwMode="auto">
          <a:xfrm rot="10800000">
            <a:off x="660544" y="3789041"/>
            <a:ext cx="2255272" cy="121266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endCxn id="68" idx="2"/>
          </p:cNvCxnSpPr>
          <p:nvPr/>
        </p:nvCxnSpPr>
        <p:spPr bwMode="auto">
          <a:xfrm flipV="1">
            <a:off x="3627767" y="3140969"/>
            <a:ext cx="0" cy="11521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hape 63"/>
          <p:cNvCxnSpPr>
            <a:stCxn id="71" idx="0"/>
            <a:endCxn id="82" idx="3"/>
          </p:cNvCxnSpPr>
          <p:nvPr/>
        </p:nvCxnSpPr>
        <p:spPr bwMode="auto">
          <a:xfrm rot="16200000" flipV="1">
            <a:off x="5511588" y="962001"/>
            <a:ext cx="1133946" cy="243705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44245" y="4803747"/>
            <a:ext cx="2517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0070C0"/>
                </a:solidFill>
              </a:rPr>
              <a:t>SDM_IMCSMS_DELIVERY_REPORT_ACK/NAK</a:t>
            </a:r>
          </a:p>
          <a:p>
            <a:pPr algn="ctr"/>
            <a:r>
              <a:rPr lang="en-US" altLang="zh-TW" sz="1000" dirty="0" smtClean="0">
                <a:solidFill>
                  <a:srgbClr val="0070C0"/>
                </a:solidFill>
              </a:rPr>
              <a:t>(local = &lt;</a:t>
            </a:r>
            <a:r>
              <a:rPr lang="en-US" altLang="zh-TW" sz="1000" dirty="0" err="1" smtClean="0">
                <a:solidFill>
                  <a:srgbClr val="0070C0"/>
                </a:solidFill>
              </a:rPr>
              <a:t>smi</a:t>
            </a:r>
            <a:r>
              <a:rPr lang="en-US" altLang="zh-TW" sz="1000" dirty="0" smtClean="0">
                <a:solidFill>
                  <a:srgbClr val="0070C0"/>
                </a:solidFill>
              </a:rPr>
              <a:t>&gt;)</a:t>
            </a:r>
          </a:p>
          <a:p>
            <a:pPr algn="ctr"/>
            <a:r>
              <a:rPr lang="en-US" altLang="zh-TW" sz="1000" dirty="0" smtClean="0">
                <a:solidFill>
                  <a:srgbClr val="0070C0"/>
                </a:solidFill>
              </a:rPr>
              <a:t>(peer buff =&lt;TPDU&gt;)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50507" y="1402307"/>
            <a:ext cx="219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1000" dirty="0" smtClean="0">
                <a:solidFill>
                  <a:srgbClr val="0070C0"/>
                </a:solidFill>
              </a:rPr>
              <a:t>ATP_AT_CMD_REQ </a:t>
            </a:r>
            <a:br>
              <a:rPr lang="en-US" altLang="zh-TW" sz="1000" dirty="0" smtClean="0">
                <a:solidFill>
                  <a:srgbClr val="0070C0"/>
                </a:solidFill>
              </a:rPr>
            </a:br>
            <a:r>
              <a:rPr lang="en-US" altLang="zh-TW" sz="1000" dirty="0" smtClean="0">
                <a:solidFill>
                  <a:srgbClr val="0070C0"/>
                </a:solidFill>
              </a:rPr>
              <a:t>(AT+EIMSCNMA)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687119" y="1454298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48470" y="3235043"/>
            <a:ext cx="271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0070C0"/>
                </a:solidFill>
              </a:rPr>
              <a:t>SDM_ATP_CMD_SEND_DELIVER_REPORT_IND</a:t>
            </a:r>
            <a:br>
              <a:rPr lang="en-US" altLang="zh-TW" sz="1000" dirty="0" smtClean="0">
                <a:solidFill>
                  <a:srgbClr val="0070C0"/>
                </a:solidFill>
              </a:rPr>
            </a:br>
            <a:r>
              <a:rPr lang="en-US" altLang="zh-TW" sz="1000" dirty="0" smtClean="0">
                <a:solidFill>
                  <a:srgbClr val="0070C0"/>
                </a:solidFill>
              </a:rPr>
              <a:t>(AT+CNMA)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88729" y="4489827"/>
            <a:ext cx="2465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</a:rPr>
              <a:t>SDM_ATP_URC_RCV_SMS_REQ</a:t>
            </a:r>
            <a:br>
              <a:rPr lang="en-US" altLang="zh-TW" sz="1000" dirty="0" smtClean="0">
                <a:solidFill>
                  <a:srgbClr val="C00000"/>
                </a:solidFill>
              </a:rPr>
            </a:br>
            <a:r>
              <a:rPr lang="en-US" altLang="zh-TW" sz="1000" dirty="0" smtClean="0">
                <a:solidFill>
                  <a:srgbClr val="C00000"/>
                </a:solidFill>
              </a:rPr>
              <a:t>(local=&lt;</a:t>
            </a:r>
            <a:r>
              <a:rPr lang="en-US" altLang="zh-TW" sz="1000" dirty="0" err="1" smtClean="0">
                <a:solidFill>
                  <a:srgbClr val="C00000"/>
                </a:solidFill>
              </a:rPr>
              <a:t>sca</a:t>
            </a:r>
            <a:r>
              <a:rPr lang="en-US" altLang="zh-TW" sz="1000" dirty="0" smtClean="0">
                <a:solidFill>
                  <a:srgbClr val="C00000"/>
                </a:solidFill>
              </a:rPr>
              <a:t>&gt;)</a:t>
            </a:r>
          </a:p>
          <a:p>
            <a:r>
              <a:rPr lang="en-US" altLang="zh-TW" sz="1000" dirty="0" smtClean="0">
                <a:solidFill>
                  <a:srgbClr val="C00000"/>
                </a:solidFill>
              </a:rPr>
              <a:t>(Peer </a:t>
            </a:r>
            <a:r>
              <a:rPr lang="en-US" altLang="zh-TW" sz="1000" dirty="0" err="1" smtClean="0">
                <a:solidFill>
                  <a:srgbClr val="C00000"/>
                </a:solidFill>
              </a:rPr>
              <a:t>buf</a:t>
            </a:r>
            <a:r>
              <a:rPr lang="en-US" altLang="zh-TW" sz="1000" dirty="0" smtClean="0">
                <a:solidFill>
                  <a:srgbClr val="C00000"/>
                </a:solidFill>
              </a:rPr>
              <a:t> = &lt;</a:t>
            </a:r>
            <a:r>
              <a:rPr lang="en-US" altLang="zh-TW" sz="1000" dirty="0" err="1" smtClean="0">
                <a:solidFill>
                  <a:srgbClr val="C00000"/>
                </a:solidFill>
              </a:rPr>
              <a:t>tpdu</a:t>
            </a:r>
            <a:r>
              <a:rPr lang="en-US" altLang="zh-TW" sz="1000" dirty="0" smtClean="0">
                <a:solidFill>
                  <a:srgbClr val="C00000"/>
                </a:solidFill>
              </a:rPr>
              <a:t>&gt;)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96645" y="2588244"/>
            <a:ext cx="163388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762359" y="2554452"/>
            <a:ext cx="2693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</a:rPr>
              <a:t> ATP_L4B_AT_CMD_REQ </a:t>
            </a:r>
            <a:br>
              <a:rPr lang="en-US" altLang="zh-TW" sz="1000" dirty="0" smtClean="0">
                <a:solidFill>
                  <a:srgbClr val="C00000"/>
                </a:solidFill>
              </a:rPr>
            </a:br>
            <a:r>
              <a:rPr lang="en-US" altLang="zh-TW" sz="1000" dirty="0" smtClean="0">
                <a:solidFill>
                  <a:srgbClr val="C00000"/>
                </a:solidFill>
              </a:rPr>
              <a:t>   (AT+ESMSMTIP =  &lt;</a:t>
            </a:r>
            <a:r>
              <a:rPr lang="en-US" altLang="zh-TW" sz="1000" dirty="0" err="1" smtClean="0">
                <a:solidFill>
                  <a:srgbClr val="C00000"/>
                </a:solidFill>
              </a:rPr>
              <a:t>len</a:t>
            </a:r>
            <a:r>
              <a:rPr lang="en-US" altLang="zh-TW" sz="1000" dirty="0" smtClean="0">
                <a:solidFill>
                  <a:srgbClr val="C00000"/>
                </a:solidFill>
              </a:rPr>
              <a:t>&gt;, &lt;SCA_LEN&gt;&lt;SCA&gt;&lt;TPDU&gt;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0027" y="5454255"/>
            <a:ext cx="1428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FF0000"/>
                </a:solidFill>
              </a:rPr>
              <a:t>SDM_IMCSMS_DELIVER</a:t>
            </a:r>
          </a:p>
          <a:p>
            <a:pPr algn="ctr"/>
            <a:r>
              <a:rPr lang="en-US" altLang="zh-TW" sz="1000" dirty="0" smtClean="0">
                <a:solidFill>
                  <a:srgbClr val="FF0000"/>
                </a:solidFill>
              </a:rPr>
              <a:t>(local = &lt;</a:t>
            </a:r>
            <a:r>
              <a:rPr lang="en-US" altLang="zh-TW" sz="1000" dirty="0" err="1" smtClean="0">
                <a:solidFill>
                  <a:srgbClr val="FF0000"/>
                </a:solidFill>
              </a:rPr>
              <a:t>smi</a:t>
            </a:r>
            <a:r>
              <a:rPr lang="en-US" altLang="zh-TW" sz="1000" dirty="0" smtClean="0">
                <a:solidFill>
                  <a:srgbClr val="FF0000"/>
                </a:solidFill>
              </a:rPr>
              <a:t>&gt;, &lt;</a:t>
            </a:r>
            <a:r>
              <a:rPr lang="en-US" altLang="zh-TW" sz="1000" dirty="0" err="1" smtClean="0">
                <a:solidFill>
                  <a:srgbClr val="FF0000"/>
                </a:solidFill>
              </a:rPr>
              <a:t>sca</a:t>
            </a:r>
            <a:r>
              <a:rPr lang="en-US" altLang="zh-TW" sz="1000" dirty="0" smtClean="0">
                <a:solidFill>
                  <a:srgbClr val="FF0000"/>
                </a:solidFill>
              </a:rPr>
              <a:t>&gt;)</a:t>
            </a:r>
          </a:p>
          <a:p>
            <a:pPr algn="ctr"/>
            <a:r>
              <a:rPr lang="en-US" altLang="zh-TW" sz="1000" dirty="0" smtClean="0">
                <a:solidFill>
                  <a:srgbClr val="FF0000"/>
                </a:solidFill>
              </a:rPr>
              <a:t>(peer buff = &lt;TPDU&gt;)</a:t>
            </a:r>
          </a:p>
        </p:txBody>
      </p:sp>
      <p:cxnSp>
        <p:nvCxnSpPr>
          <p:cNvPr id="51" name="Shape 50"/>
          <p:cNvCxnSpPr>
            <a:stCxn id="61" idx="1"/>
          </p:cNvCxnSpPr>
          <p:nvPr/>
        </p:nvCxnSpPr>
        <p:spPr bwMode="auto">
          <a:xfrm rot="10800000">
            <a:off x="251524" y="3789040"/>
            <a:ext cx="2664293" cy="187220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251523" y="1700808"/>
            <a:ext cx="0" cy="14401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2915816" y="5501989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grpSp>
        <p:nvGrpSpPr>
          <p:cNvPr id="6" name="群組 104"/>
          <p:cNvGrpSpPr/>
          <p:nvPr/>
        </p:nvGrpSpPr>
        <p:grpSpPr>
          <a:xfrm>
            <a:off x="6483357" y="2747502"/>
            <a:ext cx="1964602" cy="723855"/>
            <a:chOff x="6437014" y="4293095"/>
            <a:chExt cx="1964602" cy="72385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6437014" y="4293095"/>
              <a:ext cx="1964602" cy="72385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b="1" dirty="0" smtClean="0">
                  <a:solidFill>
                    <a:srgbClr val="353630"/>
                  </a:solidFill>
                  <a:latin typeface="Arial" charset="0"/>
                  <a:ea typeface="標楷體" pitchFamily="65" charset="-120"/>
                  <a:cs typeface="Arial" charset="0"/>
                </a:rPr>
                <a:t>                       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353630"/>
                  </a:solidFill>
                  <a:latin typeface="Arial" charset="0"/>
                  <a:ea typeface="標楷體" pitchFamily="65" charset="-120"/>
                  <a:cs typeface="Arial" charset="0"/>
                </a:rPr>
                <a:t>                          </a:t>
              </a:r>
              <a:r>
                <a:rPr kumimoji="1" lang="en-US" altLang="zh-TW" b="1" dirty="0" smtClean="0">
                  <a:solidFill>
                    <a:srgbClr val="353630"/>
                  </a:solidFill>
                  <a:latin typeface="Arial" charset="0"/>
                  <a:ea typeface="標楷體" pitchFamily="65" charset="-120"/>
                  <a:cs typeface="Arial" charset="0"/>
                </a:rPr>
                <a:t>                        ATP_IO</a:t>
              </a:r>
              <a:endParaRPr kumimoji="1" lang="zh-TW" altLang="en-US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7092280" y="4293096"/>
              <a:ext cx="316931" cy="1592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 b="1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6595330" y="4293096"/>
              <a:ext cx="316931" cy="1592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 b="1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7898818" y="4293096"/>
              <a:ext cx="273582" cy="1592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 b="1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cxnSp>
          <p:nvCxnSpPr>
            <p:cNvPr id="101" name="Elbow Connector 100"/>
            <p:cNvCxnSpPr>
              <a:stCxn id="92" idx="2"/>
              <a:endCxn id="71" idx="2"/>
            </p:cNvCxnSpPr>
            <p:nvPr/>
          </p:nvCxnSpPr>
          <p:spPr bwMode="auto">
            <a:xfrm rot="5400000">
              <a:off x="7643178" y="4059924"/>
              <a:ext cx="12700" cy="784863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7" name="Rectangle 106"/>
            <p:cNvSpPr/>
            <p:nvPr/>
          </p:nvSpPr>
          <p:spPr bwMode="auto">
            <a:xfrm>
              <a:off x="7603561" y="4299447"/>
              <a:ext cx="273582" cy="1592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 b="1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cxnSp>
          <p:nvCxnSpPr>
            <p:cNvPr id="110" name="Elbow Connector 109"/>
            <p:cNvCxnSpPr>
              <a:stCxn id="78" idx="2"/>
              <a:endCxn id="107" idx="2"/>
            </p:cNvCxnSpPr>
            <p:nvPr/>
          </p:nvCxnSpPr>
          <p:spPr bwMode="auto">
            <a:xfrm rot="16200000" flipH="1">
              <a:off x="7243899" y="3962252"/>
              <a:ext cx="6351" cy="986556"/>
            </a:xfrm>
            <a:prstGeom prst="bentConnector3">
              <a:avLst>
                <a:gd name="adj1" fmla="val 49992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2" name="Rectangle 111"/>
          <p:cNvSpPr/>
          <p:nvPr/>
        </p:nvSpPr>
        <p:spPr bwMode="auto">
          <a:xfrm>
            <a:off x="2915816" y="4842450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915816" y="1929379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687118" y="1929379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51523" y="53481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</a:t>
            </a:r>
            <a:endParaRPr lang="zh-TW" altLang="en-US" sz="1400" dirty="0">
              <a:solidFill>
                <a:srgbClr val="35363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822125" y="507110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</a:t>
            </a:r>
            <a:endParaRPr lang="zh-TW" altLang="en-US" dirty="0">
              <a:solidFill>
                <a:srgbClr val="35363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209228" y="194012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</a:t>
            </a:r>
            <a:endParaRPr lang="zh-TW" altLang="en-US" sz="1400" dirty="0">
              <a:solidFill>
                <a:srgbClr val="353630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061281" y="2996951"/>
            <a:ext cx="359420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48057" y="2996952"/>
            <a:ext cx="359420" cy="144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73" name="Shape 72"/>
          <p:cNvCxnSpPr>
            <a:stCxn id="82" idx="1"/>
            <a:endCxn id="63" idx="0"/>
          </p:cNvCxnSpPr>
          <p:nvPr/>
        </p:nvCxnSpPr>
        <p:spPr bwMode="auto">
          <a:xfrm rot="10800000" flipV="1">
            <a:off x="3240991" y="1613557"/>
            <a:ext cx="1446128" cy="1383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hape 74"/>
          <p:cNvCxnSpPr>
            <a:stCxn id="68" idx="0"/>
            <a:endCxn id="91" idx="1"/>
          </p:cNvCxnSpPr>
          <p:nvPr/>
        </p:nvCxnSpPr>
        <p:spPr bwMode="auto">
          <a:xfrm rot="5400000" flipH="1" flipV="1">
            <a:off x="4037482" y="2337789"/>
            <a:ext cx="249449" cy="106887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ounded Rectangle 141"/>
          <p:cNvSpPr/>
          <p:nvPr/>
        </p:nvSpPr>
        <p:spPr bwMode="auto">
          <a:xfrm>
            <a:off x="6216969" y="5655877"/>
            <a:ext cx="1728192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SMSAL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>
            <a:off x="6319319" y="5038454"/>
            <a:ext cx="0" cy="61742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" name="Rounded Rectangle 141"/>
          <p:cNvSpPr/>
          <p:nvPr/>
        </p:nvSpPr>
        <p:spPr bwMode="auto">
          <a:xfrm>
            <a:off x="6201703" y="4642828"/>
            <a:ext cx="1728192" cy="3992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L4B/ATCI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8554194" y="3619763"/>
            <a:ext cx="5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353630"/>
                </a:solidFill>
              </a:rPr>
              <a:t>ATP</a:t>
            </a:r>
            <a:endParaRPr lang="zh-TW" altLang="en-US" dirty="0">
              <a:solidFill>
                <a:srgbClr val="353630"/>
              </a:solidFill>
            </a:endParaRPr>
          </a:p>
        </p:txBody>
      </p:sp>
      <p:cxnSp>
        <p:nvCxnSpPr>
          <p:cNvPr id="67" name="Straight Arrow Connector 32"/>
          <p:cNvCxnSpPr>
            <a:endCxn id="92" idx="0"/>
          </p:cNvCxnSpPr>
          <p:nvPr/>
        </p:nvCxnSpPr>
        <p:spPr bwMode="auto">
          <a:xfrm>
            <a:off x="8074728" y="513918"/>
            <a:ext cx="7224" cy="22335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48"/>
          <p:cNvSpPr txBox="1"/>
          <p:nvPr/>
        </p:nvSpPr>
        <p:spPr>
          <a:xfrm>
            <a:off x="8039232" y="597415"/>
            <a:ext cx="115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70C0"/>
                </a:solidFill>
              </a:rPr>
              <a:t>AT+CNMA</a:t>
            </a:r>
          </a:p>
          <a:p>
            <a:r>
              <a:rPr lang="en-US" altLang="zh-TW" sz="1000" dirty="0" smtClean="0">
                <a:solidFill>
                  <a:srgbClr val="0070C0"/>
                </a:solidFill>
              </a:rPr>
              <a:t>[=&lt;n&gt;</a:t>
            </a:r>
          </a:p>
          <a:p>
            <a:r>
              <a:rPr lang="en-US" altLang="zh-TW" sz="1000" dirty="0" smtClean="0">
                <a:solidFill>
                  <a:srgbClr val="0070C0"/>
                </a:solidFill>
              </a:rPr>
              <a:t>[,&lt;length&gt;,PDU]]</a:t>
            </a:r>
          </a:p>
          <a:p>
            <a:r>
              <a:rPr lang="en-US" altLang="zh-TW" sz="1000" dirty="0" smtClean="0">
                <a:solidFill>
                  <a:srgbClr val="0070C0"/>
                </a:solidFill>
              </a:rPr>
              <a:t>&lt;CR&gt;</a:t>
            </a:r>
          </a:p>
        </p:txBody>
      </p:sp>
      <p:cxnSp>
        <p:nvCxnSpPr>
          <p:cNvPr id="70" name="Straight Arrow Connector 80"/>
          <p:cNvCxnSpPr/>
          <p:nvPr/>
        </p:nvCxnSpPr>
        <p:spPr bwMode="auto">
          <a:xfrm flipV="1">
            <a:off x="7786696" y="513919"/>
            <a:ext cx="0" cy="223358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TextBox 83"/>
          <p:cNvSpPr txBox="1"/>
          <p:nvPr/>
        </p:nvSpPr>
        <p:spPr>
          <a:xfrm>
            <a:off x="6994608" y="60670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69BE28">
                    <a:lumMod val="75000"/>
                  </a:srgbClr>
                </a:solidFill>
              </a:rPr>
              <a:t>+CMT</a:t>
            </a:r>
            <a:endParaRPr lang="zh-TW" altLang="en-US" sz="1000" dirty="0">
              <a:solidFill>
                <a:srgbClr val="69BE28">
                  <a:lumMod val="75000"/>
                </a:srgbClr>
              </a:solidFill>
            </a:endParaRPr>
          </a:p>
        </p:txBody>
      </p:sp>
      <p:cxnSp>
        <p:nvCxnSpPr>
          <p:cNvPr id="125" name="直線接點 124"/>
          <p:cNvCxnSpPr/>
          <p:nvPr/>
        </p:nvCxnSpPr>
        <p:spPr>
          <a:xfrm>
            <a:off x="4860033" y="2753854"/>
            <a:ext cx="9704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8" name="圖案 127"/>
          <p:cNvCxnSpPr>
            <a:endCxn id="142" idx="1"/>
          </p:cNvCxnSpPr>
          <p:nvPr/>
        </p:nvCxnSpPr>
        <p:spPr>
          <a:xfrm rot="16200000" flipH="1">
            <a:off x="4971771" y="3612518"/>
            <a:ext cx="2088596" cy="37126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直線單箭頭接點 133"/>
          <p:cNvCxnSpPr/>
          <p:nvPr/>
        </p:nvCxnSpPr>
        <p:spPr>
          <a:xfrm>
            <a:off x="6800139" y="5043825"/>
            <a:ext cx="0" cy="61742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36" name="TextBox 65"/>
          <p:cNvSpPr txBox="1"/>
          <p:nvPr/>
        </p:nvSpPr>
        <p:spPr>
          <a:xfrm>
            <a:off x="6907180" y="5224990"/>
            <a:ext cx="103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7030A0"/>
                </a:solidFill>
              </a:rPr>
              <a:t>+EIMSCMT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cxnSp>
        <p:nvCxnSpPr>
          <p:cNvPr id="140" name="肘形接點 139"/>
          <p:cNvCxnSpPr/>
          <p:nvPr/>
        </p:nvCxnSpPr>
        <p:spPr>
          <a:xfrm rot="16200000" flipV="1">
            <a:off x="5509733" y="3361475"/>
            <a:ext cx="1979537" cy="58317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/>
          <p:nvPr/>
        </p:nvCxnSpPr>
        <p:spPr>
          <a:xfrm rot="10800000">
            <a:off x="4860033" y="2088639"/>
            <a:ext cx="1356937" cy="563517"/>
          </a:xfrm>
          <a:prstGeom prst="bentConnector3">
            <a:avLst>
              <a:gd name="adj1" fmla="val 627"/>
            </a:avLst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34"/>
          <p:cNvSpPr/>
          <p:nvPr/>
        </p:nvSpPr>
        <p:spPr bwMode="auto">
          <a:xfrm>
            <a:off x="4696645" y="2247898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155" name="圖案 154"/>
          <p:cNvCxnSpPr>
            <a:stCxn id="149" idx="3"/>
            <a:endCxn id="78" idx="0"/>
          </p:cNvCxnSpPr>
          <p:nvPr/>
        </p:nvCxnSpPr>
        <p:spPr>
          <a:xfrm>
            <a:off x="4869558" y="2407157"/>
            <a:ext cx="1930581" cy="3403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6161959" y="220710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smtClean="0">
                <a:solidFill>
                  <a:srgbClr val="69BE28">
                    <a:lumMod val="75000"/>
                  </a:srgbClr>
                </a:solidFill>
              </a:rPr>
              <a:t> ATP_IO_URC_IND</a:t>
            </a:r>
          </a:p>
          <a:p>
            <a:r>
              <a:rPr lang="en-US" altLang="zh-TW" sz="1000" dirty="0" smtClean="0">
                <a:solidFill>
                  <a:srgbClr val="69BE28">
                    <a:lumMod val="75000"/>
                  </a:srgbClr>
                </a:solidFill>
              </a:rPr>
              <a:t>(+CMT)</a:t>
            </a:r>
          </a:p>
        </p:txBody>
      </p:sp>
      <p:cxnSp>
        <p:nvCxnSpPr>
          <p:cNvPr id="76" name="肘形接點 75"/>
          <p:cNvCxnSpPr>
            <a:stCxn id="135" idx="1"/>
            <a:endCxn id="85" idx="0"/>
          </p:cNvCxnSpPr>
          <p:nvPr/>
        </p:nvCxnSpPr>
        <p:spPr>
          <a:xfrm rot="10800000" flipV="1">
            <a:off x="4112642" y="2088638"/>
            <a:ext cx="574476" cy="908312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67"/>
          <p:cNvSpPr/>
          <p:nvPr/>
        </p:nvSpPr>
        <p:spPr bwMode="auto">
          <a:xfrm>
            <a:off x="3932932" y="2996950"/>
            <a:ext cx="359420" cy="144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93" name="直線單箭頭接點 92"/>
          <p:cNvCxnSpPr>
            <a:stCxn id="85" idx="2"/>
          </p:cNvCxnSpPr>
          <p:nvPr/>
        </p:nvCxnSpPr>
        <p:spPr>
          <a:xfrm>
            <a:off x="4112642" y="3140967"/>
            <a:ext cx="0" cy="115212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ooter Placeholder 3"/>
          <p:cNvSpPr txBox="1">
            <a:spLocks/>
          </p:cNvSpPr>
          <p:nvPr/>
        </p:nvSpPr>
        <p:spPr>
          <a:xfrm>
            <a:off x="3448057" y="3836482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r>
              <a:rPr lang="en-US" altLang="zh-TW" sz="1000" dirty="0" smtClean="0">
                <a:solidFill>
                  <a:srgbClr val="7030A0"/>
                </a:solidFill>
              </a:rPr>
              <a:t>SDM_ATP_CMD_SEND_SMS_DELIVER_IND</a:t>
            </a:r>
          </a:p>
          <a:p>
            <a:r>
              <a:rPr lang="en-US" altLang="zh-TW" sz="1000" dirty="0" smtClean="0">
                <a:solidFill>
                  <a:srgbClr val="7030A0"/>
                </a:solidFill>
              </a:rPr>
              <a:t>(+EIMSCMT)</a:t>
            </a:r>
          </a:p>
        </p:txBody>
      </p:sp>
      <p:sp>
        <p:nvSpPr>
          <p:cNvPr id="98" name="Rectangle 67"/>
          <p:cNvSpPr/>
          <p:nvPr/>
        </p:nvSpPr>
        <p:spPr bwMode="auto">
          <a:xfrm>
            <a:off x="4337226" y="2996950"/>
            <a:ext cx="359420" cy="144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100" name="直線單箭頭接點 99"/>
          <p:cNvCxnSpPr/>
          <p:nvPr/>
        </p:nvCxnSpPr>
        <p:spPr>
          <a:xfrm flipH="1" flipV="1">
            <a:off x="4499572" y="3140969"/>
            <a:ext cx="9054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" name="Footer Placeholder 3"/>
          <p:cNvSpPr txBox="1">
            <a:spLocks/>
          </p:cNvSpPr>
          <p:nvPr/>
        </p:nvSpPr>
        <p:spPr>
          <a:xfrm>
            <a:off x="4103323" y="342391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r>
              <a:rPr lang="en-US" altLang="zh-TW" sz="1000" dirty="0" smtClean="0">
                <a:solidFill>
                  <a:srgbClr val="69BE28">
                    <a:lumMod val="75000"/>
                  </a:srgbClr>
                </a:solidFill>
              </a:rPr>
              <a:t>SDM_ATP_SMS_DELIVER_URC_IND</a:t>
            </a:r>
          </a:p>
          <a:p>
            <a:r>
              <a:rPr lang="en-US" altLang="zh-TW" sz="1000" dirty="0" smtClean="0">
                <a:solidFill>
                  <a:srgbClr val="69BE28">
                    <a:lumMod val="75000"/>
                  </a:srgbClr>
                </a:solidFill>
              </a:rPr>
              <a:t>(+CMT)</a:t>
            </a:r>
          </a:p>
        </p:txBody>
      </p:sp>
      <p:cxnSp>
        <p:nvCxnSpPr>
          <p:cNvPr id="104" name="圖案 103"/>
          <p:cNvCxnSpPr>
            <a:stCxn id="98" idx="0"/>
            <a:endCxn id="149" idx="1"/>
          </p:cNvCxnSpPr>
          <p:nvPr/>
        </p:nvCxnSpPr>
        <p:spPr>
          <a:xfrm rot="5400000" flipH="1" flipV="1">
            <a:off x="4311894" y="2612200"/>
            <a:ext cx="589793" cy="1797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5" name="TextBox 151"/>
          <p:cNvSpPr txBox="1"/>
          <p:nvPr/>
        </p:nvSpPr>
        <p:spPr>
          <a:xfrm>
            <a:off x="4589876" y="404771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</a:t>
            </a:r>
            <a:endParaRPr lang="zh-TW" altLang="en-US" sz="1400" dirty="0">
              <a:solidFill>
                <a:srgbClr val="35363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619563" y="1042988"/>
            <a:ext cx="6465161" cy="2946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384175"/>
            <a:ext cx="8059738" cy="658813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3GPP MT SMS over CS</a:t>
            </a:r>
            <a:br>
              <a:rPr lang="en-US" altLang="zh-TW" sz="2000" dirty="0" smtClean="0"/>
            </a:br>
            <a:r>
              <a:rPr lang="en-US" altLang="zh-TW" sz="2000" dirty="0" smtClean="0"/>
              <a:t>- receive single short message and send deliver report</a:t>
            </a:r>
            <a:endParaRPr lang="zh-TW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A3418D-9FC8-4580-BCBE-8FCEA41FD134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2017/5/12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BBF10-4052-40B1-99C5-9DB648665B6F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11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046752" y="240159"/>
            <a:ext cx="1728192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RIL</a:t>
            </a:r>
            <a:endParaRPr kumimoji="1" lang="zh-TW" altLang="en-US" sz="2000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915816" y="1126485"/>
            <a:ext cx="1944215" cy="20144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ATP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5496" y="3140969"/>
            <a:ext cx="1250096" cy="6480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IMCSMS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496" y="1412776"/>
            <a:ext cx="108012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SMSUA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2915816" y="4293096"/>
            <a:ext cx="1944215" cy="1728192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SDM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28384" y="1126485"/>
            <a:ext cx="1056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1000" dirty="0" smtClean="0">
                <a:solidFill>
                  <a:schemeClr val="accent3">
                    <a:lumMod val="75000"/>
                  </a:schemeClr>
                </a:solidFill>
              </a:rPr>
              <a:t>+CMT</a:t>
            </a:r>
            <a:endParaRPr lang="zh-TW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4" name="Shape 63"/>
          <p:cNvCxnSpPr>
            <a:stCxn id="71" idx="0"/>
            <a:endCxn id="82" idx="3"/>
          </p:cNvCxnSpPr>
          <p:nvPr/>
        </p:nvCxnSpPr>
        <p:spPr bwMode="auto">
          <a:xfrm rot="16200000" flipV="1">
            <a:off x="5511588" y="962001"/>
            <a:ext cx="1133946" cy="243705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850507" y="1402307"/>
            <a:ext cx="219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1000" dirty="0" smtClean="0">
                <a:solidFill>
                  <a:srgbClr val="0070C0"/>
                </a:solidFill>
              </a:rPr>
              <a:t>ATP_AT_CMD_REQ </a:t>
            </a:r>
            <a:br>
              <a:rPr lang="en-US" altLang="zh-TW" sz="1000" dirty="0" smtClean="0">
                <a:solidFill>
                  <a:srgbClr val="0070C0"/>
                </a:solidFill>
              </a:rPr>
            </a:br>
            <a:r>
              <a:rPr lang="en-US" altLang="zh-TW" sz="1000" dirty="0" smtClean="0">
                <a:solidFill>
                  <a:srgbClr val="0070C0"/>
                </a:solidFill>
              </a:rPr>
              <a:t>(AT+CNMA)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687119" y="1454298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96645" y="2260438"/>
            <a:ext cx="163388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915816" y="5501989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483357" y="2747502"/>
            <a:ext cx="1964602" cy="7238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                      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                          </a:t>
            </a: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                        ATP_IO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138623" y="2747503"/>
            <a:ext cx="316931" cy="159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7945161" y="2747503"/>
            <a:ext cx="273582" cy="159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649904" y="2753854"/>
            <a:ext cx="273582" cy="159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2915816" y="4842450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915816" y="1929379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687118" y="1884114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243785" y="504207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</a:t>
            </a:r>
            <a:endParaRPr lang="zh-TW" altLang="en-US" sz="1400" dirty="0">
              <a:solidFill>
                <a:srgbClr val="353630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088729" y="3068960"/>
            <a:ext cx="359420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84240" y="3068959"/>
            <a:ext cx="359420" cy="144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77" name="Rounded Rectangle 141"/>
          <p:cNvSpPr/>
          <p:nvPr/>
        </p:nvSpPr>
        <p:spPr bwMode="auto">
          <a:xfrm>
            <a:off x="5613149" y="5655877"/>
            <a:ext cx="2332012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SMSAL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5613149" y="4642828"/>
            <a:ext cx="2316746" cy="3992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L4B/ATCI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8554194" y="3619763"/>
            <a:ext cx="5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ATP</a:t>
            </a:r>
            <a:endParaRPr lang="zh-TW" alt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8088303" y="528191"/>
            <a:ext cx="0" cy="2225663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6201624" y="5042071"/>
            <a:ext cx="0" cy="613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9" name="圖案 98"/>
          <p:cNvCxnSpPr>
            <a:endCxn id="129" idx="3"/>
          </p:cNvCxnSpPr>
          <p:nvPr/>
        </p:nvCxnSpPr>
        <p:spPr>
          <a:xfrm rot="16200000" flipV="1">
            <a:off x="4611394" y="3043071"/>
            <a:ext cx="1848396" cy="135112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4514635" y="2612363"/>
            <a:ext cx="228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zh-TW" sz="1000" dirty="0" smtClean="0">
                <a:solidFill>
                  <a:srgbClr val="7030A0"/>
                </a:solidFill>
              </a:rPr>
              <a:t>ATP_L4B_AT_URC_IND</a:t>
            </a:r>
          </a:p>
          <a:p>
            <a:pPr lvl="0" algn="ctr"/>
            <a:r>
              <a:rPr lang="en-US" altLang="zh-TW" sz="1000" dirty="0" smtClean="0">
                <a:solidFill>
                  <a:srgbClr val="7030A0"/>
                </a:solidFill>
              </a:rPr>
              <a:t>(+CMT)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243785" y="5255768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>
                <a:solidFill>
                  <a:srgbClr val="7030A0"/>
                </a:solidFill>
              </a:rPr>
              <a:t>+CMT</a:t>
            </a:r>
            <a:endParaRPr lang="zh-TW" altLang="en-US" sz="1000" dirty="0"/>
          </a:p>
        </p:txBody>
      </p:sp>
      <p:sp>
        <p:nvSpPr>
          <p:cNvPr id="105" name="Rectangle 67"/>
          <p:cNvSpPr/>
          <p:nvPr/>
        </p:nvSpPr>
        <p:spPr bwMode="auto">
          <a:xfrm>
            <a:off x="3922245" y="3068957"/>
            <a:ext cx="359420" cy="144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19" name="Rectangle 67"/>
          <p:cNvSpPr/>
          <p:nvPr/>
        </p:nvSpPr>
        <p:spPr bwMode="auto">
          <a:xfrm>
            <a:off x="4327699" y="3068960"/>
            <a:ext cx="359420" cy="144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29" name="Rectangle 90"/>
          <p:cNvSpPr/>
          <p:nvPr/>
        </p:nvSpPr>
        <p:spPr bwMode="auto">
          <a:xfrm>
            <a:off x="4696644" y="2635174"/>
            <a:ext cx="163388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165" name="直線單箭頭接點 164"/>
          <p:cNvCxnSpPr/>
          <p:nvPr/>
        </p:nvCxnSpPr>
        <p:spPr>
          <a:xfrm>
            <a:off x="5966234" y="5042071"/>
            <a:ext cx="0" cy="613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圖案 97"/>
          <p:cNvCxnSpPr>
            <a:stCxn id="91" idx="3"/>
            <a:endCxn id="78" idx="0"/>
          </p:cNvCxnSpPr>
          <p:nvPr/>
        </p:nvCxnSpPr>
        <p:spPr>
          <a:xfrm>
            <a:off x="4860033" y="2419697"/>
            <a:ext cx="1940106" cy="3278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514636" y="2202632"/>
            <a:ext cx="228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zh-TW" sz="1000" dirty="0" smtClean="0">
                <a:solidFill>
                  <a:schemeClr val="accent3">
                    <a:lumMod val="75000"/>
                  </a:schemeClr>
                </a:solidFill>
              </a:rPr>
              <a:t>ATP_IO_URC_IND</a:t>
            </a:r>
          </a:p>
          <a:p>
            <a:pPr lvl="0" algn="ctr"/>
            <a:r>
              <a:rPr lang="en-US" altLang="zh-TW" sz="1000" dirty="0" smtClean="0">
                <a:solidFill>
                  <a:schemeClr val="accent3">
                    <a:lumMod val="75000"/>
                  </a:schemeClr>
                </a:solidFill>
              </a:rPr>
              <a:t>(+CMT)</a:t>
            </a:r>
            <a:endParaRPr lang="zh-TW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3" name="圖案 122"/>
          <p:cNvCxnSpPr>
            <a:stCxn id="100" idx="3"/>
            <a:endCxn id="92" idx="2"/>
          </p:cNvCxnSpPr>
          <p:nvPr/>
        </p:nvCxnSpPr>
        <p:spPr>
          <a:xfrm>
            <a:off x="6800635" y="2812418"/>
            <a:ext cx="1281317" cy="94344"/>
          </a:xfrm>
          <a:prstGeom prst="bentConnector4">
            <a:avLst>
              <a:gd name="adj1" fmla="val 148"/>
              <a:gd name="adj2" fmla="val 342305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Arrow Connector 32"/>
          <p:cNvCxnSpPr/>
          <p:nvPr/>
        </p:nvCxnSpPr>
        <p:spPr bwMode="auto">
          <a:xfrm>
            <a:off x="7769996" y="521840"/>
            <a:ext cx="0" cy="22256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肘形接點 131"/>
          <p:cNvCxnSpPr>
            <a:stCxn id="107" idx="2"/>
            <a:endCxn id="71" idx="2"/>
          </p:cNvCxnSpPr>
          <p:nvPr/>
        </p:nvCxnSpPr>
        <p:spPr>
          <a:xfrm rot="5400000" flipH="1">
            <a:off x="7538716" y="2665135"/>
            <a:ext cx="6351" cy="489606"/>
          </a:xfrm>
          <a:prstGeom prst="bentConnector3">
            <a:avLst>
              <a:gd name="adj1" fmla="val -2601575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6798724" y="694421"/>
            <a:ext cx="4219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 smtClean="0">
                <a:solidFill>
                  <a:srgbClr val="0070C0"/>
                </a:solidFill>
              </a:rPr>
              <a:t>AT+CNMA</a:t>
            </a:r>
          </a:p>
          <a:p>
            <a:r>
              <a:rPr lang="en-US" altLang="zh-TW" sz="1000" dirty="0" smtClean="0">
                <a:solidFill>
                  <a:srgbClr val="0070C0"/>
                </a:solidFill>
              </a:rPr>
              <a:t>[=&lt;n&gt;</a:t>
            </a:r>
          </a:p>
          <a:p>
            <a:r>
              <a:rPr lang="en-US" altLang="zh-TW" sz="1000" dirty="0" smtClean="0">
                <a:solidFill>
                  <a:srgbClr val="0070C0"/>
                </a:solidFill>
              </a:rPr>
              <a:t>[,&lt;length&gt;,PDU]]</a:t>
            </a:r>
          </a:p>
          <a:p>
            <a:r>
              <a:rPr lang="en-US" altLang="zh-TW" sz="1000" dirty="0" smtClean="0">
                <a:solidFill>
                  <a:srgbClr val="0070C0"/>
                </a:solidFill>
              </a:rPr>
              <a:t>&lt;CR&gt;</a:t>
            </a:r>
          </a:p>
        </p:txBody>
      </p:sp>
      <p:cxnSp>
        <p:nvCxnSpPr>
          <p:cNvPr id="137" name="肘形接點 136"/>
          <p:cNvCxnSpPr>
            <a:stCxn id="82" idx="1"/>
            <a:endCxn id="68" idx="0"/>
          </p:cNvCxnSpPr>
          <p:nvPr/>
        </p:nvCxnSpPr>
        <p:spPr>
          <a:xfrm rot="10800000" flipV="1">
            <a:off x="3663951" y="1613557"/>
            <a:ext cx="1023169" cy="1455402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肘形接點 138"/>
          <p:cNvCxnSpPr/>
          <p:nvPr/>
        </p:nvCxnSpPr>
        <p:spPr>
          <a:xfrm rot="16200000" flipH="1">
            <a:off x="4113405" y="2790000"/>
            <a:ext cx="2599456" cy="1106201"/>
          </a:xfrm>
          <a:prstGeom prst="bentConnector3">
            <a:avLst>
              <a:gd name="adj1" fmla="val -501"/>
            </a:avLst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5196215" y="5255767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</a:rPr>
              <a:t>AT+CNMA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641673" y="2747503"/>
            <a:ext cx="316931" cy="159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55" name="圖案 54"/>
          <p:cNvCxnSpPr>
            <a:stCxn id="129" idx="1"/>
            <a:endCxn id="119" idx="0"/>
          </p:cNvCxnSpPr>
          <p:nvPr/>
        </p:nvCxnSpPr>
        <p:spPr>
          <a:xfrm rot="10800000" flipV="1">
            <a:off x="4507410" y="2794432"/>
            <a:ext cx="189235" cy="27452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線單箭頭接點 56"/>
          <p:cNvCxnSpPr>
            <a:stCxn id="119" idx="2"/>
          </p:cNvCxnSpPr>
          <p:nvPr/>
        </p:nvCxnSpPr>
        <p:spPr>
          <a:xfrm>
            <a:off x="4507409" y="3212977"/>
            <a:ext cx="7227" cy="10801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矩形 58"/>
          <p:cNvSpPr/>
          <p:nvPr/>
        </p:nvSpPr>
        <p:spPr>
          <a:xfrm>
            <a:off x="3663950" y="3471357"/>
            <a:ext cx="24681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1000" dirty="0" smtClean="0">
                <a:solidFill>
                  <a:srgbClr val="7030A0"/>
                </a:solidFill>
              </a:rPr>
              <a:t>SDM_ATP_CMD_SEND_SMS_DELIVER_IND</a:t>
            </a:r>
          </a:p>
          <a:p>
            <a:pPr lvl="0"/>
            <a:r>
              <a:rPr lang="en-US" altLang="zh-TW" sz="1000" dirty="0" smtClean="0">
                <a:solidFill>
                  <a:srgbClr val="7030A0"/>
                </a:solidFill>
              </a:rPr>
              <a:t>(+CMT)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4110273" y="3212977"/>
            <a:ext cx="7227" cy="1080119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Footer Placeholder 3"/>
          <p:cNvSpPr txBox="1">
            <a:spLocks/>
          </p:cNvSpPr>
          <p:nvPr/>
        </p:nvSpPr>
        <p:spPr>
          <a:xfrm>
            <a:off x="2764015" y="3806532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75000"/>
                  </a:schemeClr>
                </a:solidFill>
              </a:rPr>
              <a:t>SDM_ATP_SMS_DELIVER_URC_IND</a:t>
            </a:r>
          </a:p>
          <a:p>
            <a:pPr algn="ctr"/>
            <a:r>
              <a:rPr lang="en-US" altLang="zh-TW" sz="1000" dirty="0" smtClean="0">
                <a:solidFill>
                  <a:schemeClr val="accent3">
                    <a:lumMod val="75000"/>
                  </a:schemeClr>
                </a:solidFill>
              </a:rPr>
              <a:t>(+CMT</a:t>
            </a:r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cxnSp>
        <p:nvCxnSpPr>
          <p:cNvPr id="74" name="圖案 73"/>
          <p:cNvCxnSpPr>
            <a:stCxn id="105" idx="0"/>
            <a:endCxn id="91" idx="1"/>
          </p:cNvCxnSpPr>
          <p:nvPr/>
        </p:nvCxnSpPr>
        <p:spPr>
          <a:xfrm rot="5400000" flipH="1" flipV="1">
            <a:off x="4074670" y="2446982"/>
            <a:ext cx="649260" cy="59469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TextBox 150"/>
          <p:cNvSpPr txBox="1"/>
          <p:nvPr/>
        </p:nvSpPr>
        <p:spPr>
          <a:xfrm>
            <a:off x="3765307" y="401776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</a:t>
            </a:r>
            <a:endParaRPr lang="zh-TW" altLang="en-US" dirty="0">
              <a:solidFill>
                <a:srgbClr val="353630"/>
              </a:solidFill>
            </a:endParaRPr>
          </a:p>
        </p:txBody>
      </p:sp>
      <p:sp>
        <p:nvSpPr>
          <p:cNvPr id="76" name="TextBox 151"/>
          <p:cNvSpPr txBox="1"/>
          <p:nvPr/>
        </p:nvSpPr>
        <p:spPr>
          <a:xfrm>
            <a:off x="7425030" y="149464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</a:t>
            </a:r>
            <a:endParaRPr lang="zh-TW" altLang="en-US" sz="1400" dirty="0">
              <a:solidFill>
                <a:srgbClr val="353630"/>
              </a:solidFill>
            </a:endParaRPr>
          </a:p>
        </p:txBody>
      </p:sp>
      <p:cxnSp>
        <p:nvCxnSpPr>
          <p:cNvPr id="83" name="直線單箭頭接點 82"/>
          <p:cNvCxnSpPr>
            <a:stCxn id="68" idx="2"/>
          </p:cNvCxnSpPr>
          <p:nvPr/>
        </p:nvCxnSpPr>
        <p:spPr>
          <a:xfrm>
            <a:off x="3663950" y="3212976"/>
            <a:ext cx="0" cy="108012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7"/>
          <p:cNvSpPr txBox="1"/>
          <p:nvPr/>
        </p:nvSpPr>
        <p:spPr>
          <a:xfrm>
            <a:off x="2308064" y="4365830"/>
            <a:ext cx="271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0070C0"/>
                </a:solidFill>
              </a:rPr>
              <a:t>SDM_ATP_CMD_SEND_DELIVER_REPORT_IND</a:t>
            </a:r>
            <a:br>
              <a:rPr lang="en-US" altLang="zh-TW" sz="1000" dirty="0" smtClean="0">
                <a:solidFill>
                  <a:srgbClr val="0070C0"/>
                </a:solidFill>
              </a:rPr>
            </a:br>
            <a:r>
              <a:rPr lang="en-US" altLang="zh-TW" sz="1000" dirty="0" smtClean="0">
                <a:solidFill>
                  <a:srgbClr val="0070C0"/>
                </a:solidFill>
              </a:rPr>
              <a:t>(AT+CNMA)</a:t>
            </a: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3286408" y="3212977"/>
            <a:ext cx="0" cy="10801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圖案 89"/>
          <p:cNvCxnSpPr>
            <a:stCxn id="63" idx="0"/>
            <a:endCxn id="135" idx="1"/>
          </p:cNvCxnSpPr>
          <p:nvPr/>
        </p:nvCxnSpPr>
        <p:spPr>
          <a:xfrm rot="5400000" flipH="1" flipV="1">
            <a:off x="3464985" y="1846828"/>
            <a:ext cx="1025587" cy="141867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Box 87"/>
          <p:cNvSpPr txBox="1"/>
          <p:nvPr/>
        </p:nvSpPr>
        <p:spPr>
          <a:xfrm>
            <a:off x="1285592" y="3373542"/>
            <a:ext cx="3281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C00000"/>
                </a:solidFill>
              </a:rPr>
              <a:t>MSG_ID_SDM_ATP_CMD_SEND_CS_DELIVER_REPORT</a:t>
            </a:r>
          </a:p>
          <a:p>
            <a:pPr algn="ctr"/>
            <a:r>
              <a:rPr lang="en-US" altLang="zh-TW" sz="1000" dirty="0" smtClean="0">
                <a:solidFill>
                  <a:srgbClr val="C00000"/>
                </a:solidFill>
              </a:rPr>
              <a:t>(AT+CNMA)</a:t>
            </a:r>
          </a:p>
          <a:p>
            <a:pPr algn="ctr"/>
            <a:endParaRPr lang="en-US" altLang="zh-TW" sz="1000" dirty="0" smtClean="0">
              <a:solidFill>
                <a:srgbClr val="C00000"/>
              </a:solidFill>
            </a:endParaRPr>
          </a:p>
        </p:txBody>
      </p:sp>
      <p:sp>
        <p:nvSpPr>
          <p:cNvPr id="94" name="TextBox 96"/>
          <p:cNvSpPr txBox="1"/>
          <p:nvPr/>
        </p:nvSpPr>
        <p:spPr>
          <a:xfrm>
            <a:off x="4762359" y="1802522"/>
            <a:ext cx="2693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1000" dirty="0" smtClean="0">
                <a:solidFill>
                  <a:srgbClr val="C00000"/>
                </a:solidFill>
              </a:rPr>
              <a:t> ATP_L4B_AT_CMD_REQ </a:t>
            </a:r>
            <a:br>
              <a:rPr lang="en-US" altLang="zh-TW" sz="1000" dirty="0" smtClean="0">
                <a:solidFill>
                  <a:srgbClr val="C00000"/>
                </a:solidFill>
              </a:rPr>
            </a:br>
            <a:r>
              <a:rPr lang="en-US" altLang="zh-TW" sz="1000" dirty="0" smtClean="0">
                <a:solidFill>
                  <a:srgbClr val="C00000"/>
                </a:solidFill>
              </a:rPr>
              <a:t>   (AT+CNMA)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95" name="TextBox 152"/>
          <p:cNvSpPr txBox="1"/>
          <p:nvPr/>
        </p:nvSpPr>
        <p:spPr>
          <a:xfrm flipH="1">
            <a:off x="2915815" y="3871467"/>
            <a:ext cx="3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</a:t>
            </a:r>
            <a:endParaRPr lang="zh-TW" altLang="en-US" sz="1400" dirty="0">
              <a:solidFill>
                <a:srgbClr val="35363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619563" y="1042988"/>
            <a:ext cx="6465161" cy="2946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384175"/>
            <a:ext cx="8059738" cy="658813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3GPP2 MT  SMS </a:t>
            </a:r>
            <a:r>
              <a:rPr lang="en-US" altLang="zh-TW" sz="2000" dirty="0" smtClean="0"/>
              <a:t>over IMS </a:t>
            </a:r>
            <a:endParaRPr lang="zh-TW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A3418D-9FC8-4580-BCBE-8FCEA41FD134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2017/5/12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BBF10-4052-40B1-99C5-9DB648665B6F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12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046752" y="240159"/>
            <a:ext cx="1728192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RIL</a:t>
            </a:r>
            <a:endParaRPr kumimoji="1" lang="zh-TW" altLang="en-US" sz="2000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915816" y="1126485"/>
            <a:ext cx="1944215" cy="20144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ATP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5496" y="3140969"/>
            <a:ext cx="1250096" cy="6480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IMCSMS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496" y="1412776"/>
            <a:ext cx="108012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SMSUA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575555" y="1700808"/>
            <a:ext cx="0" cy="14401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2915816" y="4293096"/>
            <a:ext cx="1944215" cy="1728192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SDM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52" name="Shape 51"/>
          <p:cNvCxnSpPr>
            <a:stCxn id="112" idx="1"/>
            <a:endCxn id="10" idx="2"/>
          </p:cNvCxnSpPr>
          <p:nvPr/>
        </p:nvCxnSpPr>
        <p:spPr bwMode="auto">
          <a:xfrm rot="10800000">
            <a:off x="660544" y="3789041"/>
            <a:ext cx="2255272" cy="121266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7081065" y="5042071"/>
            <a:ext cx="0" cy="613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hape 63"/>
          <p:cNvCxnSpPr>
            <a:stCxn id="71" idx="0"/>
            <a:endCxn id="82" idx="3"/>
          </p:cNvCxnSpPr>
          <p:nvPr/>
        </p:nvCxnSpPr>
        <p:spPr bwMode="auto">
          <a:xfrm rot="16200000" flipV="1">
            <a:off x="5511588" y="962001"/>
            <a:ext cx="1133946" cy="243705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755842" y="4803747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0070C0"/>
                </a:solidFill>
              </a:rPr>
              <a:t>SDM_IMCSMS_C2K_ACKNOWLEDGE</a:t>
            </a:r>
          </a:p>
          <a:p>
            <a:pPr algn="ctr"/>
            <a:r>
              <a:rPr lang="en-US" altLang="zh-TW" sz="1000" dirty="0" smtClean="0">
                <a:solidFill>
                  <a:srgbClr val="0070C0"/>
                </a:solidFill>
              </a:rPr>
              <a:t>(</a:t>
            </a:r>
            <a:r>
              <a:rPr lang="en-US" altLang="zh-TW" sz="1000" dirty="0" err="1" smtClean="0">
                <a:solidFill>
                  <a:srgbClr val="0070C0"/>
                </a:solidFill>
              </a:rPr>
              <a:t>pdu</a:t>
            </a:r>
            <a:r>
              <a:rPr lang="en-US" altLang="zh-TW" sz="1000" dirty="0" smtClean="0">
                <a:solidFill>
                  <a:srgbClr val="0070C0"/>
                </a:solidFill>
              </a:rPr>
              <a:t>)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50507" y="1402307"/>
            <a:ext cx="219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1000" dirty="0" smtClean="0">
                <a:solidFill>
                  <a:srgbClr val="0070C0"/>
                </a:solidFill>
              </a:rPr>
              <a:t>ATP_AT_CMD_REQ </a:t>
            </a:r>
            <a:br>
              <a:rPr lang="en-US" altLang="zh-TW" sz="1000" dirty="0" smtClean="0">
                <a:solidFill>
                  <a:srgbClr val="0070C0"/>
                </a:solidFill>
              </a:rPr>
            </a:br>
            <a:r>
              <a:rPr lang="en-US" altLang="zh-TW" sz="1000" dirty="0" smtClean="0">
                <a:solidFill>
                  <a:srgbClr val="0070C0"/>
                </a:solidFill>
              </a:rPr>
              <a:t>(AT+EC2KCNMA)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687119" y="1454298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88669" y="3712095"/>
            <a:ext cx="30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0070C0"/>
                </a:solidFill>
              </a:rPr>
              <a:t>ATP_L4B_AT_CMD_REQ</a:t>
            </a:r>
          </a:p>
          <a:p>
            <a:pPr algn="ctr"/>
            <a:r>
              <a:rPr lang="en-US" altLang="zh-TW" sz="1000" dirty="0" smtClean="0">
                <a:solidFill>
                  <a:srgbClr val="0070C0"/>
                </a:solidFill>
              </a:rPr>
              <a:t>(AT+EC2KCNMA)</a:t>
            </a:r>
            <a:br>
              <a:rPr lang="en-US" altLang="zh-TW" sz="1000" dirty="0" smtClean="0">
                <a:solidFill>
                  <a:srgbClr val="0070C0"/>
                </a:solidFill>
              </a:rPr>
            </a:br>
            <a:endParaRPr lang="en-US" altLang="zh-TW" sz="1000" dirty="0" smtClean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41673" y="4266093"/>
            <a:ext cx="2465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</a:rPr>
              <a:t>ATP_L4B_AT_URC_IND(+EC2KCMT)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96645" y="2588244"/>
            <a:ext cx="163388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3501" y="5943909"/>
            <a:ext cx="2132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FF0000"/>
                </a:solidFill>
              </a:rPr>
              <a:t>IMCSMS_CVAL_C2K_SMS_RECV_REQ</a:t>
            </a:r>
          </a:p>
        </p:txBody>
      </p:sp>
      <p:cxnSp>
        <p:nvCxnSpPr>
          <p:cNvPr id="51" name="Shape 50"/>
          <p:cNvCxnSpPr>
            <a:stCxn id="77" idx="2"/>
          </p:cNvCxnSpPr>
          <p:nvPr/>
        </p:nvCxnSpPr>
        <p:spPr bwMode="auto">
          <a:xfrm rot="5400000" flipH="1">
            <a:off x="2588860" y="1451705"/>
            <a:ext cx="2154869" cy="6829540"/>
          </a:xfrm>
          <a:prstGeom prst="bentConnector4">
            <a:avLst>
              <a:gd name="adj1" fmla="val -10609"/>
              <a:gd name="adj2" fmla="val 100072"/>
            </a:avLst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251523" y="1700808"/>
            <a:ext cx="0" cy="14401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2915816" y="5501989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grpSp>
        <p:nvGrpSpPr>
          <p:cNvPr id="4" name="群組 104"/>
          <p:cNvGrpSpPr/>
          <p:nvPr/>
        </p:nvGrpSpPr>
        <p:grpSpPr>
          <a:xfrm>
            <a:off x="6483357" y="2747502"/>
            <a:ext cx="1964602" cy="723855"/>
            <a:chOff x="6437014" y="4293095"/>
            <a:chExt cx="1964602" cy="72385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6437014" y="4293095"/>
              <a:ext cx="1964602" cy="72385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b="1" dirty="0" smtClean="0">
                  <a:solidFill>
                    <a:srgbClr val="353630"/>
                  </a:solidFill>
                  <a:latin typeface="Arial" charset="0"/>
                  <a:ea typeface="標楷體" pitchFamily="65" charset="-120"/>
                  <a:cs typeface="Arial" charset="0"/>
                </a:rPr>
                <a:t>                       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 smtClean="0">
                  <a:solidFill>
                    <a:srgbClr val="353630"/>
                  </a:solidFill>
                  <a:latin typeface="Arial" charset="0"/>
                  <a:ea typeface="標楷體" pitchFamily="65" charset="-120"/>
                  <a:cs typeface="Arial" charset="0"/>
                </a:rPr>
                <a:t>                          </a:t>
              </a:r>
              <a:r>
                <a:rPr kumimoji="1" lang="en-US" altLang="zh-TW" b="1" dirty="0" smtClean="0">
                  <a:solidFill>
                    <a:srgbClr val="353630"/>
                  </a:solidFill>
                  <a:latin typeface="Arial" charset="0"/>
                  <a:ea typeface="標楷體" pitchFamily="65" charset="-120"/>
                  <a:cs typeface="Arial" charset="0"/>
                </a:rPr>
                <a:t>                        ATP_IO</a:t>
              </a:r>
              <a:endParaRPr kumimoji="1" lang="zh-TW" altLang="en-US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7092280" y="4293096"/>
              <a:ext cx="316931" cy="1592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 b="1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6595330" y="4293096"/>
              <a:ext cx="316931" cy="1592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 b="1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7898818" y="4293096"/>
              <a:ext cx="273582" cy="1592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 b="1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cxnSp>
          <p:nvCxnSpPr>
            <p:cNvPr id="101" name="Elbow Connector 100"/>
            <p:cNvCxnSpPr>
              <a:stCxn id="92" idx="2"/>
              <a:endCxn id="71" idx="2"/>
            </p:cNvCxnSpPr>
            <p:nvPr/>
          </p:nvCxnSpPr>
          <p:spPr bwMode="auto">
            <a:xfrm rot="5400000">
              <a:off x="7643178" y="4059924"/>
              <a:ext cx="12700" cy="784863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7" name="Rectangle 106"/>
            <p:cNvSpPr/>
            <p:nvPr/>
          </p:nvSpPr>
          <p:spPr bwMode="auto">
            <a:xfrm>
              <a:off x="7603561" y="4299447"/>
              <a:ext cx="273582" cy="1592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 b="1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endParaRPr>
            </a:p>
          </p:txBody>
        </p:sp>
        <p:cxnSp>
          <p:nvCxnSpPr>
            <p:cNvPr id="110" name="Elbow Connector 109"/>
            <p:cNvCxnSpPr>
              <a:stCxn id="78" idx="2"/>
              <a:endCxn id="107" idx="2"/>
            </p:cNvCxnSpPr>
            <p:nvPr/>
          </p:nvCxnSpPr>
          <p:spPr bwMode="auto">
            <a:xfrm rot="16200000" flipH="1">
              <a:off x="7243899" y="3962252"/>
              <a:ext cx="6351" cy="986556"/>
            </a:xfrm>
            <a:prstGeom prst="bentConnector3">
              <a:avLst>
                <a:gd name="adj1" fmla="val 4999262"/>
              </a:avLst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2" name="Rectangle 111"/>
          <p:cNvSpPr/>
          <p:nvPr/>
        </p:nvSpPr>
        <p:spPr bwMode="auto">
          <a:xfrm>
            <a:off x="2915816" y="4842450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915816" y="1929379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687118" y="1929379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51523" y="53481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</a:t>
            </a:r>
            <a:endParaRPr lang="zh-TW" altLang="en-US" sz="1400" dirty="0">
              <a:solidFill>
                <a:srgbClr val="35363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441730" y="99752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</a:t>
            </a:r>
            <a:endParaRPr lang="zh-TW" altLang="en-US" dirty="0">
              <a:solidFill>
                <a:srgbClr val="35363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102993" y="164852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</a:t>
            </a:r>
            <a:endParaRPr lang="zh-TW" altLang="en-US" sz="1400" dirty="0">
              <a:solidFill>
                <a:srgbClr val="35363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98642" y="464985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</a:t>
            </a:r>
            <a:endParaRPr lang="zh-TW" altLang="en-US" sz="1400" dirty="0">
              <a:solidFill>
                <a:srgbClr val="353630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492500" y="2996952"/>
            <a:ext cx="359420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960242" y="2996951"/>
            <a:ext cx="359420" cy="144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73" name="Shape 72"/>
          <p:cNvCxnSpPr>
            <a:stCxn id="82" idx="1"/>
            <a:endCxn id="63" idx="0"/>
          </p:cNvCxnSpPr>
          <p:nvPr/>
        </p:nvCxnSpPr>
        <p:spPr bwMode="auto">
          <a:xfrm rot="10800000" flipV="1">
            <a:off x="3672211" y="1613556"/>
            <a:ext cx="1014909" cy="138339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hape 74"/>
          <p:cNvCxnSpPr>
            <a:stCxn id="68" idx="0"/>
            <a:endCxn id="149" idx="1"/>
          </p:cNvCxnSpPr>
          <p:nvPr/>
        </p:nvCxnSpPr>
        <p:spPr bwMode="auto">
          <a:xfrm rot="5400000" flipH="1" flipV="1">
            <a:off x="4118639" y="2428470"/>
            <a:ext cx="589795" cy="54716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ounded Rectangle 141"/>
          <p:cNvSpPr/>
          <p:nvPr/>
        </p:nvSpPr>
        <p:spPr bwMode="auto">
          <a:xfrm>
            <a:off x="6216969" y="5655877"/>
            <a:ext cx="1728192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CVAL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6201703" y="4642828"/>
            <a:ext cx="1728192" cy="3992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L4B/ATCI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8554194" y="3619763"/>
            <a:ext cx="5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ATP</a:t>
            </a:r>
            <a:endParaRPr lang="zh-TW" altLang="en-US" dirty="0"/>
          </a:p>
        </p:txBody>
      </p:sp>
      <p:cxnSp>
        <p:nvCxnSpPr>
          <p:cNvPr id="67" name="Straight Arrow Connector 32"/>
          <p:cNvCxnSpPr>
            <a:endCxn id="92" idx="0"/>
          </p:cNvCxnSpPr>
          <p:nvPr/>
        </p:nvCxnSpPr>
        <p:spPr bwMode="auto">
          <a:xfrm>
            <a:off x="8074728" y="513918"/>
            <a:ext cx="7224" cy="22335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48"/>
          <p:cNvSpPr txBox="1"/>
          <p:nvPr/>
        </p:nvSpPr>
        <p:spPr>
          <a:xfrm>
            <a:off x="8039232" y="597415"/>
            <a:ext cx="115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70C0"/>
                </a:solidFill>
              </a:rPr>
              <a:t>AT+EC2KCNMA</a:t>
            </a:r>
          </a:p>
          <a:p>
            <a:r>
              <a:rPr lang="en-US" altLang="zh-TW" sz="1000" dirty="0" smtClean="0">
                <a:solidFill>
                  <a:srgbClr val="0070C0"/>
                </a:solidFill>
              </a:rPr>
              <a:t>= &lt;</a:t>
            </a:r>
            <a:r>
              <a:rPr lang="en-US" altLang="zh-TW" sz="1000" dirty="0" err="1" smtClean="0">
                <a:solidFill>
                  <a:srgbClr val="0070C0"/>
                </a:solidFill>
              </a:rPr>
              <a:t>len</a:t>
            </a:r>
            <a:r>
              <a:rPr lang="en-US" altLang="zh-TW" sz="1000" dirty="0" smtClean="0">
                <a:solidFill>
                  <a:srgbClr val="0070C0"/>
                </a:solidFill>
              </a:rPr>
              <a:t>&gt;, &lt;</a:t>
            </a:r>
            <a:r>
              <a:rPr lang="en-US" altLang="zh-TW" sz="1000" dirty="0" err="1" smtClean="0">
                <a:solidFill>
                  <a:srgbClr val="0070C0"/>
                </a:solidFill>
              </a:rPr>
              <a:t>pdu</a:t>
            </a:r>
            <a:r>
              <a:rPr lang="en-US" altLang="zh-TW" sz="1000" dirty="0" smtClean="0">
                <a:solidFill>
                  <a:srgbClr val="0070C0"/>
                </a:solidFill>
              </a:rPr>
              <a:t>&gt;</a:t>
            </a:r>
          </a:p>
        </p:txBody>
      </p:sp>
      <p:cxnSp>
        <p:nvCxnSpPr>
          <p:cNvPr id="70" name="Straight Arrow Connector 80"/>
          <p:cNvCxnSpPr/>
          <p:nvPr/>
        </p:nvCxnSpPr>
        <p:spPr bwMode="auto">
          <a:xfrm flipV="1">
            <a:off x="7786696" y="513919"/>
            <a:ext cx="0" cy="22335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83"/>
          <p:cNvSpPr txBox="1"/>
          <p:nvPr/>
        </p:nvSpPr>
        <p:spPr>
          <a:xfrm>
            <a:off x="6994608" y="60670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</a:rPr>
              <a:t>+EC2KCMT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149" name="Rectangle 134"/>
          <p:cNvSpPr/>
          <p:nvPr/>
        </p:nvSpPr>
        <p:spPr bwMode="auto">
          <a:xfrm>
            <a:off x="4687120" y="2247897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155" name="圖案 154"/>
          <p:cNvCxnSpPr>
            <a:stCxn id="149" idx="3"/>
            <a:endCxn id="78" idx="0"/>
          </p:cNvCxnSpPr>
          <p:nvPr/>
        </p:nvCxnSpPr>
        <p:spPr>
          <a:xfrm>
            <a:off x="4860033" y="2407156"/>
            <a:ext cx="1940106" cy="34034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矩形 156"/>
          <p:cNvSpPr/>
          <p:nvPr/>
        </p:nvSpPr>
        <p:spPr>
          <a:xfrm>
            <a:off x="4881091" y="220710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</a:rPr>
              <a:t> ATP_IO_URC_IND </a:t>
            </a:r>
            <a:br>
              <a:rPr lang="en-US" altLang="zh-TW" sz="1000" dirty="0" smtClean="0">
                <a:solidFill>
                  <a:srgbClr val="C00000"/>
                </a:solidFill>
              </a:rPr>
            </a:br>
            <a:r>
              <a:rPr lang="en-US" altLang="zh-TW" sz="1000" dirty="0" smtClean="0">
                <a:solidFill>
                  <a:srgbClr val="C00000"/>
                </a:solidFill>
              </a:rPr>
              <a:t>   (+EC2KCMT: &lt;</a:t>
            </a:r>
            <a:r>
              <a:rPr lang="en-US" altLang="zh-TW" sz="1000" dirty="0" err="1" smtClean="0">
                <a:solidFill>
                  <a:srgbClr val="C00000"/>
                </a:solidFill>
              </a:rPr>
              <a:t>len</a:t>
            </a:r>
            <a:r>
              <a:rPr lang="en-US" altLang="zh-TW" sz="1000" dirty="0" smtClean="0">
                <a:solidFill>
                  <a:srgbClr val="C00000"/>
                </a:solidFill>
              </a:rPr>
              <a:t>&gt;, &lt;</a:t>
            </a:r>
            <a:r>
              <a:rPr lang="en-US" altLang="zh-TW" sz="1000" dirty="0" err="1" smtClean="0">
                <a:solidFill>
                  <a:srgbClr val="C00000"/>
                </a:solidFill>
              </a:rPr>
              <a:t>pdu</a:t>
            </a:r>
            <a:r>
              <a:rPr lang="en-US" altLang="zh-TW" sz="1000" dirty="0" smtClean="0">
                <a:solidFill>
                  <a:srgbClr val="C00000"/>
                </a:solidFill>
              </a:rPr>
              <a:t>&gt;)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58" name="TextBox 89"/>
          <p:cNvSpPr txBox="1"/>
          <p:nvPr/>
        </p:nvSpPr>
        <p:spPr>
          <a:xfrm>
            <a:off x="7138623" y="5224989"/>
            <a:ext cx="2465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</a:rPr>
              <a:t>+EC2KCMT 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62" name="肘形接點 61"/>
          <p:cNvCxnSpPr>
            <a:stCxn id="142" idx="0"/>
            <a:endCxn id="68" idx="2"/>
          </p:cNvCxnSpPr>
          <p:nvPr/>
        </p:nvCxnSpPr>
        <p:spPr>
          <a:xfrm rot="16200000" flipV="1">
            <a:off x="4851946" y="2428974"/>
            <a:ext cx="1501860" cy="29258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線接點 86"/>
          <p:cNvCxnSpPr>
            <a:stCxn id="63" idx="2"/>
          </p:cNvCxnSpPr>
          <p:nvPr/>
        </p:nvCxnSpPr>
        <p:spPr>
          <a:xfrm>
            <a:off x="3672210" y="3140968"/>
            <a:ext cx="0" cy="100201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直線接點 92"/>
          <p:cNvCxnSpPr/>
          <p:nvPr/>
        </p:nvCxnSpPr>
        <p:spPr>
          <a:xfrm>
            <a:off x="3672210" y="4142983"/>
            <a:ext cx="296946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直線接點 94"/>
          <p:cNvCxnSpPr/>
          <p:nvPr/>
        </p:nvCxnSpPr>
        <p:spPr>
          <a:xfrm>
            <a:off x="6641673" y="4142983"/>
            <a:ext cx="0" cy="4998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線單箭頭接點 96"/>
          <p:cNvCxnSpPr/>
          <p:nvPr/>
        </p:nvCxnSpPr>
        <p:spPr>
          <a:xfrm>
            <a:off x="6641673" y="5042071"/>
            <a:ext cx="0" cy="613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TextBox 87"/>
          <p:cNvSpPr txBox="1"/>
          <p:nvPr/>
        </p:nvSpPr>
        <p:spPr>
          <a:xfrm>
            <a:off x="4786576" y="5101879"/>
            <a:ext cx="300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0070C0"/>
                </a:solidFill>
              </a:rPr>
              <a:t>AT+EC2KCNMA</a:t>
            </a:r>
            <a:br>
              <a:rPr lang="en-US" altLang="zh-TW" sz="1000" dirty="0" smtClean="0">
                <a:solidFill>
                  <a:srgbClr val="0070C0"/>
                </a:solidFill>
              </a:rPr>
            </a:br>
            <a:endParaRPr lang="en-US" altLang="zh-TW" sz="1000" dirty="0" smtClean="0">
              <a:solidFill>
                <a:srgbClr val="0070C0"/>
              </a:solidFill>
            </a:endParaRPr>
          </a:p>
        </p:txBody>
      </p:sp>
      <p:cxnSp>
        <p:nvCxnSpPr>
          <p:cNvPr id="102" name="肘形接點 101"/>
          <p:cNvCxnSpPr>
            <a:stCxn id="77" idx="1"/>
          </p:cNvCxnSpPr>
          <p:nvPr/>
        </p:nvCxnSpPr>
        <p:spPr>
          <a:xfrm rot="10800000">
            <a:off x="4850507" y="5101879"/>
            <a:ext cx="1366462" cy="6980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TextBox 87"/>
          <p:cNvSpPr txBox="1"/>
          <p:nvPr/>
        </p:nvSpPr>
        <p:spPr>
          <a:xfrm>
            <a:off x="3641553" y="4689689"/>
            <a:ext cx="30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rgbClr val="0070C0"/>
                </a:solidFill>
              </a:rPr>
              <a:t>SDM_CVAL_C2K_SMS_IND</a:t>
            </a:r>
            <a:br>
              <a:rPr lang="en-US" altLang="zh-TW" sz="1000" dirty="0" smtClean="0">
                <a:solidFill>
                  <a:srgbClr val="0070C0"/>
                </a:solidFill>
              </a:rPr>
            </a:br>
            <a:r>
              <a:rPr lang="en-US" altLang="zh-TW" sz="1000" dirty="0" smtClean="0">
                <a:solidFill>
                  <a:srgbClr val="0070C0"/>
                </a:solidFill>
              </a:rPr>
              <a:t>(C2K_ACK)</a:t>
            </a:r>
            <a:br>
              <a:rPr lang="en-US" altLang="zh-TW" sz="1000" dirty="0" smtClean="0">
                <a:solidFill>
                  <a:srgbClr val="0070C0"/>
                </a:solidFill>
              </a:rPr>
            </a:br>
            <a:endParaRPr lang="en-US" altLang="zh-TW" sz="1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2619563" y="1042988"/>
            <a:ext cx="6465161" cy="2946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384175"/>
            <a:ext cx="8059738" cy="658813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3GPP2 MT  SMS over CS</a:t>
            </a:r>
            <a:br>
              <a:rPr lang="en-US" altLang="zh-TW" sz="2000" dirty="0" smtClean="0"/>
            </a:br>
            <a:endParaRPr lang="zh-TW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A3418D-9FC8-4580-BCBE-8FCEA41FD134}" type="datetime1">
              <a:rPr lang="ja-JP" altLang="en-US" smtClean="0">
                <a:solidFill>
                  <a:srgbClr val="999A94"/>
                </a:solidFill>
              </a:rPr>
              <a:pPr>
                <a:defRPr/>
              </a:pPr>
              <a:t>2017/5/12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999A94"/>
                </a:solidFill>
              </a:rPr>
              <a:t>Copyright © MediaTek Inc. All rights reserved.</a:t>
            </a:r>
            <a:endParaRPr lang="en-US" altLang="zh-TW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BBF10-4052-40B1-99C5-9DB648665B6F}" type="slidenum">
              <a:rPr lang="en-US" altLang="ja-JP" smtClean="0">
                <a:solidFill>
                  <a:srgbClr val="F39A1E"/>
                </a:solidFill>
              </a:rPr>
              <a:pPr>
                <a:defRPr/>
              </a:pPr>
              <a:t>13</a:t>
            </a:fld>
            <a:endParaRPr lang="en-US" altLang="ja-JP">
              <a:solidFill>
                <a:srgbClr val="F39A1E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046752" y="240159"/>
            <a:ext cx="1728192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RIL</a:t>
            </a:r>
            <a:endParaRPr kumimoji="1" lang="zh-TW" altLang="en-US" sz="2000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915816" y="1126485"/>
            <a:ext cx="1944215" cy="20144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ATP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5496" y="3140969"/>
            <a:ext cx="1250096" cy="6480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IMCSMS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496" y="1412776"/>
            <a:ext cx="108012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SMSUA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2915816" y="4293096"/>
            <a:ext cx="1944215" cy="1728192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SDM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28384" y="1126485"/>
            <a:ext cx="1056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1000" dirty="0" smtClean="0">
                <a:solidFill>
                  <a:srgbClr val="7030A0"/>
                </a:solidFill>
              </a:rPr>
              <a:t>+EC2KCCMT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cxnSp>
        <p:nvCxnSpPr>
          <p:cNvPr id="64" name="Shape 63"/>
          <p:cNvCxnSpPr>
            <a:stCxn id="71" idx="0"/>
            <a:endCxn id="82" idx="3"/>
          </p:cNvCxnSpPr>
          <p:nvPr/>
        </p:nvCxnSpPr>
        <p:spPr bwMode="auto">
          <a:xfrm rot="16200000" flipV="1">
            <a:off x="5511588" y="962001"/>
            <a:ext cx="1133946" cy="243705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850507" y="1402307"/>
            <a:ext cx="219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1000" dirty="0" smtClean="0">
                <a:solidFill>
                  <a:srgbClr val="0070C0"/>
                </a:solidFill>
              </a:rPr>
              <a:t>ATP_AT_CMD_REQ </a:t>
            </a:r>
            <a:br>
              <a:rPr lang="en-US" altLang="zh-TW" sz="1000" dirty="0" smtClean="0">
                <a:solidFill>
                  <a:srgbClr val="0070C0"/>
                </a:solidFill>
              </a:rPr>
            </a:br>
            <a:r>
              <a:rPr lang="en-US" altLang="zh-TW" sz="1000" dirty="0" smtClean="0">
                <a:solidFill>
                  <a:srgbClr val="0070C0"/>
                </a:solidFill>
              </a:rPr>
              <a:t>(AT+EC2KCNMA)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4687119" y="1454298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96645" y="2260438"/>
            <a:ext cx="163388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915816" y="5501989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483357" y="2747502"/>
            <a:ext cx="1964602" cy="7238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                      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                          </a:t>
            </a: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                        ATP_IO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138623" y="2747503"/>
            <a:ext cx="316931" cy="159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7945161" y="2747503"/>
            <a:ext cx="273582" cy="159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649904" y="2753854"/>
            <a:ext cx="273582" cy="159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2915816" y="4842450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915816" y="1929379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687118" y="1884114"/>
            <a:ext cx="172913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243785" y="504207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</a:t>
            </a:r>
            <a:endParaRPr lang="zh-TW" altLang="en-US" sz="1400" dirty="0">
              <a:solidFill>
                <a:srgbClr val="35363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425030" y="54053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TW" altLang="en-US" sz="1400" dirty="0" smtClean="0">
                <a:solidFill>
                  <a:srgbClr val="353630"/>
                </a:solidFill>
                <a:sym typeface="Wingdings"/>
              </a:rPr>
              <a:t></a:t>
            </a:r>
            <a:endParaRPr lang="zh-TW" altLang="en-US" dirty="0">
              <a:solidFill>
                <a:srgbClr val="353630"/>
              </a:solidFill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088729" y="3068960"/>
            <a:ext cx="359420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84240" y="3068959"/>
            <a:ext cx="359420" cy="144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77" name="Rounded Rectangle 141"/>
          <p:cNvSpPr/>
          <p:nvPr/>
        </p:nvSpPr>
        <p:spPr bwMode="auto">
          <a:xfrm>
            <a:off x="5613149" y="5655877"/>
            <a:ext cx="2332012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CVAL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5613149" y="4642828"/>
            <a:ext cx="2316746" cy="3992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solidFill>
                  <a:srgbClr val="353630"/>
                </a:solidFill>
                <a:latin typeface="Arial" charset="0"/>
                <a:ea typeface="標楷體" pitchFamily="65" charset="-120"/>
                <a:cs typeface="Arial" charset="0"/>
              </a:rPr>
              <a:t>L4B/ATCI</a:t>
            </a:r>
            <a:endParaRPr kumimoji="1" lang="zh-TW" altLang="en-US" b="1" dirty="0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8554194" y="3619763"/>
            <a:ext cx="5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ATP</a:t>
            </a:r>
            <a:endParaRPr lang="zh-TW" alt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8088303" y="528191"/>
            <a:ext cx="0" cy="22256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6" name="直線單箭頭接點 95"/>
          <p:cNvCxnSpPr/>
          <p:nvPr/>
        </p:nvCxnSpPr>
        <p:spPr>
          <a:xfrm>
            <a:off x="6201624" y="5042071"/>
            <a:ext cx="0" cy="613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9" name="圖案 98"/>
          <p:cNvCxnSpPr>
            <a:endCxn id="129" idx="3"/>
          </p:cNvCxnSpPr>
          <p:nvPr/>
        </p:nvCxnSpPr>
        <p:spPr>
          <a:xfrm rot="16200000" flipV="1">
            <a:off x="4611394" y="3043071"/>
            <a:ext cx="1848396" cy="135112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4514635" y="2612363"/>
            <a:ext cx="228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zh-TW" sz="1000" dirty="0" smtClean="0">
                <a:solidFill>
                  <a:srgbClr val="7030A0"/>
                </a:solidFill>
              </a:rPr>
              <a:t>ATP_L4B_AT_URC_IND</a:t>
            </a:r>
          </a:p>
        </p:txBody>
      </p:sp>
      <p:sp>
        <p:nvSpPr>
          <p:cNvPr id="103" name="矩形 102"/>
          <p:cNvSpPr/>
          <p:nvPr/>
        </p:nvSpPr>
        <p:spPr>
          <a:xfrm>
            <a:off x="6243785" y="5255768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>
                <a:solidFill>
                  <a:srgbClr val="7030A0"/>
                </a:solidFill>
              </a:rPr>
              <a:t>L4B_CVAL_AT_URC_IND </a:t>
            </a:r>
            <a:br>
              <a:rPr lang="en-US" altLang="zh-TW" sz="1000" dirty="0" smtClean="0">
                <a:solidFill>
                  <a:srgbClr val="7030A0"/>
                </a:solidFill>
              </a:rPr>
            </a:br>
            <a:r>
              <a:rPr lang="en-US" altLang="zh-TW" sz="1000" dirty="0" smtClean="0">
                <a:solidFill>
                  <a:srgbClr val="7030A0"/>
                </a:solidFill>
              </a:rPr>
              <a:t> (+EC2KCCMT)</a:t>
            </a:r>
            <a:endParaRPr lang="zh-TW" altLang="en-US" sz="1000" dirty="0"/>
          </a:p>
        </p:txBody>
      </p:sp>
      <p:sp>
        <p:nvSpPr>
          <p:cNvPr id="105" name="Rectangle 67"/>
          <p:cNvSpPr/>
          <p:nvPr/>
        </p:nvSpPr>
        <p:spPr bwMode="auto">
          <a:xfrm>
            <a:off x="3922245" y="3068957"/>
            <a:ext cx="359420" cy="144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19" name="Rectangle 67"/>
          <p:cNvSpPr/>
          <p:nvPr/>
        </p:nvSpPr>
        <p:spPr bwMode="auto">
          <a:xfrm>
            <a:off x="4327699" y="3068960"/>
            <a:ext cx="359420" cy="1440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sp>
        <p:nvSpPr>
          <p:cNvPr id="129" name="Rectangle 90"/>
          <p:cNvSpPr/>
          <p:nvPr/>
        </p:nvSpPr>
        <p:spPr bwMode="auto">
          <a:xfrm>
            <a:off x="4696644" y="2635174"/>
            <a:ext cx="163388" cy="318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  <p:cxnSp>
        <p:nvCxnSpPr>
          <p:cNvPr id="165" name="直線單箭頭接點 164"/>
          <p:cNvCxnSpPr/>
          <p:nvPr/>
        </p:nvCxnSpPr>
        <p:spPr>
          <a:xfrm>
            <a:off x="5966234" y="5042071"/>
            <a:ext cx="0" cy="61380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圖案 84"/>
          <p:cNvCxnSpPr>
            <a:stCxn id="129" idx="1"/>
          </p:cNvCxnSpPr>
          <p:nvPr/>
        </p:nvCxnSpPr>
        <p:spPr>
          <a:xfrm rot="10800000">
            <a:off x="4514636" y="2426329"/>
            <a:ext cx="182009" cy="368104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4514636" y="2419697"/>
            <a:ext cx="182009" cy="66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圖案 97"/>
          <p:cNvCxnSpPr>
            <a:stCxn id="91" idx="3"/>
            <a:endCxn id="78" idx="0"/>
          </p:cNvCxnSpPr>
          <p:nvPr/>
        </p:nvCxnSpPr>
        <p:spPr>
          <a:xfrm>
            <a:off x="4860033" y="2419697"/>
            <a:ext cx="1940106" cy="327806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514636" y="2202632"/>
            <a:ext cx="228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zh-TW" sz="1000" dirty="0" smtClean="0">
                <a:solidFill>
                  <a:srgbClr val="7030A0"/>
                </a:solidFill>
              </a:rPr>
              <a:t>ATP_IO_URC_IND</a:t>
            </a:r>
          </a:p>
        </p:txBody>
      </p:sp>
      <p:cxnSp>
        <p:nvCxnSpPr>
          <p:cNvPr id="123" name="圖案 122"/>
          <p:cNvCxnSpPr>
            <a:stCxn id="100" idx="3"/>
            <a:endCxn id="92" idx="2"/>
          </p:cNvCxnSpPr>
          <p:nvPr/>
        </p:nvCxnSpPr>
        <p:spPr>
          <a:xfrm>
            <a:off x="6800635" y="2735474"/>
            <a:ext cx="1281317" cy="171288"/>
          </a:xfrm>
          <a:prstGeom prst="bentConnector4">
            <a:avLst>
              <a:gd name="adj1" fmla="val 44662"/>
              <a:gd name="adj2" fmla="val 233459"/>
            </a:avLst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32"/>
          <p:cNvCxnSpPr/>
          <p:nvPr/>
        </p:nvCxnSpPr>
        <p:spPr bwMode="auto">
          <a:xfrm>
            <a:off x="7769996" y="521840"/>
            <a:ext cx="0" cy="22256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肘形接點 131"/>
          <p:cNvCxnSpPr>
            <a:stCxn id="107" idx="2"/>
            <a:endCxn id="71" idx="2"/>
          </p:cNvCxnSpPr>
          <p:nvPr/>
        </p:nvCxnSpPr>
        <p:spPr>
          <a:xfrm rot="5400000" flipH="1">
            <a:off x="7538716" y="2665135"/>
            <a:ext cx="6351" cy="489606"/>
          </a:xfrm>
          <a:prstGeom prst="bentConnector3">
            <a:avLst>
              <a:gd name="adj1" fmla="val -2601575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6798724" y="694421"/>
            <a:ext cx="4219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 smtClean="0">
                <a:solidFill>
                  <a:srgbClr val="0070C0"/>
                </a:solidFill>
              </a:rPr>
              <a:t>AT+EC2KCCNMA</a:t>
            </a:r>
          </a:p>
        </p:txBody>
      </p:sp>
      <p:cxnSp>
        <p:nvCxnSpPr>
          <p:cNvPr id="137" name="肘形接點 136"/>
          <p:cNvCxnSpPr>
            <a:stCxn id="82" idx="1"/>
            <a:endCxn id="135" idx="1"/>
          </p:cNvCxnSpPr>
          <p:nvPr/>
        </p:nvCxnSpPr>
        <p:spPr>
          <a:xfrm rot="10800000" flipV="1">
            <a:off x="4687119" y="1613557"/>
            <a:ext cx="1" cy="429816"/>
          </a:xfrm>
          <a:prstGeom prst="bentConnector3">
            <a:avLst>
              <a:gd name="adj1" fmla="val 228601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肘形接點 138"/>
          <p:cNvCxnSpPr/>
          <p:nvPr/>
        </p:nvCxnSpPr>
        <p:spPr>
          <a:xfrm rot="16200000" flipH="1">
            <a:off x="4113405" y="2790000"/>
            <a:ext cx="2599456" cy="1106201"/>
          </a:xfrm>
          <a:prstGeom prst="bentConnector3">
            <a:avLst>
              <a:gd name="adj1" fmla="val -501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196215" y="5255767"/>
            <a:ext cx="9845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>
                <a:solidFill>
                  <a:srgbClr val="0070C0"/>
                </a:solidFill>
              </a:rPr>
              <a:t>AT+EC2KCNMA</a:t>
            </a:r>
            <a:endParaRPr lang="zh-TW" altLang="en-US" sz="10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6641673" y="2747503"/>
            <a:ext cx="316931" cy="159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 b="1" smtClean="0">
              <a:solidFill>
                <a:srgbClr val="353630"/>
              </a:solidFill>
              <a:latin typeface="Arial" charset="0"/>
              <a:ea typeface="標楷體" pitchFamily="65" charset="-12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Highlight</a:t>
            </a:r>
            <a:endParaRPr lang="zh-TW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8137525" cy="43838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3GPP: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 smtClean="0"/>
              <a:t>SDM relay and transform the SMS Deliver</a:t>
            </a:r>
            <a:r>
              <a:rPr lang="en-US" altLang="zh-TW" sz="1800" dirty="0" smtClean="0"/>
              <a:t> from IMS/CS domain into </a:t>
            </a:r>
            <a:r>
              <a:rPr lang="en-US" altLang="zh-TW" sz="1800" dirty="0" smtClean="0">
                <a:solidFill>
                  <a:srgbClr val="FF0000"/>
                </a:solidFill>
              </a:rPr>
              <a:t>+CMT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 smtClean="0"/>
              <a:t>SDM relay and transform the Deliver Report (</a:t>
            </a:r>
            <a:r>
              <a:rPr lang="en-US" sz="1800" dirty="0" smtClean="0">
                <a:solidFill>
                  <a:srgbClr val="FF0000"/>
                </a:solidFill>
              </a:rPr>
              <a:t>CNMA</a:t>
            </a:r>
            <a:r>
              <a:rPr lang="en-US" sz="1800" dirty="0" smtClean="0"/>
              <a:t>) to IMS/CS SMS module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 smtClean="0"/>
              <a:t>Domain conflict is handled by SMSAL</a:t>
            </a:r>
          </a:p>
          <a:p>
            <a:pPr marL="990600" lvl="1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3GPP2: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 smtClean="0"/>
              <a:t>CVAL </a:t>
            </a:r>
            <a:r>
              <a:rPr lang="en-US" sz="1800" dirty="0" smtClean="0"/>
              <a:t>receives SMS Deliver from IMS/CS domain and manufacture the </a:t>
            </a:r>
            <a:r>
              <a:rPr lang="en-US" sz="1800" dirty="0" smtClean="0">
                <a:solidFill>
                  <a:srgbClr val="FF0000"/>
                </a:solidFill>
              </a:rPr>
              <a:t>+EC2KCMT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 smtClean="0"/>
              <a:t>The C2K Deliver Report (</a:t>
            </a:r>
            <a:r>
              <a:rPr lang="en-US" sz="1800" dirty="0" smtClean="0">
                <a:solidFill>
                  <a:srgbClr val="FF0000"/>
                </a:solidFill>
              </a:rPr>
              <a:t>EC2KCNMA</a:t>
            </a:r>
            <a:r>
              <a:rPr lang="en-US" sz="1800" dirty="0" smtClean="0"/>
              <a:t>) is handled by CVAL firstly, if </a:t>
            </a:r>
            <a:r>
              <a:rPr lang="en-US" sz="1800" dirty="0" smtClean="0"/>
              <a:t>it is for IMS domain, then CVAL dispatch it to SDM and SDM relay it to IMCSMS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 smtClean="0"/>
              <a:t>Domain conflict is handed by CVAL</a:t>
            </a:r>
            <a:endParaRPr lang="en-US" sz="1800" dirty="0" smtClean="0"/>
          </a:p>
          <a:p>
            <a:pPr marL="990600" lvl="1" indent="-457200">
              <a:buFont typeface="+mj-lt"/>
              <a:buAutoNum type="arabicPeriod"/>
            </a:pPr>
            <a:endParaRPr lang="en-US" sz="1800" dirty="0" smtClean="0"/>
          </a:p>
          <a:p>
            <a:pPr marL="990600" lvl="1" indent="-457200">
              <a:buFont typeface="+mj-lt"/>
              <a:buAutoNum type="arabicPeriod"/>
            </a:pP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39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737" y="1701007"/>
            <a:ext cx="8137525" cy="438388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/>
              <a:t>Flow Change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IMS/CS SMS AT Merge</a:t>
            </a:r>
          </a:p>
          <a:p>
            <a:pPr lvl="1"/>
            <a:r>
              <a:rPr lang="en-US" sz="1400" dirty="0" smtClean="0"/>
              <a:t>UTK/STK SMS AT Merge</a:t>
            </a:r>
            <a:endParaRPr lang="en-US" sz="14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 Command Change</a:t>
            </a:r>
          </a:p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SBP Change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UTK/STK SMS AT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Background:</a:t>
            </a:r>
          </a:p>
          <a:p>
            <a:pPr lvl="1"/>
            <a:r>
              <a:rPr lang="en-US" sz="1200" dirty="0" smtClean="0"/>
              <a:t>Respond to the SIM/UIM merged </a:t>
            </a:r>
            <a:r>
              <a:rPr lang="en-US" sz="1200" dirty="0" smtClean="0"/>
              <a:t>in 6293, the STK/UTK SMS flow is merged as well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sz="1800" dirty="0" smtClean="0"/>
              <a:t>Main concept:</a:t>
            </a:r>
          </a:p>
          <a:p>
            <a:pPr lvl="1"/>
            <a:r>
              <a:rPr lang="en-US" sz="1200" dirty="0" smtClean="0"/>
              <a:t>Using same </a:t>
            </a:r>
            <a:r>
              <a:rPr lang="en-US" sz="1200" dirty="0" smtClean="0">
                <a:solidFill>
                  <a:srgbClr val="FF0000"/>
                </a:solidFill>
              </a:rPr>
              <a:t>+STKPCI </a:t>
            </a:r>
            <a:r>
              <a:rPr lang="en-US" sz="1200" dirty="0" smtClean="0"/>
              <a:t>to notify AP STK/UTK SMS</a:t>
            </a:r>
          </a:p>
          <a:p>
            <a:pPr lvl="1"/>
            <a:r>
              <a:rPr lang="en-US" sz="1200" dirty="0" smtClean="0"/>
              <a:t>AP use same </a:t>
            </a:r>
            <a:r>
              <a:rPr lang="en-US" sz="1200" dirty="0" smtClean="0">
                <a:solidFill>
                  <a:srgbClr val="FF0000"/>
                </a:solidFill>
              </a:rPr>
              <a:t>AT+STKSMS = 0 </a:t>
            </a:r>
            <a:r>
              <a:rPr lang="en-US" sz="1200" dirty="0" smtClean="0"/>
              <a:t>to initiate sending of STK/UTK SMS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33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3239" y="236662"/>
            <a:ext cx="8137524" cy="1048851"/>
          </a:xfrm>
        </p:spPr>
        <p:txBody>
          <a:bodyPr/>
          <a:lstStyle/>
          <a:p>
            <a:r>
              <a:rPr lang="en-US" altLang="zh-TW" dirty="0" smtClean="0"/>
              <a:t>3GPP STK/UTK SMS (1/)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Standard</a:t>
            </a:r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32016"/>
            <a:ext cx="8900203" cy="450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3239" y="236662"/>
            <a:ext cx="8137524" cy="1048851"/>
          </a:xfrm>
        </p:spPr>
        <p:txBody>
          <a:bodyPr/>
          <a:lstStyle/>
          <a:p>
            <a:r>
              <a:rPr lang="en-US" altLang="zh-TW" dirty="0" smtClean="0"/>
              <a:t>3GPP STK/UTK SMS (2/)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Standard</a:t>
            </a:r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6739"/>
            <a:ext cx="9000000" cy="352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3GPP STK/UTK SMS (3/)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Standard</a:t>
            </a:r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41490"/>
            <a:ext cx="9000000" cy="338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737" y="1701007"/>
            <a:ext cx="8137525" cy="4383881"/>
          </a:xfrm>
        </p:spPr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Architecture</a:t>
            </a:r>
            <a:endParaRPr lang="en-US" sz="2000" dirty="0" smtClean="0"/>
          </a:p>
          <a:p>
            <a:r>
              <a:rPr lang="en-US" sz="2000" dirty="0" smtClean="0"/>
              <a:t>Flow Change</a:t>
            </a:r>
          </a:p>
          <a:p>
            <a:pPr lvl="1"/>
            <a:r>
              <a:rPr lang="en-US" sz="1400" dirty="0" smtClean="0"/>
              <a:t>IMS/CS SMS AT Merge</a:t>
            </a:r>
          </a:p>
          <a:p>
            <a:pPr lvl="1"/>
            <a:r>
              <a:rPr lang="en-US" sz="1400" dirty="0" smtClean="0"/>
              <a:t>UTK/STK SMS AT Merge</a:t>
            </a:r>
            <a:endParaRPr lang="en-US" sz="1400" dirty="0" smtClean="0"/>
          </a:p>
          <a:p>
            <a:r>
              <a:rPr lang="en-US" sz="2000" dirty="0" smtClean="0"/>
              <a:t>AT Command Change</a:t>
            </a:r>
          </a:p>
          <a:p>
            <a:r>
              <a:rPr lang="en-US" sz="2000" dirty="0" smtClean="0"/>
              <a:t>SBP Change</a:t>
            </a:r>
            <a:endParaRPr lang="en-US" sz="20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Highlight</a:t>
            </a:r>
            <a:endParaRPr lang="zh-TW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3237" y="1701007"/>
            <a:ext cx="8137525" cy="43838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SDM leverage old STK SMS flow and apply it on both STK/UTK SMS, i.e.</a:t>
            </a:r>
          </a:p>
          <a:p>
            <a:pPr marL="457200" indent="-457200">
              <a:buNone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AutoNum type="arabicPeriod" startAt="2"/>
            </a:pPr>
            <a:endParaRPr lang="en-US" altLang="zh-TW" sz="2400" dirty="0" smtClean="0"/>
          </a:p>
          <a:p>
            <a:pPr marL="457200" indent="-457200">
              <a:buAutoNum type="arabicPeriod" startAt="2"/>
            </a:pPr>
            <a:endParaRPr lang="en-US" altLang="zh-TW" sz="2400" dirty="0" smtClean="0"/>
          </a:p>
          <a:p>
            <a:pPr marL="457200" indent="-457200">
              <a:buAutoNum type="arabicPeriod" startAt="2"/>
            </a:pPr>
            <a:r>
              <a:rPr lang="en-US" altLang="zh-TW" sz="2400" dirty="0" smtClean="0"/>
              <a:t>3GPP/3GPP2 RAT determination is handled by L4BSAT</a:t>
            </a:r>
          </a:p>
          <a:p>
            <a:pPr marL="457200" indent="-457200">
              <a:buAutoNum type="arabicPeriod" startAt="2"/>
            </a:pPr>
            <a:endParaRPr lang="en-US" sz="1800" dirty="0" smtClean="0"/>
          </a:p>
          <a:p>
            <a:pPr marL="990600" lvl="1" indent="-457200">
              <a:buFont typeface="+mj-lt"/>
              <a:buAutoNum type="arabicPeriod"/>
            </a:pPr>
            <a:endParaRPr lang="en-US" sz="1800" dirty="0" smtClean="0"/>
          </a:p>
          <a:p>
            <a:pPr marL="990600" lvl="1" indent="-457200">
              <a:buFont typeface="+mj-lt"/>
              <a:buAutoNum type="arabicPeriod"/>
            </a:pP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66799" y="2807208"/>
          <a:ext cx="6753415" cy="17906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84977"/>
                <a:gridCol w="2817300"/>
                <a:gridCol w="2251138"/>
              </a:tblGrid>
              <a:tr h="346664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STK</a:t>
                      </a:r>
                      <a:r>
                        <a:rPr lang="en-US" altLang="zh-TW" sz="1200" baseline="0" dirty="0" smtClean="0"/>
                        <a:t> SMS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UTKSMS</a:t>
                      </a:r>
                      <a:endParaRPr lang="zh-TW" altLang="en-US" sz="1200" dirty="0"/>
                    </a:p>
                  </a:txBody>
                  <a:tcPr/>
                </a:tc>
              </a:tr>
              <a:tr h="34666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Query</a:t>
                      </a:r>
                      <a:r>
                        <a:rPr lang="en-US" altLang="zh-TW" sz="1200" baseline="0" dirty="0" smtClean="0"/>
                        <a:t> raw data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AT+STKSMS?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AT+STKSMS?</a:t>
                      </a:r>
                      <a:endParaRPr lang="zh-TW" altLang="en-US" sz="1200" dirty="0"/>
                    </a:p>
                  </a:txBody>
                  <a:tcPr/>
                </a:tc>
              </a:tr>
              <a:tr h="598351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Send  </a:t>
                      </a:r>
                      <a:r>
                        <a:rPr lang="en-US" altLang="zh-TW" sz="1200" dirty="0" err="1" smtClean="0"/>
                        <a:t>xTK</a:t>
                      </a:r>
                      <a:r>
                        <a:rPr lang="en-US" altLang="zh-TW" sz="1200" dirty="0" smtClean="0"/>
                        <a:t> SMS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CS: AT+STKSMS=1,0</a:t>
                      </a:r>
                      <a:br>
                        <a:rPr lang="en-US" altLang="zh-TW" sz="1200" dirty="0" smtClean="0"/>
                      </a:br>
                      <a:r>
                        <a:rPr lang="en-US" altLang="zh-TW" sz="1200" dirty="0" smtClean="0"/>
                        <a:t>IMS: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SDM_IMCSMS_STK_SUBMIT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CS:  AT+STKSMS=1,0</a:t>
                      </a:r>
                      <a:br>
                        <a:rPr lang="en-US" altLang="zh-TW" sz="1200" dirty="0" smtClean="0"/>
                      </a:br>
                      <a:r>
                        <a:rPr lang="en-US" altLang="zh-TW" sz="1200" dirty="0" smtClean="0"/>
                        <a:t>IMS: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SDM_IMCSMS_UTK_SUBMIT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427394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Send TR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AT+STKSMS=2,0,0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AT+STKSMS=2,0,0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639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737" y="1701007"/>
            <a:ext cx="8137525" cy="438388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Flow Change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IMS/CS SMS AT Merge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UTK/STK SMS AT Merge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 Command Change</a:t>
            </a:r>
          </a:p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SBP Change</a:t>
            </a: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 Command Change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503238" y="1701800"/>
          <a:ext cx="813752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554"/>
                <a:gridCol w="2505456"/>
                <a:gridCol w="3227517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91/92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MT SMS from </a:t>
                      </a:r>
                      <a:r>
                        <a:rPr lang="en-US" altLang="zh-TW" baseline="0" dirty="0" smtClean="0"/>
                        <a:t>IMS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AT+EIMSCNMA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3"/>
                          </a:solidFill>
                        </a:rPr>
                        <a:t>AT+CNMA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</a:t>
                      </a:r>
                      <a:r>
                        <a:rPr lang="en-US" altLang="zh-TW" baseline="0" dirty="0" smtClean="0"/>
                        <a:t> C2K SMS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AT+C2KCMGS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3"/>
                          </a:solidFill>
                        </a:rPr>
                        <a:t>AT+EC2KCMGS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ACK of C2K SMS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AT+C2KCNMA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3"/>
                          </a:solidFill>
                        </a:rPr>
                        <a:t>AT+EC2KCNMA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WFC</a:t>
                      </a:r>
                      <a:r>
                        <a:rPr lang="en-US" altLang="zh-TW" baseline="0" dirty="0" smtClean="0"/>
                        <a:t> switch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AT+EIMSWFC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3"/>
                          </a:solidFill>
                        </a:rPr>
                        <a:t>AT+EIMSCFG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ACK of Status Report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3"/>
                          </a:solidFill>
                        </a:rPr>
                        <a:t>AT+ECDSCNMA</a:t>
                      </a:r>
                      <a:endParaRPr lang="zh-TW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737" y="1701007"/>
            <a:ext cx="8137525" cy="438388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Flow Change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IMS/CS SMS AT Merge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UTK/STK SMS AT Merge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 Command Change</a:t>
            </a:r>
          </a:p>
          <a:p>
            <a:r>
              <a:rPr lang="en-US" altLang="zh-TW" sz="2000" dirty="0" smtClean="0"/>
              <a:t>SBP Change</a:t>
            </a:r>
          </a:p>
          <a:p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03238" y="365760"/>
            <a:ext cx="8137524" cy="104885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SBP Changes</a:t>
            </a:r>
            <a: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5800" y="1178716"/>
            <a:ext cx="6757416" cy="56778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endParaRPr lang="zh-TW" altLang="en-US" dirty="0" smtClean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85800" y="1178716"/>
            <a:ext cx="8137525" cy="43838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71463" indent="-27146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SDM SBP is </a:t>
            </a:r>
            <a:r>
              <a:rPr lang="en-US" sz="2000" dirty="0" smtClean="0"/>
              <a:t>re-grouped to </a:t>
            </a:r>
            <a:r>
              <a:rPr lang="en-US" sz="2000" dirty="0" smtClean="0">
                <a:solidFill>
                  <a:srgbClr val="FF0000"/>
                </a:solidFill>
              </a:rPr>
              <a:t>NVRAM_EF_SDM_ADS_PROFILE_LID</a:t>
            </a:r>
            <a:r>
              <a:rPr lang="en-US" sz="2000" dirty="0" smtClean="0"/>
              <a:t>  </a:t>
            </a:r>
            <a:r>
              <a:rPr lang="en-US" sz="2000" dirty="0" smtClean="0"/>
              <a:t>from NVRAM_EF_SBP_MODEM_CONFIG_LID, </a:t>
            </a:r>
          </a:p>
          <a:p>
            <a:pPr marL="271463" indent="-27146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so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change value from NVRAM_EF_SBP_MODEM_CONFIG_LID will take </a:t>
            </a:r>
            <a:r>
              <a:rPr lang="en-US" altLang="zh-TW" sz="2000" dirty="0" smtClean="0">
                <a:solidFill>
                  <a:srgbClr val="FF0000"/>
                </a:solidFill>
              </a:rPr>
              <a:t>NO</a:t>
            </a:r>
            <a:r>
              <a:rPr lang="en-US" altLang="zh-TW" sz="2000" dirty="0" smtClean="0"/>
              <a:t> effect, please change it from </a:t>
            </a:r>
            <a:r>
              <a:rPr lang="en-US" altLang="zh-TW" sz="2000" dirty="0" smtClean="0">
                <a:solidFill>
                  <a:srgbClr val="FF0000"/>
                </a:solidFill>
              </a:rPr>
              <a:t>NVRAM_EF_SDM_ADS_PROFILE_LID</a:t>
            </a:r>
            <a:endParaRPr lang="en-US" altLang="zh-TW" sz="2000" dirty="0" smtClean="0"/>
          </a:p>
          <a:p>
            <a:pPr marL="271463" lvl="0" indent="-27146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2948937"/>
            <a:ext cx="74961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Confidential A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30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737" y="1701007"/>
            <a:ext cx="8137525" cy="4383881"/>
          </a:xfrm>
        </p:spPr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Flow Change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IMS/CS SMS AT Merge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UTK/STK SMS AT Merge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 Command Change</a:t>
            </a:r>
          </a:p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SBP Change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SDM Introduction</a:t>
            </a:r>
            <a:endParaRPr 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238" y="1162050"/>
            <a:ext cx="8640761" cy="4383881"/>
          </a:xfrm>
        </p:spPr>
        <p:txBody>
          <a:bodyPr/>
          <a:lstStyle/>
          <a:p>
            <a:r>
              <a:rPr lang="en-GB" sz="2400" dirty="0" smtClean="0"/>
              <a:t>SDM stands for “SMS Domain Selection”</a:t>
            </a:r>
          </a:p>
          <a:p>
            <a:r>
              <a:rPr lang="en-GB" sz="2400" dirty="0" smtClean="0"/>
              <a:t>Job</a:t>
            </a:r>
          </a:p>
          <a:p>
            <a:pPr lvl="1"/>
            <a:r>
              <a:rPr lang="en-GB" altLang="zh-TW" sz="1800" dirty="0" smtClean="0"/>
              <a:t>MO SMS </a:t>
            </a:r>
            <a:r>
              <a:rPr lang="en-GB" altLang="zh-TW" sz="1800" dirty="0" smtClean="0"/>
              <a:t>: </a:t>
            </a:r>
            <a:r>
              <a:rPr lang="en-GB" sz="1800" dirty="0" smtClean="0"/>
              <a:t>Determinate the target domain</a:t>
            </a:r>
          </a:p>
          <a:p>
            <a:pPr lvl="1"/>
            <a:r>
              <a:rPr lang="en-GB" altLang="zh-TW" sz="1800" dirty="0" smtClean="0"/>
              <a:t>MT SMS </a:t>
            </a:r>
            <a:r>
              <a:rPr lang="en-GB" altLang="zh-TW" sz="1800" dirty="0" smtClean="0"/>
              <a:t>: </a:t>
            </a:r>
            <a:r>
              <a:rPr lang="en-GB" sz="1800" dirty="0" smtClean="0"/>
              <a:t>Relay to proper domain</a:t>
            </a:r>
          </a:p>
          <a:p>
            <a:pPr lvl="1"/>
            <a:r>
              <a:rPr lang="en-GB" sz="1800" dirty="0" smtClean="0"/>
              <a:t>Retry logic and retry domain determination</a:t>
            </a:r>
            <a:endParaRPr lang="en-GB" sz="1800" dirty="0" smtClean="0"/>
          </a:p>
          <a:p>
            <a:pPr lvl="1">
              <a:buNone/>
            </a:pPr>
            <a:endParaRPr lang="en-US" sz="100" dirty="0" smtClean="0"/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Copyright © MediaTek Inc. All rights reserved.</a:t>
            </a:r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Internal Use</a:t>
            </a:r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95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737" y="1701007"/>
            <a:ext cx="8137525" cy="438388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000" dirty="0" smtClean="0"/>
              <a:t>Architecture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Flow Change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IMS/CS SMS AT Merge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UTK/STK SMS AT Merge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 Command Change</a:t>
            </a:r>
          </a:p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SBP Change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6293 SMS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肘形接點 6"/>
          <p:cNvCxnSpPr>
            <a:endCxn id="25" idx="3"/>
          </p:cNvCxnSpPr>
          <p:nvPr/>
        </p:nvCxnSpPr>
        <p:spPr>
          <a:xfrm>
            <a:off x="4776038" y="4197141"/>
            <a:ext cx="2520032" cy="2128907"/>
          </a:xfrm>
          <a:prstGeom prst="bentConnector3">
            <a:avLst>
              <a:gd name="adj1" fmla="val 109071"/>
            </a:avLst>
          </a:prstGeom>
          <a:ln w="28575"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5247258" y="1378741"/>
            <a:ext cx="2304480" cy="514350"/>
          </a:xfrm>
          <a:prstGeom prst="roundRect">
            <a:avLst/>
          </a:prstGeom>
          <a:solidFill>
            <a:srgbClr val="0070C0"/>
          </a:solidFill>
          <a:ln>
            <a:solidFill>
              <a:srgbClr val="385D8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                     RIL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026835" y="1188627"/>
            <a:ext cx="2304480" cy="785037"/>
          </a:xfrm>
          <a:prstGeom prst="roundRect">
            <a:avLst/>
          </a:prstGeom>
          <a:solidFill>
            <a:srgbClr val="0070C0"/>
          </a:solidFill>
          <a:ln>
            <a:solidFill>
              <a:srgbClr val="385D8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t" anchorCtr="0"/>
          <a:lstStyle/>
          <a:p>
            <a:pPr algn="r">
              <a:defRPr/>
            </a:pP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                     IMS Core</a:t>
            </a:r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1315" y="1622074"/>
            <a:ext cx="720000" cy="252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A1D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353630"/>
                </a:solidFill>
                <a:latin typeface="Calibri"/>
              </a:rPr>
              <a:t>REG UA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7944" y="1622074"/>
            <a:ext cx="720000" cy="252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A1D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353630"/>
                </a:solidFill>
                <a:latin typeface="Calibri"/>
              </a:rPr>
              <a:t>Call UA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6835" y="1622074"/>
            <a:ext cx="720000" cy="252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A1D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353630"/>
                </a:solidFill>
                <a:latin typeface="Calibri"/>
              </a:rPr>
              <a:t>SMS UA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26835" y="2641616"/>
            <a:ext cx="1336119" cy="55981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rgbClr val="D71F8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algn="ctr">
              <a:defRPr/>
            </a:pPr>
            <a:r>
              <a:rPr lang="en-US" altLang="zh-TW" sz="1200" kern="0" dirty="0" smtClean="0">
                <a:solidFill>
                  <a:sysClr val="window" lastClr="FFFFFF"/>
                </a:solidFill>
                <a:latin typeface="Calibri"/>
              </a:rPr>
              <a:t>                   IMC</a:t>
            </a:r>
            <a:endParaRPr lang="zh-TW" altLang="en-US" sz="12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6835" y="2816376"/>
            <a:ext cx="720000" cy="252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A1D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353630"/>
                </a:solidFill>
                <a:latin typeface="Calibri"/>
              </a:rPr>
              <a:t>IMCSMS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" name="群組 40"/>
          <p:cNvGrpSpPr/>
          <p:nvPr/>
        </p:nvGrpSpPr>
        <p:grpSpPr>
          <a:xfrm>
            <a:off x="5201577" y="2518110"/>
            <a:ext cx="2028986" cy="892552"/>
            <a:chOff x="3603188" y="1636484"/>
            <a:chExt cx="2028986" cy="892552"/>
          </a:xfrm>
        </p:grpSpPr>
        <p:sp>
          <p:nvSpPr>
            <p:cNvPr id="16" name="矩形 15"/>
            <p:cNvSpPr/>
            <p:nvPr/>
          </p:nvSpPr>
          <p:spPr>
            <a:xfrm>
              <a:off x="3603188" y="1636484"/>
              <a:ext cx="2028986" cy="892552"/>
            </a:xfrm>
            <a:prstGeom prst="rect">
              <a:avLst/>
            </a:prstGeom>
            <a:gradFill rotWithShape="1">
              <a:gsLst>
                <a:gs pos="0">
                  <a:srgbClr val="353630">
                    <a:tint val="100000"/>
                    <a:shade val="100000"/>
                    <a:satMod val="130000"/>
                  </a:srgbClr>
                </a:gs>
                <a:gs pos="100000">
                  <a:srgbClr val="35363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2700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 anchorCtr="0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ATP 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52000" y="2170926"/>
              <a:ext cx="720000" cy="2520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A1D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rgbClr val="353630"/>
                  </a:solidFill>
                  <a:latin typeface="Calibri"/>
                </a:rPr>
                <a:t>ATP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5363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_2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46592" y="1978770"/>
              <a:ext cx="720000" cy="2520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A1D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smtClean="0">
                  <a:solidFill>
                    <a:srgbClr val="353630"/>
                  </a:solidFill>
                  <a:latin typeface="Calibri"/>
                </a:rPr>
                <a:t>ATP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48000" y="1656000"/>
              <a:ext cx="720000" cy="252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kern="0" dirty="0" smtClean="0">
                  <a:solidFill>
                    <a:srgbClr val="353630"/>
                  </a:solidFill>
                  <a:latin typeface="Calibri"/>
                  <a:ea typeface="+mn-ea"/>
                </a:rPr>
                <a:t>ATP_IO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942258" y="3383503"/>
            <a:ext cx="1833780" cy="93674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83782" y="4540675"/>
            <a:ext cx="5992462" cy="1217304"/>
          </a:xfrm>
          <a:prstGeom prst="rect">
            <a:avLst/>
          </a:prstGeom>
          <a:noFill/>
          <a:ln w="9525" cap="flat" cmpd="sng" algn="ctr">
            <a:solidFill>
              <a:srgbClr val="35363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L4 Task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82124" y="4720271"/>
            <a:ext cx="978054" cy="180000"/>
          </a:xfrm>
          <a:prstGeom prst="rect">
            <a:avLst/>
          </a:prstGeom>
          <a:gradFill rotWithShape="1">
            <a:gsLst>
              <a:gs pos="0">
                <a:srgbClr val="00A1DE">
                  <a:tint val="100000"/>
                  <a:shade val="100000"/>
                  <a:satMod val="130000"/>
                </a:srgbClr>
              </a:gs>
              <a:gs pos="100000">
                <a:srgbClr val="00A1DE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A1DE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L4B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9662" y="4612239"/>
            <a:ext cx="3672408" cy="1009938"/>
          </a:xfrm>
          <a:prstGeom prst="rect">
            <a:avLst/>
          </a:prstGeom>
          <a:noFill/>
          <a:ln w="3175" cap="flat" cmpd="sng" algn="ctr">
            <a:solidFill>
              <a:srgbClr val="353630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35363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L4B Group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47163" y="5430030"/>
            <a:ext cx="799343" cy="288000"/>
          </a:xfrm>
          <a:prstGeom prst="rect">
            <a:avLst/>
          </a:prstGeom>
          <a:gradFill rotWithShape="1">
            <a:gsLst>
              <a:gs pos="0">
                <a:srgbClr val="D71F85">
                  <a:tint val="100000"/>
                  <a:shade val="100000"/>
                  <a:satMod val="130000"/>
                </a:srgbClr>
              </a:gs>
              <a:gs pos="100000">
                <a:srgbClr val="D71F85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71F8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ATCI/L4C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6070" y="6182048"/>
            <a:ext cx="1080000" cy="288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CVAL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82954" y="6182048"/>
            <a:ext cx="1080000" cy="288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accent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ysClr val="window" lastClr="FFFFFF"/>
                </a:solidFill>
                <a:latin typeface="Calibri"/>
              </a:rPr>
              <a:t>SMSAL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" name="群組 50"/>
          <p:cNvGrpSpPr/>
          <p:nvPr/>
        </p:nvGrpSpPr>
        <p:grpSpPr>
          <a:xfrm>
            <a:off x="3582124" y="5043830"/>
            <a:ext cx="1073978" cy="432024"/>
            <a:chOff x="4067944" y="4077072"/>
            <a:chExt cx="1073978" cy="432024"/>
          </a:xfrm>
        </p:grpSpPr>
        <p:sp>
          <p:nvSpPr>
            <p:cNvPr id="28" name="矩形 27"/>
            <p:cNvSpPr/>
            <p:nvPr/>
          </p:nvSpPr>
          <p:spPr>
            <a:xfrm>
              <a:off x="4313922" y="4293096"/>
              <a:ext cx="828000" cy="216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L4BSMS_2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67944" y="4077072"/>
              <a:ext cx="828000" cy="216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L4BSMS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上-下雙向箭號 29"/>
          <p:cNvSpPr/>
          <p:nvPr/>
        </p:nvSpPr>
        <p:spPr>
          <a:xfrm>
            <a:off x="1737567" y="5767057"/>
            <a:ext cx="180754" cy="372012"/>
          </a:xfrm>
          <a:prstGeom prst="up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群組 56"/>
          <p:cNvGrpSpPr/>
          <p:nvPr/>
        </p:nvGrpSpPr>
        <p:grpSpPr>
          <a:xfrm>
            <a:off x="4776038" y="4997982"/>
            <a:ext cx="1116032" cy="432048"/>
            <a:chOff x="4067944" y="4077072"/>
            <a:chExt cx="1116032" cy="432048"/>
          </a:xfrm>
        </p:grpSpPr>
        <p:sp>
          <p:nvSpPr>
            <p:cNvPr id="32" name="矩形 31"/>
            <p:cNvSpPr/>
            <p:nvPr/>
          </p:nvSpPr>
          <p:spPr>
            <a:xfrm>
              <a:off x="4355976" y="4293120"/>
              <a:ext cx="828000" cy="216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L4BCC_2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067944" y="4077072"/>
              <a:ext cx="828000" cy="216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L4BCC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群組 56"/>
          <p:cNvGrpSpPr/>
          <p:nvPr/>
        </p:nvGrpSpPr>
        <p:grpSpPr>
          <a:xfrm>
            <a:off x="2367944" y="5043830"/>
            <a:ext cx="1116032" cy="432048"/>
            <a:chOff x="4067944" y="4077072"/>
            <a:chExt cx="1116032" cy="432048"/>
          </a:xfrm>
        </p:grpSpPr>
        <p:sp>
          <p:nvSpPr>
            <p:cNvPr id="35" name="矩形 34"/>
            <p:cNvSpPr/>
            <p:nvPr/>
          </p:nvSpPr>
          <p:spPr>
            <a:xfrm>
              <a:off x="4355976" y="4293120"/>
              <a:ext cx="828000" cy="216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L4BYYY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7944" y="4077072"/>
              <a:ext cx="828000" cy="216000"/>
            </a:xfrm>
            <a:prstGeom prst="rect">
              <a:avLst/>
            </a:prstGeom>
            <a:gradFill rotWithShape="1">
              <a:gsLst>
                <a:gs pos="0">
                  <a:srgbClr val="00A1DE">
                    <a:tint val="100000"/>
                    <a:shade val="100000"/>
                    <a:satMod val="130000"/>
                  </a:srgbClr>
                </a:gs>
                <a:gs pos="100000">
                  <a:srgbClr val="00A1DE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A1D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L4BXXX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7" name="圖案 36"/>
          <p:cNvCxnSpPr>
            <a:stCxn id="23" idx="1"/>
            <a:endCxn id="24" idx="0"/>
          </p:cNvCxnSpPr>
          <p:nvPr/>
        </p:nvCxnSpPr>
        <p:spPr>
          <a:xfrm rot="10800000" flipV="1">
            <a:off x="1746836" y="5117208"/>
            <a:ext cx="472827" cy="312822"/>
          </a:xfrm>
          <a:prstGeom prst="bentConnector2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圖案 37"/>
          <p:cNvCxnSpPr>
            <a:stCxn id="23" idx="3"/>
            <a:endCxn id="25" idx="0"/>
          </p:cNvCxnSpPr>
          <p:nvPr/>
        </p:nvCxnSpPr>
        <p:spPr>
          <a:xfrm>
            <a:off x="5892070" y="5117208"/>
            <a:ext cx="864000" cy="1064840"/>
          </a:xfrm>
          <a:prstGeom prst="bentConnector2">
            <a:avLst/>
          </a:prstGeom>
          <a:ln w="190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470419" y="4840209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000" kern="0" dirty="0" smtClean="0">
                <a:solidFill>
                  <a:sysClr val="windowText" lastClr="000000"/>
                </a:solidFill>
              </a:rPr>
              <a:t>AT in ILM</a:t>
            </a:r>
          </a:p>
        </p:txBody>
      </p:sp>
      <p:sp>
        <p:nvSpPr>
          <p:cNvPr id="40" name="矩形 39"/>
          <p:cNvSpPr/>
          <p:nvPr/>
        </p:nvSpPr>
        <p:spPr>
          <a:xfrm>
            <a:off x="1550889" y="4840209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000" kern="0" dirty="0" smtClean="0">
                <a:solidFill>
                  <a:sysClr val="windowText" lastClr="000000"/>
                </a:solidFill>
              </a:rPr>
              <a:t>AT in ILM</a:t>
            </a:r>
          </a:p>
        </p:txBody>
      </p:sp>
      <p:sp>
        <p:nvSpPr>
          <p:cNvPr id="41" name="上-下雙向箭號 40"/>
          <p:cNvSpPr/>
          <p:nvPr/>
        </p:nvSpPr>
        <p:spPr>
          <a:xfrm>
            <a:off x="1670201" y="2136619"/>
            <a:ext cx="157743" cy="432000"/>
          </a:xfrm>
          <a:prstGeom prst="up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上-下雙向箭號 41"/>
          <p:cNvSpPr/>
          <p:nvPr/>
        </p:nvSpPr>
        <p:spPr>
          <a:xfrm>
            <a:off x="6216070" y="1973664"/>
            <a:ext cx="157743" cy="486318"/>
          </a:xfrm>
          <a:prstGeom prst="up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34"/>
          <p:cNvCxnSpPr/>
          <p:nvPr/>
        </p:nvCxnSpPr>
        <p:spPr>
          <a:xfrm flipH="1">
            <a:off x="6754292" y="3423751"/>
            <a:ext cx="1778" cy="1116924"/>
          </a:xfrm>
          <a:prstGeom prst="straightConnector1">
            <a:avLst/>
          </a:prstGeom>
          <a:noFill/>
          <a:ln w="25400" cap="flat" cmpd="sng" algn="ctr">
            <a:solidFill>
              <a:srgbClr val="D71F85"/>
            </a:solidFill>
            <a:prstDash val="solid"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4" name="矩形 43"/>
          <p:cNvSpPr/>
          <p:nvPr/>
        </p:nvSpPr>
        <p:spPr>
          <a:xfrm>
            <a:off x="6804805" y="3574879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000" kern="0" dirty="0" smtClean="0">
                <a:solidFill>
                  <a:sysClr val="windowText" lastClr="000000"/>
                </a:solidFill>
              </a:rPr>
              <a:t>AT in ILM</a:t>
            </a:r>
          </a:p>
        </p:txBody>
      </p:sp>
      <p:sp>
        <p:nvSpPr>
          <p:cNvPr id="45" name="文字方塊 42"/>
          <p:cNvSpPr txBox="1"/>
          <p:nvPr/>
        </p:nvSpPr>
        <p:spPr>
          <a:xfrm>
            <a:off x="3483976" y="257558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ILM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2384258" y="2860396"/>
            <a:ext cx="2817319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圖案 46"/>
          <p:cNvCxnSpPr>
            <a:stCxn id="14" idx="2"/>
            <a:endCxn id="20" idx="1"/>
          </p:cNvCxnSpPr>
          <p:nvPr/>
        </p:nvCxnSpPr>
        <p:spPr>
          <a:xfrm rot="16200000" flipH="1">
            <a:off x="1772795" y="2682415"/>
            <a:ext cx="783502" cy="1555423"/>
          </a:xfrm>
          <a:prstGeom prst="bentConnector2">
            <a:avLst/>
          </a:prstGeom>
          <a:ln w="28575"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圖案 47"/>
          <p:cNvCxnSpPr>
            <a:stCxn id="20" idx="3"/>
            <a:endCxn id="16" idx="2"/>
          </p:cNvCxnSpPr>
          <p:nvPr/>
        </p:nvCxnSpPr>
        <p:spPr>
          <a:xfrm flipV="1">
            <a:off x="4776038" y="3410662"/>
            <a:ext cx="1440032" cy="441216"/>
          </a:xfrm>
          <a:prstGeom prst="bentConnector2">
            <a:avLst/>
          </a:prstGeom>
          <a:ln w="28575"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文字方塊 42"/>
          <p:cNvSpPr txBox="1"/>
          <p:nvPr/>
        </p:nvSpPr>
        <p:spPr>
          <a:xfrm>
            <a:off x="1618592" y="357487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ILM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文字方塊 42"/>
          <p:cNvSpPr txBox="1"/>
          <p:nvPr/>
        </p:nvSpPr>
        <p:spPr>
          <a:xfrm>
            <a:off x="5546277" y="357487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ILM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文字方塊 42"/>
          <p:cNvSpPr txBox="1"/>
          <p:nvPr/>
        </p:nvSpPr>
        <p:spPr>
          <a:xfrm>
            <a:off x="5546277" y="395092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ILM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26833" y="1893091"/>
            <a:ext cx="2304481" cy="19826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A1D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353630"/>
                </a:solidFill>
                <a:latin typeface="Calibri"/>
              </a:rPr>
              <a:t>IMCB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5363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73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IMSP is replaced by ATP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VAL emigrated to MD1 and renamed to CVAL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Communication path leverage:</a:t>
            </a:r>
          </a:p>
          <a:p>
            <a:pPr marL="990600" lvl="1" indent="-457200">
              <a:buFont typeface="Wingdings" pitchFamily="2" charset="2"/>
              <a:buChar char="Ø"/>
            </a:pPr>
            <a:r>
              <a:rPr lang="en-US" sz="1800" dirty="0" smtClean="0"/>
              <a:t>SDM &lt;-&gt; IMS SMS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ILM</a:t>
            </a:r>
          </a:p>
          <a:p>
            <a:pPr marL="990600" lvl="1" indent="-457200">
              <a:buFont typeface="Wingdings" pitchFamily="2" charset="2"/>
              <a:buChar char="Ø"/>
            </a:pPr>
            <a:r>
              <a:rPr lang="en-US" altLang="zh-TW" sz="1800" dirty="0" smtClean="0"/>
              <a:t>SDM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&lt;-&gt; 3GPP CS SMS : AT in ILM (via ATP/L4B)</a:t>
            </a:r>
          </a:p>
          <a:p>
            <a:pPr marL="990600" lvl="1" indent="-457200">
              <a:buFont typeface="Wingdings" pitchFamily="2" charset="2"/>
              <a:buChar char="Ø"/>
            </a:pPr>
            <a:r>
              <a:rPr lang="en-US" sz="1800" dirty="0" smtClean="0"/>
              <a:t>SDM &lt;-&gt; 3GPP2 CS SMS : ILM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05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737" y="1701007"/>
            <a:ext cx="8137525" cy="438388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/>
              <a:t>Flow Change</a:t>
            </a:r>
          </a:p>
          <a:p>
            <a:pPr lvl="1"/>
            <a:r>
              <a:rPr lang="en-US" sz="1400" dirty="0" smtClean="0"/>
              <a:t>IMS/CS SMS AT Merge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UTK/STK SMS AT Merge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 Command Change</a:t>
            </a:r>
          </a:p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SBP Change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IMS/CS MT SMS AT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Background:</a:t>
            </a:r>
          </a:p>
          <a:p>
            <a:pPr lvl="1"/>
            <a:r>
              <a:rPr lang="en-US" sz="1200" dirty="0" smtClean="0"/>
              <a:t>Since there is no more MD3, for the sake of AP convenient and fitting AOSP , AP initiated this change.</a:t>
            </a:r>
          </a:p>
          <a:p>
            <a:pPr lvl="1"/>
            <a:endParaRPr lang="en-US" sz="1200" dirty="0" smtClean="0"/>
          </a:p>
          <a:p>
            <a:r>
              <a:rPr lang="en-US" sz="1800" dirty="0" smtClean="0"/>
              <a:t>Main concept:</a:t>
            </a:r>
          </a:p>
          <a:p>
            <a:pPr lvl="1"/>
            <a:r>
              <a:rPr lang="en-US" sz="1200" dirty="0" smtClean="0"/>
              <a:t>Using </a:t>
            </a:r>
            <a:r>
              <a:rPr lang="en-US" sz="1200" dirty="0" smtClean="0"/>
              <a:t>same </a:t>
            </a:r>
            <a:r>
              <a:rPr lang="en-US" sz="1200" dirty="0" smtClean="0"/>
              <a:t>AT URC for MT SMS , no </a:t>
            </a:r>
            <a:r>
              <a:rPr lang="en-US" sz="1200" dirty="0" smtClean="0"/>
              <a:t>matter it’s </a:t>
            </a:r>
            <a:r>
              <a:rPr lang="en-US" sz="1200" dirty="0" smtClean="0"/>
              <a:t>from IMS or CS domain</a:t>
            </a:r>
          </a:p>
          <a:p>
            <a:pPr lvl="1"/>
            <a:r>
              <a:rPr lang="en-US" sz="1200" dirty="0" smtClean="0"/>
              <a:t>Still use different AT URC to distinguish 3GPP/3GPP2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MediaTek Inc. All rights reserved.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Internal Use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39368" y="4023360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3GPP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3GPP2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IMS MT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 MT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IMS MT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 MT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+CMT / AT+CNMA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+EC2KCMT / AT+EC2KCNMA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933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">
  <a:themeElements>
    <a:clrScheme name="MediaTek">
      <a:dk1>
        <a:sysClr val="windowText" lastClr="000000"/>
      </a:dk1>
      <a:lt1>
        <a:sysClr val="window" lastClr="FFFFFF"/>
      </a:lt1>
      <a:dk2>
        <a:srgbClr val="F39A1E"/>
      </a:dk2>
      <a:lt2>
        <a:srgbClr val="E7E6E6"/>
      </a:lt2>
      <a:accent1>
        <a:srgbClr val="69BE28"/>
      </a:accent1>
      <a:accent2>
        <a:srgbClr val="D71F85"/>
      </a:accent2>
      <a:accent3>
        <a:srgbClr val="00A1DE"/>
      </a:accent3>
      <a:accent4>
        <a:srgbClr val="F39A1E"/>
      </a:accent4>
      <a:accent5>
        <a:srgbClr val="FED100"/>
      </a:accent5>
      <a:accent6>
        <a:srgbClr val="353630"/>
      </a:accent6>
      <a:hlink>
        <a:srgbClr val="00A1DE"/>
      </a:hlink>
      <a:folHlink>
        <a:srgbClr val="D71F85"/>
      </a:folHlink>
    </a:clrScheme>
    <a:fontScheme name="MediaTek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ediaTek">
  <a:themeElements>
    <a:clrScheme name="MediaTek">
      <a:dk1>
        <a:sysClr val="windowText" lastClr="000000"/>
      </a:dk1>
      <a:lt1>
        <a:sysClr val="window" lastClr="FFFFFF"/>
      </a:lt1>
      <a:dk2>
        <a:srgbClr val="F39A1E"/>
      </a:dk2>
      <a:lt2>
        <a:srgbClr val="E7E6E6"/>
      </a:lt2>
      <a:accent1>
        <a:srgbClr val="69BE28"/>
      </a:accent1>
      <a:accent2>
        <a:srgbClr val="D71F85"/>
      </a:accent2>
      <a:accent3>
        <a:srgbClr val="00A1DE"/>
      </a:accent3>
      <a:accent4>
        <a:srgbClr val="F39A1E"/>
      </a:accent4>
      <a:accent5>
        <a:srgbClr val="FED100"/>
      </a:accent5>
      <a:accent6>
        <a:srgbClr val="353630"/>
      </a:accent6>
      <a:hlink>
        <a:srgbClr val="00A1DE"/>
      </a:hlink>
      <a:folHlink>
        <a:srgbClr val="D71F85"/>
      </a:folHlink>
    </a:clrScheme>
    <a:fontScheme name="MediaTek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lIns="0" tIns="0" rIns="0" bIns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Tek-ppt_templat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solidFill>
          <a:schemeClr val="accent1"/>
        </a:solidFill>
        <a:ln w="28575" cap="flat" cmpd="sng" algn="ctr">
          <a:solidFill>
            <a:srgbClr val="7030A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51344DC0C7849BA6616E48BA6715D" ma:contentTypeVersion="0" ma:contentTypeDescription="Create a new document." ma:contentTypeScope="" ma:versionID="08df71d9481c9a0b3643e17cc110bb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A11BDC-CAD1-41C8-A8D9-03A53A9B637C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D155C3-F37D-4AD8-841C-E0220AD2DF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FD93F1-4265-4EBE-A591-717ECA221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9882</TotalTime>
  <Words>1112</Words>
  <Application>Microsoft Office PowerPoint</Application>
  <PresentationFormat>如螢幕大小 (4:3)</PresentationFormat>
  <Paragraphs>411</Paragraphs>
  <Slides>25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25</vt:i4>
      </vt:variant>
    </vt:vector>
  </HeadingPairs>
  <TitlesOfParts>
    <vt:vector size="28" baseType="lpstr">
      <vt:lpstr>MediaTek</vt:lpstr>
      <vt:lpstr>1_MediaTek</vt:lpstr>
      <vt:lpstr>MediaTek-ppt_template</vt:lpstr>
      <vt:lpstr>MT6293 MP1 SQC Workshop SDM (SMS Domain Selection)</vt:lpstr>
      <vt:lpstr>Outline</vt:lpstr>
      <vt:lpstr>Outline</vt:lpstr>
      <vt:lpstr>SDM Introduction</vt:lpstr>
      <vt:lpstr>Outline</vt:lpstr>
      <vt:lpstr>6293 SMS Architecture</vt:lpstr>
      <vt:lpstr>Highlight</vt:lpstr>
      <vt:lpstr>Outline</vt:lpstr>
      <vt:lpstr>IMS/CS MT SMS AT Merge</vt:lpstr>
      <vt:lpstr>3GPP MT SMS over IMS </vt:lpstr>
      <vt:lpstr>3GPP MT SMS over CS - receive single short message and send deliver report</vt:lpstr>
      <vt:lpstr>3GPP2 MT  SMS over IMS </vt:lpstr>
      <vt:lpstr>3GPP2 MT  SMS over CS </vt:lpstr>
      <vt:lpstr>Highlight</vt:lpstr>
      <vt:lpstr>Outline</vt:lpstr>
      <vt:lpstr>UTK/STK SMS AT Merge</vt:lpstr>
      <vt:lpstr>3GPP STK/UTK SMS (1/)</vt:lpstr>
      <vt:lpstr>3GPP STK/UTK SMS (2/) </vt:lpstr>
      <vt:lpstr>3GPP STK/UTK SMS (3/) </vt:lpstr>
      <vt:lpstr>Highlight</vt:lpstr>
      <vt:lpstr>Outline</vt:lpstr>
      <vt:lpstr>AT Command Change </vt:lpstr>
      <vt:lpstr>Outline</vt:lpstr>
      <vt:lpstr>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Batt</dc:creator>
  <cp:lastModifiedBy>mtk12265</cp:lastModifiedBy>
  <cp:revision>366</cp:revision>
  <dcterms:created xsi:type="dcterms:W3CDTF">2015-12-16T17:44:56Z</dcterms:created>
  <dcterms:modified xsi:type="dcterms:W3CDTF">2017-05-12T06:50:37Z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0x0101006FC51344DC0C7849BA6616E48BA6715D</vt:lpwstr>
  </property>
</Properties>
</file>