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28"/>
  </p:notesMasterIdLst>
  <p:sldIdLst>
    <p:sldId id="256" r:id="rId6"/>
    <p:sldId id="436" r:id="rId7"/>
    <p:sldId id="442" r:id="rId8"/>
    <p:sldId id="445" r:id="rId9"/>
    <p:sldId id="473" r:id="rId10"/>
    <p:sldId id="475" r:id="rId11"/>
    <p:sldId id="474" r:id="rId12"/>
    <p:sldId id="356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3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4612" autoAdjust="0"/>
  </p:normalViewPr>
  <p:slideViewPr>
    <p:cSldViewPr snapToGrid="0">
      <p:cViewPr varScale="1">
        <p:scale>
          <a:sx n="68" d="100"/>
          <a:sy n="68" d="100"/>
        </p:scale>
        <p:origin x="9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F211E-73B3-46D9-B10E-AA2C5B775A92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B9658-928A-4050-A9E6-441AEB9AC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B9658-928A-4050-A9E6-441AEB9AC5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4" y="1090519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4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698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8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17D68-A928-4388-98A6-5BCA79798358}" type="datetimeFigureOut">
              <a:rPr lang="en-US"/>
              <a:pPr>
                <a:defRPr/>
              </a:pPr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F48D6-1E9F-4D94-AF06-1D309F0CF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47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468EB1B0-A2D1-4006-9D3A-C9E458218E23}" type="datetime1">
              <a:rPr lang="en-US" altLang="zh-CN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5D63E34-3852-48E9-9E7E-1357A0DCAC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0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8"/>
            <a:ext cx="3161115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792134" y="1090519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1"/>
                </a:solidFill>
              </a:rPr>
              <a:t>CONFIDENTIAL A</a:t>
            </a:r>
            <a:endParaRPr lang="en-US" altLang="zh-TW" sz="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468966"/>
          </a:xfrm>
        </p:spPr>
        <p:txBody>
          <a:bodyPr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254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283200" y="67754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8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6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9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77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49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13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78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0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22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2506"/>
            <a:ext cx="10972800" cy="469232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9600" y="830179"/>
            <a:ext cx="10972800" cy="5338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0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18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6"/>
            <a:ext cx="103632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4"/>
            <a:ext cx="53848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44133"/>
            <a:ext cx="5389033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260601"/>
            <a:ext cx="5389033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9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500F47E0-3BA5-4717-9290-997DFA6DACFF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7" y="6361223"/>
            <a:ext cx="1014375" cy="190561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7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87" r:id="rId14"/>
    <p:sldLayoutId id="2147483688" r:id="rId1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4831" y="6361222"/>
            <a:ext cx="1030680" cy="19056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alibri Bold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6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iki.mediatek.inc/display/WCDACF/6293+AP+development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93 RE-ARCH - VoLTE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 Test Scope - </a:t>
            </a:r>
            <a:r>
              <a:rPr lang="en-US" dirty="0" smtClean="0"/>
              <a:t>PDN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701922"/>
              </p:ext>
            </p:extLst>
          </p:nvPr>
        </p:nvGraphicFramePr>
        <p:xfrm>
          <a:off x="4200525" y="1033776"/>
          <a:ext cx="3790950" cy="493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name="Worksheet" r:id="rId3" imgW="3790950" imgH="6400800" progId="Excel.Sheet.8">
                  <p:embed/>
                </p:oleObj>
              </mc:Choice>
              <mc:Fallback>
                <p:oleObj name="Worksheet" r:id="rId3" imgW="3790950" imgH="64008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0525" y="1033776"/>
                        <a:ext cx="3790950" cy="4931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94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 Test Scope - </a:t>
            </a:r>
            <a:r>
              <a:rPr lang="en-US" dirty="0" smtClean="0"/>
              <a:t>SIM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50596"/>
              </p:ext>
            </p:extLst>
          </p:nvPr>
        </p:nvGraphicFramePr>
        <p:xfrm>
          <a:off x="3491345" y="1459451"/>
          <a:ext cx="4319155" cy="326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Worksheet" r:id="rId3" imgW="3429000" imgH="2590800" progId="Excel.Sheet.8">
                  <p:embed/>
                </p:oleObj>
              </mc:Choice>
              <mc:Fallback>
                <p:oleObj name="Worksheet" r:id="rId3" imgW="3429000" imgH="25908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345" y="1459451"/>
                        <a:ext cx="4319155" cy="326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98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 Test Scope - </a:t>
            </a:r>
            <a:r>
              <a:rPr lang="en-US" dirty="0" smtClean="0"/>
              <a:t>CC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60476"/>
              </p:ext>
            </p:extLst>
          </p:nvPr>
        </p:nvGraphicFramePr>
        <p:xfrm>
          <a:off x="3752604" y="1862552"/>
          <a:ext cx="3776910" cy="252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Worksheet" r:id="rId3" imgW="2867025" imgH="1914525" progId="Excel.Sheet.8">
                  <p:embed/>
                </p:oleObj>
              </mc:Choice>
              <mc:Fallback>
                <p:oleObj name="Worksheet" r:id="rId3" imgW="2867025" imgH="1914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2604" y="1862552"/>
                        <a:ext cx="3776910" cy="252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5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 Test Scope - </a:t>
            </a:r>
            <a:r>
              <a:rPr lang="en-US" dirty="0" smtClean="0"/>
              <a:t>Relay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950499"/>
              </p:ext>
            </p:extLst>
          </p:nvPr>
        </p:nvGraphicFramePr>
        <p:xfrm>
          <a:off x="4433888" y="2374900"/>
          <a:ext cx="33242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Worksheet" r:id="rId3" imgW="3324225" imgH="2105025" progId="Excel.Sheet.8">
                  <p:embed/>
                </p:oleObj>
              </mc:Choice>
              <mc:Fallback>
                <p:oleObj name="Worksheet" r:id="rId3" imgW="3324225" imgH="21050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3888" y="2374900"/>
                        <a:ext cx="332422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17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 Test Scope - </a:t>
            </a:r>
            <a:r>
              <a:rPr lang="en-US" dirty="0" smtClean="0"/>
              <a:t>SYS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86500"/>
              </p:ext>
            </p:extLst>
          </p:nvPr>
        </p:nvGraphicFramePr>
        <p:xfrm>
          <a:off x="4262438" y="1517650"/>
          <a:ext cx="3667125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Worksheet" r:id="rId3" imgW="3667125" imgH="3819525" progId="Excel.Sheet.8">
                  <p:embed/>
                </p:oleObj>
              </mc:Choice>
              <mc:Fallback>
                <p:oleObj name="Worksheet" r:id="rId3" imgW="3667125" imgH="3819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2438" y="1517650"/>
                        <a:ext cx="3667125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50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 Test Scope </a:t>
            </a:r>
            <a:r>
              <a:rPr lang="en-US" dirty="0" smtClean="0"/>
              <a:t>–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Calling</a:t>
            </a:r>
          </a:p>
          <a:p>
            <a:r>
              <a:rPr lang="en-US" dirty="0" err="1" smtClean="0"/>
              <a:t>ViLTE</a:t>
            </a:r>
            <a:endParaRPr lang="en-US" dirty="0" smtClean="0"/>
          </a:p>
          <a:p>
            <a:r>
              <a:rPr lang="en-US" dirty="0" err="1" smtClean="0"/>
              <a:t>Wifi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LTE </a:t>
            </a:r>
            <a:r>
              <a:rPr lang="en-US" dirty="0" smtClean="0"/>
              <a:t>Handover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18100" y="3835401"/>
            <a:ext cx="5092700" cy="10588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IMS code base prebuilt and </a:t>
            </a:r>
            <a:r>
              <a:rPr lang="en-US" dirty="0" err="1" smtClean="0"/>
              <a:t>deliverred</a:t>
            </a:r>
            <a:r>
              <a:rPr lang="en-US" dirty="0" smtClean="0"/>
              <a:t> to AP integration like MD image.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18100" y="1463676"/>
            <a:ext cx="5092700" cy="2371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IMS Repo Phase 3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24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9" y="2649539"/>
            <a:ext cx="2141537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8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431800"/>
            <a:ext cx="8229600" cy="127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IMS Repository Maintenance Concept</a:t>
            </a:r>
            <a:endParaRPr lang="en-US" sz="4000" dirty="0"/>
          </a:p>
        </p:txBody>
      </p:sp>
      <p:sp>
        <p:nvSpPr>
          <p:cNvPr id="112" name="矩形 111"/>
          <p:cNvSpPr/>
          <p:nvPr/>
        </p:nvSpPr>
        <p:spPr>
          <a:xfrm>
            <a:off x="7391401" y="4149725"/>
            <a:ext cx="3025775" cy="287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ALPS MP Branches</a:t>
            </a:r>
          </a:p>
        </p:txBody>
      </p:sp>
      <p:sp>
        <p:nvSpPr>
          <p:cNvPr id="113" name="矩形 112"/>
          <p:cNvSpPr/>
          <p:nvPr/>
        </p:nvSpPr>
        <p:spPr>
          <a:xfrm>
            <a:off x="2351089" y="4149725"/>
            <a:ext cx="3024187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MD MP Branches</a:t>
            </a:r>
          </a:p>
        </p:txBody>
      </p:sp>
      <p:sp>
        <p:nvSpPr>
          <p:cNvPr id="115" name="圓角矩形 114"/>
          <p:cNvSpPr/>
          <p:nvPr/>
        </p:nvSpPr>
        <p:spPr>
          <a:xfrm>
            <a:off x="2711451" y="4581525"/>
            <a:ext cx="2663825" cy="28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90 : MOLY.MP7</a:t>
            </a:r>
          </a:p>
        </p:txBody>
      </p:sp>
      <p:sp>
        <p:nvSpPr>
          <p:cNvPr id="116" name="圓角矩形 115"/>
          <p:cNvSpPr/>
          <p:nvPr/>
        </p:nvSpPr>
        <p:spPr>
          <a:xfrm>
            <a:off x="2711451" y="4941889"/>
            <a:ext cx="2663825" cy="2873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90 : MOLY.MP7.CMCC</a:t>
            </a:r>
          </a:p>
        </p:txBody>
      </p:sp>
      <p:sp>
        <p:nvSpPr>
          <p:cNvPr id="118" name="圓角矩形 117"/>
          <p:cNvSpPr/>
          <p:nvPr/>
        </p:nvSpPr>
        <p:spPr>
          <a:xfrm>
            <a:off x="2711451" y="5300664"/>
            <a:ext cx="2663825" cy="2889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91 : LR11.MP1</a:t>
            </a:r>
          </a:p>
        </p:txBody>
      </p:sp>
      <p:sp>
        <p:nvSpPr>
          <p:cNvPr id="119" name="圓角矩形 118"/>
          <p:cNvSpPr/>
          <p:nvPr/>
        </p:nvSpPr>
        <p:spPr>
          <a:xfrm>
            <a:off x="2711451" y="5661026"/>
            <a:ext cx="2663825" cy="2889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91 : LR11.MP2</a:t>
            </a:r>
          </a:p>
        </p:txBody>
      </p:sp>
      <p:sp>
        <p:nvSpPr>
          <p:cNvPr id="121" name="圓角矩形 120"/>
          <p:cNvSpPr/>
          <p:nvPr/>
        </p:nvSpPr>
        <p:spPr>
          <a:xfrm>
            <a:off x="2711451" y="6021389"/>
            <a:ext cx="2663825" cy="2873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91 : LR11.MP2.CMCC</a:t>
            </a:r>
          </a:p>
        </p:txBody>
      </p:sp>
      <p:sp>
        <p:nvSpPr>
          <p:cNvPr id="122" name="圓角矩形 121"/>
          <p:cNvSpPr/>
          <p:nvPr/>
        </p:nvSpPr>
        <p:spPr>
          <a:xfrm>
            <a:off x="2711451" y="6381750"/>
            <a:ext cx="2663825" cy="2873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91 : LR11.MP3</a:t>
            </a:r>
          </a:p>
        </p:txBody>
      </p:sp>
      <p:sp>
        <p:nvSpPr>
          <p:cNvPr id="31755" name="文字方塊 139"/>
          <p:cNvSpPr txBox="1">
            <a:spLocks noChangeArrowheads="1"/>
          </p:cNvSpPr>
          <p:nvPr/>
        </p:nvSpPr>
        <p:spPr bwMode="auto">
          <a:xfrm rot="5400000">
            <a:off x="1442484" y="5194577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Phase 3 Model</a:t>
            </a:r>
          </a:p>
        </p:txBody>
      </p:sp>
      <p:sp>
        <p:nvSpPr>
          <p:cNvPr id="141" name="矩形 140"/>
          <p:cNvSpPr/>
          <p:nvPr/>
        </p:nvSpPr>
        <p:spPr>
          <a:xfrm>
            <a:off x="5375276" y="4149725"/>
            <a:ext cx="936625" cy="287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IMS AP</a:t>
            </a:r>
          </a:p>
        </p:txBody>
      </p:sp>
      <p:sp>
        <p:nvSpPr>
          <p:cNvPr id="197" name="向右箭號 196"/>
          <p:cNvSpPr/>
          <p:nvPr/>
        </p:nvSpPr>
        <p:spPr>
          <a:xfrm>
            <a:off x="6672263" y="4941888"/>
            <a:ext cx="3744912" cy="1223962"/>
          </a:xfrm>
          <a:prstGeom prst="striped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7030A0"/>
                </a:solidFill>
              </a:rPr>
              <a:t>IMS Repo release with </a:t>
            </a:r>
          </a:p>
          <a:p>
            <a:pPr algn="ctr">
              <a:defRPr/>
            </a:pPr>
            <a:r>
              <a:rPr lang="en-US" dirty="0">
                <a:solidFill>
                  <a:srgbClr val="7030A0"/>
                </a:solidFill>
              </a:rPr>
              <a:t>MD image, </a:t>
            </a:r>
            <a:r>
              <a:rPr lang="en-US" dirty="0">
                <a:solidFill>
                  <a:srgbClr val="FF0000"/>
                </a:solidFill>
              </a:rPr>
              <a:t>volte binary </a:t>
            </a:r>
            <a:r>
              <a:rPr lang="en-US" dirty="0">
                <a:solidFill>
                  <a:srgbClr val="7030A0"/>
                </a:solidFill>
              </a:rPr>
              <a:t>and DSP</a:t>
            </a:r>
          </a:p>
        </p:txBody>
      </p:sp>
      <p:sp>
        <p:nvSpPr>
          <p:cNvPr id="57" name="矩形 56"/>
          <p:cNvSpPr/>
          <p:nvPr/>
        </p:nvSpPr>
        <p:spPr>
          <a:xfrm>
            <a:off x="7407275" y="1268414"/>
            <a:ext cx="3024188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ALPS MP Branches</a:t>
            </a:r>
          </a:p>
        </p:txBody>
      </p:sp>
      <p:sp>
        <p:nvSpPr>
          <p:cNvPr id="58" name="矩形 57"/>
          <p:cNvSpPr/>
          <p:nvPr/>
        </p:nvSpPr>
        <p:spPr>
          <a:xfrm>
            <a:off x="2655889" y="1268414"/>
            <a:ext cx="3024187" cy="28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MD MP Branches</a:t>
            </a:r>
          </a:p>
        </p:txBody>
      </p:sp>
      <p:sp>
        <p:nvSpPr>
          <p:cNvPr id="59" name="圓角矩形 58"/>
          <p:cNvSpPr/>
          <p:nvPr/>
        </p:nvSpPr>
        <p:spPr>
          <a:xfrm>
            <a:off x="2727326" y="1700214"/>
            <a:ext cx="2663825" cy="2889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90 : MOLY.MP7</a:t>
            </a:r>
          </a:p>
        </p:txBody>
      </p:sp>
      <p:sp>
        <p:nvSpPr>
          <p:cNvPr id="73" name="圓角矩形 72"/>
          <p:cNvSpPr/>
          <p:nvPr/>
        </p:nvSpPr>
        <p:spPr>
          <a:xfrm>
            <a:off x="2727326" y="2060576"/>
            <a:ext cx="2663825" cy="2889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90 : MOLY.MP7.CMCC</a:t>
            </a:r>
          </a:p>
        </p:txBody>
      </p:sp>
      <p:sp>
        <p:nvSpPr>
          <p:cNvPr id="74" name="圓角矩形 73"/>
          <p:cNvSpPr/>
          <p:nvPr/>
        </p:nvSpPr>
        <p:spPr>
          <a:xfrm>
            <a:off x="2727326" y="2420939"/>
            <a:ext cx="2663825" cy="2873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91 : LR11.MP1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2727326" y="2781300"/>
            <a:ext cx="2663825" cy="2873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91 : LR11.MP2</a:t>
            </a:r>
          </a:p>
        </p:txBody>
      </p:sp>
      <p:sp>
        <p:nvSpPr>
          <p:cNvPr id="78" name="圓角矩形 77"/>
          <p:cNvSpPr/>
          <p:nvPr/>
        </p:nvSpPr>
        <p:spPr>
          <a:xfrm>
            <a:off x="2727326" y="3141664"/>
            <a:ext cx="2663825" cy="2873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91 : LR11.MP2.CMCC</a:t>
            </a:r>
          </a:p>
        </p:txBody>
      </p:sp>
      <p:sp>
        <p:nvSpPr>
          <p:cNvPr id="80" name="圓角矩形 79"/>
          <p:cNvSpPr/>
          <p:nvPr/>
        </p:nvSpPr>
        <p:spPr>
          <a:xfrm>
            <a:off x="2727326" y="3500439"/>
            <a:ext cx="2663825" cy="2889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91 : LR11.MP3</a:t>
            </a:r>
          </a:p>
        </p:txBody>
      </p:sp>
      <p:sp>
        <p:nvSpPr>
          <p:cNvPr id="81" name="圓角矩形 80"/>
          <p:cNvSpPr/>
          <p:nvPr/>
        </p:nvSpPr>
        <p:spPr>
          <a:xfrm>
            <a:off x="7480301" y="1700214"/>
            <a:ext cx="2879725" cy="2889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90 : alps-mp-n0.mp7</a:t>
            </a:r>
          </a:p>
        </p:txBody>
      </p:sp>
      <p:sp>
        <p:nvSpPr>
          <p:cNvPr id="82" name="圓角矩形 81"/>
          <p:cNvSpPr/>
          <p:nvPr/>
        </p:nvSpPr>
        <p:spPr>
          <a:xfrm>
            <a:off x="7480301" y="2060576"/>
            <a:ext cx="2879725" cy="2889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90 : alps-mp-n0.mp12</a:t>
            </a:r>
          </a:p>
        </p:txBody>
      </p:sp>
      <p:sp>
        <p:nvSpPr>
          <p:cNvPr id="85" name="圓角矩形 84"/>
          <p:cNvSpPr/>
          <p:nvPr/>
        </p:nvSpPr>
        <p:spPr>
          <a:xfrm>
            <a:off x="7480301" y="2420939"/>
            <a:ext cx="2879725" cy="287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90 : alps-mp-n0.mp8.tc?sp</a:t>
            </a:r>
          </a:p>
        </p:txBody>
      </p:sp>
      <p:sp>
        <p:nvSpPr>
          <p:cNvPr id="86" name="圓角矩形 85"/>
          <p:cNvSpPr/>
          <p:nvPr/>
        </p:nvSpPr>
        <p:spPr>
          <a:xfrm>
            <a:off x="7480301" y="2781300"/>
            <a:ext cx="2879725" cy="2873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91 : alps-mp-n0.mp1</a:t>
            </a:r>
          </a:p>
        </p:txBody>
      </p:sp>
      <p:sp>
        <p:nvSpPr>
          <p:cNvPr id="87" name="圓角矩形 86"/>
          <p:cNvSpPr/>
          <p:nvPr/>
        </p:nvSpPr>
        <p:spPr>
          <a:xfrm>
            <a:off x="7480301" y="3141664"/>
            <a:ext cx="2879725" cy="2873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91 : alps-mp-n0.mp5</a:t>
            </a:r>
          </a:p>
        </p:txBody>
      </p:sp>
      <p:sp>
        <p:nvSpPr>
          <p:cNvPr id="89" name="圓角矩形 88"/>
          <p:cNvSpPr/>
          <p:nvPr/>
        </p:nvSpPr>
        <p:spPr>
          <a:xfrm>
            <a:off x="7480301" y="3500439"/>
            <a:ext cx="2879725" cy="2889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91 : alps-mp-n0.mp11</a:t>
            </a:r>
          </a:p>
        </p:txBody>
      </p:sp>
      <p:cxnSp>
        <p:nvCxnSpPr>
          <p:cNvPr id="90" name="直線單箭頭接點 89"/>
          <p:cNvCxnSpPr>
            <a:stCxn id="59" idx="3"/>
            <a:endCxn id="94" idx="2"/>
          </p:cNvCxnSpPr>
          <p:nvPr/>
        </p:nvCxnSpPr>
        <p:spPr>
          <a:xfrm>
            <a:off x="5391151" y="1844676"/>
            <a:ext cx="576263" cy="144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94" idx="6"/>
            <a:endCxn id="81" idx="1"/>
          </p:cNvCxnSpPr>
          <p:nvPr/>
        </p:nvCxnSpPr>
        <p:spPr>
          <a:xfrm flipV="1">
            <a:off x="6904038" y="1844676"/>
            <a:ext cx="576262" cy="144463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74" name="文字方塊 92"/>
          <p:cNvSpPr txBox="1">
            <a:spLocks noChangeArrowheads="1"/>
          </p:cNvSpPr>
          <p:nvPr/>
        </p:nvSpPr>
        <p:spPr bwMode="auto">
          <a:xfrm rot="5400000">
            <a:off x="1458359" y="2314058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Phase 2 Model</a:t>
            </a:r>
          </a:p>
        </p:txBody>
      </p:sp>
      <p:sp>
        <p:nvSpPr>
          <p:cNvPr id="94" name="橢圓 93"/>
          <p:cNvSpPr/>
          <p:nvPr/>
        </p:nvSpPr>
        <p:spPr>
          <a:xfrm>
            <a:off x="5967414" y="1773238"/>
            <a:ext cx="936625" cy="431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>
                <a:solidFill>
                  <a:srgbClr val="7030A0"/>
                </a:solidFill>
              </a:rPr>
              <a:t>alsp-mp-gen90ims</a:t>
            </a:r>
            <a:endParaRPr lang="en-US" sz="900" dirty="0"/>
          </a:p>
        </p:txBody>
      </p:sp>
      <p:cxnSp>
        <p:nvCxnSpPr>
          <p:cNvPr id="95" name="直線單箭頭接點 94"/>
          <p:cNvCxnSpPr>
            <a:stCxn id="73" idx="3"/>
            <a:endCxn id="94" idx="2"/>
          </p:cNvCxnSpPr>
          <p:nvPr/>
        </p:nvCxnSpPr>
        <p:spPr>
          <a:xfrm flipV="1">
            <a:off x="5391151" y="1989138"/>
            <a:ext cx="576263" cy="215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4" idx="6"/>
            <a:endCxn id="82" idx="1"/>
          </p:cNvCxnSpPr>
          <p:nvPr/>
        </p:nvCxnSpPr>
        <p:spPr>
          <a:xfrm>
            <a:off x="6904038" y="1989138"/>
            <a:ext cx="576262" cy="21590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94" idx="6"/>
            <a:endCxn id="85" idx="1"/>
          </p:cNvCxnSpPr>
          <p:nvPr/>
        </p:nvCxnSpPr>
        <p:spPr>
          <a:xfrm>
            <a:off x="6904038" y="1989138"/>
            <a:ext cx="576262" cy="576262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100" idx="6"/>
            <a:endCxn id="86" idx="1"/>
          </p:cNvCxnSpPr>
          <p:nvPr/>
        </p:nvCxnSpPr>
        <p:spPr>
          <a:xfrm flipV="1">
            <a:off x="6904038" y="2924176"/>
            <a:ext cx="576262" cy="144463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橢圓 99"/>
          <p:cNvSpPr/>
          <p:nvPr/>
        </p:nvSpPr>
        <p:spPr>
          <a:xfrm>
            <a:off x="5967414" y="2852738"/>
            <a:ext cx="936625" cy="431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>
                <a:solidFill>
                  <a:srgbClr val="7030A0"/>
                </a:solidFill>
              </a:rPr>
              <a:t>alsp-mp-gen91ims</a:t>
            </a:r>
            <a:endParaRPr lang="en-US" sz="900" dirty="0"/>
          </a:p>
        </p:txBody>
      </p:sp>
      <p:cxnSp>
        <p:nvCxnSpPr>
          <p:cNvPr id="101" name="直線單箭頭接點 100"/>
          <p:cNvCxnSpPr>
            <a:stCxn id="77" idx="3"/>
            <a:endCxn id="100" idx="2"/>
          </p:cNvCxnSpPr>
          <p:nvPr/>
        </p:nvCxnSpPr>
        <p:spPr>
          <a:xfrm>
            <a:off x="5391151" y="2924176"/>
            <a:ext cx="576263" cy="144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78" idx="3"/>
            <a:endCxn id="100" idx="2"/>
          </p:cNvCxnSpPr>
          <p:nvPr/>
        </p:nvCxnSpPr>
        <p:spPr>
          <a:xfrm flipV="1">
            <a:off x="5391151" y="3068638"/>
            <a:ext cx="576263" cy="215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80" idx="3"/>
            <a:endCxn id="100" idx="2"/>
          </p:cNvCxnSpPr>
          <p:nvPr/>
        </p:nvCxnSpPr>
        <p:spPr>
          <a:xfrm flipV="1">
            <a:off x="5391151" y="3068638"/>
            <a:ext cx="576263" cy="5762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100" idx="6"/>
            <a:endCxn id="87" idx="1"/>
          </p:cNvCxnSpPr>
          <p:nvPr/>
        </p:nvCxnSpPr>
        <p:spPr>
          <a:xfrm>
            <a:off x="6904038" y="3068638"/>
            <a:ext cx="576262" cy="21590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100" idx="6"/>
            <a:endCxn id="89" idx="1"/>
          </p:cNvCxnSpPr>
          <p:nvPr/>
        </p:nvCxnSpPr>
        <p:spPr>
          <a:xfrm>
            <a:off x="6904038" y="3068638"/>
            <a:ext cx="576262" cy="576262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86" name="文字方塊 108"/>
          <p:cNvSpPr txBox="1">
            <a:spLocks noChangeArrowheads="1"/>
          </p:cNvSpPr>
          <p:nvPr/>
        </p:nvSpPr>
        <p:spPr bwMode="auto">
          <a:xfrm rot="3417046">
            <a:off x="6425434" y="2306122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Code sync</a:t>
            </a:r>
          </a:p>
        </p:txBody>
      </p:sp>
      <p:sp>
        <p:nvSpPr>
          <p:cNvPr id="110" name="矩形 109"/>
          <p:cNvSpPr/>
          <p:nvPr/>
        </p:nvSpPr>
        <p:spPr>
          <a:xfrm>
            <a:off x="5967414" y="1268414"/>
            <a:ext cx="936625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IMS AP</a:t>
            </a:r>
          </a:p>
        </p:txBody>
      </p:sp>
      <p:sp>
        <p:nvSpPr>
          <p:cNvPr id="111" name="矩形 110"/>
          <p:cNvSpPr/>
          <p:nvPr/>
        </p:nvSpPr>
        <p:spPr>
          <a:xfrm>
            <a:off x="4872039" y="1700214"/>
            <a:ext cx="503237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114" name="矩形 113"/>
          <p:cNvSpPr/>
          <p:nvPr/>
        </p:nvSpPr>
        <p:spPr>
          <a:xfrm>
            <a:off x="4872039" y="2060576"/>
            <a:ext cx="503237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117" name="矩形 116"/>
          <p:cNvSpPr/>
          <p:nvPr/>
        </p:nvSpPr>
        <p:spPr>
          <a:xfrm>
            <a:off x="4872039" y="2420939"/>
            <a:ext cx="503237" cy="287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120" name="矩形 119"/>
          <p:cNvSpPr/>
          <p:nvPr/>
        </p:nvSpPr>
        <p:spPr>
          <a:xfrm>
            <a:off x="4872039" y="2781300"/>
            <a:ext cx="503237" cy="287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123" name="矩形 122"/>
          <p:cNvSpPr/>
          <p:nvPr/>
        </p:nvSpPr>
        <p:spPr>
          <a:xfrm>
            <a:off x="4872039" y="3141664"/>
            <a:ext cx="503237" cy="287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124" name="矩形 123"/>
          <p:cNvSpPr/>
          <p:nvPr/>
        </p:nvSpPr>
        <p:spPr>
          <a:xfrm>
            <a:off x="4872039" y="3500439"/>
            <a:ext cx="503237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125" name="矩形 124"/>
          <p:cNvSpPr/>
          <p:nvPr/>
        </p:nvSpPr>
        <p:spPr>
          <a:xfrm>
            <a:off x="7464425" y="1700214"/>
            <a:ext cx="503238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AP</a:t>
            </a:r>
          </a:p>
        </p:txBody>
      </p:sp>
      <p:sp>
        <p:nvSpPr>
          <p:cNvPr id="126" name="矩形 125"/>
          <p:cNvSpPr/>
          <p:nvPr/>
        </p:nvSpPr>
        <p:spPr>
          <a:xfrm>
            <a:off x="7464425" y="2060576"/>
            <a:ext cx="503238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AP</a:t>
            </a:r>
          </a:p>
        </p:txBody>
      </p:sp>
      <p:sp>
        <p:nvSpPr>
          <p:cNvPr id="127" name="矩形 126"/>
          <p:cNvSpPr/>
          <p:nvPr/>
        </p:nvSpPr>
        <p:spPr>
          <a:xfrm>
            <a:off x="7464425" y="2420939"/>
            <a:ext cx="503238" cy="287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AP</a:t>
            </a:r>
          </a:p>
        </p:txBody>
      </p:sp>
      <p:sp>
        <p:nvSpPr>
          <p:cNvPr id="128" name="矩形 127"/>
          <p:cNvSpPr/>
          <p:nvPr/>
        </p:nvSpPr>
        <p:spPr>
          <a:xfrm>
            <a:off x="7464425" y="3141664"/>
            <a:ext cx="503238" cy="287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AP</a:t>
            </a:r>
          </a:p>
        </p:txBody>
      </p:sp>
      <p:sp>
        <p:nvSpPr>
          <p:cNvPr id="129" name="矩形 128"/>
          <p:cNvSpPr/>
          <p:nvPr/>
        </p:nvSpPr>
        <p:spPr>
          <a:xfrm>
            <a:off x="7464425" y="3500439"/>
            <a:ext cx="503238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AP</a:t>
            </a:r>
          </a:p>
        </p:txBody>
      </p:sp>
      <p:sp>
        <p:nvSpPr>
          <p:cNvPr id="130" name="矩形 129"/>
          <p:cNvSpPr/>
          <p:nvPr/>
        </p:nvSpPr>
        <p:spPr>
          <a:xfrm>
            <a:off x="7464425" y="2781300"/>
            <a:ext cx="503238" cy="287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AP</a:t>
            </a:r>
          </a:p>
        </p:txBody>
      </p:sp>
      <p:sp>
        <p:nvSpPr>
          <p:cNvPr id="68" name="圓角矩形 168"/>
          <p:cNvSpPr/>
          <p:nvPr/>
        </p:nvSpPr>
        <p:spPr>
          <a:xfrm>
            <a:off x="5375276" y="4581525"/>
            <a:ext cx="936625" cy="28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IMS.AP</a:t>
            </a:r>
          </a:p>
        </p:txBody>
      </p:sp>
      <p:sp>
        <p:nvSpPr>
          <p:cNvPr id="69" name="圓角矩形 171"/>
          <p:cNvSpPr/>
          <p:nvPr/>
        </p:nvSpPr>
        <p:spPr>
          <a:xfrm>
            <a:off x="5375276" y="4941889"/>
            <a:ext cx="936625" cy="2873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IMS.AP</a:t>
            </a:r>
          </a:p>
        </p:txBody>
      </p:sp>
      <p:sp>
        <p:nvSpPr>
          <p:cNvPr id="70" name="圓角矩形 172"/>
          <p:cNvSpPr/>
          <p:nvPr/>
        </p:nvSpPr>
        <p:spPr>
          <a:xfrm>
            <a:off x="5375276" y="5300664"/>
            <a:ext cx="936625" cy="2889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IMS.AP</a:t>
            </a:r>
          </a:p>
        </p:txBody>
      </p:sp>
      <p:sp>
        <p:nvSpPr>
          <p:cNvPr id="71" name="圓角矩形 173"/>
          <p:cNvSpPr/>
          <p:nvPr/>
        </p:nvSpPr>
        <p:spPr>
          <a:xfrm>
            <a:off x="5375276" y="5661026"/>
            <a:ext cx="936625" cy="2889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IMS.AP</a:t>
            </a:r>
          </a:p>
        </p:txBody>
      </p:sp>
      <p:sp>
        <p:nvSpPr>
          <p:cNvPr id="72" name="圓角矩形 174"/>
          <p:cNvSpPr/>
          <p:nvPr/>
        </p:nvSpPr>
        <p:spPr>
          <a:xfrm>
            <a:off x="5375276" y="6021389"/>
            <a:ext cx="936625" cy="2873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IMS.AP</a:t>
            </a:r>
          </a:p>
        </p:txBody>
      </p:sp>
      <p:sp>
        <p:nvSpPr>
          <p:cNvPr id="75" name="圓角矩形 175"/>
          <p:cNvSpPr/>
          <p:nvPr/>
        </p:nvSpPr>
        <p:spPr>
          <a:xfrm>
            <a:off x="5375276" y="6381750"/>
            <a:ext cx="936625" cy="2873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IMS.AP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09738" y="3959226"/>
            <a:ext cx="8851900" cy="5397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865689" y="4581526"/>
            <a:ext cx="503237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64" name="矩形 63"/>
          <p:cNvSpPr/>
          <p:nvPr/>
        </p:nvSpPr>
        <p:spPr>
          <a:xfrm>
            <a:off x="4864100" y="4943476"/>
            <a:ext cx="503238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65" name="矩形 64"/>
          <p:cNvSpPr/>
          <p:nvPr/>
        </p:nvSpPr>
        <p:spPr>
          <a:xfrm>
            <a:off x="4862514" y="5294314"/>
            <a:ext cx="503237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66" name="矩形 65"/>
          <p:cNvSpPr/>
          <p:nvPr/>
        </p:nvSpPr>
        <p:spPr>
          <a:xfrm>
            <a:off x="4860925" y="5667376"/>
            <a:ext cx="503238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67" name="矩形 66"/>
          <p:cNvSpPr/>
          <p:nvPr/>
        </p:nvSpPr>
        <p:spPr>
          <a:xfrm>
            <a:off x="4868864" y="6027739"/>
            <a:ext cx="503237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  <p:sp>
        <p:nvSpPr>
          <p:cNvPr id="76" name="矩形 75"/>
          <p:cNvSpPr/>
          <p:nvPr/>
        </p:nvSpPr>
        <p:spPr>
          <a:xfrm>
            <a:off x="4867275" y="6378576"/>
            <a:ext cx="503238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IMS MD</a:t>
            </a:r>
          </a:p>
        </p:txBody>
      </p:sp>
    </p:spTree>
    <p:extLst>
      <p:ext uri="{BB962C8B-B14F-4D97-AF65-F5344CB8AC3E}">
        <p14:creationId xmlns:p14="http://schemas.microsoft.com/office/powerpoint/2010/main" val="37552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sz="quarter" idx="13"/>
          </p:nvPr>
        </p:nvSpPr>
        <p:spPr>
          <a:xfrm>
            <a:off x="1981200" y="1744663"/>
            <a:ext cx="8229600" cy="4432300"/>
          </a:xfrm>
        </p:spPr>
        <p:txBody>
          <a:bodyPr>
            <a:normAutofit fontScale="85000" lnSpcReduction="20000"/>
          </a:bodyPr>
          <a:lstStyle/>
          <a:p>
            <a:r>
              <a:rPr lang="fi-FI" altLang="en-US" smtClean="0"/>
              <a:t>MTK IMS is MD based solution</a:t>
            </a:r>
          </a:p>
          <a:p>
            <a:r>
              <a:rPr lang="fi-FI" altLang="en-US" smtClean="0"/>
              <a:t>Align MD branch plan and SW management (i.e. P4, MOLY CQ)</a:t>
            </a:r>
          </a:p>
          <a:p>
            <a:r>
              <a:rPr lang="fi-FI" altLang="en-US" smtClean="0"/>
              <a:t>IMS Repo move to MD depot (same level as mcu/dsp) and adjust build flow for pre-built binaries</a:t>
            </a:r>
          </a:p>
          <a:p>
            <a:pPr lvl="1"/>
            <a:r>
              <a:rPr lang="fi-FI" altLang="en-US" smtClean="0"/>
              <a:t>Pre-build with Google NDK that guantee Android version backward compitible.</a:t>
            </a:r>
          </a:p>
          <a:p>
            <a:pPr lvl="1"/>
            <a:r>
              <a:rPr lang="fi-FI" altLang="en-US" smtClean="0"/>
              <a:t>AP/MD Interface will include IMS to lock down and sync-up with WSD</a:t>
            </a:r>
          </a:p>
          <a:p>
            <a:pPr lvl="2"/>
            <a:r>
              <a:rPr lang="fi-FI" altLang="en-US" smtClean="0"/>
              <a:t>AP Coordinator : Kaiwen Liu / Johnny Shih</a:t>
            </a:r>
          </a:p>
          <a:p>
            <a:pPr lvl="2"/>
            <a:r>
              <a:rPr lang="fi-FI" altLang="en-US" smtClean="0"/>
              <a:t>MD Coordinator : Shawn Lin</a:t>
            </a:r>
          </a:p>
          <a:p>
            <a:pPr lvl="2"/>
            <a:r>
              <a:rPr lang="fi-FI" altLang="en-US" smtClean="0"/>
              <a:t>IMS Contact : Nick Wang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609601"/>
            <a:ext cx="8229600" cy="1135063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IMS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 Phase 3 - </a:t>
            </a:r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150350" y="6278564"/>
            <a:ext cx="1060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58DC7C-2E1B-45A8-8F6D-3E170C2B216B}" type="slidenum">
              <a:rPr lang="en-US" altLang="en-US" sz="80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4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431800"/>
            <a:ext cx="8229600" cy="1270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3795" name="內容版面配置區 2"/>
          <p:cNvSpPr>
            <a:spLocks noGrp="1"/>
          </p:cNvSpPr>
          <p:nvPr>
            <p:ph sz="quarter" idx="13"/>
          </p:nvPr>
        </p:nvSpPr>
        <p:spPr>
          <a:xfrm>
            <a:off x="1847850" y="1052514"/>
            <a:ext cx="8362950" cy="5329237"/>
          </a:xfrm>
        </p:spPr>
        <p:txBody>
          <a:bodyPr/>
          <a:lstStyle/>
          <a:p>
            <a:r>
              <a:rPr lang="en-US" altLang="en-US" smtClean="0"/>
              <a:t>Milestone : </a:t>
            </a:r>
          </a:p>
          <a:p>
            <a:pPr lvl="1"/>
            <a:r>
              <a:rPr lang="en-US" altLang="en-US" smtClean="0"/>
              <a:t>Deliver</a:t>
            </a:r>
            <a:r>
              <a:rPr lang="zh-TW" altLang="en-US" smtClean="0"/>
              <a:t> </a:t>
            </a:r>
            <a:r>
              <a:rPr lang="en-US" altLang="zh-TW" smtClean="0"/>
              <a:t>IMS</a:t>
            </a:r>
            <a:r>
              <a:rPr lang="zh-TW" altLang="en-US" smtClean="0"/>
              <a:t> </a:t>
            </a:r>
            <a:r>
              <a:rPr lang="en-US" altLang="zh-TW" smtClean="0"/>
              <a:t>repo pre-built binaries to ALPS</a:t>
            </a:r>
            <a:endParaRPr lang="en-US" altLang="en-US" smtClean="0"/>
          </a:p>
          <a:p>
            <a:pPr lvl="1"/>
            <a:r>
              <a:rPr lang="en-US" altLang="en-US" smtClean="0"/>
              <a:t>16Q4 </a:t>
            </a:r>
            <a:r>
              <a:rPr lang="zh-TW" altLang="en-US" smtClean="0"/>
              <a:t>開始，目標在</a:t>
            </a:r>
            <a:r>
              <a:rPr lang="en-US" altLang="en-US" smtClean="0"/>
              <a:t> 17H1 </a:t>
            </a:r>
            <a:r>
              <a:rPr lang="zh-TW" altLang="en-US" smtClean="0"/>
              <a:t>配合</a:t>
            </a:r>
            <a:r>
              <a:rPr lang="en-US" altLang="zh-TW" smtClean="0">
                <a:solidFill>
                  <a:srgbClr val="FF0000"/>
                </a:solidFill>
              </a:rPr>
              <a:t>Gen93</a:t>
            </a:r>
            <a:r>
              <a:rPr lang="zh-TW" altLang="en-US" smtClean="0"/>
              <a:t> </a:t>
            </a:r>
            <a:r>
              <a:rPr lang="en-US" altLang="en-US" smtClean="0"/>
              <a:t>Android N </a:t>
            </a:r>
            <a:r>
              <a:rPr lang="zh-TW" altLang="en-US" smtClean="0"/>
              <a:t>版上線。</a:t>
            </a:r>
            <a:endParaRPr lang="en-US" altLang="zh-TW" smtClean="0"/>
          </a:p>
          <a:p>
            <a:pPr lvl="1"/>
            <a:r>
              <a:rPr lang="en-US" altLang="zh-TW" smtClean="0"/>
              <a:t>Android O</a:t>
            </a:r>
            <a:r>
              <a:rPr lang="zh-TW" altLang="en-US" smtClean="0"/>
              <a:t>版全面上線 </a:t>
            </a:r>
            <a:r>
              <a:rPr lang="en-US" altLang="zh-TW" smtClean="0"/>
              <a:t>(with MD Gen90/91/92/93)</a:t>
            </a:r>
          </a:p>
          <a:p>
            <a:r>
              <a:rPr lang="en-US" altLang="en-US" smtClean="0"/>
              <a:t>Scope : </a:t>
            </a:r>
          </a:p>
          <a:p>
            <a:pPr lvl="1"/>
            <a:r>
              <a:rPr lang="en-US" altLang="en-US" smtClean="0"/>
              <a:t>Pre-build System</a:t>
            </a:r>
          </a:p>
          <a:p>
            <a:pPr lvl="1"/>
            <a:r>
              <a:rPr lang="en-US" altLang="en-US" smtClean="0"/>
              <a:t>IMS module Repository</a:t>
            </a:r>
          </a:p>
          <a:p>
            <a:pPr lvl="1"/>
            <a:r>
              <a:rPr lang="en-US" altLang="en-US" smtClean="0"/>
              <a:t>Patch release Management System</a:t>
            </a:r>
          </a:p>
          <a:p>
            <a:endParaRPr lang="fi-FI" altLang="en-US" smtClean="0"/>
          </a:p>
        </p:txBody>
      </p:sp>
    </p:spTree>
    <p:extLst>
      <p:ext uri="{BB962C8B-B14F-4D97-AF65-F5344CB8AC3E}">
        <p14:creationId xmlns:p14="http://schemas.microsoft.com/office/powerpoint/2010/main" val="41566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504"/>
            <a:ext cx="10972800" cy="11345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SQC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Schedule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489328"/>
            <a:ext cx="10972800" cy="1849184"/>
          </a:xfrm>
        </p:spPr>
        <p:txBody>
          <a:bodyPr>
            <a:norm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sz="1600" u="sng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sz="1600" u="sng" dirty="0" smtClean="0">
                <a:solidFill>
                  <a:srgbClr val="FF0000"/>
                </a:solidFill>
                <a:hlinkClick r:id="rId2"/>
              </a:rPr>
              <a:t>wiki.mediatek.inc/display/WCDACF/6293+AP+development</a:t>
            </a:r>
            <a:endParaRPr lang="en-US" sz="1600" u="sng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SQC0 is only for logging test (Telephony function is excluded)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99" y="1345976"/>
            <a:ext cx="12061375" cy="52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sz="quarter" idx="13"/>
          </p:nvPr>
        </p:nvSpPr>
        <p:spPr>
          <a:xfrm>
            <a:off x="1981200" y="1082675"/>
            <a:ext cx="8229600" cy="1828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 smtClean="0"/>
              <a:t>AP/MD Interface Lockdown – W06~W10</a:t>
            </a:r>
          </a:p>
          <a:p>
            <a:pPr>
              <a:defRPr/>
            </a:pPr>
            <a:r>
              <a:rPr lang="en-US" altLang="en-US" dirty="0" smtClean="0"/>
              <a:t>Implementation - W10~W13.5</a:t>
            </a:r>
          </a:p>
          <a:p>
            <a:pPr>
              <a:defRPr/>
            </a:pPr>
            <a:r>
              <a:rPr lang="en-US" altLang="en-US" dirty="0" smtClean="0"/>
              <a:t>Integration Test – W13~W17</a:t>
            </a:r>
          </a:p>
          <a:p>
            <a:pPr>
              <a:defRPr/>
            </a:pPr>
            <a:r>
              <a:rPr lang="en-US" altLang="en-US" dirty="0" smtClean="0"/>
              <a:t>MP patch back/Regression -  W16~W17</a:t>
            </a:r>
          </a:p>
          <a:p>
            <a:pPr>
              <a:defRPr/>
            </a:pPr>
            <a:r>
              <a:rPr lang="en-US" altLang="en-US" dirty="0" smtClean="0"/>
              <a:t>O branches Check-in/Regression – W16~W17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46275" y="139701"/>
            <a:ext cx="8229600" cy="739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IMS Repo Phase 3 – Schedule/</a:t>
            </a:r>
            <a:r>
              <a:rPr lang="en-US" dirty="0" err="1" smtClean="0"/>
              <a:t>MileStone</a:t>
            </a:r>
            <a:endParaRPr lang="en-US" dirty="0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150350" y="6278564"/>
            <a:ext cx="1060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310A39-6C6D-4ED4-805F-D38D94927943}" type="slidenum">
              <a:rPr lang="en-US" altLang="en-US" sz="80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800">
              <a:solidFill>
                <a:schemeClr val="accent1"/>
              </a:solidFill>
            </a:endParaRPr>
          </a:p>
        </p:txBody>
      </p:sp>
      <p:pic>
        <p:nvPicPr>
          <p:cNvPr id="348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22625"/>
            <a:ext cx="36830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50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sz="quarter" idx="13"/>
          </p:nvPr>
        </p:nvSpPr>
        <p:spPr>
          <a:xfrm>
            <a:off x="1981200" y="952501"/>
            <a:ext cx="8229600" cy="5224463"/>
          </a:xfrm>
        </p:spPr>
        <p:txBody>
          <a:bodyPr/>
          <a:lstStyle/>
          <a:p>
            <a:r>
              <a:rPr lang="en-US" altLang="en-US" smtClean="0"/>
              <a:t>We </a:t>
            </a:r>
            <a:r>
              <a:rPr lang="en-US" altLang="en-US" smtClean="0">
                <a:solidFill>
                  <a:srgbClr val="0070C0"/>
                </a:solidFill>
              </a:rPr>
              <a:t>Need </a:t>
            </a:r>
            <a:r>
              <a:rPr lang="en-US" altLang="en-US" smtClean="0"/>
              <a:t>AP branches for legacy and new MD can be resident on separated branches.</a:t>
            </a:r>
          </a:p>
        </p:txBody>
      </p:sp>
      <p:sp>
        <p:nvSpPr>
          <p:cNvPr id="35843" name="Text Box 22"/>
          <p:cNvSpPr txBox="1">
            <a:spLocks noChangeArrowheads="1"/>
          </p:cNvSpPr>
          <p:nvPr/>
        </p:nvSpPr>
        <p:spPr bwMode="auto">
          <a:xfrm>
            <a:off x="7969251" y="5778501"/>
            <a:ext cx="2081213" cy="276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ebdings" panose="05030102010509060703" pitchFamily="18" charset="2"/>
              <a:buNone/>
            </a:pPr>
            <a:r>
              <a:rPr kumimoji="1" lang="en-US" altLang="zh-CN" sz="12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Bianco SQC/MP branch</a:t>
            </a:r>
          </a:p>
        </p:txBody>
      </p:sp>
      <p:sp>
        <p:nvSpPr>
          <p:cNvPr id="44" name="Left Brace 43"/>
          <p:cNvSpPr/>
          <p:nvPr/>
        </p:nvSpPr>
        <p:spPr>
          <a:xfrm rot="16200000">
            <a:off x="3535363" y="2862263"/>
            <a:ext cx="1327150" cy="2730500"/>
          </a:xfrm>
          <a:prstGeom prst="leftBrace">
            <a:avLst>
              <a:gd name="adj1" fmla="val 8333"/>
              <a:gd name="adj2" fmla="val 52048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93688"/>
            <a:ext cx="8229600" cy="850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N1 Branch Transition Phase for Gen93</a:t>
            </a:r>
            <a:endParaRPr lang="en-US" dirty="0"/>
          </a:p>
        </p:txBody>
      </p:sp>
      <p:sp>
        <p:nvSpPr>
          <p:cNvPr id="3584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150350" y="6278564"/>
            <a:ext cx="1060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EB1065-6187-44C2-87D8-D85D42A94307}" type="slidenum">
              <a:rPr lang="en-US" altLang="en-US" sz="80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80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70100" y="1930401"/>
            <a:ext cx="6015038" cy="987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0" name="TextBox 12"/>
          <p:cNvSpPr txBox="1">
            <a:spLocks noChangeArrowheads="1"/>
          </p:cNvSpPr>
          <p:nvPr/>
        </p:nvSpPr>
        <p:spPr bwMode="auto">
          <a:xfrm>
            <a:off x="1544638" y="2665414"/>
            <a:ext cx="806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WK02.4</a:t>
            </a:r>
          </a:p>
        </p:txBody>
      </p:sp>
      <p:sp>
        <p:nvSpPr>
          <p:cNvPr id="35851" name="TextBox 15"/>
          <p:cNvSpPr txBox="1">
            <a:spLocks noChangeArrowheads="1"/>
          </p:cNvSpPr>
          <p:nvPr/>
        </p:nvSpPr>
        <p:spPr bwMode="auto">
          <a:xfrm>
            <a:off x="6726239" y="2124076"/>
            <a:ext cx="1819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alps-dev-bianco.sb</a:t>
            </a:r>
          </a:p>
        </p:txBody>
      </p:sp>
      <p:sp>
        <p:nvSpPr>
          <p:cNvPr id="17" name="Oval 16"/>
          <p:cNvSpPr/>
          <p:nvPr/>
        </p:nvSpPr>
        <p:spPr>
          <a:xfrm rot="21261036">
            <a:off x="3873500" y="2139950"/>
            <a:ext cx="1665288" cy="5969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Bianco </a:t>
            </a:r>
            <a:r>
              <a:rPr lang="en-US" sz="1400" dirty="0" err="1">
                <a:solidFill>
                  <a:schemeClr val="tx1"/>
                </a:solidFill>
              </a:rPr>
              <a:t>VoLTE</a:t>
            </a:r>
            <a:r>
              <a:rPr lang="en-US" sz="1400" dirty="0">
                <a:solidFill>
                  <a:schemeClr val="tx1"/>
                </a:solidFill>
              </a:rPr>
              <a:t> 1</a:t>
            </a:r>
            <a:r>
              <a:rPr lang="en-US" sz="1400" baseline="30000" dirty="0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Call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07064" y="2311401"/>
            <a:ext cx="319087" cy="1420813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1747839" y="2917825"/>
            <a:ext cx="59848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kumimoji="1" lang="en-US" sz="3200" kern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/>
              <a:ea typeface="標楷體" pitchFamily="65" charset="-120"/>
            </a:endParaRPr>
          </a:p>
        </p:txBody>
      </p:sp>
      <p:sp>
        <p:nvSpPr>
          <p:cNvPr id="35855" name="Text Box 22"/>
          <p:cNvSpPr txBox="1">
            <a:spLocks noChangeArrowheads="1"/>
          </p:cNvSpPr>
          <p:nvPr/>
        </p:nvSpPr>
        <p:spPr bwMode="auto">
          <a:xfrm>
            <a:off x="7640638" y="269398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ebdings" panose="05030102010509060703" pitchFamily="18" charset="2"/>
              <a:buNone/>
            </a:pPr>
            <a:r>
              <a:rPr kumimoji="1" lang="en-US" altLang="zh-CN" sz="12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N0 Trunk</a:t>
            </a:r>
          </a:p>
          <a:p>
            <a:pPr>
              <a:spcBef>
                <a:spcPct val="0"/>
              </a:spcBef>
              <a:buClrTx/>
              <a:buFont typeface="Webdings" panose="05030102010509060703" pitchFamily="18" charset="2"/>
              <a:buNone/>
            </a:pPr>
            <a:r>
              <a:rPr kumimoji="1" lang="en-US" altLang="zh-CN" sz="12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(alps-trunk-n0.*)</a:t>
            </a: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3116264" y="3721101"/>
            <a:ext cx="6700837" cy="23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kumimoji="1" lang="en-US" sz="3200" kern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/>
              <a:ea typeface="標楷體" pitchFamily="65" charset="-120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2660651" y="2924175"/>
            <a:ext cx="473075" cy="808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kumimoji="1" lang="en-US" sz="3200" ker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a typeface="標楷體" pitchFamily="65" charset="-120"/>
            </a:endParaRPr>
          </a:p>
        </p:txBody>
      </p:sp>
      <p:sp>
        <p:nvSpPr>
          <p:cNvPr id="35858" name="Text Box 22"/>
          <p:cNvSpPr txBox="1">
            <a:spLocks noChangeArrowheads="1"/>
          </p:cNvSpPr>
          <p:nvPr/>
        </p:nvSpPr>
        <p:spPr bwMode="auto">
          <a:xfrm>
            <a:off x="1524001" y="3676651"/>
            <a:ext cx="223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ebdings" panose="05030102010509060703" pitchFamily="18" charset="2"/>
              <a:buNone/>
            </a:pPr>
            <a:r>
              <a:rPr kumimoji="1" lang="en-US" altLang="zh-CN" sz="12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N1 Trunk (alps-trunk-n1.*)</a:t>
            </a:r>
          </a:p>
        </p:txBody>
      </p:sp>
      <p:sp>
        <p:nvSpPr>
          <p:cNvPr id="35859" name="Rectangle 91"/>
          <p:cNvSpPr>
            <a:spLocks noChangeArrowheads="1"/>
          </p:cNvSpPr>
          <p:nvPr/>
        </p:nvSpPr>
        <p:spPr bwMode="auto">
          <a:xfrm>
            <a:off x="2214563" y="2916238"/>
            <a:ext cx="12239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900" b="1"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WK06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kumimoji="1" lang="en-US" altLang="zh-CN" sz="900"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Branch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900"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out N1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900"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from N0</a:t>
            </a:r>
          </a:p>
        </p:txBody>
      </p:sp>
      <p:sp>
        <p:nvSpPr>
          <p:cNvPr id="35860" name="Oval 85"/>
          <p:cNvSpPr>
            <a:spLocks noChangeArrowheads="1"/>
          </p:cNvSpPr>
          <p:nvPr/>
        </p:nvSpPr>
        <p:spPr bwMode="auto">
          <a:xfrm>
            <a:off x="2614614" y="2857501"/>
            <a:ext cx="115887" cy="1254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US" altLang="en-US" sz="3200">
              <a:solidFill>
                <a:srgbClr val="00B050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5861" name="Rectangle 91"/>
          <p:cNvSpPr>
            <a:spLocks noChangeArrowheads="1"/>
          </p:cNvSpPr>
          <p:nvPr/>
        </p:nvSpPr>
        <p:spPr bwMode="auto">
          <a:xfrm>
            <a:off x="3417888" y="3760788"/>
            <a:ext cx="12239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900" b="1"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WK06.4 (2/9)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kumimoji="1" lang="en-US" altLang="zh-CN" sz="900"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 Auto-merge N1 with android-7.1.1</a:t>
            </a:r>
          </a:p>
        </p:txBody>
      </p:sp>
      <p:sp>
        <p:nvSpPr>
          <p:cNvPr id="35862" name="Oval 85"/>
          <p:cNvSpPr>
            <a:spLocks noChangeArrowheads="1"/>
          </p:cNvSpPr>
          <p:nvPr/>
        </p:nvSpPr>
        <p:spPr bwMode="auto">
          <a:xfrm>
            <a:off x="3692525" y="3657601"/>
            <a:ext cx="114300" cy="1238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US" altLang="en-US" sz="3200">
              <a:solidFill>
                <a:srgbClr val="00B050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5863" name="Rectangle 91"/>
          <p:cNvSpPr>
            <a:spLocks noChangeArrowheads="1"/>
          </p:cNvSpPr>
          <p:nvPr/>
        </p:nvSpPr>
        <p:spPr bwMode="auto">
          <a:xfrm>
            <a:off x="4340226" y="37782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900" b="1"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WK07.5 (2/17)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kumimoji="1" lang="en-US" altLang="zh-CN" sz="900"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 Jade Sanity Pass</a:t>
            </a:r>
          </a:p>
        </p:txBody>
      </p:sp>
      <p:sp>
        <p:nvSpPr>
          <p:cNvPr id="35864" name="Oval 85"/>
          <p:cNvSpPr>
            <a:spLocks noChangeArrowheads="1"/>
          </p:cNvSpPr>
          <p:nvPr/>
        </p:nvSpPr>
        <p:spPr bwMode="auto">
          <a:xfrm>
            <a:off x="4532313" y="3657601"/>
            <a:ext cx="114300" cy="1238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US" altLang="en-US" sz="3200">
              <a:solidFill>
                <a:srgbClr val="00B050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5865" name="Rectangle 91"/>
          <p:cNvSpPr>
            <a:spLocks noChangeArrowheads="1"/>
          </p:cNvSpPr>
          <p:nvPr/>
        </p:nvSpPr>
        <p:spPr bwMode="auto">
          <a:xfrm>
            <a:off x="5507039" y="3778250"/>
            <a:ext cx="15128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900" b="1"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&gt;WK08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kumimoji="1" lang="en-US" altLang="zh-CN" sz="900">
                <a:latin typeface="Arial" panose="020B0604020202020204" pitchFamily="34" charset="0"/>
                <a:ea typeface="新細明體" panose="02020500000000000000" pitchFamily="18" charset="-120"/>
                <a:cs typeface="標楷體" panose="03000509000000000000" pitchFamily="65" charset="-120"/>
              </a:rPr>
              <a:t> Start Bianco N-MR1 development</a:t>
            </a:r>
          </a:p>
        </p:txBody>
      </p:sp>
      <p:sp>
        <p:nvSpPr>
          <p:cNvPr id="35866" name="Oval 85"/>
          <p:cNvSpPr>
            <a:spLocks noChangeArrowheads="1"/>
          </p:cNvSpPr>
          <p:nvPr/>
        </p:nvSpPr>
        <p:spPr bwMode="auto">
          <a:xfrm>
            <a:off x="5699125" y="3657601"/>
            <a:ext cx="115888" cy="1238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US" altLang="en-US" sz="3200">
              <a:solidFill>
                <a:srgbClr val="00B050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3201988" y="2954338"/>
            <a:ext cx="163512" cy="671512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3810001" y="3076576"/>
            <a:ext cx="1838325" cy="460375"/>
          </a:xfrm>
          <a:prstGeom prst="wedgeRoundRectCallout">
            <a:avLst>
              <a:gd name="adj1" fmla="val -75338"/>
              <a:gd name="adj2" fmla="val -370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Some MTK repos co-trunk between N0/N1/O0</a:t>
            </a:r>
          </a:p>
        </p:txBody>
      </p:sp>
      <p:sp>
        <p:nvSpPr>
          <p:cNvPr id="35869" name="TextBox 44"/>
          <p:cNvSpPr txBox="1">
            <a:spLocks noChangeArrowheads="1"/>
          </p:cNvSpPr>
          <p:nvPr/>
        </p:nvSpPr>
        <p:spPr bwMode="auto">
          <a:xfrm>
            <a:off x="5472113" y="2001838"/>
            <a:ext cx="8064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WK09.1</a:t>
            </a:r>
          </a:p>
        </p:txBody>
      </p:sp>
      <p:sp>
        <p:nvSpPr>
          <p:cNvPr id="35870" name="TextBox 45"/>
          <p:cNvSpPr txBox="1">
            <a:spLocks noChangeArrowheads="1"/>
          </p:cNvSpPr>
          <p:nvPr/>
        </p:nvSpPr>
        <p:spPr bwMode="auto">
          <a:xfrm>
            <a:off x="3830638" y="4900613"/>
            <a:ext cx="2616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Legacy-MD-compatible VoLTE </a:t>
            </a:r>
          </a:p>
        </p:txBody>
      </p:sp>
      <p:sp>
        <p:nvSpPr>
          <p:cNvPr id="47" name="Left Brace 46"/>
          <p:cNvSpPr/>
          <p:nvPr/>
        </p:nvSpPr>
        <p:spPr>
          <a:xfrm rot="16200000">
            <a:off x="5771357" y="3791744"/>
            <a:ext cx="1816100" cy="1306513"/>
          </a:xfrm>
          <a:prstGeom prst="leftBrace">
            <a:avLst>
              <a:gd name="adj1" fmla="val 8333"/>
              <a:gd name="adj2" fmla="val 49741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72" name="TextBox 47"/>
          <p:cNvSpPr txBox="1">
            <a:spLocks noChangeArrowheads="1"/>
          </p:cNvSpPr>
          <p:nvPr/>
        </p:nvSpPr>
        <p:spPr bwMode="auto">
          <a:xfrm>
            <a:off x="5616575" y="5349876"/>
            <a:ext cx="2616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New-MD-compatible VoLTE </a:t>
            </a:r>
          </a:p>
        </p:txBody>
      </p:sp>
      <p:sp>
        <p:nvSpPr>
          <p:cNvPr id="49" name="Left Brace 48"/>
          <p:cNvSpPr/>
          <p:nvPr/>
        </p:nvSpPr>
        <p:spPr>
          <a:xfrm rot="16200000">
            <a:off x="7730332" y="3307557"/>
            <a:ext cx="1327150" cy="1874837"/>
          </a:xfrm>
          <a:prstGeom prst="leftBrace">
            <a:avLst>
              <a:gd name="adj1" fmla="val 8333"/>
              <a:gd name="adj2" fmla="val 52048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019925" y="3732214"/>
            <a:ext cx="1525588" cy="19954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75" name="Oval 85"/>
          <p:cNvSpPr>
            <a:spLocks noChangeArrowheads="1"/>
          </p:cNvSpPr>
          <p:nvPr/>
        </p:nvSpPr>
        <p:spPr bwMode="auto">
          <a:xfrm>
            <a:off x="6967539" y="3654426"/>
            <a:ext cx="115887" cy="1238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Lucida Grande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US" altLang="en-US" sz="3200">
              <a:solidFill>
                <a:srgbClr val="00B050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4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4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VoLTE</a:t>
            </a:r>
            <a:r>
              <a:rPr lang="en-US" dirty="0" smtClean="0"/>
              <a:t> Part</a:t>
            </a:r>
            <a:br>
              <a:rPr lang="en-US" dirty="0" smtClean="0"/>
            </a:br>
            <a:r>
              <a:rPr lang="en-US" dirty="0" smtClean="0"/>
              <a:t>-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93MD </a:t>
            </a:r>
            <a:r>
              <a:rPr lang="en-US" dirty="0" err="1" smtClean="0"/>
              <a:t>ReArch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Move MD-owned modules to really MD processor</a:t>
            </a:r>
          </a:p>
          <a:p>
            <a:pPr lvl="1">
              <a:defRPr/>
            </a:pPr>
            <a:r>
              <a:rPr lang="en-US" dirty="0" smtClean="0"/>
              <a:t>MOD_IMSM, MOD_DAST</a:t>
            </a:r>
            <a:r>
              <a:rPr lang="en-US" dirty="0"/>
              <a:t>, MOD_DDM, IWLAN</a:t>
            </a:r>
          </a:p>
          <a:p>
            <a:pPr>
              <a:defRPr/>
            </a:pPr>
            <a:r>
              <a:rPr lang="en-US" dirty="0"/>
              <a:t>PDN management is move from RIL to MD</a:t>
            </a:r>
          </a:p>
          <a:p>
            <a:pPr>
              <a:defRPr/>
            </a:pPr>
            <a:r>
              <a:rPr lang="en-US" dirty="0"/>
              <a:t>All AP (APLS)-MD communication are converged to RIL/AT Command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7635274" y="4016448"/>
            <a:ext cx="786031" cy="34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IMSM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91134" y="2305147"/>
            <a:ext cx="5733148" cy="1728191"/>
          </a:xfrm>
          <a:prstGeom prst="roundRect">
            <a:avLst/>
          </a:prstGeom>
          <a:noFill/>
          <a:ln w="381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Native Layer (C/C++)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34535"/>
          </a:xfrm>
        </p:spPr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1134" y="922800"/>
            <a:ext cx="5733148" cy="1254329"/>
          </a:xfrm>
          <a:prstGeom prst="roundRect">
            <a:avLst/>
          </a:prstGeom>
          <a:noFill/>
          <a:ln w="381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Android Framework (Java)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04586" y="959118"/>
            <a:ext cx="7456" cy="5154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49326" y="1227448"/>
            <a:ext cx="789520" cy="392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5126" y="1244224"/>
            <a:ext cx="1019367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XCAP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2227" y="2572144"/>
            <a:ext cx="1019367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MAL/RDS</a:t>
            </a:r>
          </a:p>
          <a:p>
            <a:pPr algn="ctr"/>
            <a:r>
              <a:rPr lang="en-US" sz="1100" dirty="0" smtClean="0"/>
              <a:t>IMSM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510869" y="3513675"/>
            <a:ext cx="1340209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VoLTE</a:t>
            </a:r>
            <a:r>
              <a:rPr lang="en-US" sz="1400" dirty="0" smtClean="0"/>
              <a:t> UA/Stack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56185" y="3527058"/>
            <a:ext cx="786031" cy="34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IMCB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72227" y="1701078"/>
            <a:ext cx="1019367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IMSService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310564" y="3527057"/>
            <a:ext cx="69457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GSM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994487" y="3525283"/>
            <a:ext cx="69457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C2K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315889" y="3037363"/>
            <a:ext cx="137849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RILProxy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970353" y="3513674"/>
            <a:ext cx="1019367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ePDGd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155224" y="4763622"/>
            <a:ext cx="2815129" cy="1062412"/>
          </a:xfrm>
          <a:prstGeom prst="roundRect">
            <a:avLst/>
          </a:prstGeom>
          <a:noFill/>
          <a:ln w="381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MD1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109153" y="4763621"/>
            <a:ext cx="2815129" cy="1062412"/>
          </a:xfrm>
          <a:prstGeom prst="roundRect">
            <a:avLst/>
          </a:prstGeom>
          <a:noFill/>
          <a:ln w="381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C2K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22" idx="2"/>
            <a:endCxn id="20" idx="0"/>
          </p:cNvCxnSpPr>
          <p:nvPr/>
        </p:nvCxnSpPr>
        <p:spPr>
          <a:xfrm flipH="1">
            <a:off x="4657851" y="3397403"/>
            <a:ext cx="347286" cy="129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2" idx="2"/>
            <a:endCxn id="23" idx="0"/>
          </p:cNvCxnSpPr>
          <p:nvPr/>
        </p:nvCxnSpPr>
        <p:spPr>
          <a:xfrm>
            <a:off x="5005137" y="3397403"/>
            <a:ext cx="336637" cy="127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9" idx="0"/>
          </p:cNvCxnSpPr>
          <p:nvPr/>
        </p:nvCxnSpPr>
        <p:spPr>
          <a:xfrm>
            <a:off x="749200" y="2957184"/>
            <a:ext cx="1" cy="569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1"/>
            <a:endCxn id="19" idx="3"/>
          </p:cNvCxnSpPr>
          <p:nvPr/>
        </p:nvCxnSpPr>
        <p:spPr>
          <a:xfrm flipH="1">
            <a:off x="1142216" y="3692366"/>
            <a:ext cx="368653" cy="6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2"/>
            <a:endCxn id="25" idx="0"/>
          </p:cNvCxnSpPr>
          <p:nvPr/>
        </p:nvCxnSpPr>
        <p:spPr>
          <a:xfrm rot="16200000" flipH="1">
            <a:off x="1888900" y="1922536"/>
            <a:ext cx="584149" cy="2598126"/>
          </a:xfrm>
          <a:prstGeom prst="bentConnector3">
            <a:avLst>
              <a:gd name="adj1" fmla="val 7471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6" idx="3"/>
            <a:endCxn id="168" idx="1"/>
          </p:cNvCxnSpPr>
          <p:nvPr/>
        </p:nvCxnSpPr>
        <p:spPr>
          <a:xfrm flipV="1">
            <a:off x="1391594" y="2727447"/>
            <a:ext cx="2932441" cy="23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37533" y="2058459"/>
            <a:ext cx="0" cy="513685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344086" y="1704485"/>
            <a:ext cx="1344973" cy="353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Telephony FW</a:t>
            </a:r>
            <a:endParaRPr lang="en-US" sz="1400" dirty="0"/>
          </a:p>
        </p:txBody>
      </p:sp>
      <p:cxnSp>
        <p:nvCxnSpPr>
          <p:cNvPr id="72" name="Straight Arrow Connector 71"/>
          <p:cNvCxnSpPr>
            <a:stCxn id="21" idx="3"/>
            <a:endCxn id="71" idx="1"/>
          </p:cNvCxnSpPr>
          <p:nvPr/>
        </p:nvCxnSpPr>
        <p:spPr>
          <a:xfrm>
            <a:off x="1391594" y="1879769"/>
            <a:ext cx="2952492" cy="1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2"/>
            <a:endCxn id="168" idx="0"/>
          </p:cNvCxnSpPr>
          <p:nvPr/>
        </p:nvCxnSpPr>
        <p:spPr>
          <a:xfrm flipH="1">
            <a:off x="5013283" y="2057733"/>
            <a:ext cx="3290" cy="489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671289" y="1250851"/>
            <a:ext cx="1019367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WOS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1671288" y="2810086"/>
            <a:ext cx="1019367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VTService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19" idx="3"/>
            <a:endCxn id="79" idx="2"/>
          </p:cNvCxnSpPr>
          <p:nvPr/>
        </p:nvCxnSpPr>
        <p:spPr>
          <a:xfrm flipV="1">
            <a:off x="1142216" y="3167467"/>
            <a:ext cx="1038756" cy="53159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2"/>
            <a:endCxn id="16" idx="0"/>
          </p:cNvCxnSpPr>
          <p:nvPr/>
        </p:nvCxnSpPr>
        <p:spPr>
          <a:xfrm flipH="1">
            <a:off x="881911" y="1608232"/>
            <a:ext cx="1299062" cy="96391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44517" y="5083250"/>
            <a:ext cx="786031" cy="34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IMC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1264419" y="5081014"/>
            <a:ext cx="1586659" cy="34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L4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3244835" y="5081014"/>
            <a:ext cx="2444224" cy="34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CVAL</a:t>
            </a:r>
            <a:endParaRPr lang="en-US" sz="1400" dirty="0"/>
          </a:p>
        </p:txBody>
      </p:sp>
      <p:cxnSp>
        <p:nvCxnSpPr>
          <p:cNvPr id="89" name="Straight Arrow Connector 88"/>
          <p:cNvCxnSpPr>
            <a:stCxn id="19" idx="2"/>
            <a:endCxn id="86" idx="0"/>
          </p:cNvCxnSpPr>
          <p:nvPr/>
        </p:nvCxnSpPr>
        <p:spPr>
          <a:xfrm flipH="1">
            <a:off x="737533" y="3871056"/>
            <a:ext cx="11668" cy="1212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2"/>
            <a:endCxn id="87" idx="0"/>
          </p:cNvCxnSpPr>
          <p:nvPr/>
        </p:nvCxnSpPr>
        <p:spPr>
          <a:xfrm flipH="1">
            <a:off x="2057749" y="3887097"/>
            <a:ext cx="2600102" cy="1193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88" idx="0"/>
          </p:cNvCxnSpPr>
          <p:nvPr/>
        </p:nvCxnSpPr>
        <p:spPr>
          <a:xfrm flipH="1">
            <a:off x="4466947" y="3885323"/>
            <a:ext cx="874827" cy="1195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342748" y="2305147"/>
            <a:ext cx="5733148" cy="2186486"/>
          </a:xfrm>
          <a:prstGeom prst="roundRect">
            <a:avLst/>
          </a:prstGeom>
          <a:noFill/>
          <a:ln w="381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Native Layer (C/C++)</a:t>
            </a:r>
            <a:endParaRPr lang="en-US" b="1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6342748" y="922800"/>
            <a:ext cx="5733148" cy="1254329"/>
          </a:xfrm>
          <a:prstGeom prst="roundRect">
            <a:avLst/>
          </a:prstGeom>
          <a:noFill/>
          <a:ln w="381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Android Framework (Java)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492556" y="5539900"/>
            <a:ext cx="789520" cy="392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528607" y="2601409"/>
            <a:ext cx="1019367" cy="327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XCAP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662483" y="3513675"/>
            <a:ext cx="1340209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VoLTE</a:t>
            </a:r>
            <a:r>
              <a:rPr lang="en-US" sz="1400" dirty="0" smtClean="0"/>
              <a:t> UA/Stack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6507799" y="3527058"/>
            <a:ext cx="786031" cy="34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IMCB</a:t>
            </a:r>
            <a:endParaRPr lang="en-US" sz="1400" dirty="0"/>
          </a:p>
        </p:txBody>
      </p:sp>
      <p:sp>
        <p:nvSpPr>
          <p:cNvPr id="101" name="Rectangle 100"/>
          <p:cNvSpPr/>
          <p:nvPr/>
        </p:nvSpPr>
        <p:spPr>
          <a:xfrm>
            <a:off x="6523841" y="1701078"/>
            <a:ext cx="1019367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IMSService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10467503" y="2572144"/>
            <a:ext cx="137849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RILD</a:t>
            </a:r>
            <a:endParaRPr lang="en-US" sz="1400" dirty="0"/>
          </a:p>
        </p:txBody>
      </p:sp>
      <p:sp>
        <p:nvSpPr>
          <p:cNvPr id="105" name="Rectangle 104"/>
          <p:cNvSpPr/>
          <p:nvPr/>
        </p:nvSpPr>
        <p:spPr>
          <a:xfrm>
            <a:off x="9121967" y="3513674"/>
            <a:ext cx="1019367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ePDGd</a:t>
            </a:r>
            <a:endParaRPr lang="en-US" sz="14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306838" y="4763622"/>
            <a:ext cx="5769058" cy="1349758"/>
          </a:xfrm>
          <a:prstGeom prst="roundRect">
            <a:avLst/>
          </a:prstGeom>
          <a:noFill/>
          <a:ln w="381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LWCTG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0" name="Straight Arrow Connector 109"/>
          <p:cNvCxnSpPr>
            <a:stCxn id="91" idx="1"/>
            <a:endCxn id="100" idx="2"/>
          </p:cNvCxnSpPr>
          <p:nvPr/>
        </p:nvCxnSpPr>
        <p:spPr>
          <a:xfrm flipH="1" flipV="1">
            <a:off x="6900815" y="3871056"/>
            <a:ext cx="734459" cy="317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9" idx="1"/>
            <a:endCxn id="100" idx="3"/>
          </p:cNvCxnSpPr>
          <p:nvPr/>
        </p:nvCxnSpPr>
        <p:spPr>
          <a:xfrm flipH="1">
            <a:off x="7293830" y="3692366"/>
            <a:ext cx="368653" cy="6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0495700" y="1704485"/>
            <a:ext cx="1344973" cy="353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Telephony FW</a:t>
            </a:r>
            <a:endParaRPr lang="en-US" sz="1400" dirty="0"/>
          </a:p>
        </p:txBody>
      </p:sp>
      <p:cxnSp>
        <p:nvCxnSpPr>
          <p:cNvPr id="116" name="Straight Arrow Connector 115"/>
          <p:cNvCxnSpPr>
            <a:stCxn id="101" idx="3"/>
            <a:endCxn id="115" idx="1"/>
          </p:cNvCxnSpPr>
          <p:nvPr/>
        </p:nvCxnSpPr>
        <p:spPr>
          <a:xfrm>
            <a:off x="7543208" y="1879769"/>
            <a:ext cx="2952492" cy="1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5" idx="2"/>
            <a:endCxn id="104" idx="0"/>
          </p:cNvCxnSpPr>
          <p:nvPr/>
        </p:nvCxnSpPr>
        <p:spPr>
          <a:xfrm flipH="1">
            <a:off x="11156751" y="2057733"/>
            <a:ext cx="11436" cy="514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656429" y="2576390"/>
            <a:ext cx="1019367" cy="366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VTService</a:t>
            </a:r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6496131" y="5083250"/>
            <a:ext cx="786031" cy="34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IMC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9407160" y="5630894"/>
            <a:ext cx="2433513" cy="315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L4B</a:t>
            </a:r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9396449" y="5081014"/>
            <a:ext cx="2444224" cy="34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ATP</a:t>
            </a:r>
            <a:endParaRPr lang="en-US" sz="1400" dirty="0"/>
          </a:p>
        </p:txBody>
      </p:sp>
      <p:cxnSp>
        <p:nvCxnSpPr>
          <p:cNvPr id="125" name="Straight Arrow Connector 124"/>
          <p:cNvCxnSpPr>
            <a:stCxn id="100" idx="2"/>
            <a:endCxn id="122" idx="0"/>
          </p:cNvCxnSpPr>
          <p:nvPr/>
        </p:nvCxnSpPr>
        <p:spPr>
          <a:xfrm flipH="1">
            <a:off x="6889147" y="3871056"/>
            <a:ext cx="11668" cy="1212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764868" y="5081013"/>
            <a:ext cx="1145125" cy="865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D2</a:t>
            </a:r>
          </a:p>
          <a:p>
            <a:pPr algn="ctr"/>
            <a:r>
              <a:rPr lang="en-US" sz="1400" dirty="0" smtClean="0"/>
              <a:t>IWLAN</a:t>
            </a:r>
          </a:p>
          <a:p>
            <a:pPr algn="ctr"/>
            <a:r>
              <a:rPr lang="en-US" sz="1400" dirty="0" smtClean="0"/>
              <a:t>WO/DDM</a:t>
            </a:r>
            <a:endParaRPr lang="en-US" sz="1400" dirty="0"/>
          </a:p>
        </p:txBody>
      </p:sp>
      <p:cxnSp>
        <p:nvCxnSpPr>
          <p:cNvPr id="131" name="Straight Arrow Connector 130"/>
          <p:cNvCxnSpPr>
            <a:stCxn id="166" idx="2"/>
          </p:cNvCxnSpPr>
          <p:nvPr/>
        </p:nvCxnSpPr>
        <p:spPr>
          <a:xfrm>
            <a:off x="11151425" y="3887097"/>
            <a:ext cx="0" cy="1193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4" idx="2"/>
            <a:endCxn id="123" idx="0"/>
          </p:cNvCxnSpPr>
          <p:nvPr/>
        </p:nvCxnSpPr>
        <p:spPr>
          <a:xfrm>
            <a:off x="10618561" y="5427248"/>
            <a:ext cx="5356" cy="203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4" idx="1"/>
          </p:cNvCxnSpPr>
          <p:nvPr/>
        </p:nvCxnSpPr>
        <p:spPr>
          <a:xfrm flipH="1" flipV="1">
            <a:off x="8909993" y="5241866"/>
            <a:ext cx="486456" cy="12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19" idx="3"/>
            <a:endCxn id="104" idx="1"/>
          </p:cNvCxnSpPr>
          <p:nvPr/>
        </p:nvCxnSpPr>
        <p:spPr>
          <a:xfrm flipV="1">
            <a:off x="8675796" y="2752164"/>
            <a:ext cx="1791707" cy="74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0" idx="0"/>
            <a:endCxn id="105" idx="2"/>
          </p:cNvCxnSpPr>
          <p:nvPr/>
        </p:nvCxnSpPr>
        <p:spPr>
          <a:xfrm flipV="1">
            <a:off x="8337431" y="3871055"/>
            <a:ext cx="1294220" cy="1209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96" idx="3"/>
          </p:cNvCxnSpPr>
          <p:nvPr/>
        </p:nvCxnSpPr>
        <p:spPr>
          <a:xfrm flipH="1" flipV="1">
            <a:off x="7282076" y="5736153"/>
            <a:ext cx="482792" cy="8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8906243" y="5791103"/>
            <a:ext cx="486456" cy="12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10903799" y="5564729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3" name="Oval 162"/>
          <p:cNvSpPr/>
          <p:nvPr/>
        </p:nvSpPr>
        <p:spPr>
          <a:xfrm>
            <a:off x="4808297" y="3472614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4" name="Oval 163"/>
          <p:cNvSpPr/>
          <p:nvPr/>
        </p:nvSpPr>
        <p:spPr>
          <a:xfrm>
            <a:off x="7623369" y="4801645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10462177" y="3527057"/>
            <a:ext cx="137849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93 Vendor-RIL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4324035" y="2547427"/>
            <a:ext cx="137849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RILD</a:t>
            </a:r>
            <a:endParaRPr lang="en-US" sz="1400" dirty="0"/>
          </a:p>
        </p:txBody>
      </p:sp>
      <p:sp>
        <p:nvSpPr>
          <p:cNvPr id="161" name="Oval 160"/>
          <p:cNvSpPr/>
          <p:nvPr/>
        </p:nvSpPr>
        <p:spPr>
          <a:xfrm>
            <a:off x="5383380" y="3000149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71" name="Straight Arrow Connector 170"/>
          <p:cNvCxnSpPr>
            <a:stCxn id="168" idx="2"/>
            <a:endCxn id="22" idx="0"/>
          </p:cNvCxnSpPr>
          <p:nvPr/>
        </p:nvCxnSpPr>
        <p:spPr>
          <a:xfrm flipH="1">
            <a:off x="5005137" y="2907467"/>
            <a:ext cx="8146" cy="129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04" idx="2"/>
            <a:endCxn id="166" idx="0"/>
          </p:cNvCxnSpPr>
          <p:nvPr/>
        </p:nvCxnSpPr>
        <p:spPr>
          <a:xfrm flipH="1">
            <a:off x="11151425" y="2932184"/>
            <a:ext cx="5326" cy="59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69398" y="2547591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1" name="Oval 180"/>
          <p:cNvSpPr/>
          <p:nvPr/>
        </p:nvSpPr>
        <p:spPr>
          <a:xfrm>
            <a:off x="749200" y="2107296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2" name="Oval 181"/>
          <p:cNvSpPr/>
          <p:nvPr/>
        </p:nvSpPr>
        <p:spPr>
          <a:xfrm>
            <a:off x="9107361" y="2614519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3" name="Oval 182"/>
          <p:cNvSpPr/>
          <p:nvPr/>
        </p:nvSpPr>
        <p:spPr>
          <a:xfrm>
            <a:off x="4509424" y="1120126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4" name="Oval 183"/>
          <p:cNvSpPr/>
          <p:nvPr/>
        </p:nvSpPr>
        <p:spPr>
          <a:xfrm>
            <a:off x="6282284" y="5572584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2284" y="3222631"/>
            <a:ext cx="4048832" cy="124055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21000"/>
                </a:schemeClr>
              </a:gs>
              <a:gs pos="0">
                <a:schemeClr val="bg1">
                  <a:lumMod val="50000"/>
                  <a:alpha val="1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2130" y="3226276"/>
            <a:ext cx="132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IMS repo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130506" y="3326104"/>
            <a:ext cx="4048832" cy="82674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21000"/>
                </a:schemeClr>
              </a:gs>
              <a:gs pos="0">
                <a:schemeClr val="bg1">
                  <a:lumMod val="50000"/>
                  <a:alpha val="1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6210" y="2499256"/>
            <a:ext cx="1368141" cy="82674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21000"/>
                </a:schemeClr>
              </a:gs>
              <a:gs pos="0">
                <a:schemeClr val="bg1">
                  <a:lumMod val="50000"/>
                  <a:alpha val="1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4216" y="3106774"/>
            <a:ext cx="132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IMS repo</a:t>
            </a:r>
            <a:endParaRPr lang="en-US" sz="1200" dirty="0"/>
          </a:p>
        </p:txBody>
      </p:sp>
      <p:sp>
        <p:nvSpPr>
          <p:cNvPr id="90" name="Oval 89"/>
          <p:cNvSpPr/>
          <p:nvPr/>
        </p:nvSpPr>
        <p:spPr>
          <a:xfrm>
            <a:off x="7228255" y="2366715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92" name="Straight Arrow Connector 91"/>
          <p:cNvCxnSpPr>
            <a:stCxn id="91" idx="2"/>
            <a:endCxn id="130" idx="0"/>
          </p:cNvCxnSpPr>
          <p:nvPr/>
        </p:nvCxnSpPr>
        <p:spPr>
          <a:xfrm>
            <a:off x="8028290" y="4360446"/>
            <a:ext cx="309141" cy="720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623191" y="5200763"/>
            <a:ext cx="394936" cy="3598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936953" y="1201177"/>
            <a:ext cx="1019367" cy="357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01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040"/>
            <a:ext cx="8229600" cy="1269800"/>
          </a:xfrm>
        </p:spPr>
        <p:txBody>
          <a:bodyPr>
            <a:normAutofit/>
          </a:bodyPr>
          <a:lstStyle/>
          <a:p>
            <a:r>
              <a:rPr lang="en-US" sz="3200" dirty="0"/>
              <a:t>Current </a:t>
            </a:r>
            <a:r>
              <a:rPr lang="en-US" sz="3200" dirty="0" smtClean="0"/>
              <a:t>(90/91/92) Architecture</a:t>
            </a:r>
            <a:br>
              <a:rPr lang="en-US" sz="3200" dirty="0" smtClean="0"/>
            </a:br>
            <a:r>
              <a:rPr lang="en-US" sz="3200" dirty="0" smtClean="0"/>
              <a:t>IMS PDN </a:t>
            </a:r>
            <a:r>
              <a:rPr lang="en-US" sz="3200" dirty="0"/>
              <a:t>E</a:t>
            </a:r>
            <a:r>
              <a:rPr lang="en-US" sz="3200" dirty="0" smtClean="0"/>
              <a:t>stablishment Flow</a:t>
            </a:r>
            <a:endParaRPr lang="en-US" sz="3200" dirty="0"/>
          </a:p>
        </p:txBody>
      </p:sp>
      <p:sp>
        <p:nvSpPr>
          <p:cNvPr id="195" name="圓角矩形 3"/>
          <p:cNvSpPr/>
          <p:nvPr/>
        </p:nvSpPr>
        <p:spPr>
          <a:xfrm>
            <a:off x="1775520" y="1052736"/>
            <a:ext cx="8712968" cy="5832648"/>
          </a:xfrm>
          <a:prstGeom prst="roundRect">
            <a:avLst>
              <a:gd name="adj" fmla="val 10007"/>
            </a:avLst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endParaRPr lang="zh-TW" altLang="en-US" sz="11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196" name="圓角矩形 4"/>
          <p:cNvSpPr/>
          <p:nvPr/>
        </p:nvSpPr>
        <p:spPr>
          <a:xfrm>
            <a:off x="1847528" y="3284984"/>
            <a:ext cx="1080120" cy="720080"/>
          </a:xfrm>
          <a:prstGeom prst="roundRect">
            <a:avLst>
              <a:gd name="adj" fmla="val 1000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r>
              <a:rPr lang="en-US" altLang="zh-TW" sz="1200" dirty="0">
                <a:latin typeface="Arial" charset="0"/>
                <a:ea typeface="新細明體" pitchFamily="18" charset="-120"/>
              </a:rPr>
              <a:t>IMSM</a:t>
            </a:r>
          </a:p>
          <a:p>
            <a:pPr algn="ctr"/>
            <a:r>
              <a:rPr lang="en-US" altLang="zh-TW" sz="1200" dirty="0">
                <a:latin typeface="Arial" charset="0"/>
                <a:ea typeface="新細明體" pitchFamily="18" charset="-120"/>
              </a:rPr>
              <a:t>(to support </a:t>
            </a:r>
            <a:br>
              <a:rPr lang="en-US" altLang="zh-TW" sz="1200" dirty="0">
                <a:latin typeface="Arial" charset="0"/>
                <a:ea typeface="新細明體" pitchFamily="18" charset="-120"/>
              </a:rPr>
            </a:br>
            <a:r>
              <a:rPr lang="en-US" altLang="zh-TW" sz="1200" dirty="0" err="1">
                <a:latin typeface="Arial" charset="0"/>
                <a:ea typeface="新細明體" pitchFamily="18" charset="-120"/>
              </a:rPr>
              <a:t>VoLTE</a:t>
            </a:r>
            <a:r>
              <a:rPr lang="en-US" altLang="zh-TW" sz="1200" dirty="0">
                <a:latin typeface="Arial" charset="0"/>
                <a:ea typeface="新細明體" pitchFamily="18" charset="-120"/>
              </a:rPr>
              <a:t>)</a:t>
            </a:r>
            <a:endParaRPr lang="zh-TW" altLang="en-US" sz="12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197" name="圓角矩形 5"/>
          <p:cNvSpPr/>
          <p:nvPr/>
        </p:nvSpPr>
        <p:spPr>
          <a:xfrm>
            <a:off x="3143672" y="6273316"/>
            <a:ext cx="1440160" cy="540061"/>
          </a:xfrm>
          <a:prstGeom prst="roundRect">
            <a:avLst>
              <a:gd name="adj" fmla="val 10007"/>
            </a:avLst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r>
              <a:rPr lang="en-US" altLang="zh-TW" sz="1100" dirty="0" err="1">
                <a:latin typeface="Arial" charset="0"/>
                <a:ea typeface="新細明體" pitchFamily="18" charset="-120"/>
              </a:rPr>
              <a:t>ePDGd</a:t>
            </a:r>
            <a:endParaRPr lang="en-US" altLang="zh-TW" sz="1100" dirty="0">
              <a:latin typeface="Arial" charset="0"/>
              <a:ea typeface="新細明體" pitchFamily="18" charset="-120"/>
            </a:endParaRPr>
          </a:p>
          <a:p>
            <a:pPr algn="ctr"/>
            <a:endParaRPr lang="zh-TW" altLang="en-US" sz="1100" dirty="0">
              <a:latin typeface="Arial" charset="0"/>
              <a:ea typeface="新細明體" pitchFamily="18" charset="-120"/>
            </a:endParaRPr>
          </a:p>
        </p:txBody>
      </p:sp>
      <p:cxnSp>
        <p:nvCxnSpPr>
          <p:cNvPr id="198" name="直線接點 147"/>
          <p:cNvCxnSpPr/>
          <p:nvPr/>
        </p:nvCxnSpPr>
        <p:spPr>
          <a:xfrm flipV="1">
            <a:off x="2207568" y="4005064"/>
            <a:ext cx="0" cy="129614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9" name="圓角矩形 95"/>
          <p:cNvSpPr/>
          <p:nvPr/>
        </p:nvSpPr>
        <p:spPr>
          <a:xfrm>
            <a:off x="7032104" y="6237312"/>
            <a:ext cx="1152128" cy="504056"/>
          </a:xfrm>
          <a:prstGeom prst="roundRect">
            <a:avLst>
              <a:gd name="adj" fmla="val 1000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r>
              <a:rPr lang="en-US" altLang="zh-TW" sz="1100" dirty="0">
                <a:latin typeface="Arial" charset="0"/>
                <a:ea typeface="新細明體" pitchFamily="18" charset="-120"/>
              </a:rPr>
              <a:t>MD1</a:t>
            </a:r>
            <a:endParaRPr lang="zh-TW" altLang="en-US" sz="11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200" name="圓角矩形 95"/>
          <p:cNvSpPr/>
          <p:nvPr/>
        </p:nvSpPr>
        <p:spPr>
          <a:xfrm>
            <a:off x="8328248" y="6237312"/>
            <a:ext cx="1152128" cy="504056"/>
          </a:xfrm>
          <a:prstGeom prst="roundRect">
            <a:avLst>
              <a:gd name="adj" fmla="val 1000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r>
              <a:rPr lang="en-US" altLang="zh-TW" sz="1100" dirty="0">
                <a:latin typeface="Arial" charset="0"/>
                <a:ea typeface="新細明體" pitchFamily="18" charset="-120"/>
              </a:rPr>
              <a:t>C2K</a:t>
            </a:r>
            <a:endParaRPr lang="zh-TW" altLang="en-US" sz="1100" dirty="0">
              <a:latin typeface="Arial" charset="0"/>
              <a:ea typeface="新細明體" pitchFamily="18" charset="-120"/>
            </a:endParaRPr>
          </a:p>
        </p:txBody>
      </p:sp>
      <p:cxnSp>
        <p:nvCxnSpPr>
          <p:cNvPr id="201" name="直線接點 147"/>
          <p:cNvCxnSpPr>
            <a:stCxn id="199" idx="0"/>
          </p:cNvCxnSpPr>
          <p:nvPr/>
        </p:nvCxnSpPr>
        <p:spPr>
          <a:xfrm flipV="1">
            <a:off x="7608168" y="5949280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2" name="直線接點 147"/>
          <p:cNvCxnSpPr>
            <a:stCxn id="200" idx="0"/>
          </p:cNvCxnSpPr>
          <p:nvPr/>
        </p:nvCxnSpPr>
        <p:spPr>
          <a:xfrm flipV="1">
            <a:off x="8904312" y="5949280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3" name="直線接點 147"/>
          <p:cNvCxnSpPr/>
          <p:nvPr/>
        </p:nvCxnSpPr>
        <p:spPr>
          <a:xfrm flipV="1">
            <a:off x="2135560" y="1484784"/>
            <a:ext cx="3672408" cy="1800200"/>
          </a:xfrm>
          <a:prstGeom prst="bentConnector3">
            <a:avLst>
              <a:gd name="adj1" fmla="val 597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4" name="圓角矩形 70"/>
          <p:cNvSpPr/>
          <p:nvPr/>
        </p:nvSpPr>
        <p:spPr>
          <a:xfrm>
            <a:off x="7032104" y="4365104"/>
            <a:ext cx="2448272" cy="792088"/>
          </a:xfrm>
          <a:prstGeom prst="roundRect">
            <a:avLst>
              <a:gd name="adj" fmla="val 1000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r>
              <a:rPr lang="en-US" altLang="zh-TW" sz="1100" b="1" dirty="0" err="1">
                <a:latin typeface="Arial" charset="0"/>
                <a:ea typeface="新細明體" pitchFamily="18" charset="-120"/>
              </a:rPr>
              <a:t>RILProxy</a:t>
            </a:r>
            <a:endParaRPr lang="en-US" altLang="zh-TW" sz="1100" b="1" dirty="0">
              <a:latin typeface="Arial" charset="0"/>
              <a:ea typeface="新細明體" pitchFamily="18" charset="-120"/>
            </a:endParaRPr>
          </a:p>
          <a:p>
            <a:pPr algn="ctr"/>
            <a:endParaRPr lang="en-US" altLang="zh-TW" sz="1100" b="1" dirty="0">
              <a:latin typeface="Arial" charset="0"/>
              <a:ea typeface="新細明體" pitchFamily="18" charset="-120"/>
            </a:endParaRPr>
          </a:p>
          <a:p>
            <a:pPr algn="ctr"/>
            <a:endParaRPr lang="en-US" altLang="zh-TW" sz="1100" dirty="0">
              <a:latin typeface="Arial" charset="0"/>
              <a:ea typeface="新細明體" pitchFamily="18" charset="-120"/>
            </a:endParaRPr>
          </a:p>
          <a:p>
            <a:pPr algn="ctr"/>
            <a:endParaRPr lang="zh-TW" altLang="en-US" sz="11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205" name="圓角矩形 70"/>
          <p:cNvSpPr/>
          <p:nvPr/>
        </p:nvSpPr>
        <p:spPr>
          <a:xfrm>
            <a:off x="7032104" y="5661248"/>
            <a:ext cx="1152128" cy="288032"/>
          </a:xfrm>
          <a:prstGeom prst="roundRect">
            <a:avLst>
              <a:gd name="adj" fmla="val 1000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r>
              <a:rPr lang="en-US" altLang="zh-TW" sz="1100" dirty="0">
                <a:latin typeface="Arial" charset="0"/>
                <a:ea typeface="新細明體" pitchFamily="18" charset="-120"/>
              </a:rPr>
              <a:t>RILD1</a:t>
            </a:r>
            <a:endParaRPr lang="zh-TW" altLang="en-US" sz="11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206" name="圓角矩形 70"/>
          <p:cNvSpPr/>
          <p:nvPr/>
        </p:nvSpPr>
        <p:spPr>
          <a:xfrm>
            <a:off x="8328248" y="5661248"/>
            <a:ext cx="1152128" cy="288032"/>
          </a:xfrm>
          <a:prstGeom prst="roundRect">
            <a:avLst>
              <a:gd name="adj" fmla="val 1000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r>
              <a:rPr lang="en-US" altLang="zh-TW" sz="1100" dirty="0">
                <a:latin typeface="Arial" charset="0"/>
                <a:ea typeface="新細明體" pitchFamily="18" charset="-120"/>
              </a:rPr>
              <a:t>RILD3 (c2k)</a:t>
            </a:r>
            <a:endParaRPr lang="zh-TW" altLang="en-US" sz="1100" dirty="0">
              <a:latin typeface="Arial" charset="0"/>
              <a:ea typeface="新細明體" pitchFamily="18" charset="-120"/>
            </a:endParaRPr>
          </a:p>
        </p:txBody>
      </p:sp>
      <p:cxnSp>
        <p:nvCxnSpPr>
          <p:cNvPr id="207" name="直線接點 147"/>
          <p:cNvCxnSpPr>
            <a:stCxn id="205" idx="0"/>
            <a:endCxn id="204" idx="2"/>
          </p:cNvCxnSpPr>
          <p:nvPr/>
        </p:nvCxnSpPr>
        <p:spPr>
          <a:xfrm rot="5400000" flipH="1" flipV="1">
            <a:off x="7680176" y="5085184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8" name="直線接點 147"/>
          <p:cNvCxnSpPr>
            <a:stCxn id="206" idx="0"/>
            <a:endCxn id="204" idx="2"/>
          </p:cNvCxnSpPr>
          <p:nvPr/>
        </p:nvCxnSpPr>
        <p:spPr>
          <a:xfrm rot="16200000" flipV="1">
            <a:off x="8328248" y="5085184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9" name="圓角矩形 17"/>
          <p:cNvSpPr/>
          <p:nvPr/>
        </p:nvSpPr>
        <p:spPr>
          <a:xfrm>
            <a:off x="4583832" y="2996952"/>
            <a:ext cx="1296144" cy="1008112"/>
          </a:xfrm>
          <a:prstGeom prst="roundRect">
            <a:avLst>
              <a:gd name="adj" fmla="val 1000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endParaRPr lang="en-US" altLang="zh-TW" sz="1200" dirty="0">
              <a:latin typeface="Arial" charset="0"/>
              <a:ea typeface="新細明體" pitchFamily="18" charset="-120"/>
            </a:endParaRPr>
          </a:p>
          <a:p>
            <a:pPr algn="ctr"/>
            <a:r>
              <a:rPr lang="en-US" altLang="zh-TW" sz="1050" b="1" dirty="0">
                <a:latin typeface="Arial" charset="0"/>
                <a:ea typeface="新細明體" pitchFamily="18" charset="-120"/>
              </a:rPr>
              <a:t>Modem Application</a:t>
            </a:r>
            <a:br>
              <a:rPr lang="en-US" altLang="zh-TW" sz="1050" b="1" dirty="0">
                <a:latin typeface="Arial" charset="0"/>
                <a:ea typeface="新細明體" pitchFamily="18" charset="-120"/>
              </a:rPr>
            </a:br>
            <a:r>
              <a:rPr lang="en-US" altLang="zh-TW" sz="1050" b="1" dirty="0">
                <a:latin typeface="Arial" charset="0"/>
                <a:ea typeface="新細明體" pitchFamily="18" charset="-120"/>
              </a:rPr>
              <a:t>Framework</a:t>
            </a:r>
          </a:p>
          <a:p>
            <a:pPr algn="ctr"/>
            <a:r>
              <a:rPr lang="en-US" altLang="zh-TW" sz="1050" b="1" dirty="0">
                <a:latin typeface="Arial" charset="0"/>
                <a:ea typeface="新細明體" pitchFamily="18" charset="-120"/>
              </a:rPr>
              <a:t>(MAL)</a:t>
            </a:r>
          </a:p>
          <a:p>
            <a:pPr algn="ctr"/>
            <a:endParaRPr lang="en-US" altLang="zh-TW" sz="1050" b="1" dirty="0">
              <a:latin typeface="Arial" charset="0"/>
              <a:ea typeface="新細明體" pitchFamily="18" charset="-120"/>
            </a:endParaRPr>
          </a:p>
          <a:p>
            <a:pPr algn="ctr"/>
            <a:endParaRPr lang="en-US" altLang="zh-TW" sz="1200" dirty="0">
              <a:latin typeface="Arial" charset="0"/>
              <a:ea typeface="新細明體" pitchFamily="18" charset="-120"/>
            </a:endParaRPr>
          </a:p>
          <a:p>
            <a:pPr algn="ctr"/>
            <a:endParaRPr lang="zh-TW" altLang="en-US" sz="1200" dirty="0">
              <a:latin typeface="Arial" charset="0"/>
              <a:ea typeface="新細明體" pitchFamily="18" charset="-120"/>
            </a:endParaRPr>
          </a:p>
        </p:txBody>
      </p:sp>
      <p:cxnSp>
        <p:nvCxnSpPr>
          <p:cNvPr id="210" name="直線接點 147"/>
          <p:cNvCxnSpPr/>
          <p:nvPr/>
        </p:nvCxnSpPr>
        <p:spPr>
          <a:xfrm>
            <a:off x="2927648" y="3501008"/>
            <a:ext cx="1656184" cy="0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headEnd type="triangl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1" name="圓角矩形 19"/>
          <p:cNvSpPr/>
          <p:nvPr/>
        </p:nvSpPr>
        <p:spPr>
          <a:xfrm>
            <a:off x="4655840" y="3717032"/>
            <a:ext cx="495672" cy="2160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RDS</a:t>
            </a:r>
            <a:endParaRPr lang="en-US" sz="1100" dirty="0"/>
          </a:p>
        </p:txBody>
      </p:sp>
      <p:sp>
        <p:nvSpPr>
          <p:cNvPr id="212" name="圓角矩形 20"/>
          <p:cNvSpPr/>
          <p:nvPr/>
        </p:nvSpPr>
        <p:spPr>
          <a:xfrm>
            <a:off x="8832304" y="4869160"/>
            <a:ext cx="576064" cy="2160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SVLTE</a:t>
            </a:r>
            <a:endParaRPr lang="en-US" sz="1100" dirty="0"/>
          </a:p>
        </p:txBody>
      </p:sp>
      <p:cxnSp>
        <p:nvCxnSpPr>
          <p:cNvPr id="213" name="直線接點 147"/>
          <p:cNvCxnSpPr/>
          <p:nvPr/>
        </p:nvCxnSpPr>
        <p:spPr>
          <a:xfrm>
            <a:off x="5879976" y="3789040"/>
            <a:ext cx="1440160" cy="57606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prstDash val="sysDot"/>
            <a:headEnd type="arrow" w="med" len="med"/>
            <a:tailEnd type="arrow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4" name="直線接點 147"/>
          <p:cNvCxnSpPr/>
          <p:nvPr/>
        </p:nvCxnSpPr>
        <p:spPr>
          <a:xfrm rot="5400000" flipH="1" flipV="1">
            <a:off x="3233682" y="4635136"/>
            <a:ext cx="2268254" cy="100811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prstDash val="sysDot"/>
            <a:headEnd type="triangl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5" name="Oval 107"/>
          <p:cNvSpPr/>
          <p:nvPr/>
        </p:nvSpPr>
        <p:spPr>
          <a:xfrm>
            <a:off x="3359696" y="5517232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6" name="Rectangle 164"/>
          <p:cNvSpPr/>
          <p:nvPr/>
        </p:nvSpPr>
        <p:spPr>
          <a:xfrm>
            <a:off x="2495600" y="1177008"/>
            <a:ext cx="494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REQ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7" name="Rectangle 151"/>
          <p:cNvSpPr/>
          <p:nvPr/>
        </p:nvSpPr>
        <p:spPr>
          <a:xfrm>
            <a:off x="3215680" y="3140969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Pass IMS Para</a:t>
            </a:r>
            <a:endParaRPr lang="en-US" sz="1400" dirty="0"/>
          </a:p>
        </p:txBody>
      </p:sp>
      <p:sp>
        <p:nvSpPr>
          <p:cNvPr id="218" name="Oval 107"/>
          <p:cNvSpPr/>
          <p:nvPr/>
        </p:nvSpPr>
        <p:spPr>
          <a:xfrm>
            <a:off x="3143672" y="314096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9" name="Oval 107"/>
          <p:cNvSpPr/>
          <p:nvPr/>
        </p:nvSpPr>
        <p:spPr>
          <a:xfrm>
            <a:off x="2207568" y="117700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20" name="Oval 107"/>
          <p:cNvSpPr/>
          <p:nvPr/>
        </p:nvSpPr>
        <p:spPr>
          <a:xfrm>
            <a:off x="7896200" y="2584649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21" name="Oval 107"/>
          <p:cNvSpPr/>
          <p:nvPr/>
        </p:nvSpPr>
        <p:spPr>
          <a:xfrm>
            <a:off x="6023992" y="342900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</a:t>
            </a:r>
            <a:endParaRPr lang="en-US" sz="1200" b="1" dirty="0"/>
          </a:p>
        </p:txBody>
      </p:sp>
      <p:sp>
        <p:nvSpPr>
          <p:cNvPr id="222" name="Oval 107"/>
          <p:cNvSpPr/>
          <p:nvPr/>
        </p:nvSpPr>
        <p:spPr>
          <a:xfrm>
            <a:off x="5519936" y="465313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23" name="Rectangle 164"/>
          <p:cNvSpPr/>
          <p:nvPr/>
        </p:nvSpPr>
        <p:spPr>
          <a:xfrm>
            <a:off x="5303912" y="2564905"/>
            <a:ext cx="2668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RIL_REQUEST_SETUP_DATA_CALL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4" name="Rectangle 92"/>
          <p:cNvSpPr/>
          <p:nvPr/>
        </p:nvSpPr>
        <p:spPr>
          <a:xfrm>
            <a:off x="6240016" y="3284984"/>
            <a:ext cx="1550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Query IMS Para &amp; </a:t>
            </a:r>
          </a:p>
          <a:p>
            <a:r>
              <a:rPr lang="en-US" sz="1400" b="1" dirty="0"/>
              <a:t>assigned rat type</a:t>
            </a:r>
            <a:endParaRPr lang="en-US" sz="1400" dirty="0"/>
          </a:p>
        </p:txBody>
      </p:sp>
      <p:sp>
        <p:nvSpPr>
          <p:cNvPr id="225" name="Rectangle 102"/>
          <p:cNvSpPr/>
          <p:nvPr/>
        </p:nvSpPr>
        <p:spPr>
          <a:xfrm>
            <a:off x="5775987" y="4581129"/>
            <a:ext cx="1012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Query RAN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6" name="Rectangle 164"/>
          <p:cNvSpPr/>
          <p:nvPr/>
        </p:nvSpPr>
        <p:spPr>
          <a:xfrm>
            <a:off x="3791744" y="5641504"/>
            <a:ext cx="1641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SETUP PDN on WIFI</a:t>
            </a:r>
            <a:endParaRPr lang="en-US" sz="1400" dirty="0"/>
          </a:p>
        </p:txBody>
      </p:sp>
      <p:sp>
        <p:nvSpPr>
          <p:cNvPr id="227" name="圓角矩形 35"/>
          <p:cNvSpPr/>
          <p:nvPr/>
        </p:nvSpPr>
        <p:spPr>
          <a:xfrm>
            <a:off x="1847528" y="5301209"/>
            <a:ext cx="1008112" cy="432048"/>
          </a:xfrm>
          <a:prstGeom prst="roundRect">
            <a:avLst>
              <a:gd name="adj" fmla="val 10007"/>
            </a:avLst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r>
              <a:rPr lang="en-US" altLang="zh-TW" sz="1100" dirty="0">
                <a:latin typeface="Arial" charset="0"/>
                <a:ea typeface="新細明體" pitchFamily="18" charset="-120"/>
              </a:rPr>
              <a:t>IMCB</a:t>
            </a:r>
          </a:p>
          <a:p>
            <a:pPr algn="ctr"/>
            <a:endParaRPr lang="zh-TW" altLang="en-US" sz="11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228" name="Oval 107"/>
          <p:cNvSpPr/>
          <p:nvPr/>
        </p:nvSpPr>
        <p:spPr>
          <a:xfrm>
            <a:off x="1847528" y="4725144"/>
            <a:ext cx="288032" cy="288032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29" name="Rectangle 164"/>
          <p:cNvSpPr/>
          <p:nvPr/>
        </p:nvSpPr>
        <p:spPr>
          <a:xfrm>
            <a:off x="1415480" y="4725145"/>
            <a:ext cx="494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REQ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0" name="Oval 107"/>
          <p:cNvSpPr/>
          <p:nvPr/>
        </p:nvSpPr>
        <p:spPr>
          <a:xfrm>
            <a:off x="7104112" y="443711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31" name="Rectangle 164"/>
          <p:cNvSpPr/>
          <p:nvPr/>
        </p:nvSpPr>
        <p:spPr>
          <a:xfrm>
            <a:off x="7320136" y="4489376"/>
            <a:ext cx="1335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non-C2K or C2K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32" name="直線單箭頭接點 40"/>
          <p:cNvCxnSpPr>
            <a:endCxn id="204" idx="0"/>
          </p:cNvCxnSpPr>
          <p:nvPr/>
        </p:nvCxnSpPr>
        <p:spPr>
          <a:xfrm>
            <a:off x="8256240" y="2348880"/>
            <a:ext cx="0" cy="2016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圓角矩形 41"/>
          <p:cNvSpPr/>
          <p:nvPr/>
        </p:nvSpPr>
        <p:spPr>
          <a:xfrm>
            <a:off x="5807968" y="1196752"/>
            <a:ext cx="4248472" cy="1224136"/>
          </a:xfrm>
          <a:prstGeom prst="roundRect">
            <a:avLst>
              <a:gd name="adj" fmla="val 10007"/>
            </a:avLst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1" tIns="45715" rIns="91431" bIns="45715" anchor="ctr"/>
          <a:lstStyle/>
          <a:p>
            <a:pPr algn="ctr"/>
            <a:r>
              <a:rPr lang="en-US" altLang="zh-TW" sz="1200" b="1" dirty="0">
                <a:latin typeface="Arial" charset="0"/>
                <a:ea typeface="新細明體" pitchFamily="18" charset="-120"/>
              </a:rPr>
              <a:t>Android Framework</a:t>
            </a:r>
          </a:p>
          <a:p>
            <a:pPr algn="ctr"/>
            <a:endParaRPr lang="en-US" altLang="zh-TW" sz="1200" b="1" dirty="0">
              <a:latin typeface="Arial" charset="0"/>
              <a:ea typeface="新細明體" pitchFamily="18" charset="-120"/>
            </a:endParaRPr>
          </a:p>
          <a:p>
            <a:pPr algn="ctr"/>
            <a:endParaRPr lang="en-US" altLang="zh-TW" sz="1100" b="1" dirty="0">
              <a:latin typeface="Arial" charset="0"/>
              <a:ea typeface="新細明體" pitchFamily="18" charset="-120"/>
            </a:endParaRPr>
          </a:p>
          <a:p>
            <a:pPr algn="ctr"/>
            <a:endParaRPr lang="en-US" altLang="zh-TW" sz="1100" dirty="0">
              <a:latin typeface="Arial" charset="0"/>
              <a:ea typeface="新細明體" pitchFamily="18" charset="-120"/>
            </a:endParaRPr>
          </a:p>
          <a:p>
            <a:pPr algn="ctr"/>
            <a:endParaRPr lang="en-US" altLang="zh-TW" sz="1100" dirty="0">
              <a:latin typeface="Arial" charset="0"/>
              <a:ea typeface="新細明體" pitchFamily="18" charset="-120"/>
            </a:endParaRPr>
          </a:p>
          <a:p>
            <a:pPr algn="ctr"/>
            <a:endParaRPr lang="en-US" altLang="zh-TW" sz="1100" dirty="0">
              <a:latin typeface="Arial" charset="0"/>
              <a:ea typeface="新細明體" pitchFamily="18" charset="-120"/>
            </a:endParaRPr>
          </a:p>
          <a:p>
            <a:pPr algn="ctr"/>
            <a:endParaRPr lang="zh-TW" altLang="en-US" sz="11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234" name="Oval 107"/>
          <p:cNvSpPr/>
          <p:nvPr/>
        </p:nvSpPr>
        <p:spPr>
          <a:xfrm>
            <a:off x="5879976" y="141277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35" name="Rectangle 164"/>
          <p:cNvSpPr/>
          <p:nvPr/>
        </p:nvSpPr>
        <p:spPr>
          <a:xfrm>
            <a:off x="6096000" y="1412777"/>
            <a:ext cx="3981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Handle the REQ. and then dispatch it to the right MD/EPDG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6" name="Rectangle 164"/>
          <p:cNvSpPr/>
          <p:nvPr/>
        </p:nvSpPr>
        <p:spPr>
          <a:xfrm>
            <a:off x="6240017" y="1783850"/>
            <a:ext cx="2970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Handle the RES. and then response to IMCB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37" name="圓角矩形 45"/>
          <p:cNvSpPr/>
          <p:nvPr/>
        </p:nvSpPr>
        <p:spPr>
          <a:xfrm>
            <a:off x="6023992" y="2132856"/>
            <a:ext cx="1440160" cy="2160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 ID allocation</a:t>
            </a:r>
            <a:endParaRPr lang="en-US" sz="1100" dirty="0"/>
          </a:p>
        </p:txBody>
      </p:sp>
      <p:cxnSp>
        <p:nvCxnSpPr>
          <p:cNvPr id="238" name="直線接點 147"/>
          <p:cNvCxnSpPr>
            <a:stCxn id="209" idx="2"/>
          </p:cNvCxnSpPr>
          <p:nvPr/>
        </p:nvCxnSpPr>
        <p:spPr>
          <a:xfrm rot="16200000" flipH="1">
            <a:off x="5807968" y="3429000"/>
            <a:ext cx="576064" cy="1728192"/>
          </a:xfrm>
          <a:prstGeom prst="bentConnector2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9" name="直線接點 147"/>
          <p:cNvCxnSpPr/>
          <p:nvPr/>
        </p:nvCxnSpPr>
        <p:spPr>
          <a:xfrm>
            <a:off x="5384306" y="4005064"/>
            <a:ext cx="1647801" cy="504056"/>
          </a:xfrm>
          <a:prstGeom prst="bentConnector3">
            <a:avLst>
              <a:gd name="adj1" fmla="val -207"/>
            </a:avLst>
          </a:prstGeom>
          <a:ln>
            <a:solidFill>
              <a:srgbClr val="0000FF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0" name="Oval 107"/>
          <p:cNvSpPr/>
          <p:nvPr/>
        </p:nvSpPr>
        <p:spPr>
          <a:xfrm>
            <a:off x="5447928" y="4005064"/>
            <a:ext cx="504056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11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41" name="Oval 107"/>
          <p:cNvSpPr/>
          <p:nvPr/>
        </p:nvSpPr>
        <p:spPr>
          <a:xfrm>
            <a:off x="5015880" y="364502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9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2" name="Oval 107"/>
          <p:cNvSpPr/>
          <p:nvPr/>
        </p:nvSpPr>
        <p:spPr>
          <a:xfrm>
            <a:off x="7032104" y="4725144"/>
            <a:ext cx="504056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12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43" name="Rectangle 164"/>
          <p:cNvSpPr/>
          <p:nvPr/>
        </p:nvSpPr>
        <p:spPr>
          <a:xfrm>
            <a:off x="7464152" y="4797153"/>
            <a:ext cx="1233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Handle the RES. 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244" name="直線單箭頭接點 52"/>
          <p:cNvCxnSpPr/>
          <p:nvPr/>
        </p:nvCxnSpPr>
        <p:spPr>
          <a:xfrm flipV="1">
            <a:off x="8400256" y="2420888"/>
            <a:ext cx="0" cy="1944216"/>
          </a:xfrm>
          <a:prstGeom prst="straightConnector1">
            <a:avLst/>
          </a:prstGeom>
          <a:ln>
            <a:solidFill>
              <a:srgbClr val="0000FF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直線單箭頭接點 53"/>
          <p:cNvCxnSpPr/>
          <p:nvPr/>
        </p:nvCxnSpPr>
        <p:spPr>
          <a:xfrm flipH="1">
            <a:off x="5879976" y="3212976"/>
            <a:ext cx="2520280" cy="0"/>
          </a:xfrm>
          <a:prstGeom prst="straightConnector1">
            <a:avLst/>
          </a:prstGeom>
          <a:ln>
            <a:solidFill>
              <a:srgbClr val="0000FF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Oval 107"/>
          <p:cNvSpPr/>
          <p:nvPr/>
        </p:nvSpPr>
        <p:spPr>
          <a:xfrm>
            <a:off x="8472264" y="2996952"/>
            <a:ext cx="504056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13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47" name="Rectangle 164"/>
          <p:cNvSpPr/>
          <p:nvPr/>
        </p:nvSpPr>
        <p:spPr>
          <a:xfrm>
            <a:off x="8904312" y="2996953"/>
            <a:ext cx="1553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Response to both 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Android FW and MAL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248" name="直線接點 147"/>
          <p:cNvCxnSpPr/>
          <p:nvPr/>
        </p:nvCxnSpPr>
        <p:spPr>
          <a:xfrm flipV="1">
            <a:off x="2279576" y="1637184"/>
            <a:ext cx="3528392" cy="1647800"/>
          </a:xfrm>
          <a:prstGeom prst="bentConnector3">
            <a:avLst>
              <a:gd name="adj1" fmla="val -186"/>
            </a:avLst>
          </a:prstGeom>
          <a:ln>
            <a:solidFill>
              <a:srgbClr val="0000FF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9" name="直線單箭頭接點 57"/>
          <p:cNvCxnSpPr/>
          <p:nvPr/>
        </p:nvCxnSpPr>
        <p:spPr>
          <a:xfrm>
            <a:off x="2279576" y="4005064"/>
            <a:ext cx="0" cy="1296144"/>
          </a:xfrm>
          <a:prstGeom prst="straightConnector1">
            <a:avLst/>
          </a:prstGeom>
          <a:ln>
            <a:solidFill>
              <a:srgbClr val="0000FF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Oval 107"/>
          <p:cNvSpPr/>
          <p:nvPr/>
        </p:nvSpPr>
        <p:spPr>
          <a:xfrm>
            <a:off x="5807968" y="1700808"/>
            <a:ext cx="504056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14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51" name="Oval 107"/>
          <p:cNvSpPr/>
          <p:nvPr/>
        </p:nvSpPr>
        <p:spPr>
          <a:xfrm>
            <a:off x="2423592" y="1700808"/>
            <a:ext cx="504056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15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252" name="直線接點 147"/>
          <p:cNvCxnSpPr/>
          <p:nvPr/>
        </p:nvCxnSpPr>
        <p:spPr>
          <a:xfrm>
            <a:off x="2927648" y="3717032"/>
            <a:ext cx="1656184" cy="0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headEnd type="triangl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3" name="Oval 107"/>
          <p:cNvSpPr/>
          <p:nvPr/>
        </p:nvSpPr>
        <p:spPr>
          <a:xfrm>
            <a:off x="3071664" y="3717032"/>
            <a:ext cx="504056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16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54" name="Rectangle 151"/>
          <p:cNvSpPr/>
          <p:nvPr/>
        </p:nvSpPr>
        <p:spPr>
          <a:xfrm>
            <a:off x="3368080" y="3789041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Get IMS info</a:t>
            </a:r>
            <a:endParaRPr lang="en-US" sz="1400" dirty="0"/>
          </a:p>
        </p:txBody>
      </p:sp>
      <p:sp>
        <p:nvSpPr>
          <p:cNvPr id="255" name="Oval 107"/>
          <p:cNvSpPr/>
          <p:nvPr/>
        </p:nvSpPr>
        <p:spPr>
          <a:xfrm>
            <a:off x="2351584" y="4365104"/>
            <a:ext cx="504056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17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56" name="Rectangle 164"/>
          <p:cNvSpPr/>
          <p:nvPr/>
        </p:nvSpPr>
        <p:spPr>
          <a:xfrm>
            <a:off x="2855641" y="1753072"/>
            <a:ext cx="2137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Response without CID/EBI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57" name="Rectangle 164"/>
          <p:cNvSpPr/>
          <p:nvPr/>
        </p:nvSpPr>
        <p:spPr>
          <a:xfrm>
            <a:off x="2806171" y="4437113"/>
            <a:ext cx="4570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58" name="圓角矩形 66"/>
          <p:cNvSpPr/>
          <p:nvPr/>
        </p:nvSpPr>
        <p:spPr>
          <a:xfrm>
            <a:off x="7536160" y="2132856"/>
            <a:ext cx="864096" cy="2160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Retry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14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4"/>
          <p:cNvSpPr/>
          <p:nvPr/>
        </p:nvSpPr>
        <p:spPr>
          <a:xfrm>
            <a:off x="165099" y="97271"/>
            <a:ext cx="3734657" cy="2354053"/>
          </a:xfrm>
          <a:prstGeom prst="rect">
            <a:avLst/>
          </a:prstGeom>
          <a:solidFill>
            <a:srgbClr val="99FF99">
              <a:alpha val="2980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07769" y="6109940"/>
            <a:ext cx="5904655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/>
              <a:t>L4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21028" y="2653556"/>
            <a:ext cx="1891397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ATP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0" y="1678892"/>
            <a:ext cx="10538951" cy="59068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0148229" y="936397"/>
            <a:ext cx="5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164585" y="1886361"/>
            <a:ext cx="53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904312" y="5173837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AT in ILM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08368" y="121339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AT</a:t>
            </a:r>
          </a:p>
        </p:txBody>
      </p:sp>
      <p:sp>
        <p:nvSpPr>
          <p:cNvPr id="128" name="Oval 127"/>
          <p:cNvSpPr/>
          <p:nvPr/>
        </p:nvSpPr>
        <p:spPr>
          <a:xfrm>
            <a:off x="8862566" y="1678892"/>
            <a:ext cx="977850" cy="1457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tty</a:t>
            </a:r>
            <a:r>
              <a:rPr lang="en-US" sz="700" dirty="0"/>
              <a:t> dev.</a:t>
            </a:r>
          </a:p>
        </p:txBody>
      </p:sp>
      <p:sp>
        <p:nvSpPr>
          <p:cNvPr id="91" name="Oval 90"/>
          <p:cNvSpPr/>
          <p:nvPr/>
        </p:nvSpPr>
        <p:spPr>
          <a:xfrm>
            <a:off x="8233742" y="1663030"/>
            <a:ext cx="526554" cy="18440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tty</a:t>
            </a:r>
            <a:r>
              <a:rPr lang="en-US" sz="700" dirty="0"/>
              <a:t> dev.</a:t>
            </a:r>
          </a:p>
        </p:txBody>
      </p:sp>
      <p:sp>
        <p:nvSpPr>
          <p:cNvPr id="250" name="TextBox 61"/>
          <p:cNvSpPr txBox="1"/>
          <p:nvPr/>
        </p:nvSpPr>
        <p:spPr>
          <a:xfrm>
            <a:off x="7464152" y="1183780"/>
            <a:ext cx="107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AT/URC </a:t>
            </a:r>
          </a:p>
          <a:p>
            <a:pPr algn="r"/>
            <a:r>
              <a:rPr lang="en-US" sz="1200" dirty="0"/>
              <a:t>(</a:t>
            </a:r>
            <a:r>
              <a:rPr lang="en-US" altLang="zh-TW" sz="1200" dirty="0"/>
              <a:t>proprietary )</a:t>
            </a:r>
            <a:endParaRPr lang="en-US" sz="1200" dirty="0"/>
          </a:p>
        </p:txBody>
      </p:sp>
      <p:sp>
        <p:nvSpPr>
          <p:cNvPr id="66" name="Oval 125"/>
          <p:cNvSpPr/>
          <p:nvPr/>
        </p:nvSpPr>
        <p:spPr>
          <a:xfrm>
            <a:off x="5854575" y="1645444"/>
            <a:ext cx="432048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31" name="Rectangle 87"/>
          <p:cNvSpPr/>
          <p:nvPr/>
        </p:nvSpPr>
        <p:spPr>
          <a:xfrm>
            <a:off x="2432043" y="4237732"/>
            <a:ext cx="864096" cy="8640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TCP/IP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65" name="Rectangle 59"/>
          <p:cNvSpPr/>
          <p:nvPr/>
        </p:nvSpPr>
        <p:spPr>
          <a:xfrm>
            <a:off x="2567608" y="1933476"/>
            <a:ext cx="1080120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BIP</a:t>
            </a:r>
          </a:p>
          <a:p>
            <a:pPr algn="ctr"/>
            <a:r>
              <a:rPr lang="en-US" sz="1000" dirty="0"/>
              <a:t>(MD APP@MD)</a:t>
            </a:r>
          </a:p>
        </p:txBody>
      </p:sp>
      <p:sp>
        <p:nvSpPr>
          <p:cNvPr id="78" name="Rectangle 76"/>
          <p:cNvSpPr/>
          <p:nvPr/>
        </p:nvSpPr>
        <p:spPr>
          <a:xfrm>
            <a:off x="6023992" y="4741788"/>
            <a:ext cx="86409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IWLAN</a:t>
            </a:r>
          </a:p>
        </p:txBody>
      </p:sp>
      <p:sp>
        <p:nvSpPr>
          <p:cNvPr id="100" name="Rectangle 76"/>
          <p:cNvSpPr/>
          <p:nvPr/>
        </p:nvSpPr>
        <p:spPr>
          <a:xfrm>
            <a:off x="5663952" y="5317852"/>
            <a:ext cx="720080" cy="3600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DDM</a:t>
            </a:r>
          </a:p>
        </p:txBody>
      </p:sp>
      <p:sp>
        <p:nvSpPr>
          <p:cNvPr id="101" name="Rectangle 76"/>
          <p:cNvSpPr/>
          <p:nvPr/>
        </p:nvSpPr>
        <p:spPr>
          <a:xfrm>
            <a:off x="6600056" y="5317852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</a:t>
            </a:r>
            <a:endParaRPr lang="en-US" sz="1100" dirty="0"/>
          </a:p>
        </p:txBody>
      </p:sp>
      <p:sp>
        <p:nvSpPr>
          <p:cNvPr id="119" name="Rectangle 78"/>
          <p:cNvSpPr/>
          <p:nvPr/>
        </p:nvSpPr>
        <p:spPr>
          <a:xfrm>
            <a:off x="4799856" y="6253956"/>
            <a:ext cx="115212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L4BPDN</a:t>
            </a:r>
          </a:p>
        </p:txBody>
      </p:sp>
      <p:cxnSp>
        <p:nvCxnSpPr>
          <p:cNvPr id="120" name="Elbow Connector 96"/>
          <p:cNvCxnSpPr>
            <a:stCxn id="119" idx="0"/>
            <a:endCxn id="100" idx="2"/>
          </p:cNvCxnSpPr>
          <p:nvPr/>
        </p:nvCxnSpPr>
        <p:spPr>
          <a:xfrm flipV="1">
            <a:off x="5375920" y="5677892"/>
            <a:ext cx="648072" cy="5760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96"/>
          <p:cNvCxnSpPr>
            <a:stCxn id="101" idx="0"/>
            <a:endCxn id="78" idx="2"/>
          </p:cNvCxnSpPr>
          <p:nvPr/>
        </p:nvCxnSpPr>
        <p:spPr>
          <a:xfrm flipH="1" flipV="1">
            <a:off x="6456040" y="5101828"/>
            <a:ext cx="504056" cy="2160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96"/>
          <p:cNvCxnSpPr>
            <a:stCxn id="100" idx="0"/>
            <a:endCxn id="78" idx="2"/>
          </p:cNvCxnSpPr>
          <p:nvPr/>
        </p:nvCxnSpPr>
        <p:spPr>
          <a:xfrm flipV="1">
            <a:off x="6023992" y="5101828"/>
            <a:ext cx="432048" cy="2160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"/>
          <p:cNvSpPr/>
          <p:nvPr/>
        </p:nvSpPr>
        <p:spPr>
          <a:xfrm>
            <a:off x="3863752" y="2653556"/>
            <a:ext cx="3888432" cy="1944216"/>
          </a:xfrm>
          <a:prstGeom prst="rect">
            <a:avLst/>
          </a:prstGeom>
          <a:solidFill>
            <a:srgbClr val="CCFFFF">
              <a:alpha val="2980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023992" y="3949700"/>
            <a:ext cx="864096" cy="3600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D2PM</a:t>
            </a:r>
          </a:p>
        </p:txBody>
      </p:sp>
      <p:sp>
        <p:nvSpPr>
          <p:cNvPr id="130" name="Rectangle 87"/>
          <p:cNvSpPr/>
          <p:nvPr/>
        </p:nvSpPr>
        <p:spPr>
          <a:xfrm>
            <a:off x="6023992" y="3373636"/>
            <a:ext cx="864096" cy="3600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D2CM</a:t>
            </a:r>
          </a:p>
        </p:txBody>
      </p:sp>
      <p:cxnSp>
        <p:nvCxnSpPr>
          <p:cNvPr id="137" name="Elbow Connector 96"/>
          <p:cNvCxnSpPr>
            <a:stCxn id="77" idx="0"/>
            <a:endCxn id="130" idx="2"/>
          </p:cNvCxnSpPr>
          <p:nvPr/>
        </p:nvCxnSpPr>
        <p:spPr>
          <a:xfrm flipV="1">
            <a:off x="6456040" y="373367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2"/>
          <p:cNvSpPr txBox="1"/>
          <p:nvPr/>
        </p:nvSpPr>
        <p:spPr>
          <a:xfrm>
            <a:off x="3863752" y="430974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D2 Task</a:t>
            </a:r>
          </a:p>
        </p:txBody>
      </p:sp>
      <p:sp>
        <p:nvSpPr>
          <p:cNvPr id="184" name="Rectangle 76"/>
          <p:cNvSpPr/>
          <p:nvPr/>
        </p:nvSpPr>
        <p:spPr>
          <a:xfrm>
            <a:off x="4511824" y="3949700"/>
            <a:ext cx="864096" cy="3600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D2AM</a:t>
            </a:r>
          </a:p>
        </p:txBody>
      </p:sp>
      <p:cxnSp>
        <p:nvCxnSpPr>
          <p:cNvPr id="179" name="Straight Arrow Connector 104"/>
          <p:cNvCxnSpPr>
            <a:stCxn id="130" idx="3"/>
            <a:endCxn id="86" idx="2"/>
          </p:cNvCxnSpPr>
          <p:nvPr/>
        </p:nvCxnSpPr>
        <p:spPr>
          <a:xfrm flipV="1">
            <a:off x="6888088" y="1069380"/>
            <a:ext cx="1584176" cy="2484276"/>
          </a:xfrm>
          <a:prstGeom prst="bentConnector2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96"/>
          <p:cNvCxnSpPr>
            <a:stCxn id="131" idx="0"/>
            <a:endCxn id="130" idx="1"/>
          </p:cNvCxnSpPr>
          <p:nvPr/>
        </p:nvCxnSpPr>
        <p:spPr>
          <a:xfrm rot="5400000" flipH="1" flipV="1">
            <a:off x="4102003" y="2315744"/>
            <a:ext cx="684076" cy="3159901"/>
          </a:xfrm>
          <a:prstGeom prst="bentConnector2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04"/>
          <p:cNvCxnSpPr>
            <a:stCxn id="83" idx="2"/>
            <a:endCxn id="77" idx="3"/>
          </p:cNvCxnSpPr>
          <p:nvPr/>
        </p:nvCxnSpPr>
        <p:spPr>
          <a:xfrm rot="5400000">
            <a:off x="6634834" y="1322636"/>
            <a:ext cx="3060340" cy="2553831"/>
          </a:xfrm>
          <a:prstGeom prst="bentConnector2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96"/>
          <p:cNvCxnSpPr>
            <a:stCxn id="74" idx="3"/>
            <a:endCxn id="53" idx="0"/>
          </p:cNvCxnSpPr>
          <p:nvPr/>
        </p:nvCxnSpPr>
        <p:spPr>
          <a:xfrm>
            <a:off x="3647728" y="1393416"/>
            <a:ext cx="2412268" cy="1332148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59"/>
          <p:cNvSpPr/>
          <p:nvPr/>
        </p:nvSpPr>
        <p:spPr>
          <a:xfrm>
            <a:off x="2567608" y="1213396"/>
            <a:ext cx="1080120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IMSM</a:t>
            </a:r>
          </a:p>
          <a:p>
            <a:pPr algn="ctr"/>
            <a:r>
              <a:rPr lang="en-US" sz="1000" dirty="0"/>
              <a:t>(MD APP@AP)</a:t>
            </a:r>
          </a:p>
        </p:txBody>
      </p:sp>
      <p:sp>
        <p:nvSpPr>
          <p:cNvPr id="76" name="TextBox 152"/>
          <p:cNvSpPr txBox="1"/>
          <p:nvPr/>
        </p:nvSpPr>
        <p:spPr>
          <a:xfrm>
            <a:off x="1856702" y="15930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MD Application</a:t>
            </a:r>
          </a:p>
        </p:txBody>
      </p:sp>
      <p:sp>
        <p:nvSpPr>
          <p:cNvPr id="83" name="Rectangle 50"/>
          <p:cNvSpPr/>
          <p:nvPr/>
        </p:nvSpPr>
        <p:spPr>
          <a:xfrm>
            <a:off x="8832305" y="709340"/>
            <a:ext cx="121922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RILD</a:t>
            </a:r>
            <a:endParaRPr lang="en-US" sz="900" dirty="0"/>
          </a:p>
        </p:txBody>
      </p:sp>
      <p:sp>
        <p:nvSpPr>
          <p:cNvPr id="86" name="Rectangle 128"/>
          <p:cNvSpPr/>
          <p:nvPr/>
        </p:nvSpPr>
        <p:spPr>
          <a:xfrm>
            <a:off x="8112224" y="709340"/>
            <a:ext cx="720080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netagent</a:t>
            </a:r>
            <a:endParaRPr lang="en-US" sz="1050" dirty="0"/>
          </a:p>
        </p:txBody>
      </p:sp>
      <p:cxnSp>
        <p:nvCxnSpPr>
          <p:cNvPr id="111" name="Elbow Connector 96"/>
          <p:cNvCxnSpPr>
            <a:stCxn id="78" idx="0"/>
            <a:endCxn id="77" idx="2"/>
          </p:cNvCxnSpPr>
          <p:nvPr/>
        </p:nvCxnSpPr>
        <p:spPr>
          <a:xfrm flipV="1">
            <a:off x="6456040" y="4309740"/>
            <a:ext cx="0" cy="4320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96"/>
          <p:cNvCxnSpPr>
            <a:stCxn id="100" idx="1"/>
            <a:endCxn id="184" idx="2"/>
          </p:cNvCxnSpPr>
          <p:nvPr/>
        </p:nvCxnSpPr>
        <p:spPr>
          <a:xfrm rot="10800000">
            <a:off x="4943872" y="4309740"/>
            <a:ext cx="720080" cy="118813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96"/>
          <p:cNvCxnSpPr>
            <a:stCxn id="184" idx="3"/>
            <a:endCxn id="77" idx="1"/>
          </p:cNvCxnSpPr>
          <p:nvPr/>
        </p:nvCxnSpPr>
        <p:spPr>
          <a:xfrm>
            <a:off x="5375920" y="412972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96"/>
          <p:cNvCxnSpPr>
            <a:stCxn id="100" idx="1"/>
            <a:endCxn id="77" idx="2"/>
          </p:cNvCxnSpPr>
          <p:nvPr/>
        </p:nvCxnSpPr>
        <p:spPr>
          <a:xfrm rot="10800000" flipH="1">
            <a:off x="5663952" y="4309740"/>
            <a:ext cx="792088" cy="1188132"/>
          </a:xfrm>
          <a:prstGeom prst="bentConnector4">
            <a:avLst>
              <a:gd name="adj1" fmla="val -28860"/>
              <a:gd name="adj2" fmla="val 83942"/>
            </a:avLst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4"/>
          <p:cNvCxnSpPr/>
          <p:nvPr/>
        </p:nvCxnSpPr>
        <p:spPr>
          <a:xfrm rot="16200000" flipV="1">
            <a:off x="7644171" y="4489759"/>
            <a:ext cx="1728194" cy="1512168"/>
          </a:xfrm>
          <a:prstGeom prst="bentConnector3">
            <a:avLst>
              <a:gd name="adj1" fmla="val 99971"/>
            </a:avLst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87"/>
          <p:cNvSpPr/>
          <p:nvPr/>
        </p:nvSpPr>
        <p:spPr>
          <a:xfrm>
            <a:off x="6816080" y="709340"/>
            <a:ext cx="864096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TCP/IP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9" name="Straight Arrow Connector 104"/>
          <p:cNvCxnSpPr>
            <a:stCxn id="86" idx="1"/>
            <a:endCxn id="168" idx="3"/>
          </p:cNvCxnSpPr>
          <p:nvPr/>
        </p:nvCxnSpPr>
        <p:spPr>
          <a:xfrm flipH="1">
            <a:off x="7680176" y="889360"/>
            <a:ext cx="432048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96"/>
          <p:cNvCxnSpPr>
            <a:stCxn id="65" idx="2"/>
            <a:endCxn id="130" idx="0"/>
          </p:cNvCxnSpPr>
          <p:nvPr/>
        </p:nvCxnSpPr>
        <p:spPr>
          <a:xfrm rot="16200000" flipH="1">
            <a:off x="4241794" y="1159390"/>
            <a:ext cx="1080120" cy="3348372"/>
          </a:xfrm>
          <a:prstGeom prst="bentConnector3">
            <a:avLst>
              <a:gd name="adj1" fmla="val 77337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079776" y="3112026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Common Data Interface</a:t>
            </a:r>
          </a:p>
        </p:txBody>
      </p:sp>
      <p:sp>
        <p:nvSpPr>
          <p:cNvPr id="55" name="Rectangle 14"/>
          <p:cNvSpPr/>
          <p:nvPr/>
        </p:nvSpPr>
        <p:spPr>
          <a:xfrm>
            <a:off x="4583832" y="2653556"/>
            <a:ext cx="3168352" cy="288032"/>
          </a:xfrm>
          <a:prstGeom prst="rect">
            <a:avLst/>
          </a:prstGeom>
          <a:solidFill>
            <a:srgbClr val="CCFFFF">
              <a:alpha val="2980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152"/>
          <p:cNvSpPr txBox="1"/>
          <p:nvPr/>
        </p:nvSpPr>
        <p:spPr>
          <a:xfrm>
            <a:off x="4583832" y="265355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D2Adapter</a:t>
            </a:r>
          </a:p>
        </p:txBody>
      </p:sp>
      <p:sp>
        <p:nvSpPr>
          <p:cNvPr id="69" name="Rectangle 87"/>
          <p:cNvSpPr/>
          <p:nvPr/>
        </p:nvSpPr>
        <p:spPr>
          <a:xfrm>
            <a:off x="6672064" y="2725564"/>
            <a:ext cx="792088" cy="14401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D2AT</a:t>
            </a:r>
          </a:p>
        </p:txBody>
      </p:sp>
      <p:cxnSp>
        <p:nvCxnSpPr>
          <p:cNvPr id="71" name="Elbow Connector 96"/>
          <p:cNvCxnSpPr>
            <a:stCxn id="69" idx="2"/>
            <a:endCxn id="130" idx="0"/>
          </p:cNvCxnSpPr>
          <p:nvPr/>
        </p:nvCxnSpPr>
        <p:spPr>
          <a:xfrm rot="5400000">
            <a:off x="6510046" y="2815574"/>
            <a:ext cx="504056" cy="6120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87"/>
          <p:cNvSpPr/>
          <p:nvPr/>
        </p:nvSpPr>
        <p:spPr>
          <a:xfrm>
            <a:off x="5663952" y="2725564"/>
            <a:ext cx="792088" cy="14401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D2IMSM</a:t>
            </a:r>
          </a:p>
        </p:txBody>
      </p:sp>
      <p:cxnSp>
        <p:nvCxnSpPr>
          <p:cNvPr id="64" name="Elbow Connector 96"/>
          <p:cNvCxnSpPr>
            <a:stCxn id="53" idx="2"/>
            <a:endCxn id="130" idx="0"/>
          </p:cNvCxnSpPr>
          <p:nvPr/>
        </p:nvCxnSpPr>
        <p:spPr>
          <a:xfrm rot="16200000" flipH="1">
            <a:off x="6005990" y="2923586"/>
            <a:ext cx="504056" cy="3960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3" idx="2"/>
            <a:endCxn id="69" idx="3"/>
          </p:cNvCxnSpPr>
          <p:nvPr/>
        </p:nvCxnSpPr>
        <p:spPr>
          <a:xfrm rot="5400000">
            <a:off x="7588940" y="944594"/>
            <a:ext cx="1728192" cy="1977767"/>
          </a:xfrm>
          <a:prstGeom prst="bentConnector2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8"/>
          <p:cNvSpPr/>
          <p:nvPr/>
        </p:nvSpPr>
        <p:spPr>
          <a:xfrm>
            <a:off x="6096000" y="6253956"/>
            <a:ext cx="115212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L4BNW</a:t>
            </a:r>
          </a:p>
        </p:txBody>
      </p:sp>
      <p:cxnSp>
        <p:nvCxnSpPr>
          <p:cNvPr id="75" name="Elbow Connector 96"/>
          <p:cNvCxnSpPr>
            <a:stCxn id="73" idx="0"/>
            <a:endCxn id="100" idx="2"/>
          </p:cNvCxnSpPr>
          <p:nvPr/>
        </p:nvCxnSpPr>
        <p:spPr>
          <a:xfrm flipH="1" flipV="1">
            <a:off x="6023992" y="5677892"/>
            <a:ext cx="648072" cy="5760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59"/>
          <p:cNvSpPr/>
          <p:nvPr/>
        </p:nvSpPr>
        <p:spPr>
          <a:xfrm>
            <a:off x="1304883" y="1205648"/>
            <a:ext cx="1080120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XCAP/GBA</a:t>
            </a:r>
            <a:endParaRPr lang="en-US" sz="1000" dirty="0"/>
          </a:p>
          <a:p>
            <a:pPr algn="ctr"/>
            <a:r>
              <a:rPr lang="en-US" sz="1000" dirty="0"/>
              <a:t>(MD APP@AP)</a:t>
            </a:r>
          </a:p>
        </p:txBody>
      </p:sp>
      <p:sp>
        <p:nvSpPr>
          <p:cNvPr id="70" name="Rectangle 76"/>
          <p:cNvSpPr/>
          <p:nvPr/>
        </p:nvSpPr>
        <p:spPr>
          <a:xfrm>
            <a:off x="1276758" y="2855271"/>
            <a:ext cx="86409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SSDS</a:t>
            </a:r>
            <a:endParaRPr lang="en-US" sz="1100" dirty="0"/>
          </a:p>
        </p:txBody>
      </p:sp>
      <p:cxnSp>
        <p:nvCxnSpPr>
          <p:cNvPr id="79" name="Straight Arrow Connector 104"/>
          <p:cNvCxnSpPr>
            <a:stCxn id="83" idx="2"/>
            <a:endCxn id="70" idx="3"/>
          </p:cNvCxnSpPr>
          <p:nvPr/>
        </p:nvCxnSpPr>
        <p:spPr>
          <a:xfrm rot="5400000">
            <a:off x="4808432" y="-1598198"/>
            <a:ext cx="1965911" cy="7301066"/>
          </a:xfrm>
          <a:prstGeom prst="bentConnector2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125"/>
          <p:cNvSpPr/>
          <p:nvPr/>
        </p:nvSpPr>
        <p:spPr>
          <a:xfrm>
            <a:off x="1615167" y="1607742"/>
            <a:ext cx="432048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cxnSp>
        <p:nvCxnSpPr>
          <p:cNvPr id="72" name="Elbow Connector 96"/>
          <p:cNvCxnSpPr>
            <a:stCxn id="68" idx="2"/>
            <a:endCxn id="70" idx="0"/>
          </p:cNvCxnSpPr>
          <p:nvPr/>
        </p:nvCxnSpPr>
        <p:spPr>
          <a:xfrm rot="5400000">
            <a:off x="1132084" y="2142411"/>
            <a:ext cx="1289583" cy="1361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96"/>
          <p:cNvCxnSpPr>
            <a:stCxn id="130" idx="1"/>
            <a:endCxn id="70" idx="2"/>
          </p:cNvCxnSpPr>
          <p:nvPr/>
        </p:nvCxnSpPr>
        <p:spPr>
          <a:xfrm rot="10800000">
            <a:off x="1708806" y="3215312"/>
            <a:ext cx="4315186" cy="338345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1981200" y="-1040"/>
            <a:ext cx="8229600" cy="1269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93 Architecture</a:t>
            </a:r>
            <a:br>
              <a:rPr lang="en-US" sz="3200" dirty="0" smtClean="0"/>
            </a:br>
            <a:r>
              <a:rPr lang="en-US" sz="3200" dirty="0" smtClean="0"/>
              <a:t>IMS PDN </a:t>
            </a:r>
            <a:r>
              <a:rPr lang="en-US" sz="3200" dirty="0"/>
              <a:t>E</a:t>
            </a:r>
            <a:r>
              <a:rPr lang="en-US" sz="3200" dirty="0" smtClean="0"/>
              <a:t>stablishment Flow</a:t>
            </a:r>
            <a:endParaRPr lang="en-US" sz="3200" dirty="0"/>
          </a:p>
        </p:txBody>
      </p:sp>
      <p:sp>
        <p:nvSpPr>
          <p:cNvPr id="63" name="Rectangle 59"/>
          <p:cNvSpPr/>
          <p:nvPr/>
        </p:nvSpPr>
        <p:spPr>
          <a:xfrm>
            <a:off x="224763" y="173448"/>
            <a:ext cx="1080120" cy="4505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VoLTE</a:t>
            </a:r>
            <a:r>
              <a:rPr lang="en-US" sz="1000" dirty="0" smtClean="0"/>
              <a:t> stack/</a:t>
            </a:r>
            <a:r>
              <a:rPr lang="en-US" sz="1000" dirty="0" err="1" smtClean="0"/>
              <a:t>ua</a:t>
            </a:r>
            <a:endParaRPr lang="en-US" sz="1000" dirty="0"/>
          </a:p>
          <a:p>
            <a:pPr algn="ctr"/>
            <a:r>
              <a:rPr lang="en-US" sz="1000" dirty="0"/>
              <a:t>(MD APP@AP)</a:t>
            </a:r>
          </a:p>
        </p:txBody>
      </p:sp>
      <p:sp>
        <p:nvSpPr>
          <p:cNvPr id="67" name="Rectangle 59"/>
          <p:cNvSpPr/>
          <p:nvPr/>
        </p:nvSpPr>
        <p:spPr>
          <a:xfrm>
            <a:off x="1586553" y="652458"/>
            <a:ext cx="1080120" cy="4505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VoLTE</a:t>
            </a:r>
            <a:r>
              <a:rPr lang="en-US" sz="1000" dirty="0" smtClean="0"/>
              <a:t> IMCB</a:t>
            </a:r>
            <a:endParaRPr lang="en-US" sz="1000" dirty="0"/>
          </a:p>
          <a:p>
            <a:pPr algn="ctr"/>
            <a:r>
              <a:rPr lang="en-US" sz="1000" dirty="0"/>
              <a:t>(MD APP@AP)</a:t>
            </a:r>
          </a:p>
        </p:txBody>
      </p:sp>
      <p:sp>
        <p:nvSpPr>
          <p:cNvPr id="87" name="Rectangle 76"/>
          <p:cNvSpPr/>
          <p:nvPr/>
        </p:nvSpPr>
        <p:spPr>
          <a:xfrm>
            <a:off x="290438" y="5312336"/>
            <a:ext cx="86409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IMC</a:t>
            </a:r>
            <a:endParaRPr lang="en-US" sz="1100" dirty="0"/>
          </a:p>
        </p:txBody>
      </p:sp>
      <p:sp>
        <p:nvSpPr>
          <p:cNvPr id="88" name="Rectangle 76"/>
          <p:cNvSpPr/>
          <p:nvPr/>
        </p:nvSpPr>
        <p:spPr>
          <a:xfrm>
            <a:off x="1423814" y="5312336"/>
            <a:ext cx="86409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SIMMNGR</a:t>
            </a:r>
            <a:endParaRPr lang="en-US" sz="1100" dirty="0"/>
          </a:p>
        </p:txBody>
      </p:sp>
      <p:cxnSp>
        <p:nvCxnSpPr>
          <p:cNvPr id="90" name="Elbow Connector 96"/>
          <p:cNvCxnSpPr>
            <a:stCxn id="67" idx="0"/>
            <a:endCxn id="63" idx="3"/>
          </p:cNvCxnSpPr>
          <p:nvPr/>
        </p:nvCxnSpPr>
        <p:spPr>
          <a:xfrm rot="16200000" flipV="1">
            <a:off x="1588879" y="114724"/>
            <a:ext cx="253738" cy="821730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6"/>
          <p:cNvCxnSpPr>
            <a:stCxn id="67" idx="3"/>
            <a:endCxn id="74" idx="0"/>
          </p:cNvCxnSpPr>
          <p:nvPr/>
        </p:nvCxnSpPr>
        <p:spPr>
          <a:xfrm>
            <a:off x="2666673" y="877730"/>
            <a:ext cx="440995" cy="335666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6"/>
          <p:cNvCxnSpPr>
            <a:stCxn id="88" idx="0"/>
            <a:endCxn id="70" idx="2"/>
          </p:cNvCxnSpPr>
          <p:nvPr/>
        </p:nvCxnSpPr>
        <p:spPr>
          <a:xfrm rot="16200000" flipV="1">
            <a:off x="733822" y="4190296"/>
            <a:ext cx="2097025" cy="14705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6"/>
          <p:cNvCxnSpPr>
            <a:stCxn id="88" idx="3"/>
            <a:endCxn id="53" idx="1"/>
          </p:cNvCxnSpPr>
          <p:nvPr/>
        </p:nvCxnSpPr>
        <p:spPr>
          <a:xfrm flipV="1">
            <a:off x="2287910" y="2797572"/>
            <a:ext cx="3376042" cy="2694784"/>
          </a:xfrm>
          <a:prstGeom prst="bentConnector3">
            <a:avLst>
              <a:gd name="adj1" fmla="val 37499"/>
            </a:avLst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125"/>
          <p:cNvSpPr/>
          <p:nvPr/>
        </p:nvSpPr>
        <p:spPr>
          <a:xfrm>
            <a:off x="486681" y="1610605"/>
            <a:ext cx="432048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cxnSp>
        <p:nvCxnSpPr>
          <p:cNvPr id="89" name="Elbow Connector 96"/>
          <p:cNvCxnSpPr>
            <a:stCxn id="67" idx="1"/>
            <a:endCxn id="87" idx="0"/>
          </p:cNvCxnSpPr>
          <p:nvPr/>
        </p:nvCxnSpPr>
        <p:spPr>
          <a:xfrm rot="10800000" flipV="1">
            <a:off x="722487" y="877730"/>
            <a:ext cx="864067" cy="4434606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874"/>
            <a:ext cx="10972800" cy="514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Change</a:t>
            </a:r>
            <a:endParaRPr lang="en-US" sz="33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063274"/>
              </p:ext>
            </p:extLst>
          </p:nvPr>
        </p:nvGraphicFramePr>
        <p:xfrm>
          <a:off x="1223158" y="765175"/>
          <a:ext cx="10082151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8" name="Worksheet" r:id="rId3" imgW="8315325" imgH="5324475" progId="Excel.Sheet.12">
                  <p:embed/>
                </p:oleObj>
              </mc:Choice>
              <mc:Fallback>
                <p:oleObj name="Worksheet" r:id="rId3" imgW="8315325" imgH="5324475" progId="Excel.Sheet.12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58" y="765175"/>
                        <a:ext cx="10082151" cy="5324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 Test Scope - Basic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21480"/>
              </p:ext>
            </p:extLst>
          </p:nvPr>
        </p:nvGraphicFramePr>
        <p:xfrm>
          <a:off x="3888860" y="1025103"/>
          <a:ext cx="420052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name="Worksheet" r:id="rId3" imgW="4200525" imgH="5143500" progId="Excel.Sheet.8">
                  <p:embed/>
                </p:oleObj>
              </mc:Choice>
              <mc:Fallback>
                <p:oleObj name="Worksheet" r:id="rId3" imgW="4200525" imgH="51435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8860" y="1025103"/>
                        <a:ext cx="4200525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57682"/>
      </p:ext>
    </p:extLst>
  </p:cSld>
  <p:clrMapOvr>
    <a:masterClrMapping/>
  </p:clrMapOvr>
</p:sld>
</file>

<file path=ppt/theme/theme1.xml><?xml version="1.0" encoding="utf-8"?>
<a:theme xmlns:a="http://schemas.openxmlformats.org/drawingml/2006/main" name="MediaTek">
  <a:themeElements>
    <a:clrScheme name="Custom 5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7596CA10EAD47A78C67AE6551CC53" ma:contentTypeVersion="2" ma:contentTypeDescription="Create a new document." ma:contentTypeScope="" ma:versionID="13abb5adac1ed8ed8dce68dd7548257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91f0b085bc25895fad0311f6323178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CEncryptBy" minOccurs="0"/>
                <xsd:element ref="ns1:SCEnDecry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CEncryptBy" ma:index="8" nillable="true" ma:displayName="Encrypt By" ma:list="UserInfo" ma:SharePointGroup="0" ma:internalName="SCEncrypt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CEnDecrypt" ma:index="9" nillable="true" ma:displayName="En/Decrypt" ma:default="Not Encrypted" ma:format="RadioButtons" ma:internalName="SCEnDecrypt" ma:readOnly="false">
      <xsd:simpleType>
        <xsd:restriction base="dms:Choice">
          <xsd:enumeration value="Not Encrypted"/>
          <xsd:enumeration value="Encrypted"/>
          <xsd:enumeration value="Queu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CEnDecrypt xmlns="http://schemas.microsoft.com/sharepoint/v3">Not Encrypted</SCEnDecrypt>
    <SCEncryptBy xmlns="http://schemas.microsoft.com/sharepoint/v3">
      <UserInfo>
        <DisplayName/>
        <AccountId xsi:nil="true"/>
        <AccountType/>
      </UserInfo>
    </SCEncryptBy>
  </documentManagement>
</p:properties>
</file>

<file path=customXml/itemProps1.xml><?xml version="1.0" encoding="utf-8"?>
<ds:datastoreItem xmlns:ds="http://schemas.openxmlformats.org/officeDocument/2006/customXml" ds:itemID="{BD4AFB4F-C346-4A27-B4DD-51D375532675}"/>
</file>

<file path=customXml/itemProps2.xml><?xml version="1.0" encoding="utf-8"?>
<ds:datastoreItem xmlns:ds="http://schemas.openxmlformats.org/officeDocument/2006/customXml" ds:itemID="{B4712ADE-E5DC-4995-AD2C-692505F6CAB0}"/>
</file>

<file path=customXml/itemProps3.xml><?xml version="1.0" encoding="utf-8"?>
<ds:datastoreItem xmlns:ds="http://schemas.openxmlformats.org/officeDocument/2006/customXml" ds:itemID="{53563974-F47B-44EF-AE74-F2A52F3F3A37}"/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MediaTek-Confidential_A</Template>
  <TotalTime>15323</TotalTime>
  <Words>769</Words>
  <Application>Microsoft Office PowerPoint</Application>
  <PresentationFormat>Widescreen</PresentationFormat>
  <Paragraphs>316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Lucida Grande</vt:lpstr>
      <vt:lpstr>SimHei</vt:lpstr>
      <vt:lpstr>宋体</vt:lpstr>
      <vt:lpstr>新細明體</vt:lpstr>
      <vt:lpstr>標楷體</vt:lpstr>
      <vt:lpstr>Arial</vt:lpstr>
      <vt:lpstr>Calibri</vt:lpstr>
      <vt:lpstr>Calibri Bold</vt:lpstr>
      <vt:lpstr>Webdings</vt:lpstr>
      <vt:lpstr>Wingdings</vt:lpstr>
      <vt:lpstr>MediaTek</vt:lpstr>
      <vt:lpstr>Custom Design</vt:lpstr>
      <vt:lpstr>Worksheet</vt:lpstr>
      <vt:lpstr>93 RE-ARCH - VoLTE</vt:lpstr>
      <vt:lpstr>AP SQC Schedule</vt:lpstr>
      <vt:lpstr>VoLTE Part - Schedule</vt:lpstr>
      <vt:lpstr>93MD ReArch Background</vt:lpstr>
      <vt:lpstr>Before and After</vt:lpstr>
      <vt:lpstr>Current (90/91/92) Architecture IMS PDN Establishment Flow</vt:lpstr>
      <vt:lpstr>93 Architecture IMS PDN Establishment Flow</vt:lpstr>
      <vt:lpstr>Design Change</vt:lpstr>
      <vt:lpstr>Recommend Test Scope - Basic</vt:lpstr>
      <vt:lpstr>Recommend Test Scope - PDN</vt:lpstr>
      <vt:lpstr>Recommend Test Scope - SIM</vt:lpstr>
      <vt:lpstr>Recommend Test Scope - CC</vt:lpstr>
      <vt:lpstr>Recommend Test Scope - Relay</vt:lpstr>
      <vt:lpstr>Recommend Test Scope - SYS</vt:lpstr>
      <vt:lpstr>Recommend Test Scope – Others</vt:lpstr>
      <vt:lpstr>IMS Repo Phase 3 </vt:lpstr>
      <vt:lpstr>IMS Repository Maintenance Concept</vt:lpstr>
      <vt:lpstr>IMS Repo Phase 3 - Objective</vt:lpstr>
      <vt:lpstr>Target</vt:lpstr>
      <vt:lpstr>IMS Repo Phase 3 – Schedule/MileStone</vt:lpstr>
      <vt:lpstr>N1 Branch Transition Phase for Gen93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MingChun Cheng (鄭明俊)</dc:creator>
  <cp:lastModifiedBy>MingChun Cheng (鄭明俊)</cp:lastModifiedBy>
  <cp:revision>1428</cp:revision>
  <dcterms:created xsi:type="dcterms:W3CDTF">2016-08-15T01:31:49Z</dcterms:created>
  <dcterms:modified xsi:type="dcterms:W3CDTF">2017-03-10T04:48:34Z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0x01010085F7596CA10EAD47A78C67AE6551CC53</vt:lpwstr>
  </property>
</Properties>
</file>