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4"/>
    <p:sldMasterId id="2147483674" r:id="rId5"/>
  </p:sldMasterIdLst>
  <p:notesMasterIdLst>
    <p:notesMasterId r:id="rId18"/>
  </p:notesMasterIdLst>
  <p:sldIdLst>
    <p:sldId id="267" r:id="rId6"/>
    <p:sldId id="303" r:id="rId7"/>
    <p:sldId id="339" r:id="rId8"/>
    <p:sldId id="347" r:id="rId9"/>
    <p:sldId id="340" r:id="rId10"/>
    <p:sldId id="343" r:id="rId11"/>
    <p:sldId id="346" r:id="rId12"/>
    <p:sldId id="348" r:id="rId13"/>
    <p:sldId id="350" r:id="rId14"/>
    <p:sldId id="349" r:id="rId15"/>
    <p:sldId id="34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67715-446A-4F01-9147-2E5D1AA4D7E6}" type="datetimeFigureOut">
              <a:rPr lang="zh-TW" altLang="en-US" smtClean="0"/>
              <a:pPr/>
              <a:t>2017/7/17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B5E7A-02D0-4CCF-B624-A3271A77F5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49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B5E7A-02D0-4CCF-B624-A3271A77F52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21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92133" y="1463067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3" y="1539265"/>
            <a:ext cx="3161115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4792134" y="1090519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2" name="Picture 1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4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32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497344"/>
            <a:ext cx="73152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06408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A7CC-FDC5-47CE-90B3-7B51941EFF4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E24-44A0-4A2F-AA4F-FD0696B6E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A7CC-FDC5-47CE-90B3-7B51941EFF4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E24-44A0-4A2F-AA4F-FD0696B6E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6988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A7CC-FDC5-47CE-90B3-7B51941EFF4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E24-44A0-4A2F-AA4F-FD0696B6E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3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3" y="1539268"/>
            <a:ext cx="3161115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792133" y="3835403"/>
            <a:ext cx="6790267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4792133" y="1463067"/>
            <a:ext cx="6790267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792134" y="1090519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1"/>
                </a:solidFill>
              </a:rPr>
              <a:t>CONFIDENTIAL A</a:t>
            </a:r>
            <a:endParaRPr lang="en-US" altLang="zh-TW" sz="800" b="1" dirty="0">
              <a:solidFill>
                <a:schemeClr val="accent1"/>
              </a:solidFill>
            </a:endParaRPr>
          </a:p>
        </p:txBody>
      </p:sp>
      <p:pic>
        <p:nvPicPr>
          <p:cNvPr id="10" name="Picture 9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4"/>
            <a:ext cx="12192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16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59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468966"/>
          </a:xfrm>
        </p:spPr>
        <p:txBody>
          <a:bodyPr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1134"/>
            <a:ext cx="10972800" cy="42545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5283200" y="67754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63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185"/>
            <a:ext cx="103632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08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50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86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9" y="2484967"/>
            <a:ext cx="5418667" cy="1762760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49348" y="6226176"/>
            <a:ext cx="384174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25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44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25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984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774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5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1"/>
            <a:ext cx="109728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A7CC-FDC5-47CE-90B3-7B51941EFF4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E24-44A0-4A2F-AA4F-FD0696B6EC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9600" y="1854201"/>
            <a:ext cx="10972800" cy="4314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15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129818"/>
            <a:ext cx="103632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44" y="2619306"/>
            <a:ext cx="103632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A7CC-FDC5-47CE-90B3-7B51941EFF4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E24-44A0-4A2F-AA4F-FD0696B6E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44134"/>
            <a:ext cx="53848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44132"/>
            <a:ext cx="53848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A7CC-FDC5-47CE-90B3-7B51941EFF4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E24-44A0-4A2F-AA4F-FD0696B6E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3"/>
            <a:ext cx="5386917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60601"/>
            <a:ext cx="5386917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44133"/>
            <a:ext cx="5389033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260601"/>
            <a:ext cx="5389033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A7CC-FDC5-47CE-90B3-7B51941EFF4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E24-44A0-4A2F-AA4F-FD0696B6E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A7CC-FDC5-47CE-90B3-7B51941EFF4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E24-44A0-4A2F-AA4F-FD0696B6E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A7CC-FDC5-47CE-90B3-7B51941EFF4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E24-44A0-4A2F-AA4F-FD0696B6E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A7CC-FDC5-47CE-90B3-7B51941EFF4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E24-44A0-4A2F-AA4F-FD0696B6E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0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4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F8DA7CC-FDC5-47CE-90B3-7B51941EFF4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F3821E"/>
                </a:solidFill>
              </a:defRPr>
            </a:lvl1pPr>
          </a:lstStyle>
          <a:p>
            <a:fld id="{3373BE24-44A0-4A2F-AA4F-FD0696B6EC5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7" y="6361223"/>
            <a:ext cx="1014375" cy="190561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921934" y="6273801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Calibri Bold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Calibri Bold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F3821E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921934" y="6273801"/>
            <a:ext cx="215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18" name="Picture 17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4831" y="6361222"/>
            <a:ext cx="1030680" cy="19056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44134"/>
            <a:ext cx="109728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0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/>
        </a:buClr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Calibri Bold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IMS/WO/IWLAN </a:t>
            </a:r>
            <a:r>
              <a:rPr lang="en-US" sz="4000" dirty="0" smtClean="0"/>
              <a:t>NVRAM</a:t>
            </a:r>
            <a:endParaRPr lang="en-US" sz="4000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4792133" y="3740088"/>
            <a:ext cx="6790267" cy="1151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ctr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Lucida Grande"/>
              <a:buNone/>
              <a:tabLst/>
              <a:defRPr/>
            </a:pPr>
            <a:fld id="{B4035E2B-0725-40D2-9D9C-07F1CB016160}" type="datetime1">
              <a:rPr lang="zh-TW" altLang="en-US" sz="2400" smtClean="0">
                <a:solidFill>
                  <a:schemeClr val="accent2"/>
                </a:solidFill>
              </a:rPr>
              <a:pPr marL="0" marR="0" lvl="0" indent="0" algn="r" defTabSz="457200" rtl="0" eaLnBrk="1" fontAlgn="ctr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Lucida Grande"/>
                <a:buNone/>
                <a:tabLst/>
                <a:defRPr/>
              </a:pPr>
              <a:t>2017/7/17</a:t>
            </a:fld>
            <a:endParaRPr lang="en-US" altLang="zh-TW" sz="2400" dirty="0" smtClean="0">
              <a:solidFill>
                <a:schemeClr val="accent2"/>
              </a:solidFill>
            </a:endParaRPr>
          </a:p>
          <a:p>
            <a:pPr marL="0" marR="0" lvl="0" indent="0" algn="r" defTabSz="457200" rtl="0" eaLnBrk="1" fontAlgn="ctr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Lucida Grande"/>
              <a:buNone/>
              <a:tabLst/>
              <a:defRPr/>
            </a:pPr>
            <a:r>
              <a:rPr lang="en-US" altLang="zh-TW" sz="2400" dirty="0" smtClean="0">
                <a:solidFill>
                  <a:schemeClr val="accent2"/>
                </a:solidFill>
              </a:rPr>
              <a:t>WSP/SE7/SD7, Ben/</a:t>
            </a:r>
            <a:r>
              <a:rPr lang="en-US" altLang="zh-TW" sz="2400" dirty="0" err="1" smtClean="0">
                <a:solidFill>
                  <a:schemeClr val="accent2"/>
                </a:solidFill>
              </a:rPr>
              <a:t>Savvas</a:t>
            </a:r>
            <a:endParaRPr lang="en-US" altLang="zh-TW" sz="2400" dirty="0" smtClean="0">
              <a:solidFill>
                <a:schemeClr val="accent2"/>
              </a:solidFill>
            </a:endParaRPr>
          </a:p>
          <a:p>
            <a:pPr marL="0" marR="0" lvl="0" indent="0" algn="r" defTabSz="457200" rtl="0" eaLnBrk="1" fontAlgn="ctr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Lucida Grande"/>
              <a:buNone/>
              <a:tabLst/>
              <a:defRPr/>
            </a:pPr>
            <a:r>
              <a:rPr lang="en-US" altLang="zh-TW" sz="2400" dirty="0" smtClean="0">
                <a:solidFill>
                  <a:schemeClr val="accent2"/>
                </a:solidFill>
              </a:rPr>
              <a:t>WSP/SE7/SD5, Hsin-Jun/Tim</a:t>
            </a:r>
            <a:endParaRPr lang="en-US" altLang="zh-TW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CMD for modifying NVRAM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1233055" y="2078644"/>
          <a:ext cx="9772996" cy="276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7"/>
                <a:gridCol w="4231178"/>
                <a:gridCol w="4239491"/>
              </a:tblGrid>
              <a:tr h="6919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 CMD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r>
                        <a:rPr lang="en-US" baseline="0" dirty="0" smtClean="0"/>
                        <a:t> CMD</a:t>
                      </a:r>
                      <a:endParaRPr lang="en-US" dirty="0"/>
                    </a:p>
                  </a:txBody>
                  <a:tcPr/>
                </a:tc>
              </a:tr>
              <a:tr h="691919">
                <a:tc>
                  <a:txBody>
                    <a:bodyPr/>
                    <a:lstStyle/>
                    <a:p>
                      <a:r>
                        <a:rPr lang="en-US" dirty="0" smtClean="0"/>
                        <a:t>IMC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AT+ECFGSET=“</a:t>
                      </a:r>
                      <a:r>
                        <a:rPr lang="en-US" dirty="0" err="1" smtClean="0"/>
                        <a:t>cfg_name”,”value_str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AT+ECFGSET=“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reset_ims_to_default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691919">
                <a:tc>
                  <a:txBody>
                    <a:bodyPr/>
                    <a:lstStyle/>
                    <a:p>
                      <a:r>
                        <a:rPr lang="en-US" dirty="0" smtClean="0"/>
                        <a:t>IWLAN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AT+EIWLCFGSET=“</a:t>
                      </a:r>
                      <a:r>
                        <a:rPr lang="en-US" dirty="0" err="1" smtClean="0"/>
                        <a:t>cfg_name”,”value_str</a:t>
                      </a:r>
                      <a:r>
                        <a:rPr lang="en-US" dirty="0" smtClean="0"/>
                        <a:t>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AT+EIWLCFGSET=“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wans_reset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691919">
                <a:tc>
                  <a:txBody>
                    <a:bodyPr/>
                    <a:lstStyle/>
                    <a:p>
                      <a:r>
                        <a:rPr lang="en-US" dirty="0" smtClean="0"/>
                        <a:t>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AT+EWOCFGSET</a:t>
                      </a:r>
                      <a:r>
                        <a:rPr lang="en-US" dirty="0" smtClean="0"/>
                        <a:t>=“</a:t>
                      </a:r>
                      <a:r>
                        <a:rPr lang="en-US" dirty="0" err="1" smtClean="0"/>
                        <a:t>cfg_name”,”value_str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AT+EWOCFGSET="reset"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EM Setting Integration with New Framework</a:t>
            </a:r>
            <a:endParaRPr lang="en-US" dirty="0"/>
          </a:p>
        </p:txBody>
      </p:sp>
      <p:sp>
        <p:nvSpPr>
          <p:cNvPr id="10" name="圓角矩形 8"/>
          <p:cNvSpPr/>
          <p:nvPr/>
        </p:nvSpPr>
        <p:spPr>
          <a:xfrm>
            <a:off x="877426" y="2232643"/>
            <a:ext cx="1465943" cy="7075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Example : </a:t>
            </a:r>
            <a:r>
              <a:rPr lang="en-US" altLang="zh-TW" sz="1200" dirty="0" err="1" smtClean="0"/>
              <a:t>config</a:t>
            </a:r>
            <a:r>
              <a:rPr lang="en-US" altLang="zh-TW" sz="1200" dirty="0" smtClean="0"/>
              <a:t> PCT test</a:t>
            </a:r>
          </a:p>
        </p:txBody>
      </p:sp>
      <p:sp>
        <p:nvSpPr>
          <p:cNvPr id="11" name="圓角矩形 12"/>
          <p:cNvSpPr/>
          <p:nvPr/>
        </p:nvSpPr>
        <p:spPr>
          <a:xfrm>
            <a:off x="877426" y="3295336"/>
            <a:ext cx="1465943" cy="7075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EM set internal </a:t>
            </a:r>
            <a:r>
              <a:rPr lang="en-US" altLang="zh-TW" sz="1200" dirty="0" err="1" smtClean="0"/>
              <a:t>operator_code</a:t>
            </a:r>
            <a:r>
              <a:rPr lang="en-US" altLang="zh-TW" sz="1200" dirty="0" smtClean="0"/>
              <a:t>-PCT</a:t>
            </a:r>
          </a:p>
        </p:txBody>
      </p:sp>
      <p:sp>
        <p:nvSpPr>
          <p:cNvPr id="12" name="圓角矩形 13"/>
          <p:cNvSpPr/>
          <p:nvPr/>
        </p:nvSpPr>
        <p:spPr>
          <a:xfrm>
            <a:off x="877426" y="4412936"/>
            <a:ext cx="1465943" cy="7075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Update RAM</a:t>
            </a:r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1610398" y="2940214"/>
            <a:ext cx="0" cy="355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1610398" y="4002907"/>
            <a:ext cx="0" cy="410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12" idx="2"/>
          </p:cNvCxnSpPr>
          <p:nvPr/>
        </p:nvCxnSpPr>
        <p:spPr>
          <a:xfrm>
            <a:off x="1610398" y="5120507"/>
            <a:ext cx="6351" cy="34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" name="文字方塊 34"/>
          <p:cNvSpPr txBox="1"/>
          <p:nvPr/>
        </p:nvSpPr>
        <p:spPr>
          <a:xfrm>
            <a:off x="2457207" y="3130350"/>
            <a:ext cx="15568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Internal </a:t>
            </a:r>
            <a:r>
              <a:rPr lang="en-US" altLang="zh-TW" sz="1100" dirty="0" err="1" smtClean="0"/>
              <a:t>operator_code</a:t>
            </a:r>
            <a:r>
              <a:rPr lang="en-US" altLang="zh-TW" sz="11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100" dirty="0" smtClean="0"/>
              <a:t>8475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100" dirty="0" smtClean="0"/>
              <a:t>Ericsson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100" dirty="0" smtClean="0"/>
              <a:t>PCT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100" dirty="0" smtClean="0"/>
              <a:t>CMW500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100" dirty="0" smtClean="0"/>
              <a:t>NSN</a:t>
            </a:r>
            <a:endParaRPr lang="zh-TW" altLang="en-US" sz="1100" dirty="0"/>
          </a:p>
        </p:txBody>
      </p:sp>
      <p:sp>
        <p:nvSpPr>
          <p:cNvPr id="20" name="圓角矩形 12"/>
          <p:cNvSpPr/>
          <p:nvPr/>
        </p:nvSpPr>
        <p:spPr>
          <a:xfrm>
            <a:off x="6853739" y="3364181"/>
            <a:ext cx="1465943" cy="7075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EM set -“</a:t>
            </a:r>
            <a:r>
              <a:rPr lang="en-US" altLang="zh-TW" sz="1200" dirty="0" err="1" smtClean="0"/>
              <a:t>reset_ims_to_default</a:t>
            </a:r>
            <a:r>
              <a:rPr lang="en-US" altLang="zh-TW" sz="1200" dirty="0" smtClean="0"/>
              <a:t>” </a:t>
            </a:r>
          </a:p>
        </p:txBody>
      </p:sp>
      <p:sp>
        <p:nvSpPr>
          <p:cNvPr id="21" name="圓角矩形 13"/>
          <p:cNvSpPr/>
          <p:nvPr/>
        </p:nvSpPr>
        <p:spPr>
          <a:xfrm>
            <a:off x="6853739" y="4481781"/>
            <a:ext cx="1465943" cy="7075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Reset NVRAM and</a:t>
            </a:r>
          </a:p>
          <a:p>
            <a:pPr algn="ctr"/>
            <a:r>
              <a:rPr lang="en-US" altLang="zh-TW" sz="1100" dirty="0" err="1" smtClean="0"/>
              <a:t>Config</a:t>
            </a:r>
            <a:r>
              <a:rPr lang="en-US" altLang="zh-TW" sz="1100" dirty="0" smtClean="0"/>
              <a:t> RAM to current operator default value </a:t>
            </a:r>
          </a:p>
        </p:txBody>
      </p: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>
          <a:xfrm>
            <a:off x="7586711" y="4071752"/>
            <a:ext cx="0" cy="410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21" idx="2"/>
          </p:cNvCxnSpPr>
          <p:nvPr/>
        </p:nvCxnSpPr>
        <p:spPr>
          <a:xfrm>
            <a:off x="7586711" y="5189352"/>
            <a:ext cx="6351" cy="34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7528308" y="1861454"/>
            <a:ext cx="3161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AT+ECFGSET=“</a:t>
            </a:r>
            <a:r>
              <a:rPr lang="en-US" altLang="zh-TW" sz="1400" dirty="0" err="1" smtClean="0"/>
              <a:t>reset_ims_to_default</a:t>
            </a:r>
            <a:r>
              <a:rPr lang="en-US" altLang="zh-TW" sz="1400" dirty="0" smtClean="0"/>
              <a:t>”</a:t>
            </a:r>
            <a:endParaRPr lang="en-US" sz="1400" dirty="0"/>
          </a:p>
        </p:txBody>
      </p:sp>
      <p:sp>
        <p:nvSpPr>
          <p:cNvPr id="27" name="圓角矩形 45"/>
          <p:cNvSpPr/>
          <p:nvPr/>
        </p:nvSpPr>
        <p:spPr>
          <a:xfrm>
            <a:off x="2573804" y="5434787"/>
            <a:ext cx="2293620" cy="2748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Default value</a:t>
            </a:r>
          </a:p>
        </p:txBody>
      </p:sp>
      <p:sp>
        <p:nvSpPr>
          <p:cNvPr id="28" name="圓角矩形 46"/>
          <p:cNvSpPr/>
          <p:nvPr/>
        </p:nvSpPr>
        <p:spPr>
          <a:xfrm>
            <a:off x="2573804" y="5137182"/>
            <a:ext cx="2293620" cy="2889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Operator Configurations</a:t>
            </a:r>
          </a:p>
        </p:txBody>
      </p:sp>
      <p:sp>
        <p:nvSpPr>
          <p:cNvPr id="29" name="圓角矩形 47"/>
          <p:cNvSpPr/>
          <p:nvPr/>
        </p:nvSpPr>
        <p:spPr>
          <a:xfrm>
            <a:off x="2581290" y="4793655"/>
            <a:ext cx="2268748" cy="333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NVRAM/EM Configurations – </a:t>
            </a:r>
            <a:r>
              <a:rPr lang="en-US" altLang="zh-TW" sz="1200" dirty="0" smtClean="0">
                <a:solidFill>
                  <a:srgbClr val="FF0000"/>
                </a:solidFill>
              </a:rPr>
              <a:t>PCT setting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22423" y="1531602"/>
            <a:ext cx="2343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For internal LAB test</a:t>
            </a:r>
            <a:endParaRPr lang="en-US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181155" y="5803391"/>
            <a:ext cx="4988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 smtClean="0"/>
              <a:t>operator_code</a:t>
            </a:r>
            <a:r>
              <a:rPr lang="en-US" altLang="zh-TW" sz="1400" dirty="0" smtClean="0"/>
              <a:t> + 28 configurations are stored in RAM and NVRAM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397312" y="1528729"/>
            <a:ext cx="3311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For reset to default(operator)</a:t>
            </a:r>
            <a:endParaRPr lang="en-US" sz="2000" b="1" dirty="0"/>
          </a:p>
        </p:txBody>
      </p:sp>
      <p:sp>
        <p:nvSpPr>
          <p:cNvPr id="33" name="Rectangle 32"/>
          <p:cNvSpPr/>
          <p:nvPr/>
        </p:nvSpPr>
        <p:spPr>
          <a:xfrm>
            <a:off x="181155" y="1457864"/>
            <a:ext cx="5244860" cy="47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21880" y="1437736"/>
            <a:ext cx="5244860" cy="47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圓角矩形 12"/>
          <p:cNvSpPr/>
          <p:nvPr/>
        </p:nvSpPr>
        <p:spPr>
          <a:xfrm>
            <a:off x="6859490" y="2239872"/>
            <a:ext cx="1465943" cy="7075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Example: test want to restore the EM setting</a:t>
            </a:r>
          </a:p>
        </p:txBody>
      </p:sp>
      <p:cxnSp>
        <p:nvCxnSpPr>
          <p:cNvPr id="36" name="Straight Arrow Connector 35"/>
          <p:cNvCxnSpPr>
            <a:stCxn id="35" idx="2"/>
            <a:endCxn id="20" idx="0"/>
          </p:cNvCxnSpPr>
          <p:nvPr/>
        </p:nvCxnSpPr>
        <p:spPr>
          <a:xfrm flipH="1">
            <a:off x="7586711" y="2947443"/>
            <a:ext cx="5751" cy="41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" name="圓角矩形 45"/>
          <p:cNvSpPr/>
          <p:nvPr/>
        </p:nvSpPr>
        <p:spPr>
          <a:xfrm>
            <a:off x="8661197" y="5449165"/>
            <a:ext cx="2293620" cy="2748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Default NVRAM</a:t>
            </a:r>
          </a:p>
        </p:txBody>
      </p:sp>
      <p:sp>
        <p:nvSpPr>
          <p:cNvPr id="40" name="圓角矩形 46"/>
          <p:cNvSpPr/>
          <p:nvPr/>
        </p:nvSpPr>
        <p:spPr>
          <a:xfrm>
            <a:off x="8661197" y="5151560"/>
            <a:ext cx="2293620" cy="2889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Operator Configurations</a:t>
            </a:r>
          </a:p>
        </p:txBody>
      </p:sp>
      <p:sp>
        <p:nvSpPr>
          <p:cNvPr id="41" name="圓角矩形 47"/>
          <p:cNvSpPr/>
          <p:nvPr/>
        </p:nvSpPr>
        <p:spPr>
          <a:xfrm>
            <a:off x="8668683" y="4808033"/>
            <a:ext cx="2268748" cy="333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bg1">
                    <a:lumMod val="75000"/>
                  </a:schemeClr>
                </a:solidFill>
              </a:rPr>
              <a:t>NVRAM/EM Configurations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18267" y="5780500"/>
            <a:ext cx="3445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1400" dirty="0" smtClean="0"/>
              <a:t>RAM update to operator configuration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2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NVRAM customization</a:t>
            </a:r>
          </a:p>
          <a:p>
            <a:pPr lvl="1"/>
            <a:r>
              <a:rPr lang="en-US" altLang="zh-TW" dirty="0" smtClean="0"/>
              <a:t>IMC</a:t>
            </a:r>
          </a:p>
          <a:p>
            <a:pPr lvl="1"/>
            <a:r>
              <a:rPr lang="en-US" altLang="zh-TW" dirty="0" smtClean="0"/>
              <a:t>IWLAN</a:t>
            </a:r>
          </a:p>
          <a:p>
            <a:pPr lvl="1"/>
            <a:r>
              <a:rPr lang="en-US" altLang="zh-TW" dirty="0" smtClean="0"/>
              <a:t>WO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06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Enhancement from Gen92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Design before gen92</a:t>
            </a:r>
          </a:p>
          <a:p>
            <a:pPr lvl="1"/>
            <a:r>
              <a:rPr lang="en-US" altLang="zh-TW" dirty="0" smtClean="0"/>
              <a:t>Too many write NVRAM operation (embedded in SBP/DSBP/read IMSI flow)</a:t>
            </a:r>
          </a:p>
          <a:p>
            <a:pPr lvl="1"/>
            <a:r>
              <a:rPr lang="en-US" altLang="zh-TW" dirty="0" smtClean="0"/>
              <a:t>Inconsistency of tester operation using EM setting</a:t>
            </a:r>
          </a:p>
          <a:p>
            <a:pPr lvl="2"/>
            <a:r>
              <a:rPr lang="en-US" altLang="zh-TW" dirty="0" smtClean="0"/>
              <a:t>Some parameters might be overwrote after triggering SBP/DSBP flow (because those parameters need to be customized by </a:t>
            </a:r>
            <a:r>
              <a:rPr lang="en-US" altLang="zh-TW" dirty="0" err="1" smtClean="0"/>
              <a:t>sbp_id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61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Inconsistency NVRAM of Gen92</a:t>
            </a:r>
            <a:endParaRPr lang="en-US" dirty="0"/>
          </a:p>
        </p:txBody>
      </p:sp>
      <p:sp>
        <p:nvSpPr>
          <p:cNvPr id="4" name="圓角矩形 8"/>
          <p:cNvSpPr/>
          <p:nvPr/>
        </p:nvSpPr>
        <p:spPr>
          <a:xfrm>
            <a:off x="1317373" y="1637440"/>
            <a:ext cx="1465943" cy="7075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Boot-up</a:t>
            </a:r>
          </a:p>
        </p:txBody>
      </p:sp>
      <p:sp>
        <p:nvSpPr>
          <p:cNvPr id="5" name="圓角矩形 12"/>
          <p:cNvSpPr/>
          <p:nvPr/>
        </p:nvSpPr>
        <p:spPr>
          <a:xfrm>
            <a:off x="1317373" y="2700133"/>
            <a:ext cx="1465943" cy="7075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SBP/DSBP</a:t>
            </a:r>
          </a:p>
        </p:txBody>
      </p:sp>
      <p:sp>
        <p:nvSpPr>
          <p:cNvPr id="6" name="圓角矩形 13"/>
          <p:cNvSpPr/>
          <p:nvPr/>
        </p:nvSpPr>
        <p:spPr>
          <a:xfrm>
            <a:off x="1317373" y="3696969"/>
            <a:ext cx="1465943" cy="7075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EM setting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050345" y="2345011"/>
            <a:ext cx="0" cy="355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050345" y="3407704"/>
            <a:ext cx="0" cy="289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" name="圓角矩形 21"/>
          <p:cNvSpPr/>
          <p:nvPr/>
        </p:nvSpPr>
        <p:spPr>
          <a:xfrm>
            <a:off x="3407550" y="3617542"/>
            <a:ext cx="2293620" cy="2748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Default NVRAM</a:t>
            </a:r>
          </a:p>
        </p:txBody>
      </p:sp>
      <p:sp>
        <p:nvSpPr>
          <p:cNvPr id="11" name="圓角矩形 22"/>
          <p:cNvSpPr/>
          <p:nvPr/>
        </p:nvSpPr>
        <p:spPr>
          <a:xfrm>
            <a:off x="2888773" y="3302685"/>
            <a:ext cx="1710354" cy="299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Operator Configurations</a:t>
            </a:r>
          </a:p>
        </p:txBody>
      </p:sp>
      <p:sp>
        <p:nvSpPr>
          <p:cNvPr id="12" name="圓角矩形 23"/>
          <p:cNvSpPr/>
          <p:nvPr/>
        </p:nvSpPr>
        <p:spPr>
          <a:xfrm>
            <a:off x="4599127" y="3302685"/>
            <a:ext cx="1620820" cy="299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bg1">
                    <a:lumMod val="65000"/>
                  </a:schemeClr>
                </a:solidFill>
              </a:rPr>
              <a:t>NVRAM/EM Configurations</a:t>
            </a:r>
          </a:p>
        </p:txBody>
      </p:sp>
      <p:sp>
        <p:nvSpPr>
          <p:cNvPr id="13" name="圓角矩形 21"/>
          <p:cNvSpPr/>
          <p:nvPr/>
        </p:nvSpPr>
        <p:spPr>
          <a:xfrm>
            <a:off x="3344289" y="4805112"/>
            <a:ext cx="2293620" cy="2748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Default NVRAM</a:t>
            </a:r>
          </a:p>
        </p:txBody>
      </p:sp>
      <p:sp>
        <p:nvSpPr>
          <p:cNvPr id="14" name="圓角矩形 22"/>
          <p:cNvSpPr/>
          <p:nvPr/>
        </p:nvSpPr>
        <p:spPr>
          <a:xfrm>
            <a:off x="2825512" y="4490255"/>
            <a:ext cx="1710354" cy="299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Operator Configurations</a:t>
            </a:r>
          </a:p>
        </p:txBody>
      </p:sp>
      <p:sp>
        <p:nvSpPr>
          <p:cNvPr id="15" name="圓角矩形 23"/>
          <p:cNvSpPr/>
          <p:nvPr/>
        </p:nvSpPr>
        <p:spPr>
          <a:xfrm>
            <a:off x="4535866" y="4490255"/>
            <a:ext cx="1620820" cy="299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NVRAM/EM Configurations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433974" y="4641024"/>
            <a:ext cx="379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30"/>
          <p:cNvSpPr txBox="1"/>
          <p:nvPr/>
        </p:nvSpPr>
        <p:spPr>
          <a:xfrm>
            <a:off x="4187230" y="4269307"/>
            <a:ext cx="876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C000"/>
                </a:solidFill>
              </a:rPr>
              <a:t>overwrite</a:t>
            </a:r>
          </a:p>
        </p:txBody>
      </p:sp>
      <p:sp>
        <p:nvSpPr>
          <p:cNvPr id="19" name="圓角矩形 8"/>
          <p:cNvSpPr/>
          <p:nvPr/>
        </p:nvSpPr>
        <p:spPr>
          <a:xfrm>
            <a:off x="7085568" y="2341941"/>
            <a:ext cx="1465943" cy="7075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Boot-up next time</a:t>
            </a:r>
          </a:p>
        </p:txBody>
      </p:sp>
      <p:sp>
        <p:nvSpPr>
          <p:cNvPr id="20" name="圓角矩形 12"/>
          <p:cNvSpPr/>
          <p:nvPr/>
        </p:nvSpPr>
        <p:spPr>
          <a:xfrm>
            <a:off x="7085568" y="3404634"/>
            <a:ext cx="1465943" cy="7075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SBP</a:t>
            </a:r>
          </a:p>
        </p:txBody>
      </p:sp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>
          <a:xfrm>
            <a:off x="7818540" y="3049512"/>
            <a:ext cx="0" cy="355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7818540" y="4112205"/>
            <a:ext cx="0" cy="410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5" name="圓角矩形 21"/>
          <p:cNvSpPr/>
          <p:nvPr/>
        </p:nvSpPr>
        <p:spPr>
          <a:xfrm>
            <a:off x="9123989" y="4192653"/>
            <a:ext cx="2293620" cy="2748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Default NVRAM</a:t>
            </a:r>
          </a:p>
        </p:txBody>
      </p:sp>
      <p:sp>
        <p:nvSpPr>
          <p:cNvPr id="26" name="圓角矩形 22"/>
          <p:cNvSpPr/>
          <p:nvPr/>
        </p:nvSpPr>
        <p:spPr>
          <a:xfrm>
            <a:off x="8605212" y="3877796"/>
            <a:ext cx="1710354" cy="299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Operator Configurations</a:t>
            </a:r>
          </a:p>
        </p:txBody>
      </p:sp>
      <p:sp>
        <p:nvSpPr>
          <p:cNvPr id="27" name="圓角矩形 23"/>
          <p:cNvSpPr/>
          <p:nvPr/>
        </p:nvSpPr>
        <p:spPr>
          <a:xfrm>
            <a:off x="10315566" y="3877796"/>
            <a:ext cx="1620820" cy="299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NVRAM/EM Configurations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265430" y="4037193"/>
            <a:ext cx="3536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0"/>
          <p:cNvSpPr txBox="1"/>
          <p:nvPr/>
        </p:nvSpPr>
        <p:spPr>
          <a:xfrm>
            <a:off x="9972681" y="3653973"/>
            <a:ext cx="876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C000"/>
                </a:solidFill>
              </a:rPr>
              <a:t>overwrite</a:t>
            </a:r>
          </a:p>
        </p:txBody>
      </p:sp>
      <p:cxnSp>
        <p:nvCxnSpPr>
          <p:cNvPr id="44" name="Shape 43"/>
          <p:cNvCxnSpPr>
            <a:stCxn id="46" idx="2"/>
            <a:endCxn id="19" idx="0"/>
          </p:cNvCxnSpPr>
          <p:nvPr/>
        </p:nvCxnSpPr>
        <p:spPr>
          <a:xfrm rot="5400000" flipH="1" flipV="1">
            <a:off x="3394186" y="995223"/>
            <a:ext cx="3077635" cy="5771071"/>
          </a:xfrm>
          <a:prstGeom prst="bentConnector5">
            <a:avLst>
              <a:gd name="adj1" fmla="val -7428"/>
              <a:gd name="adj2" fmla="val 76308"/>
              <a:gd name="adj3" fmla="val 10742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圓角矩形 13"/>
          <p:cNvSpPr/>
          <p:nvPr/>
        </p:nvSpPr>
        <p:spPr>
          <a:xfrm>
            <a:off x="1314497" y="4712005"/>
            <a:ext cx="1465943" cy="7075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Test begin</a:t>
            </a:r>
          </a:p>
        </p:txBody>
      </p:sp>
      <p:cxnSp>
        <p:nvCxnSpPr>
          <p:cNvPr id="47" name="Straight Arrow Connector 46"/>
          <p:cNvCxnSpPr>
            <a:stCxn id="6" idx="2"/>
            <a:endCxn id="46" idx="0"/>
          </p:cNvCxnSpPr>
          <p:nvPr/>
        </p:nvCxnSpPr>
        <p:spPr>
          <a:xfrm flipH="1">
            <a:off x="2047469" y="4404540"/>
            <a:ext cx="2876" cy="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7" name="文字方塊 30"/>
          <p:cNvSpPr txBox="1"/>
          <p:nvPr/>
        </p:nvSpPr>
        <p:spPr>
          <a:xfrm>
            <a:off x="7051203" y="4553987"/>
            <a:ext cx="318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EM setting will be removed!!!!!!!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Framework SW Arch Gen92 vs. Gen93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802257" y="1507598"/>
            <a:ext cx="3515986" cy="3477787"/>
            <a:chOff x="2035652" y="3288773"/>
            <a:chExt cx="3515986" cy="3477787"/>
          </a:xfrm>
        </p:grpSpPr>
        <p:sp>
          <p:nvSpPr>
            <p:cNvPr id="7" name="圓角矩形 6"/>
            <p:cNvSpPr/>
            <p:nvPr/>
          </p:nvSpPr>
          <p:spPr>
            <a:xfrm>
              <a:off x="3057777" y="5024599"/>
              <a:ext cx="1630680" cy="6248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LID1 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(default NVRAM value)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2035652" y="3288773"/>
              <a:ext cx="1714500" cy="7772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Operator Configurations </a:t>
              </a: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3816030" y="3288773"/>
              <a:ext cx="1714500" cy="7772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EM Configurations</a:t>
              </a:r>
            </a:p>
          </p:txBody>
        </p:sp>
        <p:cxnSp>
          <p:nvCxnSpPr>
            <p:cNvPr id="14" name="弧形接點 13"/>
            <p:cNvCxnSpPr>
              <a:stCxn id="11" idx="2"/>
              <a:endCxn id="7" idx="0"/>
            </p:cNvCxnSpPr>
            <p:nvPr/>
          </p:nvCxnSpPr>
          <p:spPr>
            <a:xfrm rot="16200000" flipH="1">
              <a:off x="2903716" y="4055198"/>
              <a:ext cx="958586" cy="980215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弧形接點 14"/>
            <p:cNvCxnSpPr>
              <a:stCxn id="12" idx="2"/>
              <a:endCxn id="7" idx="0"/>
            </p:cNvCxnSpPr>
            <p:nvPr/>
          </p:nvCxnSpPr>
          <p:spPr>
            <a:xfrm rot="5400000">
              <a:off x="3793906" y="4145225"/>
              <a:ext cx="958586" cy="800163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圓角矩形 17"/>
            <p:cNvSpPr/>
            <p:nvPr/>
          </p:nvSpPr>
          <p:spPr>
            <a:xfrm>
              <a:off x="2206458" y="6400800"/>
              <a:ext cx="3345180" cy="3657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RAM</a:t>
              </a:r>
            </a:p>
          </p:txBody>
        </p:sp>
        <p:cxnSp>
          <p:nvCxnSpPr>
            <p:cNvPr id="19" name="弧形接點 18"/>
            <p:cNvCxnSpPr>
              <a:stCxn id="7" idx="2"/>
              <a:endCxn id="18" idx="0"/>
            </p:cNvCxnSpPr>
            <p:nvPr/>
          </p:nvCxnSpPr>
          <p:spPr>
            <a:xfrm rot="16200000" flipH="1">
              <a:off x="3500402" y="6022153"/>
              <a:ext cx="751361" cy="5931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597420" y="5365319"/>
            <a:ext cx="4156039" cy="902958"/>
            <a:chOff x="3967498" y="1464944"/>
            <a:chExt cx="4156039" cy="902958"/>
          </a:xfrm>
        </p:grpSpPr>
        <p:sp>
          <p:nvSpPr>
            <p:cNvPr id="22" name="圓角矩形 21"/>
            <p:cNvSpPr/>
            <p:nvPr/>
          </p:nvSpPr>
          <p:spPr>
            <a:xfrm>
              <a:off x="5311140" y="1985902"/>
              <a:ext cx="2293620" cy="274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Default NVRAM</a:t>
              </a: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4792363" y="1671045"/>
              <a:ext cx="1710354" cy="2995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Operator Configurations</a:t>
              </a: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6502717" y="1671045"/>
              <a:ext cx="1620820" cy="2995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NVRAM/EM Configurations</a:t>
              </a:r>
            </a:p>
          </p:txBody>
        </p:sp>
        <p:sp>
          <p:nvSpPr>
            <p:cNvPr id="26" name="TextBox 48"/>
            <p:cNvSpPr txBox="1"/>
            <p:nvPr/>
          </p:nvSpPr>
          <p:spPr>
            <a:xfrm>
              <a:off x="3967498" y="2163458"/>
              <a:ext cx="1055987" cy="2044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/>
                <a:t>Priority: low</a:t>
              </a:r>
            </a:p>
          </p:txBody>
        </p:sp>
        <p:sp>
          <p:nvSpPr>
            <p:cNvPr id="27" name="TextBox 48"/>
            <p:cNvSpPr txBox="1"/>
            <p:nvPr/>
          </p:nvSpPr>
          <p:spPr>
            <a:xfrm>
              <a:off x="3967498" y="1464944"/>
              <a:ext cx="1055987" cy="2044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/>
                <a:t>Priority: high</a:t>
              </a:r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V="1">
              <a:off x="4373880" y="1666879"/>
              <a:ext cx="0" cy="481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7369726" y="1550729"/>
            <a:ext cx="4076580" cy="3417402"/>
            <a:chOff x="2277191" y="3297399"/>
            <a:chExt cx="4076580" cy="3417402"/>
          </a:xfrm>
        </p:grpSpPr>
        <p:sp>
          <p:nvSpPr>
            <p:cNvPr id="30" name="圓角矩形 29"/>
            <p:cNvSpPr/>
            <p:nvPr/>
          </p:nvSpPr>
          <p:spPr>
            <a:xfrm>
              <a:off x="2281630" y="4460240"/>
              <a:ext cx="4072141" cy="15443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1400" b="1" dirty="0" smtClean="0">
                  <a:solidFill>
                    <a:schemeClr val="tx1"/>
                  </a:solidFill>
                </a:rPr>
                <a:t>MTK NVRAM Structure</a:t>
              </a: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3361649" y="4981467"/>
              <a:ext cx="1630680" cy="6248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LID1 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(NVRAM 0xFF)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2277191" y="3340531"/>
              <a:ext cx="1714500" cy="7772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Operator Configurations </a:t>
              </a: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4368121" y="3297399"/>
              <a:ext cx="1714500" cy="7772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EM Configurations</a:t>
              </a:r>
            </a:p>
          </p:txBody>
        </p:sp>
        <p:cxnSp>
          <p:nvCxnSpPr>
            <p:cNvPr id="35" name="弧形接點 34"/>
            <p:cNvCxnSpPr>
              <a:stCxn id="32" idx="2"/>
              <a:endCxn id="39" idx="1"/>
            </p:cNvCxnSpPr>
            <p:nvPr/>
          </p:nvCxnSpPr>
          <p:spPr>
            <a:xfrm rot="5400000">
              <a:off x="1614337" y="5011817"/>
              <a:ext cx="2414150" cy="626059"/>
            </a:xfrm>
            <a:prstGeom prst="curvedConnector4">
              <a:avLst>
                <a:gd name="adj1" fmla="val 8335"/>
                <a:gd name="adj2" fmla="val 206786"/>
              </a:avLst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弧形接點 35"/>
            <p:cNvCxnSpPr>
              <a:stCxn id="33" idx="2"/>
              <a:endCxn id="31" idx="0"/>
            </p:cNvCxnSpPr>
            <p:nvPr/>
          </p:nvCxnSpPr>
          <p:spPr>
            <a:xfrm rot="5400000">
              <a:off x="4247766" y="4003862"/>
              <a:ext cx="906828" cy="1048382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圓角矩形 38"/>
            <p:cNvSpPr/>
            <p:nvPr/>
          </p:nvSpPr>
          <p:spPr>
            <a:xfrm>
              <a:off x="2508382" y="6349041"/>
              <a:ext cx="3345180" cy="3657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RAM(default NVRAM value)</a:t>
              </a:r>
              <a:endParaRPr lang="zh-TW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0" name="弧形接點 39"/>
            <p:cNvCxnSpPr>
              <a:stCxn id="31" idx="2"/>
              <a:endCxn id="39" idx="0"/>
            </p:cNvCxnSpPr>
            <p:nvPr/>
          </p:nvCxnSpPr>
          <p:spPr>
            <a:xfrm rot="16200000" flipH="1">
              <a:off x="3807613" y="5975682"/>
              <a:ext cx="742734" cy="3983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7329829" y="5445774"/>
            <a:ext cx="3755248" cy="915979"/>
            <a:chOff x="7329829" y="5519516"/>
            <a:chExt cx="3755248" cy="915979"/>
          </a:xfrm>
        </p:grpSpPr>
        <p:sp>
          <p:nvSpPr>
            <p:cNvPr id="46" name="圓角矩形 45"/>
            <p:cNvSpPr/>
            <p:nvPr/>
          </p:nvSpPr>
          <p:spPr>
            <a:xfrm>
              <a:off x="8791457" y="6160648"/>
              <a:ext cx="2293620" cy="274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Default NVRAM</a:t>
              </a: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8791457" y="5863043"/>
              <a:ext cx="2293620" cy="2889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Operator Configurations</a:t>
              </a:r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8798943" y="5519516"/>
              <a:ext cx="2268748" cy="333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NVRAM/EM Configurations</a:t>
              </a:r>
            </a:p>
          </p:txBody>
        </p:sp>
        <p:sp>
          <p:nvSpPr>
            <p:cNvPr id="50" name="TextBox 48"/>
            <p:cNvSpPr txBox="1"/>
            <p:nvPr/>
          </p:nvSpPr>
          <p:spPr>
            <a:xfrm>
              <a:off x="7329829" y="6226066"/>
              <a:ext cx="1055987" cy="2044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/>
                <a:t>Priority: low</a:t>
              </a:r>
            </a:p>
          </p:txBody>
        </p:sp>
        <p:sp>
          <p:nvSpPr>
            <p:cNvPr id="51" name="TextBox 48"/>
            <p:cNvSpPr txBox="1"/>
            <p:nvPr/>
          </p:nvSpPr>
          <p:spPr>
            <a:xfrm>
              <a:off x="7329829" y="5527552"/>
              <a:ext cx="1055987" cy="2044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/>
                <a:t>Priority: high</a:t>
              </a:r>
            </a:p>
          </p:txBody>
        </p:sp>
        <p:cxnSp>
          <p:nvCxnSpPr>
            <p:cNvPr id="52" name="直線單箭頭接點 51"/>
            <p:cNvCxnSpPr/>
            <p:nvPr/>
          </p:nvCxnSpPr>
          <p:spPr>
            <a:xfrm flipV="1">
              <a:off x="7736211" y="5729487"/>
              <a:ext cx="0" cy="481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向右箭號 54"/>
          <p:cNvSpPr/>
          <p:nvPr/>
        </p:nvSpPr>
        <p:spPr>
          <a:xfrm>
            <a:off x="5604412" y="3036225"/>
            <a:ext cx="714934" cy="10058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896989" y="1025147"/>
            <a:ext cx="1714500" cy="3428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Gen92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8361451" y="1072606"/>
            <a:ext cx="1714500" cy="3428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Gen93</a:t>
            </a:r>
            <a:endParaRPr lang="zh-TW" altLang="en-US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101583" y="5185740"/>
            <a:ext cx="1193310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向右箭號 59"/>
          <p:cNvSpPr/>
          <p:nvPr/>
        </p:nvSpPr>
        <p:spPr>
          <a:xfrm>
            <a:off x="5595785" y="5476588"/>
            <a:ext cx="714934" cy="7215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圓角矩形 29"/>
          <p:cNvSpPr/>
          <p:nvPr/>
        </p:nvSpPr>
        <p:spPr>
          <a:xfrm>
            <a:off x="504664" y="2762454"/>
            <a:ext cx="4072141" cy="1544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400" b="1" dirty="0" smtClean="0">
                <a:solidFill>
                  <a:schemeClr val="tx1"/>
                </a:solidFill>
              </a:rPr>
              <a:t>MTK NVRAM Structure</a:t>
            </a:r>
          </a:p>
        </p:txBody>
      </p:sp>
    </p:spTree>
    <p:extLst>
      <p:ext uri="{BB962C8B-B14F-4D97-AF65-F5344CB8AC3E}">
        <p14:creationId xmlns:p14="http://schemas.microsoft.com/office/powerpoint/2010/main" val="40749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93 NVRAM customization flow</a:t>
            </a:r>
            <a:endParaRPr lang="en-US" dirty="0"/>
          </a:p>
        </p:txBody>
      </p:sp>
      <p:sp>
        <p:nvSpPr>
          <p:cNvPr id="4" name="圓角矩形 8"/>
          <p:cNvSpPr/>
          <p:nvPr/>
        </p:nvSpPr>
        <p:spPr>
          <a:xfrm>
            <a:off x="5596627" y="2229386"/>
            <a:ext cx="1465943" cy="7075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Update default value to RAM</a:t>
            </a:r>
          </a:p>
        </p:txBody>
      </p:sp>
      <p:sp>
        <p:nvSpPr>
          <p:cNvPr id="5" name="圓角矩形 12"/>
          <p:cNvSpPr/>
          <p:nvPr/>
        </p:nvSpPr>
        <p:spPr>
          <a:xfrm>
            <a:off x="5596627" y="3292079"/>
            <a:ext cx="1465943" cy="7075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Customization by operator configuration</a:t>
            </a:r>
          </a:p>
        </p:txBody>
      </p:sp>
      <p:sp>
        <p:nvSpPr>
          <p:cNvPr id="6" name="圓角矩形 13"/>
          <p:cNvSpPr/>
          <p:nvPr/>
        </p:nvSpPr>
        <p:spPr>
          <a:xfrm>
            <a:off x="5596627" y="4409679"/>
            <a:ext cx="1465943" cy="7075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Overwrite by NVRAM</a:t>
            </a:r>
          </a:p>
        </p:txBody>
      </p:sp>
      <p:sp>
        <p:nvSpPr>
          <p:cNvPr id="37" name="圓角矩形 45"/>
          <p:cNvSpPr/>
          <p:nvPr/>
        </p:nvSpPr>
        <p:spPr>
          <a:xfrm>
            <a:off x="7264582" y="5370919"/>
            <a:ext cx="2293620" cy="2748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Default NVRAM</a:t>
            </a:r>
          </a:p>
        </p:txBody>
      </p:sp>
      <p:sp>
        <p:nvSpPr>
          <p:cNvPr id="38" name="圓角矩形 46"/>
          <p:cNvSpPr/>
          <p:nvPr/>
        </p:nvSpPr>
        <p:spPr>
          <a:xfrm>
            <a:off x="7264582" y="5073314"/>
            <a:ext cx="2293620" cy="2889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Operator Configurations</a:t>
            </a:r>
          </a:p>
        </p:txBody>
      </p:sp>
      <p:sp>
        <p:nvSpPr>
          <p:cNvPr id="39" name="圓角矩形 47"/>
          <p:cNvSpPr/>
          <p:nvPr/>
        </p:nvSpPr>
        <p:spPr>
          <a:xfrm>
            <a:off x="7272068" y="4729787"/>
            <a:ext cx="2268748" cy="333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NVRAM/EM Configurations</a:t>
            </a:r>
          </a:p>
        </p:txBody>
      </p:sp>
      <p:cxnSp>
        <p:nvCxnSpPr>
          <p:cNvPr id="45" name="Straight Arrow Connector 44"/>
          <p:cNvCxnSpPr>
            <a:stCxn id="4" idx="2"/>
            <a:endCxn id="5" idx="0"/>
          </p:cNvCxnSpPr>
          <p:nvPr/>
        </p:nvCxnSpPr>
        <p:spPr>
          <a:xfrm>
            <a:off x="6329599" y="2936957"/>
            <a:ext cx="0" cy="355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5" idx="2"/>
            <a:endCxn id="6" idx="0"/>
          </p:cNvCxnSpPr>
          <p:nvPr/>
        </p:nvCxnSpPr>
        <p:spPr>
          <a:xfrm>
            <a:off x="6329599" y="3999650"/>
            <a:ext cx="0" cy="410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/>
          <p:cNvCxnSpPr>
            <a:stCxn id="6" idx="2"/>
          </p:cNvCxnSpPr>
          <p:nvPr/>
        </p:nvCxnSpPr>
        <p:spPr>
          <a:xfrm>
            <a:off x="6329599" y="5117250"/>
            <a:ext cx="6351" cy="34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2" name="圓角矩形 45"/>
          <p:cNvSpPr/>
          <p:nvPr/>
        </p:nvSpPr>
        <p:spPr>
          <a:xfrm>
            <a:off x="7253080" y="3168308"/>
            <a:ext cx="2293620" cy="2748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Default NVRAM</a:t>
            </a:r>
          </a:p>
        </p:txBody>
      </p:sp>
      <p:sp>
        <p:nvSpPr>
          <p:cNvPr id="53" name="圓角矩形 46"/>
          <p:cNvSpPr/>
          <p:nvPr/>
        </p:nvSpPr>
        <p:spPr>
          <a:xfrm>
            <a:off x="7253080" y="2870703"/>
            <a:ext cx="2293620" cy="2889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Operator Configurations</a:t>
            </a:r>
          </a:p>
        </p:txBody>
      </p:sp>
      <p:sp>
        <p:nvSpPr>
          <p:cNvPr id="54" name="圓角矩形 47"/>
          <p:cNvSpPr/>
          <p:nvPr/>
        </p:nvSpPr>
        <p:spPr>
          <a:xfrm>
            <a:off x="7269192" y="2527176"/>
            <a:ext cx="2268748" cy="333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bg1">
                    <a:lumMod val="75000"/>
                  </a:schemeClr>
                </a:solidFill>
              </a:rPr>
              <a:t>NVRAM/EM Configurations</a:t>
            </a:r>
          </a:p>
        </p:txBody>
      </p:sp>
      <p:sp>
        <p:nvSpPr>
          <p:cNvPr id="58" name="圓角矩形 45"/>
          <p:cNvSpPr/>
          <p:nvPr/>
        </p:nvSpPr>
        <p:spPr>
          <a:xfrm>
            <a:off x="7253081" y="4246610"/>
            <a:ext cx="2293620" cy="2748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Default NVRAM</a:t>
            </a:r>
          </a:p>
        </p:txBody>
      </p:sp>
      <p:sp>
        <p:nvSpPr>
          <p:cNvPr id="59" name="圓角矩形 46"/>
          <p:cNvSpPr/>
          <p:nvPr/>
        </p:nvSpPr>
        <p:spPr>
          <a:xfrm>
            <a:off x="7253081" y="3949005"/>
            <a:ext cx="2293620" cy="2889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Operator Configurations</a:t>
            </a:r>
          </a:p>
        </p:txBody>
      </p:sp>
      <p:sp>
        <p:nvSpPr>
          <p:cNvPr id="60" name="圓角矩形 47"/>
          <p:cNvSpPr/>
          <p:nvPr/>
        </p:nvSpPr>
        <p:spPr>
          <a:xfrm>
            <a:off x="7260567" y="3605478"/>
            <a:ext cx="2268748" cy="333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bg1">
                    <a:lumMod val="75000"/>
                  </a:schemeClr>
                </a:solidFill>
              </a:rPr>
              <a:t>NVRAM/EM Configurations</a:t>
            </a:r>
          </a:p>
        </p:txBody>
      </p:sp>
      <p:sp>
        <p:nvSpPr>
          <p:cNvPr id="64" name="文字方塊 30"/>
          <p:cNvSpPr txBox="1"/>
          <p:nvPr/>
        </p:nvSpPr>
        <p:spPr>
          <a:xfrm>
            <a:off x="6640009" y="1149409"/>
            <a:ext cx="234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Customization step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smtClean="0"/>
              <a:t>Read default value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smtClean="0"/>
              <a:t>Overwrite SBP customization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smtClean="0"/>
              <a:t>Overwrite NVRAM value</a:t>
            </a:r>
          </a:p>
          <a:p>
            <a:pPr marL="228600" indent="-228600">
              <a:buFont typeface="+mj-lt"/>
              <a:buAutoNum type="arabicPeriod"/>
            </a:pPr>
            <a:endParaRPr lang="en-US" altLang="zh-TW" sz="1200" dirty="0" smtClean="0"/>
          </a:p>
        </p:txBody>
      </p:sp>
      <p:sp>
        <p:nvSpPr>
          <p:cNvPr id="90" name="圓角矩形 8"/>
          <p:cNvSpPr/>
          <p:nvPr/>
        </p:nvSpPr>
        <p:spPr>
          <a:xfrm>
            <a:off x="2005165" y="2174750"/>
            <a:ext cx="1465943" cy="7075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IMC boot up</a:t>
            </a:r>
          </a:p>
        </p:txBody>
      </p:sp>
      <p:sp>
        <p:nvSpPr>
          <p:cNvPr id="91" name="圓角矩形 12"/>
          <p:cNvSpPr/>
          <p:nvPr/>
        </p:nvSpPr>
        <p:spPr>
          <a:xfrm>
            <a:off x="2005165" y="3237443"/>
            <a:ext cx="1465943" cy="7075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DSBP customization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678788" y="5780506"/>
            <a:ext cx="4238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default values and customization values are stored in</a:t>
            </a:r>
          </a:p>
          <a:p>
            <a:r>
              <a:rPr lang="en-US" altLang="zh-TW" sz="1200" dirty="0" err="1" smtClean="0"/>
              <a:t>mcu</a:t>
            </a:r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pcore</a:t>
            </a:r>
            <a:r>
              <a:rPr lang="en-US" altLang="zh-TW" sz="1200" dirty="0" smtClean="0"/>
              <a:t>/custom/modem/common/</a:t>
            </a:r>
            <a:r>
              <a:rPr lang="en-US" altLang="zh-TW" sz="1200" dirty="0" err="1" smtClean="0"/>
              <a:t>ps</a:t>
            </a:r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custom_imc_config.c</a:t>
            </a:r>
            <a:endParaRPr lang="en-US" altLang="zh-TW" sz="1200" dirty="0" smtClean="0"/>
          </a:p>
          <a:p>
            <a:r>
              <a:rPr lang="en-US" altLang="zh-TW" sz="1200" dirty="0" err="1" smtClean="0"/>
              <a:t>mcu</a:t>
            </a:r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pcore</a:t>
            </a:r>
            <a:r>
              <a:rPr lang="en-US" altLang="zh-TW" sz="1200" dirty="0" smtClean="0"/>
              <a:t>/custom/modem/common/</a:t>
            </a:r>
            <a:r>
              <a:rPr lang="en-US" altLang="zh-TW" sz="1200" dirty="0" err="1" smtClean="0"/>
              <a:t>ps</a:t>
            </a:r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cu</a:t>
            </a:r>
            <a:r>
              <a:rPr lang="en-US" sz="1200" dirty="0" err="1" smtClean="0"/>
              <a:t>stom_iwlan_config.c</a:t>
            </a:r>
            <a:endParaRPr lang="en-US" sz="1200" dirty="0" smtClean="0"/>
          </a:p>
          <a:p>
            <a:r>
              <a:rPr lang="en-US" altLang="zh-TW" sz="1200" dirty="0" err="1" smtClean="0"/>
              <a:t>mcu</a:t>
            </a:r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pcore</a:t>
            </a:r>
            <a:r>
              <a:rPr lang="en-US" altLang="zh-TW" sz="1200" dirty="0" smtClean="0"/>
              <a:t>/custom/modem/common/</a:t>
            </a:r>
            <a:r>
              <a:rPr lang="en-US" altLang="zh-TW" sz="1200" dirty="0" err="1" smtClean="0"/>
              <a:t>ps</a:t>
            </a:r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cu</a:t>
            </a:r>
            <a:r>
              <a:rPr lang="en-US" sz="1200" dirty="0" err="1" smtClean="0"/>
              <a:t>stom_wo_config.c</a:t>
            </a:r>
            <a:endParaRPr lang="en-US" altLang="zh-TW" sz="1200" dirty="0" smtClean="0"/>
          </a:p>
        </p:txBody>
      </p:sp>
      <p:sp>
        <p:nvSpPr>
          <p:cNvPr id="100" name="文字方塊 30"/>
          <p:cNvSpPr txBox="1"/>
          <p:nvPr/>
        </p:nvSpPr>
        <p:spPr>
          <a:xfrm>
            <a:off x="1754583" y="1612359"/>
            <a:ext cx="2179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Customization timing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132717" y="1078307"/>
            <a:ext cx="4848045" cy="5313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endCxn id="90" idx="3"/>
          </p:cNvCxnSpPr>
          <p:nvPr/>
        </p:nvCxnSpPr>
        <p:spPr>
          <a:xfrm flipH="1">
            <a:off x="3471108" y="2527545"/>
            <a:ext cx="1661609" cy="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105"/>
          <p:cNvCxnSpPr>
            <a:endCxn id="91" idx="3"/>
          </p:cNvCxnSpPr>
          <p:nvPr/>
        </p:nvCxnSpPr>
        <p:spPr>
          <a:xfrm flipH="1">
            <a:off x="3471108" y="3588594"/>
            <a:ext cx="1661609" cy="2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0" name="圓角矩形 12"/>
          <p:cNvSpPr/>
          <p:nvPr/>
        </p:nvSpPr>
        <p:spPr>
          <a:xfrm>
            <a:off x="2010916" y="4356007"/>
            <a:ext cx="1465943" cy="7075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IMSI read done</a:t>
            </a:r>
          </a:p>
          <a:p>
            <a:pPr algn="ctr"/>
            <a:r>
              <a:rPr lang="en-US" altLang="zh-TW" sz="1200" dirty="0" smtClean="0"/>
              <a:t>Customization by </a:t>
            </a:r>
            <a:r>
              <a:rPr lang="en-US" altLang="zh-TW" sz="1200" dirty="0" err="1" smtClean="0"/>
              <a:t>mnc</a:t>
            </a:r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mcc</a:t>
            </a:r>
            <a:endParaRPr lang="en-US" altLang="zh-TW" sz="1200" dirty="0" smtClean="0"/>
          </a:p>
        </p:txBody>
      </p:sp>
      <p:cxnSp>
        <p:nvCxnSpPr>
          <p:cNvPr id="111" name="Straight Arrow Connector 110"/>
          <p:cNvCxnSpPr>
            <a:endCxn id="110" idx="3"/>
          </p:cNvCxnSpPr>
          <p:nvPr/>
        </p:nvCxnSpPr>
        <p:spPr>
          <a:xfrm flipH="1" flipV="1">
            <a:off x="3476859" y="4709793"/>
            <a:ext cx="1655858" cy="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customization and default in </a:t>
            </a:r>
            <a:r>
              <a:rPr lang="en-US" altLang="zh-TW" dirty="0" err="1" smtClean="0"/>
              <a:t>custom_imc_config.c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304" y="2840107"/>
            <a:ext cx="4834207" cy="226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606508" y="4830797"/>
            <a:ext cx="957531" cy="86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74128" y="2286802"/>
            <a:ext cx="33049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imc_nvram_customization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2297" y="2872365"/>
            <a:ext cx="5329784" cy="222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311364" y="2344302"/>
            <a:ext cx="3145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imc_set_mtk_default_value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5777" y="4088911"/>
            <a:ext cx="319179" cy="146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45723" y="5130643"/>
            <a:ext cx="4114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Add or modify operator customization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76893" y="3971827"/>
            <a:ext cx="279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Modify default value here!!!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546785" y="4848045"/>
            <a:ext cx="8626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658265" y="5305245"/>
            <a:ext cx="897149" cy="8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1709" y="2812155"/>
            <a:ext cx="4156277" cy="258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b="26275"/>
          <a:stretch>
            <a:fillRect/>
          </a:stretch>
        </p:blipFill>
        <p:spPr bwMode="auto">
          <a:xfrm>
            <a:off x="407323" y="2842952"/>
            <a:ext cx="5581638" cy="218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customization and default in </a:t>
            </a:r>
            <a:r>
              <a:rPr lang="en-US" altLang="zh-TW" dirty="0" err="1" smtClean="0"/>
              <a:t>cu</a:t>
            </a:r>
            <a:r>
              <a:rPr lang="en-US" dirty="0" err="1" smtClean="0"/>
              <a:t>stom_iwlan_config.c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606508" y="4830797"/>
            <a:ext cx="957531" cy="86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74128" y="2286802"/>
            <a:ext cx="33049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iwlan_cust_init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11364" y="2344302"/>
            <a:ext cx="2751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iwlan_cfg_reset_default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45723" y="5130643"/>
            <a:ext cx="4114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Add or modify operator customization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61009" y="2916112"/>
            <a:ext cx="279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Modify default value here!!!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546785" y="4848045"/>
            <a:ext cx="8626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658265" y="5305245"/>
            <a:ext cx="897149" cy="8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6159" y="2628714"/>
            <a:ext cx="5877884" cy="4013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customization and default in </a:t>
            </a:r>
            <a:r>
              <a:rPr lang="en-US" altLang="zh-TW" dirty="0" err="1" smtClean="0"/>
              <a:t>cu</a:t>
            </a:r>
            <a:r>
              <a:rPr lang="en-US" dirty="0" err="1" smtClean="0"/>
              <a:t>stom_wo_config.c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8467" y="2131527"/>
            <a:ext cx="33049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custom_wo_cfg_get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11364" y="2154530"/>
            <a:ext cx="2394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cfg_reset_to_default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023651" y="2665950"/>
            <a:ext cx="279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Modify default value here!!!</a:t>
            </a:r>
          </a:p>
        </p:txBody>
      </p:sp>
      <p:pic>
        <p:nvPicPr>
          <p:cNvPr id="13" name="Picture 12" descr="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69" y="2628324"/>
            <a:ext cx="5710687" cy="308236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347715" y="5520910"/>
            <a:ext cx="957531" cy="86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86930" y="5820756"/>
            <a:ext cx="4114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Add or modify operator customization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287992" y="5538158"/>
            <a:ext cx="8626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399472" y="5995358"/>
            <a:ext cx="897149" cy="8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ediaTek">
  <a:themeElements>
    <a:clrScheme name="Custom 5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51344DC0C7849BA6616E48BA6715D" ma:contentTypeVersion="0" ma:contentTypeDescription="Create a new document." ma:contentTypeScope="" ma:versionID="08df71d9481c9a0b3643e17cc110bb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BAD5D0-2BD8-4F04-9EAF-526B46B9AE18}"/>
</file>

<file path=customXml/itemProps2.xml><?xml version="1.0" encoding="utf-8"?>
<ds:datastoreItem xmlns:ds="http://schemas.openxmlformats.org/officeDocument/2006/customXml" ds:itemID="{7CFF0FD3-FE4F-4AC9-9FA7-B4C87E70F900}"/>
</file>

<file path=customXml/itemProps3.xml><?xml version="1.0" encoding="utf-8"?>
<ds:datastoreItem xmlns:ds="http://schemas.openxmlformats.org/officeDocument/2006/customXml" ds:itemID="{AB0F1796-5B0C-4B1E-883A-C6897E7E7544}"/>
</file>

<file path=docProps/app.xml><?xml version="1.0" encoding="utf-8"?>
<Properties xmlns="http://schemas.openxmlformats.org/officeDocument/2006/extended-properties" xmlns:vt="http://schemas.openxmlformats.org/officeDocument/2006/docPropsVTypes">
  <Template>MediaTek-Confidential_A</Template>
  <TotalTime>4013</TotalTime>
  <Words>423</Words>
  <Application>Microsoft Office PowerPoint</Application>
  <PresentationFormat>寬螢幕</PresentationFormat>
  <Paragraphs>137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Lucida Grande</vt:lpstr>
      <vt:lpstr>SimHei</vt:lpstr>
      <vt:lpstr>新細明體</vt:lpstr>
      <vt:lpstr>Arial</vt:lpstr>
      <vt:lpstr>Calibri</vt:lpstr>
      <vt:lpstr>Calibri Bold</vt:lpstr>
      <vt:lpstr>Wingdings</vt:lpstr>
      <vt:lpstr>MediaTek</vt:lpstr>
      <vt:lpstr>Custom Design</vt:lpstr>
      <vt:lpstr>IMS/WO/IWLAN NVRAM</vt:lpstr>
      <vt:lpstr>Outline</vt:lpstr>
      <vt:lpstr>Design Enhancement from Gen92</vt:lpstr>
      <vt:lpstr>Inconsistency NVRAM of Gen92</vt:lpstr>
      <vt:lpstr>Framework SW Arch Gen92 vs. Gen93</vt:lpstr>
      <vt:lpstr>93 NVRAM customization flow</vt:lpstr>
      <vt:lpstr>Modify customization and default in custom_imc_config.c</vt:lpstr>
      <vt:lpstr>Modify customization and default in custom_iwlan_config.c</vt:lpstr>
      <vt:lpstr>Modify customization and default in custom_wo_config.c</vt:lpstr>
      <vt:lpstr>AT CMD for modifying NVRAM</vt:lpstr>
      <vt:lpstr>EM Setting Integration with New Framework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Chiu</dc:creator>
  <cp:lastModifiedBy>Ben Chiu (邱柏勳)</cp:lastModifiedBy>
  <cp:revision>306</cp:revision>
  <dcterms:created xsi:type="dcterms:W3CDTF">2016-04-10T15:34:38Z</dcterms:created>
  <dcterms:modified xsi:type="dcterms:W3CDTF">2017-07-17T02:06:29Z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0x0101006FC51344DC0C7849BA6616E48BA6715D</vt:lpwstr>
  </property>
  <property fmtid="{D5CDD505-2E9C-101B-9397-08002B2CF9AE}" pid="3" name="_NewReviewCycle">
    <vt:lpwstr/>
  </property>
</Properties>
</file>