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40"/>
  </p:notesMasterIdLst>
  <p:handoutMasterIdLst>
    <p:handoutMasterId r:id="rId41"/>
  </p:handoutMasterIdLst>
  <p:sldIdLst>
    <p:sldId id="1348" r:id="rId5"/>
    <p:sldId id="1434" r:id="rId6"/>
    <p:sldId id="1435" r:id="rId7"/>
    <p:sldId id="1440" r:id="rId8"/>
    <p:sldId id="1344" r:id="rId9"/>
    <p:sldId id="1441" r:id="rId10"/>
    <p:sldId id="1343" r:id="rId11"/>
    <p:sldId id="1439" r:id="rId12"/>
    <p:sldId id="1457" r:id="rId13"/>
    <p:sldId id="1446" r:id="rId14"/>
    <p:sldId id="1442" r:id="rId15"/>
    <p:sldId id="1443" r:id="rId16"/>
    <p:sldId id="1444" r:id="rId17"/>
    <p:sldId id="1447" r:id="rId18"/>
    <p:sldId id="1462" r:id="rId19"/>
    <p:sldId id="1455" r:id="rId20"/>
    <p:sldId id="1456" r:id="rId21"/>
    <p:sldId id="1451" r:id="rId22"/>
    <p:sldId id="1452" r:id="rId23"/>
    <p:sldId id="1453" r:id="rId24"/>
    <p:sldId id="1454" r:id="rId25"/>
    <p:sldId id="1465" r:id="rId26"/>
    <p:sldId id="1468" r:id="rId27"/>
    <p:sldId id="1467" r:id="rId28"/>
    <p:sldId id="1469" r:id="rId29"/>
    <p:sldId id="1472" r:id="rId30"/>
    <p:sldId id="1473" r:id="rId31"/>
    <p:sldId id="1475" r:id="rId32"/>
    <p:sldId id="1474" r:id="rId33"/>
    <p:sldId id="1476" r:id="rId34"/>
    <p:sldId id="1460" r:id="rId35"/>
    <p:sldId id="1347" r:id="rId36"/>
    <p:sldId id="1426" r:id="rId37"/>
    <p:sldId id="1461" r:id="rId38"/>
    <p:sldId id="1459" r:id="rId39"/>
  </p:sldIdLst>
  <p:sldSz cx="9144000" cy="5143500" type="screen16x9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66FF"/>
    <a:srgbClr val="D29D97"/>
    <a:srgbClr val="E7F0F9"/>
    <a:srgbClr val="006600"/>
    <a:srgbClr val="E6740C"/>
    <a:srgbClr val="CC9900"/>
    <a:srgbClr val="FF9933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8" autoAdjust="0"/>
    <p:restoredTop sz="94434" autoAdjust="0"/>
  </p:normalViewPr>
  <p:slideViewPr>
    <p:cSldViewPr snapToGrid="0" snapToObjects="1">
      <p:cViewPr varScale="1">
        <p:scale>
          <a:sx n="92" d="100"/>
          <a:sy n="92" d="100"/>
        </p:scale>
        <p:origin x="8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654" y="-101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MWIS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3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9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2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0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3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9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9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5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8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TS23.261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wans_rpl_gen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WANS_WLAN_RSSI_ROVE_POOR_TH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0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Hysteresis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dependence of the state of a system on its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rgbClr val="F27A0C"/>
            </a:gs>
            <a:gs pos="50000">
              <a:srgbClr val="F39A1E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9382" y="754063"/>
            <a:ext cx="2390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4" name="Group 203"/>
          <p:cNvGrpSpPr/>
          <p:nvPr userDrawn="1"/>
        </p:nvGrpSpPr>
        <p:grpSpPr>
          <a:xfrm>
            <a:off x="7235648" y="2428194"/>
            <a:ext cx="1722722" cy="1363295"/>
            <a:chOff x="170697" y="76200"/>
            <a:chExt cx="3280750" cy="2596258"/>
          </a:xfrm>
        </p:grpSpPr>
        <p:sp>
          <p:nvSpPr>
            <p:cNvPr id="205" name="Oval 204"/>
            <p:cNvSpPr/>
            <p:nvPr/>
          </p:nvSpPr>
          <p:spPr>
            <a:xfrm>
              <a:off x="1086908" y="1285037"/>
              <a:ext cx="640091" cy="640091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1013316" y="1211445"/>
              <a:ext cx="787277" cy="787277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2165898" y="1371456"/>
              <a:ext cx="467253" cy="467253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8" name="Straight Connector 207"/>
            <p:cNvCxnSpPr>
              <a:stCxn id="205" idx="6"/>
              <a:endCxn id="207" idx="2"/>
            </p:cNvCxnSpPr>
            <p:nvPr/>
          </p:nvCxnSpPr>
          <p:spPr>
            <a:xfrm>
              <a:off x="1726999" y="1605083"/>
              <a:ext cx="4388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209" name="Group 100"/>
            <p:cNvGrpSpPr/>
            <p:nvPr/>
          </p:nvGrpSpPr>
          <p:grpSpPr>
            <a:xfrm rot="10800000">
              <a:off x="170697" y="1371456"/>
              <a:ext cx="906152" cy="467253"/>
              <a:chOff x="1317804" y="2302465"/>
              <a:chExt cx="723835" cy="373242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1668397" y="2302465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55" name="Straight Connector 254"/>
              <p:cNvCxnSpPr>
                <a:endCxn id="254" idx="2"/>
              </p:cNvCxnSpPr>
              <p:nvPr/>
            </p:nvCxnSpPr>
            <p:spPr>
              <a:xfrm flipV="1">
                <a:off x="1317804" y="2489086"/>
                <a:ext cx="350593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0" name="Group 101"/>
            <p:cNvGrpSpPr/>
            <p:nvPr/>
          </p:nvGrpSpPr>
          <p:grpSpPr>
            <a:xfrm>
              <a:off x="262583" y="1462871"/>
              <a:ext cx="286332" cy="286332"/>
              <a:chOff x="304800" y="3081338"/>
              <a:chExt cx="287338" cy="287338"/>
            </a:xfrm>
            <a:solidFill>
              <a:sysClr val="window" lastClr="FFFFFF"/>
            </a:solidFill>
          </p:grpSpPr>
          <p:sp>
            <p:nvSpPr>
              <p:cNvPr id="249" name="Freeform 14"/>
              <p:cNvSpPr>
                <a:spLocks noEditPoints="1"/>
              </p:cNvSpPr>
              <p:nvPr/>
            </p:nvSpPr>
            <p:spPr bwMode="auto">
              <a:xfrm>
                <a:off x="304800" y="3081338"/>
                <a:ext cx="287338" cy="287338"/>
              </a:xfrm>
              <a:custGeom>
                <a:avLst/>
                <a:gdLst>
                  <a:gd name="T0" fmla="*/ 719 w 903"/>
                  <a:gd name="T1" fmla="*/ 717 h 903"/>
                  <a:gd name="T2" fmla="*/ 195 w 903"/>
                  <a:gd name="T3" fmla="*/ 722 h 903"/>
                  <a:gd name="T4" fmla="*/ 183 w 903"/>
                  <a:gd name="T5" fmla="*/ 715 h 903"/>
                  <a:gd name="T6" fmla="*/ 181 w 903"/>
                  <a:gd name="T7" fmla="*/ 192 h 903"/>
                  <a:gd name="T8" fmla="*/ 190 w 903"/>
                  <a:gd name="T9" fmla="*/ 181 h 903"/>
                  <a:gd name="T10" fmla="*/ 713 w 903"/>
                  <a:gd name="T11" fmla="*/ 181 h 903"/>
                  <a:gd name="T12" fmla="*/ 722 w 903"/>
                  <a:gd name="T13" fmla="*/ 192 h 903"/>
                  <a:gd name="T14" fmla="*/ 894 w 903"/>
                  <a:gd name="T15" fmla="*/ 450 h 903"/>
                  <a:gd name="T16" fmla="*/ 903 w 903"/>
                  <a:gd name="T17" fmla="*/ 439 h 903"/>
                  <a:gd name="T18" fmla="*/ 899 w 903"/>
                  <a:gd name="T19" fmla="*/ 425 h 903"/>
                  <a:gd name="T20" fmla="*/ 753 w 903"/>
                  <a:gd name="T21" fmla="*/ 421 h 903"/>
                  <a:gd name="T22" fmla="*/ 897 w 903"/>
                  <a:gd name="T23" fmla="*/ 298 h 903"/>
                  <a:gd name="T24" fmla="*/ 903 w 903"/>
                  <a:gd name="T25" fmla="*/ 285 h 903"/>
                  <a:gd name="T26" fmla="*/ 897 w 903"/>
                  <a:gd name="T27" fmla="*/ 273 h 903"/>
                  <a:gd name="T28" fmla="*/ 753 w 903"/>
                  <a:gd name="T29" fmla="*/ 195 h 903"/>
                  <a:gd name="T30" fmla="*/ 733 w 903"/>
                  <a:gd name="T31" fmla="*/ 157 h 903"/>
                  <a:gd name="T32" fmla="*/ 602 w 903"/>
                  <a:gd name="T33" fmla="*/ 15 h 903"/>
                  <a:gd name="T34" fmla="*/ 595 w 903"/>
                  <a:gd name="T35" fmla="*/ 2 h 903"/>
                  <a:gd name="T36" fmla="*/ 581 w 903"/>
                  <a:gd name="T37" fmla="*/ 1 h 903"/>
                  <a:gd name="T38" fmla="*/ 573 w 903"/>
                  <a:gd name="T39" fmla="*/ 11 h 903"/>
                  <a:gd name="T40" fmla="*/ 452 w 903"/>
                  <a:gd name="T41" fmla="*/ 11 h 903"/>
                  <a:gd name="T42" fmla="*/ 442 w 903"/>
                  <a:gd name="T43" fmla="*/ 1 h 903"/>
                  <a:gd name="T44" fmla="*/ 428 w 903"/>
                  <a:gd name="T45" fmla="*/ 2 h 903"/>
                  <a:gd name="T46" fmla="*/ 421 w 903"/>
                  <a:gd name="T47" fmla="*/ 15 h 903"/>
                  <a:gd name="T48" fmla="*/ 300 w 903"/>
                  <a:gd name="T49" fmla="*/ 8 h 903"/>
                  <a:gd name="T50" fmla="*/ 289 w 903"/>
                  <a:gd name="T51" fmla="*/ 0 h 903"/>
                  <a:gd name="T52" fmla="*/ 276 w 903"/>
                  <a:gd name="T53" fmla="*/ 4 h 903"/>
                  <a:gd name="T54" fmla="*/ 271 w 903"/>
                  <a:gd name="T55" fmla="*/ 150 h 903"/>
                  <a:gd name="T56" fmla="*/ 164 w 903"/>
                  <a:gd name="T57" fmla="*/ 163 h 903"/>
                  <a:gd name="T58" fmla="*/ 150 w 903"/>
                  <a:gd name="T59" fmla="*/ 240 h 903"/>
                  <a:gd name="T60" fmla="*/ 4 w 903"/>
                  <a:gd name="T61" fmla="*/ 244 h 903"/>
                  <a:gd name="T62" fmla="*/ 0 w 903"/>
                  <a:gd name="T63" fmla="*/ 258 h 903"/>
                  <a:gd name="T64" fmla="*/ 10 w 903"/>
                  <a:gd name="T65" fmla="*/ 269 h 903"/>
                  <a:gd name="T66" fmla="*/ 15 w 903"/>
                  <a:gd name="T67" fmla="*/ 391 h 903"/>
                  <a:gd name="T68" fmla="*/ 2 w 903"/>
                  <a:gd name="T69" fmla="*/ 398 h 903"/>
                  <a:gd name="T70" fmla="*/ 1 w 903"/>
                  <a:gd name="T71" fmla="*/ 412 h 903"/>
                  <a:gd name="T72" fmla="*/ 12 w 903"/>
                  <a:gd name="T73" fmla="*/ 420 h 903"/>
                  <a:gd name="T74" fmla="*/ 12 w 903"/>
                  <a:gd name="T75" fmla="*/ 541 h 903"/>
                  <a:gd name="T76" fmla="*/ 1 w 903"/>
                  <a:gd name="T77" fmla="*/ 551 h 903"/>
                  <a:gd name="T78" fmla="*/ 2 w 903"/>
                  <a:gd name="T79" fmla="*/ 565 h 903"/>
                  <a:gd name="T80" fmla="*/ 15 w 903"/>
                  <a:gd name="T81" fmla="*/ 571 h 903"/>
                  <a:gd name="T82" fmla="*/ 159 w 903"/>
                  <a:gd name="T83" fmla="*/ 732 h 903"/>
                  <a:gd name="T84" fmla="*/ 195 w 903"/>
                  <a:gd name="T85" fmla="*/ 753 h 903"/>
                  <a:gd name="T86" fmla="*/ 304 w 903"/>
                  <a:gd name="T87" fmla="*/ 896 h 903"/>
                  <a:gd name="T88" fmla="*/ 316 w 903"/>
                  <a:gd name="T89" fmla="*/ 903 h 903"/>
                  <a:gd name="T90" fmla="*/ 328 w 903"/>
                  <a:gd name="T91" fmla="*/ 896 h 903"/>
                  <a:gd name="T92" fmla="*/ 452 w 903"/>
                  <a:gd name="T93" fmla="*/ 752 h 903"/>
                  <a:gd name="T94" fmla="*/ 456 w 903"/>
                  <a:gd name="T95" fmla="*/ 898 h 903"/>
                  <a:gd name="T96" fmla="*/ 470 w 903"/>
                  <a:gd name="T97" fmla="*/ 903 h 903"/>
                  <a:gd name="T98" fmla="*/ 480 w 903"/>
                  <a:gd name="T99" fmla="*/ 893 h 903"/>
                  <a:gd name="T100" fmla="*/ 602 w 903"/>
                  <a:gd name="T101" fmla="*/ 888 h 903"/>
                  <a:gd name="T102" fmla="*/ 609 w 903"/>
                  <a:gd name="T103" fmla="*/ 900 h 903"/>
                  <a:gd name="T104" fmla="*/ 623 w 903"/>
                  <a:gd name="T105" fmla="*/ 902 h 903"/>
                  <a:gd name="T106" fmla="*/ 632 w 903"/>
                  <a:gd name="T107" fmla="*/ 891 h 903"/>
                  <a:gd name="T108" fmla="*/ 725 w 903"/>
                  <a:gd name="T109" fmla="*/ 748 h 903"/>
                  <a:gd name="T110" fmla="*/ 752 w 903"/>
                  <a:gd name="T111" fmla="*/ 716 h 903"/>
                  <a:gd name="T112" fmla="*/ 894 w 903"/>
                  <a:gd name="T113" fmla="*/ 600 h 903"/>
                  <a:gd name="T114" fmla="*/ 903 w 903"/>
                  <a:gd name="T115" fmla="*/ 590 h 903"/>
                  <a:gd name="T116" fmla="*/ 899 w 903"/>
                  <a:gd name="T117" fmla="*/ 576 h 903"/>
                  <a:gd name="T118" fmla="*/ 753 w 903"/>
                  <a:gd name="T119" fmla="*/ 57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03" h="903">
                    <a:moveTo>
                      <a:pt x="723" y="706"/>
                    </a:moveTo>
                    <a:lnTo>
                      <a:pt x="722" y="710"/>
                    </a:lnTo>
                    <a:lnTo>
                      <a:pt x="722" y="713"/>
                    </a:lnTo>
                    <a:lnTo>
                      <a:pt x="720" y="715"/>
                    </a:lnTo>
                    <a:lnTo>
                      <a:pt x="719" y="717"/>
                    </a:lnTo>
                    <a:lnTo>
                      <a:pt x="715" y="719"/>
                    </a:lnTo>
                    <a:lnTo>
                      <a:pt x="713" y="720"/>
                    </a:lnTo>
                    <a:lnTo>
                      <a:pt x="710" y="722"/>
                    </a:lnTo>
                    <a:lnTo>
                      <a:pt x="708" y="722"/>
                    </a:lnTo>
                    <a:lnTo>
                      <a:pt x="195" y="722"/>
                    </a:lnTo>
                    <a:lnTo>
                      <a:pt x="193" y="722"/>
                    </a:lnTo>
                    <a:lnTo>
                      <a:pt x="190" y="720"/>
                    </a:lnTo>
                    <a:lnTo>
                      <a:pt x="188" y="719"/>
                    </a:lnTo>
                    <a:lnTo>
                      <a:pt x="186" y="717"/>
                    </a:lnTo>
                    <a:lnTo>
                      <a:pt x="183" y="715"/>
                    </a:lnTo>
                    <a:lnTo>
                      <a:pt x="182" y="713"/>
                    </a:lnTo>
                    <a:lnTo>
                      <a:pt x="181" y="710"/>
                    </a:lnTo>
                    <a:lnTo>
                      <a:pt x="180" y="706"/>
                    </a:lnTo>
                    <a:lnTo>
                      <a:pt x="180" y="195"/>
                    </a:lnTo>
                    <a:lnTo>
                      <a:pt x="181" y="192"/>
                    </a:lnTo>
                    <a:lnTo>
                      <a:pt x="182" y="190"/>
                    </a:lnTo>
                    <a:lnTo>
                      <a:pt x="183" y="186"/>
                    </a:lnTo>
                    <a:lnTo>
                      <a:pt x="186" y="184"/>
                    </a:lnTo>
                    <a:lnTo>
                      <a:pt x="188" y="183"/>
                    </a:lnTo>
                    <a:lnTo>
                      <a:pt x="190" y="181"/>
                    </a:lnTo>
                    <a:lnTo>
                      <a:pt x="193" y="180"/>
                    </a:lnTo>
                    <a:lnTo>
                      <a:pt x="195" y="180"/>
                    </a:lnTo>
                    <a:lnTo>
                      <a:pt x="708" y="180"/>
                    </a:lnTo>
                    <a:lnTo>
                      <a:pt x="710" y="180"/>
                    </a:lnTo>
                    <a:lnTo>
                      <a:pt x="713" y="181"/>
                    </a:lnTo>
                    <a:lnTo>
                      <a:pt x="715" y="183"/>
                    </a:lnTo>
                    <a:lnTo>
                      <a:pt x="719" y="184"/>
                    </a:lnTo>
                    <a:lnTo>
                      <a:pt x="720" y="186"/>
                    </a:lnTo>
                    <a:lnTo>
                      <a:pt x="722" y="190"/>
                    </a:lnTo>
                    <a:lnTo>
                      <a:pt x="722" y="192"/>
                    </a:lnTo>
                    <a:lnTo>
                      <a:pt x="723" y="195"/>
                    </a:lnTo>
                    <a:lnTo>
                      <a:pt x="723" y="706"/>
                    </a:lnTo>
                    <a:close/>
                    <a:moveTo>
                      <a:pt x="888" y="451"/>
                    </a:moveTo>
                    <a:lnTo>
                      <a:pt x="891" y="451"/>
                    </a:lnTo>
                    <a:lnTo>
                      <a:pt x="894" y="450"/>
                    </a:lnTo>
                    <a:lnTo>
                      <a:pt x="897" y="448"/>
                    </a:lnTo>
                    <a:lnTo>
                      <a:pt x="899" y="447"/>
                    </a:lnTo>
                    <a:lnTo>
                      <a:pt x="901" y="445"/>
                    </a:lnTo>
                    <a:lnTo>
                      <a:pt x="902" y="442"/>
                    </a:lnTo>
                    <a:lnTo>
                      <a:pt x="903" y="439"/>
                    </a:lnTo>
                    <a:lnTo>
                      <a:pt x="903" y="436"/>
                    </a:lnTo>
                    <a:lnTo>
                      <a:pt x="903" y="433"/>
                    </a:lnTo>
                    <a:lnTo>
                      <a:pt x="902" y="430"/>
                    </a:lnTo>
                    <a:lnTo>
                      <a:pt x="901" y="428"/>
                    </a:lnTo>
                    <a:lnTo>
                      <a:pt x="899" y="425"/>
                    </a:lnTo>
                    <a:lnTo>
                      <a:pt x="897" y="423"/>
                    </a:lnTo>
                    <a:lnTo>
                      <a:pt x="894" y="422"/>
                    </a:lnTo>
                    <a:lnTo>
                      <a:pt x="891" y="421"/>
                    </a:lnTo>
                    <a:lnTo>
                      <a:pt x="888" y="421"/>
                    </a:lnTo>
                    <a:lnTo>
                      <a:pt x="753" y="421"/>
                    </a:lnTo>
                    <a:lnTo>
                      <a:pt x="753" y="300"/>
                    </a:lnTo>
                    <a:lnTo>
                      <a:pt x="888" y="300"/>
                    </a:lnTo>
                    <a:lnTo>
                      <a:pt x="891" y="300"/>
                    </a:lnTo>
                    <a:lnTo>
                      <a:pt x="894" y="299"/>
                    </a:lnTo>
                    <a:lnTo>
                      <a:pt x="897" y="298"/>
                    </a:lnTo>
                    <a:lnTo>
                      <a:pt x="899" y="296"/>
                    </a:lnTo>
                    <a:lnTo>
                      <a:pt x="901" y="294"/>
                    </a:lnTo>
                    <a:lnTo>
                      <a:pt x="902" y="291"/>
                    </a:lnTo>
                    <a:lnTo>
                      <a:pt x="903" y="288"/>
                    </a:lnTo>
                    <a:lnTo>
                      <a:pt x="903" y="285"/>
                    </a:lnTo>
                    <a:lnTo>
                      <a:pt x="903" y="283"/>
                    </a:lnTo>
                    <a:lnTo>
                      <a:pt x="902" y="280"/>
                    </a:lnTo>
                    <a:lnTo>
                      <a:pt x="901" y="277"/>
                    </a:lnTo>
                    <a:lnTo>
                      <a:pt x="899" y="274"/>
                    </a:lnTo>
                    <a:lnTo>
                      <a:pt x="897" y="273"/>
                    </a:lnTo>
                    <a:lnTo>
                      <a:pt x="894" y="272"/>
                    </a:lnTo>
                    <a:lnTo>
                      <a:pt x="891" y="271"/>
                    </a:lnTo>
                    <a:lnTo>
                      <a:pt x="888" y="270"/>
                    </a:lnTo>
                    <a:lnTo>
                      <a:pt x="753" y="270"/>
                    </a:lnTo>
                    <a:lnTo>
                      <a:pt x="753" y="195"/>
                    </a:lnTo>
                    <a:lnTo>
                      <a:pt x="752" y="186"/>
                    </a:lnTo>
                    <a:lnTo>
                      <a:pt x="749" y="178"/>
                    </a:lnTo>
                    <a:lnTo>
                      <a:pt x="745" y="170"/>
                    </a:lnTo>
                    <a:lnTo>
                      <a:pt x="739" y="163"/>
                    </a:lnTo>
                    <a:lnTo>
                      <a:pt x="733" y="157"/>
                    </a:lnTo>
                    <a:lnTo>
                      <a:pt x="725" y="153"/>
                    </a:lnTo>
                    <a:lnTo>
                      <a:pt x="716" y="151"/>
                    </a:lnTo>
                    <a:lnTo>
                      <a:pt x="708" y="150"/>
                    </a:lnTo>
                    <a:lnTo>
                      <a:pt x="602" y="150"/>
                    </a:lnTo>
                    <a:lnTo>
                      <a:pt x="602" y="15"/>
                    </a:lnTo>
                    <a:lnTo>
                      <a:pt x="602" y="11"/>
                    </a:lnTo>
                    <a:lnTo>
                      <a:pt x="601" y="8"/>
                    </a:lnTo>
                    <a:lnTo>
                      <a:pt x="600" y="6"/>
                    </a:lnTo>
                    <a:lnTo>
                      <a:pt x="597" y="4"/>
                    </a:lnTo>
                    <a:lnTo>
                      <a:pt x="595" y="2"/>
                    </a:lnTo>
                    <a:lnTo>
                      <a:pt x="593" y="1"/>
                    </a:lnTo>
                    <a:lnTo>
                      <a:pt x="590" y="0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1" y="1"/>
                    </a:lnTo>
                    <a:lnTo>
                      <a:pt x="579" y="2"/>
                    </a:lnTo>
                    <a:lnTo>
                      <a:pt x="576" y="4"/>
                    </a:lnTo>
                    <a:lnTo>
                      <a:pt x="575" y="6"/>
                    </a:lnTo>
                    <a:lnTo>
                      <a:pt x="573" y="8"/>
                    </a:lnTo>
                    <a:lnTo>
                      <a:pt x="573" y="11"/>
                    </a:lnTo>
                    <a:lnTo>
                      <a:pt x="572" y="15"/>
                    </a:lnTo>
                    <a:lnTo>
                      <a:pt x="572" y="150"/>
                    </a:lnTo>
                    <a:lnTo>
                      <a:pt x="452" y="150"/>
                    </a:lnTo>
                    <a:lnTo>
                      <a:pt x="452" y="15"/>
                    </a:lnTo>
                    <a:lnTo>
                      <a:pt x="452" y="11"/>
                    </a:lnTo>
                    <a:lnTo>
                      <a:pt x="450" y="8"/>
                    </a:lnTo>
                    <a:lnTo>
                      <a:pt x="449" y="6"/>
                    </a:lnTo>
                    <a:lnTo>
                      <a:pt x="447" y="4"/>
                    </a:lnTo>
                    <a:lnTo>
                      <a:pt x="445" y="2"/>
                    </a:lnTo>
                    <a:lnTo>
                      <a:pt x="442" y="1"/>
                    </a:lnTo>
                    <a:lnTo>
                      <a:pt x="440" y="0"/>
                    </a:lnTo>
                    <a:lnTo>
                      <a:pt x="437" y="0"/>
                    </a:lnTo>
                    <a:lnTo>
                      <a:pt x="433" y="0"/>
                    </a:lnTo>
                    <a:lnTo>
                      <a:pt x="431" y="1"/>
                    </a:lnTo>
                    <a:lnTo>
                      <a:pt x="428" y="2"/>
                    </a:lnTo>
                    <a:lnTo>
                      <a:pt x="426" y="4"/>
                    </a:lnTo>
                    <a:lnTo>
                      <a:pt x="424" y="6"/>
                    </a:lnTo>
                    <a:lnTo>
                      <a:pt x="423" y="8"/>
                    </a:lnTo>
                    <a:lnTo>
                      <a:pt x="421" y="11"/>
                    </a:lnTo>
                    <a:lnTo>
                      <a:pt x="421" y="15"/>
                    </a:lnTo>
                    <a:lnTo>
                      <a:pt x="421" y="150"/>
                    </a:lnTo>
                    <a:lnTo>
                      <a:pt x="301" y="150"/>
                    </a:lnTo>
                    <a:lnTo>
                      <a:pt x="301" y="15"/>
                    </a:lnTo>
                    <a:lnTo>
                      <a:pt x="300" y="11"/>
                    </a:lnTo>
                    <a:lnTo>
                      <a:pt x="300" y="8"/>
                    </a:lnTo>
                    <a:lnTo>
                      <a:pt x="298" y="6"/>
                    </a:lnTo>
                    <a:lnTo>
                      <a:pt x="297" y="4"/>
                    </a:lnTo>
                    <a:lnTo>
                      <a:pt x="294" y="2"/>
                    </a:lnTo>
                    <a:lnTo>
                      <a:pt x="292" y="1"/>
                    </a:lnTo>
                    <a:lnTo>
                      <a:pt x="289" y="0"/>
                    </a:lnTo>
                    <a:lnTo>
                      <a:pt x="286" y="0"/>
                    </a:lnTo>
                    <a:lnTo>
                      <a:pt x="283" y="0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6" y="4"/>
                    </a:lnTo>
                    <a:lnTo>
                      <a:pt x="273" y="6"/>
                    </a:lnTo>
                    <a:lnTo>
                      <a:pt x="272" y="8"/>
                    </a:lnTo>
                    <a:lnTo>
                      <a:pt x="271" y="11"/>
                    </a:lnTo>
                    <a:lnTo>
                      <a:pt x="271" y="15"/>
                    </a:lnTo>
                    <a:lnTo>
                      <a:pt x="271" y="150"/>
                    </a:lnTo>
                    <a:lnTo>
                      <a:pt x="195" y="150"/>
                    </a:lnTo>
                    <a:lnTo>
                      <a:pt x="187" y="151"/>
                    </a:lnTo>
                    <a:lnTo>
                      <a:pt x="178" y="153"/>
                    </a:lnTo>
                    <a:lnTo>
                      <a:pt x="171" y="157"/>
                    </a:lnTo>
                    <a:lnTo>
                      <a:pt x="164" y="163"/>
                    </a:lnTo>
                    <a:lnTo>
                      <a:pt x="159" y="170"/>
                    </a:lnTo>
                    <a:lnTo>
                      <a:pt x="154" y="178"/>
                    </a:lnTo>
                    <a:lnTo>
                      <a:pt x="151" y="186"/>
                    </a:lnTo>
                    <a:lnTo>
                      <a:pt x="150" y="195"/>
                    </a:lnTo>
                    <a:lnTo>
                      <a:pt x="150" y="240"/>
                    </a:lnTo>
                    <a:lnTo>
                      <a:pt x="15" y="240"/>
                    </a:lnTo>
                    <a:lnTo>
                      <a:pt x="12" y="241"/>
                    </a:lnTo>
                    <a:lnTo>
                      <a:pt x="10" y="241"/>
                    </a:lnTo>
                    <a:lnTo>
                      <a:pt x="6" y="243"/>
                    </a:lnTo>
                    <a:lnTo>
                      <a:pt x="4" y="244"/>
                    </a:lnTo>
                    <a:lnTo>
                      <a:pt x="2" y="247"/>
                    </a:lnTo>
                    <a:lnTo>
                      <a:pt x="1" y="250"/>
                    </a:lnTo>
                    <a:lnTo>
                      <a:pt x="0" y="253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1" y="261"/>
                    </a:lnTo>
                    <a:lnTo>
                      <a:pt x="2" y="264"/>
                    </a:lnTo>
                    <a:lnTo>
                      <a:pt x="4" y="266"/>
                    </a:lnTo>
                    <a:lnTo>
                      <a:pt x="6" y="268"/>
                    </a:lnTo>
                    <a:lnTo>
                      <a:pt x="10" y="269"/>
                    </a:lnTo>
                    <a:lnTo>
                      <a:pt x="12" y="270"/>
                    </a:lnTo>
                    <a:lnTo>
                      <a:pt x="15" y="270"/>
                    </a:lnTo>
                    <a:lnTo>
                      <a:pt x="150" y="270"/>
                    </a:lnTo>
                    <a:lnTo>
                      <a:pt x="150" y="391"/>
                    </a:lnTo>
                    <a:lnTo>
                      <a:pt x="15" y="391"/>
                    </a:lnTo>
                    <a:lnTo>
                      <a:pt x="12" y="391"/>
                    </a:lnTo>
                    <a:lnTo>
                      <a:pt x="10" y="392"/>
                    </a:lnTo>
                    <a:lnTo>
                      <a:pt x="6" y="393"/>
                    </a:lnTo>
                    <a:lnTo>
                      <a:pt x="4" y="395"/>
                    </a:lnTo>
                    <a:lnTo>
                      <a:pt x="2" y="398"/>
                    </a:lnTo>
                    <a:lnTo>
                      <a:pt x="1" y="400"/>
                    </a:lnTo>
                    <a:lnTo>
                      <a:pt x="0" y="403"/>
                    </a:lnTo>
                    <a:lnTo>
                      <a:pt x="0" y="406"/>
                    </a:lnTo>
                    <a:lnTo>
                      <a:pt x="0" y="409"/>
                    </a:lnTo>
                    <a:lnTo>
                      <a:pt x="1" y="412"/>
                    </a:lnTo>
                    <a:lnTo>
                      <a:pt x="2" y="415"/>
                    </a:lnTo>
                    <a:lnTo>
                      <a:pt x="4" y="417"/>
                    </a:lnTo>
                    <a:lnTo>
                      <a:pt x="6" y="418"/>
                    </a:lnTo>
                    <a:lnTo>
                      <a:pt x="10" y="420"/>
                    </a:lnTo>
                    <a:lnTo>
                      <a:pt x="12" y="420"/>
                    </a:lnTo>
                    <a:lnTo>
                      <a:pt x="15" y="421"/>
                    </a:lnTo>
                    <a:lnTo>
                      <a:pt x="150" y="421"/>
                    </a:lnTo>
                    <a:lnTo>
                      <a:pt x="150" y="541"/>
                    </a:lnTo>
                    <a:lnTo>
                      <a:pt x="15" y="541"/>
                    </a:lnTo>
                    <a:lnTo>
                      <a:pt x="12" y="541"/>
                    </a:lnTo>
                    <a:lnTo>
                      <a:pt x="10" y="542"/>
                    </a:lnTo>
                    <a:lnTo>
                      <a:pt x="6" y="543"/>
                    </a:lnTo>
                    <a:lnTo>
                      <a:pt x="4" y="546"/>
                    </a:lnTo>
                    <a:lnTo>
                      <a:pt x="2" y="548"/>
                    </a:lnTo>
                    <a:lnTo>
                      <a:pt x="1" y="551"/>
                    </a:lnTo>
                    <a:lnTo>
                      <a:pt x="0" y="553"/>
                    </a:lnTo>
                    <a:lnTo>
                      <a:pt x="0" y="556"/>
                    </a:lnTo>
                    <a:lnTo>
                      <a:pt x="0" y="560"/>
                    </a:lnTo>
                    <a:lnTo>
                      <a:pt x="1" y="563"/>
                    </a:lnTo>
                    <a:lnTo>
                      <a:pt x="2" y="565"/>
                    </a:lnTo>
                    <a:lnTo>
                      <a:pt x="4" y="567"/>
                    </a:lnTo>
                    <a:lnTo>
                      <a:pt x="6" y="569"/>
                    </a:lnTo>
                    <a:lnTo>
                      <a:pt x="10" y="570"/>
                    </a:lnTo>
                    <a:lnTo>
                      <a:pt x="12" y="571"/>
                    </a:lnTo>
                    <a:lnTo>
                      <a:pt x="15" y="571"/>
                    </a:lnTo>
                    <a:lnTo>
                      <a:pt x="150" y="571"/>
                    </a:lnTo>
                    <a:lnTo>
                      <a:pt x="150" y="706"/>
                    </a:lnTo>
                    <a:lnTo>
                      <a:pt x="151" y="716"/>
                    </a:lnTo>
                    <a:lnTo>
                      <a:pt x="154" y="725"/>
                    </a:lnTo>
                    <a:lnTo>
                      <a:pt x="159" y="732"/>
                    </a:lnTo>
                    <a:lnTo>
                      <a:pt x="164" y="739"/>
                    </a:lnTo>
                    <a:lnTo>
                      <a:pt x="171" y="744"/>
                    </a:lnTo>
                    <a:lnTo>
                      <a:pt x="178" y="748"/>
                    </a:lnTo>
                    <a:lnTo>
                      <a:pt x="187" y="752"/>
                    </a:lnTo>
                    <a:lnTo>
                      <a:pt x="195" y="753"/>
                    </a:lnTo>
                    <a:lnTo>
                      <a:pt x="301" y="752"/>
                    </a:lnTo>
                    <a:lnTo>
                      <a:pt x="301" y="888"/>
                    </a:lnTo>
                    <a:lnTo>
                      <a:pt x="301" y="891"/>
                    </a:lnTo>
                    <a:lnTo>
                      <a:pt x="302" y="893"/>
                    </a:lnTo>
                    <a:lnTo>
                      <a:pt x="304" y="896"/>
                    </a:lnTo>
                    <a:lnTo>
                      <a:pt x="306" y="898"/>
                    </a:lnTo>
                    <a:lnTo>
                      <a:pt x="308" y="900"/>
                    </a:lnTo>
                    <a:lnTo>
                      <a:pt x="310" y="902"/>
                    </a:lnTo>
                    <a:lnTo>
                      <a:pt x="313" y="903"/>
                    </a:lnTo>
                    <a:lnTo>
                      <a:pt x="316" y="903"/>
                    </a:lnTo>
                    <a:lnTo>
                      <a:pt x="320" y="903"/>
                    </a:lnTo>
                    <a:lnTo>
                      <a:pt x="322" y="902"/>
                    </a:lnTo>
                    <a:lnTo>
                      <a:pt x="325" y="900"/>
                    </a:lnTo>
                    <a:lnTo>
                      <a:pt x="327" y="898"/>
                    </a:lnTo>
                    <a:lnTo>
                      <a:pt x="328" y="896"/>
                    </a:lnTo>
                    <a:lnTo>
                      <a:pt x="330" y="893"/>
                    </a:lnTo>
                    <a:lnTo>
                      <a:pt x="330" y="891"/>
                    </a:lnTo>
                    <a:lnTo>
                      <a:pt x="331" y="888"/>
                    </a:lnTo>
                    <a:lnTo>
                      <a:pt x="331" y="752"/>
                    </a:lnTo>
                    <a:lnTo>
                      <a:pt x="452" y="752"/>
                    </a:lnTo>
                    <a:lnTo>
                      <a:pt x="452" y="888"/>
                    </a:lnTo>
                    <a:lnTo>
                      <a:pt x="452" y="891"/>
                    </a:lnTo>
                    <a:lnTo>
                      <a:pt x="453" y="893"/>
                    </a:lnTo>
                    <a:lnTo>
                      <a:pt x="454" y="896"/>
                    </a:lnTo>
                    <a:lnTo>
                      <a:pt x="456" y="898"/>
                    </a:lnTo>
                    <a:lnTo>
                      <a:pt x="458" y="900"/>
                    </a:lnTo>
                    <a:lnTo>
                      <a:pt x="461" y="902"/>
                    </a:lnTo>
                    <a:lnTo>
                      <a:pt x="463" y="903"/>
                    </a:lnTo>
                    <a:lnTo>
                      <a:pt x="467" y="903"/>
                    </a:lnTo>
                    <a:lnTo>
                      <a:pt x="470" y="903"/>
                    </a:lnTo>
                    <a:lnTo>
                      <a:pt x="473" y="902"/>
                    </a:lnTo>
                    <a:lnTo>
                      <a:pt x="475" y="900"/>
                    </a:lnTo>
                    <a:lnTo>
                      <a:pt x="477" y="898"/>
                    </a:lnTo>
                    <a:lnTo>
                      <a:pt x="479" y="896"/>
                    </a:lnTo>
                    <a:lnTo>
                      <a:pt x="480" y="893"/>
                    </a:lnTo>
                    <a:lnTo>
                      <a:pt x="482" y="891"/>
                    </a:lnTo>
                    <a:lnTo>
                      <a:pt x="482" y="888"/>
                    </a:lnTo>
                    <a:lnTo>
                      <a:pt x="482" y="752"/>
                    </a:lnTo>
                    <a:lnTo>
                      <a:pt x="602" y="752"/>
                    </a:lnTo>
                    <a:lnTo>
                      <a:pt x="602" y="888"/>
                    </a:lnTo>
                    <a:lnTo>
                      <a:pt x="603" y="891"/>
                    </a:lnTo>
                    <a:lnTo>
                      <a:pt x="604" y="893"/>
                    </a:lnTo>
                    <a:lnTo>
                      <a:pt x="605" y="896"/>
                    </a:lnTo>
                    <a:lnTo>
                      <a:pt x="607" y="898"/>
                    </a:lnTo>
                    <a:lnTo>
                      <a:pt x="609" y="900"/>
                    </a:lnTo>
                    <a:lnTo>
                      <a:pt x="611" y="902"/>
                    </a:lnTo>
                    <a:lnTo>
                      <a:pt x="615" y="903"/>
                    </a:lnTo>
                    <a:lnTo>
                      <a:pt x="617" y="903"/>
                    </a:lnTo>
                    <a:lnTo>
                      <a:pt x="620" y="903"/>
                    </a:lnTo>
                    <a:lnTo>
                      <a:pt x="623" y="902"/>
                    </a:lnTo>
                    <a:lnTo>
                      <a:pt x="625" y="900"/>
                    </a:lnTo>
                    <a:lnTo>
                      <a:pt x="627" y="898"/>
                    </a:lnTo>
                    <a:lnTo>
                      <a:pt x="630" y="896"/>
                    </a:lnTo>
                    <a:lnTo>
                      <a:pt x="631" y="893"/>
                    </a:lnTo>
                    <a:lnTo>
                      <a:pt x="632" y="891"/>
                    </a:lnTo>
                    <a:lnTo>
                      <a:pt x="632" y="888"/>
                    </a:lnTo>
                    <a:lnTo>
                      <a:pt x="632" y="752"/>
                    </a:lnTo>
                    <a:lnTo>
                      <a:pt x="708" y="752"/>
                    </a:lnTo>
                    <a:lnTo>
                      <a:pt x="716" y="752"/>
                    </a:lnTo>
                    <a:lnTo>
                      <a:pt x="725" y="748"/>
                    </a:lnTo>
                    <a:lnTo>
                      <a:pt x="733" y="744"/>
                    </a:lnTo>
                    <a:lnTo>
                      <a:pt x="739" y="739"/>
                    </a:lnTo>
                    <a:lnTo>
                      <a:pt x="745" y="732"/>
                    </a:lnTo>
                    <a:lnTo>
                      <a:pt x="749" y="725"/>
                    </a:lnTo>
                    <a:lnTo>
                      <a:pt x="752" y="716"/>
                    </a:lnTo>
                    <a:lnTo>
                      <a:pt x="753" y="706"/>
                    </a:lnTo>
                    <a:lnTo>
                      <a:pt x="753" y="601"/>
                    </a:lnTo>
                    <a:lnTo>
                      <a:pt x="888" y="601"/>
                    </a:lnTo>
                    <a:lnTo>
                      <a:pt x="891" y="601"/>
                    </a:lnTo>
                    <a:lnTo>
                      <a:pt x="894" y="600"/>
                    </a:lnTo>
                    <a:lnTo>
                      <a:pt x="897" y="599"/>
                    </a:lnTo>
                    <a:lnTo>
                      <a:pt x="899" y="597"/>
                    </a:lnTo>
                    <a:lnTo>
                      <a:pt x="901" y="595"/>
                    </a:lnTo>
                    <a:lnTo>
                      <a:pt x="902" y="593"/>
                    </a:lnTo>
                    <a:lnTo>
                      <a:pt x="903" y="590"/>
                    </a:lnTo>
                    <a:lnTo>
                      <a:pt x="903" y="586"/>
                    </a:lnTo>
                    <a:lnTo>
                      <a:pt x="903" y="583"/>
                    </a:lnTo>
                    <a:lnTo>
                      <a:pt x="902" y="581"/>
                    </a:lnTo>
                    <a:lnTo>
                      <a:pt x="901" y="578"/>
                    </a:lnTo>
                    <a:lnTo>
                      <a:pt x="899" y="576"/>
                    </a:lnTo>
                    <a:lnTo>
                      <a:pt x="897" y="575"/>
                    </a:lnTo>
                    <a:lnTo>
                      <a:pt x="894" y="572"/>
                    </a:lnTo>
                    <a:lnTo>
                      <a:pt x="891" y="571"/>
                    </a:lnTo>
                    <a:lnTo>
                      <a:pt x="888" y="571"/>
                    </a:lnTo>
                    <a:lnTo>
                      <a:pt x="753" y="571"/>
                    </a:lnTo>
                    <a:lnTo>
                      <a:pt x="753" y="451"/>
                    </a:lnTo>
                    <a:lnTo>
                      <a:pt x="888" y="4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15"/>
              <p:cNvSpPr>
                <a:spLocks noEditPoints="1"/>
              </p:cNvSpPr>
              <p:nvPr/>
            </p:nvSpPr>
            <p:spPr bwMode="auto">
              <a:xfrm>
                <a:off x="371475" y="3148013"/>
                <a:ext cx="153988" cy="152400"/>
              </a:xfrm>
              <a:custGeom>
                <a:avLst/>
                <a:gdLst>
                  <a:gd name="T0" fmla="*/ 451 w 483"/>
                  <a:gd name="T1" fmla="*/ 403 h 481"/>
                  <a:gd name="T2" fmla="*/ 445 w 483"/>
                  <a:gd name="T3" fmla="*/ 420 h 481"/>
                  <a:gd name="T4" fmla="*/ 435 w 483"/>
                  <a:gd name="T5" fmla="*/ 434 h 481"/>
                  <a:gd name="T6" fmla="*/ 421 w 483"/>
                  <a:gd name="T7" fmla="*/ 444 h 481"/>
                  <a:gd name="T8" fmla="*/ 405 w 483"/>
                  <a:gd name="T9" fmla="*/ 450 h 481"/>
                  <a:gd name="T10" fmla="*/ 91 w 483"/>
                  <a:gd name="T11" fmla="*/ 451 h 481"/>
                  <a:gd name="T12" fmla="*/ 73 w 483"/>
                  <a:gd name="T13" fmla="*/ 449 h 481"/>
                  <a:gd name="T14" fmla="*/ 57 w 483"/>
                  <a:gd name="T15" fmla="*/ 442 h 481"/>
                  <a:gd name="T16" fmla="*/ 44 w 483"/>
                  <a:gd name="T17" fmla="*/ 430 h 481"/>
                  <a:gd name="T18" fmla="*/ 36 w 483"/>
                  <a:gd name="T19" fmla="*/ 415 h 481"/>
                  <a:gd name="T20" fmla="*/ 31 w 483"/>
                  <a:gd name="T21" fmla="*/ 398 h 481"/>
                  <a:gd name="T22" fmla="*/ 31 w 483"/>
                  <a:gd name="T23" fmla="*/ 85 h 481"/>
                  <a:gd name="T24" fmla="*/ 36 w 483"/>
                  <a:gd name="T25" fmla="*/ 67 h 481"/>
                  <a:gd name="T26" fmla="*/ 44 w 483"/>
                  <a:gd name="T27" fmla="*/ 52 h 481"/>
                  <a:gd name="T28" fmla="*/ 57 w 483"/>
                  <a:gd name="T29" fmla="*/ 41 h 481"/>
                  <a:gd name="T30" fmla="*/ 73 w 483"/>
                  <a:gd name="T31" fmla="*/ 33 h 481"/>
                  <a:gd name="T32" fmla="*/ 91 w 483"/>
                  <a:gd name="T33" fmla="*/ 30 h 481"/>
                  <a:gd name="T34" fmla="*/ 405 w 483"/>
                  <a:gd name="T35" fmla="*/ 31 h 481"/>
                  <a:gd name="T36" fmla="*/ 421 w 483"/>
                  <a:gd name="T37" fmla="*/ 37 h 481"/>
                  <a:gd name="T38" fmla="*/ 435 w 483"/>
                  <a:gd name="T39" fmla="*/ 48 h 481"/>
                  <a:gd name="T40" fmla="*/ 445 w 483"/>
                  <a:gd name="T41" fmla="*/ 62 h 481"/>
                  <a:gd name="T42" fmla="*/ 451 w 483"/>
                  <a:gd name="T43" fmla="*/ 78 h 481"/>
                  <a:gd name="T44" fmla="*/ 453 w 483"/>
                  <a:gd name="T45" fmla="*/ 391 h 481"/>
                  <a:gd name="T46" fmla="*/ 82 w 483"/>
                  <a:gd name="T47" fmla="*/ 1 h 481"/>
                  <a:gd name="T48" fmla="*/ 56 w 483"/>
                  <a:gd name="T49" fmla="*/ 7 h 481"/>
                  <a:gd name="T50" fmla="*/ 33 w 483"/>
                  <a:gd name="T51" fmla="*/ 20 h 481"/>
                  <a:gd name="T52" fmla="*/ 16 w 483"/>
                  <a:gd name="T53" fmla="*/ 40 h 481"/>
                  <a:gd name="T54" fmla="*/ 5 w 483"/>
                  <a:gd name="T55" fmla="*/ 63 h 481"/>
                  <a:gd name="T56" fmla="*/ 0 w 483"/>
                  <a:gd name="T57" fmla="*/ 90 h 481"/>
                  <a:gd name="T58" fmla="*/ 2 w 483"/>
                  <a:gd name="T59" fmla="*/ 410 h 481"/>
                  <a:gd name="T60" fmla="*/ 12 w 483"/>
                  <a:gd name="T61" fmla="*/ 434 h 481"/>
                  <a:gd name="T62" fmla="*/ 27 w 483"/>
                  <a:gd name="T63" fmla="*/ 456 h 481"/>
                  <a:gd name="T64" fmla="*/ 48 w 483"/>
                  <a:gd name="T65" fmla="*/ 471 h 481"/>
                  <a:gd name="T66" fmla="*/ 73 w 483"/>
                  <a:gd name="T67" fmla="*/ 480 h 481"/>
                  <a:gd name="T68" fmla="*/ 392 w 483"/>
                  <a:gd name="T69" fmla="*/ 481 h 481"/>
                  <a:gd name="T70" fmla="*/ 418 w 483"/>
                  <a:gd name="T71" fmla="*/ 478 h 481"/>
                  <a:gd name="T72" fmla="*/ 442 w 483"/>
                  <a:gd name="T73" fmla="*/ 466 h 481"/>
                  <a:gd name="T74" fmla="*/ 461 w 483"/>
                  <a:gd name="T75" fmla="*/ 449 h 481"/>
                  <a:gd name="T76" fmla="*/ 475 w 483"/>
                  <a:gd name="T77" fmla="*/ 427 h 481"/>
                  <a:gd name="T78" fmla="*/ 482 w 483"/>
                  <a:gd name="T79" fmla="*/ 401 h 481"/>
                  <a:gd name="T80" fmla="*/ 482 w 483"/>
                  <a:gd name="T81" fmla="*/ 81 h 481"/>
                  <a:gd name="T82" fmla="*/ 475 w 483"/>
                  <a:gd name="T83" fmla="*/ 56 h 481"/>
                  <a:gd name="T84" fmla="*/ 461 w 483"/>
                  <a:gd name="T85" fmla="*/ 33 h 481"/>
                  <a:gd name="T86" fmla="*/ 442 w 483"/>
                  <a:gd name="T87" fmla="*/ 16 h 481"/>
                  <a:gd name="T88" fmla="*/ 418 w 483"/>
                  <a:gd name="T89" fmla="*/ 4 h 481"/>
                  <a:gd name="T90" fmla="*/ 392 w 483"/>
                  <a:gd name="T9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3" h="481">
                    <a:moveTo>
                      <a:pt x="453" y="391"/>
                    </a:moveTo>
                    <a:lnTo>
                      <a:pt x="452" y="398"/>
                    </a:lnTo>
                    <a:lnTo>
                      <a:pt x="451" y="403"/>
                    </a:lnTo>
                    <a:lnTo>
                      <a:pt x="450" y="410"/>
                    </a:lnTo>
                    <a:lnTo>
                      <a:pt x="447" y="415"/>
                    </a:lnTo>
                    <a:lnTo>
                      <a:pt x="445" y="420"/>
                    </a:lnTo>
                    <a:lnTo>
                      <a:pt x="442" y="425"/>
                    </a:lnTo>
                    <a:lnTo>
                      <a:pt x="439" y="430"/>
                    </a:lnTo>
                    <a:lnTo>
                      <a:pt x="435" y="434"/>
                    </a:lnTo>
                    <a:lnTo>
                      <a:pt x="430" y="438"/>
                    </a:lnTo>
                    <a:lnTo>
                      <a:pt x="426" y="442"/>
                    </a:lnTo>
                    <a:lnTo>
                      <a:pt x="421" y="444"/>
                    </a:lnTo>
                    <a:lnTo>
                      <a:pt x="415" y="447"/>
                    </a:lnTo>
                    <a:lnTo>
                      <a:pt x="410" y="449"/>
                    </a:lnTo>
                    <a:lnTo>
                      <a:pt x="405" y="450"/>
                    </a:lnTo>
                    <a:lnTo>
                      <a:pt x="398" y="451"/>
                    </a:lnTo>
                    <a:lnTo>
                      <a:pt x="392" y="451"/>
                    </a:lnTo>
                    <a:lnTo>
                      <a:pt x="91" y="451"/>
                    </a:lnTo>
                    <a:lnTo>
                      <a:pt x="85" y="451"/>
                    </a:lnTo>
                    <a:lnTo>
                      <a:pt x="79" y="450"/>
                    </a:lnTo>
                    <a:lnTo>
                      <a:pt x="73" y="449"/>
                    </a:lnTo>
                    <a:lnTo>
                      <a:pt x="68" y="447"/>
                    </a:lnTo>
                    <a:lnTo>
                      <a:pt x="62" y="444"/>
                    </a:lnTo>
                    <a:lnTo>
                      <a:pt x="57" y="442"/>
                    </a:lnTo>
                    <a:lnTo>
                      <a:pt x="53" y="438"/>
                    </a:lnTo>
                    <a:lnTo>
                      <a:pt x="48" y="434"/>
                    </a:lnTo>
                    <a:lnTo>
                      <a:pt x="44" y="430"/>
                    </a:lnTo>
                    <a:lnTo>
                      <a:pt x="41" y="425"/>
                    </a:lnTo>
                    <a:lnTo>
                      <a:pt x="38" y="420"/>
                    </a:lnTo>
                    <a:lnTo>
                      <a:pt x="36" y="415"/>
                    </a:lnTo>
                    <a:lnTo>
                      <a:pt x="33" y="410"/>
                    </a:lnTo>
                    <a:lnTo>
                      <a:pt x="32" y="403"/>
                    </a:lnTo>
                    <a:lnTo>
                      <a:pt x="31" y="398"/>
                    </a:lnTo>
                    <a:lnTo>
                      <a:pt x="31" y="391"/>
                    </a:lnTo>
                    <a:lnTo>
                      <a:pt x="31" y="90"/>
                    </a:lnTo>
                    <a:lnTo>
                      <a:pt x="31" y="85"/>
                    </a:lnTo>
                    <a:lnTo>
                      <a:pt x="32" y="78"/>
                    </a:lnTo>
                    <a:lnTo>
                      <a:pt x="33" y="73"/>
                    </a:lnTo>
                    <a:lnTo>
                      <a:pt x="36" y="67"/>
                    </a:lnTo>
                    <a:lnTo>
                      <a:pt x="38" y="62"/>
                    </a:lnTo>
                    <a:lnTo>
                      <a:pt x="41" y="57"/>
                    </a:lnTo>
                    <a:lnTo>
                      <a:pt x="44" y="52"/>
                    </a:lnTo>
                    <a:lnTo>
                      <a:pt x="48" y="48"/>
                    </a:lnTo>
                    <a:lnTo>
                      <a:pt x="53" y="44"/>
                    </a:lnTo>
                    <a:lnTo>
                      <a:pt x="57" y="41"/>
                    </a:lnTo>
                    <a:lnTo>
                      <a:pt x="62" y="37"/>
                    </a:lnTo>
                    <a:lnTo>
                      <a:pt x="68" y="35"/>
                    </a:lnTo>
                    <a:lnTo>
                      <a:pt x="73" y="33"/>
                    </a:lnTo>
                    <a:lnTo>
                      <a:pt x="79" y="31"/>
                    </a:lnTo>
                    <a:lnTo>
                      <a:pt x="85" y="31"/>
                    </a:lnTo>
                    <a:lnTo>
                      <a:pt x="91" y="30"/>
                    </a:lnTo>
                    <a:lnTo>
                      <a:pt x="392" y="30"/>
                    </a:lnTo>
                    <a:lnTo>
                      <a:pt x="398" y="31"/>
                    </a:lnTo>
                    <a:lnTo>
                      <a:pt x="405" y="31"/>
                    </a:lnTo>
                    <a:lnTo>
                      <a:pt x="410" y="33"/>
                    </a:lnTo>
                    <a:lnTo>
                      <a:pt x="415" y="35"/>
                    </a:lnTo>
                    <a:lnTo>
                      <a:pt x="421" y="37"/>
                    </a:lnTo>
                    <a:lnTo>
                      <a:pt x="426" y="41"/>
                    </a:lnTo>
                    <a:lnTo>
                      <a:pt x="430" y="44"/>
                    </a:lnTo>
                    <a:lnTo>
                      <a:pt x="435" y="48"/>
                    </a:lnTo>
                    <a:lnTo>
                      <a:pt x="439" y="52"/>
                    </a:lnTo>
                    <a:lnTo>
                      <a:pt x="442" y="57"/>
                    </a:lnTo>
                    <a:lnTo>
                      <a:pt x="445" y="62"/>
                    </a:lnTo>
                    <a:lnTo>
                      <a:pt x="447" y="67"/>
                    </a:lnTo>
                    <a:lnTo>
                      <a:pt x="450" y="73"/>
                    </a:lnTo>
                    <a:lnTo>
                      <a:pt x="451" y="78"/>
                    </a:lnTo>
                    <a:lnTo>
                      <a:pt x="452" y="85"/>
                    </a:lnTo>
                    <a:lnTo>
                      <a:pt x="453" y="90"/>
                    </a:lnTo>
                    <a:lnTo>
                      <a:pt x="453" y="391"/>
                    </a:lnTo>
                    <a:close/>
                    <a:moveTo>
                      <a:pt x="392" y="0"/>
                    </a:moveTo>
                    <a:lnTo>
                      <a:pt x="91" y="0"/>
                    </a:lnTo>
                    <a:lnTo>
                      <a:pt x="82" y="1"/>
                    </a:lnTo>
                    <a:lnTo>
                      <a:pt x="73" y="2"/>
                    </a:lnTo>
                    <a:lnTo>
                      <a:pt x="65" y="4"/>
                    </a:lnTo>
                    <a:lnTo>
                      <a:pt x="56" y="7"/>
                    </a:lnTo>
                    <a:lnTo>
                      <a:pt x="48" y="11"/>
                    </a:lnTo>
                    <a:lnTo>
                      <a:pt x="41" y="16"/>
                    </a:lnTo>
                    <a:lnTo>
                      <a:pt x="33" y="20"/>
                    </a:lnTo>
                    <a:lnTo>
                      <a:pt x="27" y="27"/>
                    </a:lnTo>
                    <a:lnTo>
                      <a:pt x="22" y="33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8" y="56"/>
                    </a:lnTo>
                    <a:lnTo>
                      <a:pt x="5" y="63"/>
                    </a:lnTo>
                    <a:lnTo>
                      <a:pt x="2" y="73"/>
                    </a:lnTo>
                    <a:lnTo>
                      <a:pt x="1" y="81"/>
                    </a:lnTo>
                    <a:lnTo>
                      <a:pt x="0" y="90"/>
                    </a:lnTo>
                    <a:lnTo>
                      <a:pt x="0" y="391"/>
                    </a:lnTo>
                    <a:lnTo>
                      <a:pt x="1" y="401"/>
                    </a:lnTo>
                    <a:lnTo>
                      <a:pt x="2" y="410"/>
                    </a:lnTo>
                    <a:lnTo>
                      <a:pt x="5" y="418"/>
                    </a:lnTo>
                    <a:lnTo>
                      <a:pt x="8" y="427"/>
                    </a:lnTo>
                    <a:lnTo>
                      <a:pt x="12" y="434"/>
                    </a:lnTo>
                    <a:lnTo>
                      <a:pt x="16" y="442"/>
                    </a:lnTo>
                    <a:lnTo>
                      <a:pt x="22" y="449"/>
                    </a:lnTo>
                    <a:lnTo>
                      <a:pt x="27" y="456"/>
                    </a:lnTo>
                    <a:lnTo>
                      <a:pt x="33" y="461"/>
                    </a:lnTo>
                    <a:lnTo>
                      <a:pt x="41" y="466"/>
                    </a:lnTo>
                    <a:lnTo>
                      <a:pt x="48" y="471"/>
                    </a:lnTo>
                    <a:lnTo>
                      <a:pt x="56" y="475"/>
                    </a:lnTo>
                    <a:lnTo>
                      <a:pt x="65" y="478"/>
                    </a:lnTo>
                    <a:lnTo>
                      <a:pt x="73" y="480"/>
                    </a:lnTo>
                    <a:lnTo>
                      <a:pt x="82" y="481"/>
                    </a:lnTo>
                    <a:lnTo>
                      <a:pt x="91" y="481"/>
                    </a:lnTo>
                    <a:lnTo>
                      <a:pt x="392" y="481"/>
                    </a:lnTo>
                    <a:lnTo>
                      <a:pt x="401" y="481"/>
                    </a:lnTo>
                    <a:lnTo>
                      <a:pt x="410" y="480"/>
                    </a:lnTo>
                    <a:lnTo>
                      <a:pt x="418" y="478"/>
                    </a:lnTo>
                    <a:lnTo>
                      <a:pt x="427" y="475"/>
                    </a:lnTo>
                    <a:lnTo>
                      <a:pt x="436" y="471"/>
                    </a:lnTo>
                    <a:lnTo>
                      <a:pt x="442" y="466"/>
                    </a:lnTo>
                    <a:lnTo>
                      <a:pt x="450" y="461"/>
                    </a:lnTo>
                    <a:lnTo>
                      <a:pt x="456" y="456"/>
                    </a:lnTo>
                    <a:lnTo>
                      <a:pt x="461" y="449"/>
                    </a:lnTo>
                    <a:lnTo>
                      <a:pt x="467" y="442"/>
                    </a:lnTo>
                    <a:lnTo>
                      <a:pt x="471" y="434"/>
                    </a:lnTo>
                    <a:lnTo>
                      <a:pt x="475" y="427"/>
                    </a:lnTo>
                    <a:lnTo>
                      <a:pt x="479" y="418"/>
                    </a:lnTo>
                    <a:lnTo>
                      <a:pt x="481" y="410"/>
                    </a:lnTo>
                    <a:lnTo>
                      <a:pt x="482" y="401"/>
                    </a:lnTo>
                    <a:lnTo>
                      <a:pt x="483" y="391"/>
                    </a:lnTo>
                    <a:lnTo>
                      <a:pt x="483" y="90"/>
                    </a:lnTo>
                    <a:lnTo>
                      <a:pt x="482" y="81"/>
                    </a:lnTo>
                    <a:lnTo>
                      <a:pt x="481" y="73"/>
                    </a:lnTo>
                    <a:lnTo>
                      <a:pt x="479" y="63"/>
                    </a:lnTo>
                    <a:lnTo>
                      <a:pt x="475" y="56"/>
                    </a:lnTo>
                    <a:lnTo>
                      <a:pt x="471" y="47"/>
                    </a:lnTo>
                    <a:lnTo>
                      <a:pt x="467" y="40"/>
                    </a:lnTo>
                    <a:lnTo>
                      <a:pt x="461" y="33"/>
                    </a:lnTo>
                    <a:lnTo>
                      <a:pt x="456" y="27"/>
                    </a:lnTo>
                    <a:lnTo>
                      <a:pt x="450" y="21"/>
                    </a:lnTo>
                    <a:lnTo>
                      <a:pt x="442" y="16"/>
                    </a:lnTo>
                    <a:lnTo>
                      <a:pt x="436" y="11"/>
                    </a:lnTo>
                    <a:lnTo>
                      <a:pt x="427" y="7"/>
                    </a:lnTo>
                    <a:lnTo>
                      <a:pt x="418" y="4"/>
                    </a:lnTo>
                    <a:lnTo>
                      <a:pt x="410" y="2"/>
                    </a:lnTo>
                    <a:lnTo>
                      <a:pt x="401" y="1"/>
                    </a:lnTo>
                    <a:lnTo>
                      <a:pt x="392" y="0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16"/>
              <p:cNvSpPr>
                <a:spLocks/>
              </p:cNvSpPr>
              <p:nvPr/>
            </p:nvSpPr>
            <p:spPr bwMode="auto">
              <a:xfrm>
                <a:off x="409575" y="3186113"/>
                <a:ext cx="57150" cy="9525"/>
              </a:xfrm>
              <a:custGeom>
                <a:avLst/>
                <a:gdLst>
                  <a:gd name="T0" fmla="*/ 15 w 181"/>
                  <a:gd name="T1" fmla="*/ 30 h 30"/>
                  <a:gd name="T2" fmla="*/ 166 w 181"/>
                  <a:gd name="T3" fmla="*/ 30 h 30"/>
                  <a:gd name="T4" fmla="*/ 169 w 181"/>
                  <a:gd name="T5" fmla="*/ 29 h 30"/>
                  <a:gd name="T6" fmla="*/ 172 w 181"/>
                  <a:gd name="T7" fmla="*/ 28 h 30"/>
                  <a:gd name="T8" fmla="*/ 174 w 181"/>
                  <a:gd name="T9" fmla="*/ 27 h 30"/>
                  <a:gd name="T10" fmla="*/ 176 w 181"/>
                  <a:gd name="T11" fmla="*/ 25 h 30"/>
                  <a:gd name="T12" fmla="*/ 178 w 181"/>
                  <a:gd name="T13" fmla="*/ 23 h 30"/>
                  <a:gd name="T14" fmla="*/ 180 w 181"/>
                  <a:gd name="T15" fmla="*/ 20 h 30"/>
                  <a:gd name="T16" fmla="*/ 181 w 181"/>
                  <a:gd name="T17" fmla="*/ 17 h 30"/>
                  <a:gd name="T18" fmla="*/ 181 w 181"/>
                  <a:gd name="T19" fmla="*/ 15 h 30"/>
                  <a:gd name="T20" fmla="*/ 181 w 181"/>
                  <a:gd name="T21" fmla="*/ 12 h 30"/>
                  <a:gd name="T22" fmla="*/ 180 w 181"/>
                  <a:gd name="T23" fmla="*/ 9 h 30"/>
                  <a:gd name="T24" fmla="*/ 178 w 181"/>
                  <a:gd name="T25" fmla="*/ 7 h 30"/>
                  <a:gd name="T26" fmla="*/ 176 w 181"/>
                  <a:gd name="T27" fmla="*/ 4 h 30"/>
                  <a:gd name="T28" fmla="*/ 174 w 181"/>
                  <a:gd name="T29" fmla="*/ 2 h 30"/>
                  <a:gd name="T30" fmla="*/ 172 w 181"/>
                  <a:gd name="T31" fmla="*/ 1 h 30"/>
                  <a:gd name="T32" fmla="*/ 169 w 181"/>
                  <a:gd name="T33" fmla="*/ 0 h 30"/>
                  <a:gd name="T34" fmla="*/ 166 w 181"/>
                  <a:gd name="T35" fmla="*/ 0 h 30"/>
                  <a:gd name="T36" fmla="*/ 15 w 181"/>
                  <a:gd name="T37" fmla="*/ 0 h 30"/>
                  <a:gd name="T38" fmla="*/ 12 w 181"/>
                  <a:gd name="T39" fmla="*/ 0 h 30"/>
                  <a:gd name="T40" fmla="*/ 9 w 181"/>
                  <a:gd name="T41" fmla="*/ 1 h 30"/>
                  <a:gd name="T42" fmla="*/ 7 w 181"/>
                  <a:gd name="T43" fmla="*/ 2 h 30"/>
                  <a:gd name="T44" fmla="*/ 5 w 181"/>
                  <a:gd name="T45" fmla="*/ 4 h 30"/>
                  <a:gd name="T46" fmla="*/ 3 w 181"/>
                  <a:gd name="T47" fmla="*/ 7 h 30"/>
                  <a:gd name="T48" fmla="*/ 1 w 181"/>
                  <a:gd name="T49" fmla="*/ 9 h 30"/>
                  <a:gd name="T50" fmla="*/ 0 w 181"/>
                  <a:gd name="T51" fmla="*/ 12 h 30"/>
                  <a:gd name="T52" fmla="*/ 0 w 181"/>
                  <a:gd name="T53" fmla="*/ 15 h 30"/>
                  <a:gd name="T54" fmla="*/ 0 w 181"/>
                  <a:gd name="T55" fmla="*/ 17 h 30"/>
                  <a:gd name="T56" fmla="*/ 1 w 181"/>
                  <a:gd name="T57" fmla="*/ 20 h 30"/>
                  <a:gd name="T58" fmla="*/ 3 w 181"/>
                  <a:gd name="T59" fmla="*/ 23 h 30"/>
                  <a:gd name="T60" fmla="*/ 5 w 181"/>
                  <a:gd name="T61" fmla="*/ 25 h 30"/>
                  <a:gd name="T62" fmla="*/ 7 w 181"/>
                  <a:gd name="T63" fmla="*/ 27 h 30"/>
                  <a:gd name="T64" fmla="*/ 9 w 181"/>
                  <a:gd name="T65" fmla="*/ 28 h 30"/>
                  <a:gd name="T66" fmla="*/ 12 w 181"/>
                  <a:gd name="T67" fmla="*/ 29 h 30"/>
                  <a:gd name="T68" fmla="*/ 15 w 181"/>
                  <a:gd name="T69" fmla="*/ 30 h 30"/>
                  <a:gd name="T70" fmla="*/ 15 w 181"/>
                  <a:gd name="T7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30">
                    <a:moveTo>
                      <a:pt x="15" y="30"/>
                    </a:moveTo>
                    <a:lnTo>
                      <a:pt x="166" y="30"/>
                    </a:lnTo>
                    <a:lnTo>
                      <a:pt x="169" y="29"/>
                    </a:lnTo>
                    <a:lnTo>
                      <a:pt x="172" y="28"/>
                    </a:lnTo>
                    <a:lnTo>
                      <a:pt x="174" y="27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1" y="17"/>
                    </a:lnTo>
                    <a:lnTo>
                      <a:pt x="181" y="15"/>
                    </a:lnTo>
                    <a:lnTo>
                      <a:pt x="181" y="12"/>
                    </a:lnTo>
                    <a:lnTo>
                      <a:pt x="180" y="9"/>
                    </a:lnTo>
                    <a:lnTo>
                      <a:pt x="178" y="7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8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17"/>
              <p:cNvSpPr>
                <a:spLocks/>
              </p:cNvSpPr>
              <p:nvPr/>
            </p:nvSpPr>
            <p:spPr bwMode="auto">
              <a:xfrm>
                <a:off x="409575" y="3205163"/>
                <a:ext cx="38100" cy="9525"/>
              </a:xfrm>
              <a:custGeom>
                <a:avLst/>
                <a:gdLst>
                  <a:gd name="T0" fmla="*/ 106 w 121"/>
                  <a:gd name="T1" fmla="*/ 0 h 30"/>
                  <a:gd name="T2" fmla="*/ 15 w 121"/>
                  <a:gd name="T3" fmla="*/ 0 h 30"/>
                  <a:gd name="T4" fmla="*/ 12 w 121"/>
                  <a:gd name="T5" fmla="*/ 0 h 30"/>
                  <a:gd name="T6" fmla="*/ 9 w 121"/>
                  <a:gd name="T7" fmla="*/ 1 h 30"/>
                  <a:gd name="T8" fmla="*/ 7 w 121"/>
                  <a:gd name="T9" fmla="*/ 2 h 30"/>
                  <a:gd name="T10" fmla="*/ 5 w 121"/>
                  <a:gd name="T11" fmla="*/ 4 h 30"/>
                  <a:gd name="T12" fmla="*/ 3 w 121"/>
                  <a:gd name="T13" fmla="*/ 7 h 30"/>
                  <a:gd name="T14" fmla="*/ 1 w 121"/>
                  <a:gd name="T15" fmla="*/ 9 h 30"/>
                  <a:gd name="T16" fmla="*/ 0 w 121"/>
                  <a:gd name="T17" fmla="*/ 12 h 30"/>
                  <a:gd name="T18" fmla="*/ 0 w 121"/>
                  <a:gd name="T19" fmla="*/ 15 h 30"/>
                  <a:gd name="T20" fmla="*/ 0 w 121"/>
                  <a:gd name="T21" fmla="*/ 18 h 30"/>
                  <a:gd name="T22" fmla="*/ 1 w 121"/>
                  <a:gd name="T23" fmla="*/ 21 h 30"/>
                  <a:gd name="T24" fmla="*/ 3 w 121"/>
                  <a:gd name="T25" fmla="*/ 24 h 30"/>
                  <a:gd name="T26" fmla="*/ 5 w 121"/>
                  <a:gd name="T27" fmla="*/ 26 h 30"/>
                  <a:gd name="T28" fmla="*/ 7 w 121"/>
                  <a:gd name="T29" fmla="*/ 27 h 30"/>
                  <a:gd name="T30" fmla="*/ 9 w 121"/>
                  <a:gd name="T31" fmla="*/ 29 h 30"/>
                  <a:gd name="T32" fmla="*/ 12 w 121"/>
                  <a:gd name="T33" fmla="*/ 29 h 30"/>
                  <a:gd name="T34" fmla="*/ 15 w 121"/>
                  <a:gd name="T35" fmla="*/ 30 h 30"/>
                  <a:gd name="T36" fmla="*/ 106 w 121"/>
                  <a:gd name="T37" fmla="*/ 30 h 30"/>
                  <a:gd name="T38" fmla="*/ 109 w 121"/>
                  <a:gd name="T39" fmla="*/ 29 h 30"/>
                  <a:gd name="T40" fmla="*/ 111 w 121"/>
                  <a:gd name="T41" fmla="*/ 29 h 30"/>
                  <a:gd name="T42" fmla="*/ 114 w 121"/>
                  <a:gd name="T43" fmla="*/ 27 h 30"/>
                  <a:gd name="T44" fmla="*/ 116 w 121"/>
                  <a:gd name="T45" fmla="*/ 26 h 30"/>
                  <a:gd name="T46" fmla="*/ 118 w 121"/>
                  <a:gd name="T47" fmla="*/ 24 h 30"/>
                  <a:gd name="T48" fmla="*/ 119 w 121"/>
                  <a:gd name="T49" fmla="*/ 21 h 30"/>
                  <a:gd name="T50" fmla="*/ 121 w 121"/>
                  <a:gd name="T51" fmla="*/ 18 h 30"/>
                  <a:gd name="T52" fmla="*/ 121 w 121"/>
                  <a:gd name="T53" fmla="*/ 15 h 30"/>
                  <a:gd name="T54" fmla="*/ 121 w 121"/>
                  <a:gd name="T55" fmla="*/ 12 h 30"/>
                  <a:gd name="T56" fmla="*/ 119 w 121"/>
                  <a:gd name="T57" fmla="*/ 9 h 30"/>
                  <a:gd name="T58" fmla="*/ 118 w 121"/>
                  <a:gd name="T59" fmla="*/ 7 h 30"/>
                  <a:gd name="T60" fmla="*/ 116 w 121"/>
                  <a:gd name="T61" fmla="*/ 4 h 30"/>
                  <a:gd name="T62" fmla="*/ 114 w 121"/>
                  <a:gd name="T63" fmla="*/ 2 h 30"/>
                  <a:gd name="T64" fmla="*/ 111 w 121"/>
                  <a:gd name="T65" fmla="*/ 1 h 30"/>
                  <a:gd name="T66" fmla="*/ 109 w 121"/>
                  <a:gd name="T67" fmla="*/ 0 h 30"/>
                  <a:gd name="T68" fmla="*/ 106 w 121"/>
                  <a:gd name="T69" fmla="*/ 0 h 30"/>
                  <a:gd name="T70" fmla="*/ 106 w 121"/>
                  <a:gd name="T7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1" h="30">
                    <a:moveTo>
                      <a:pt x="106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4"/>
                    </a:lnTo>
                    <a:lnTo>
                      <a:pt x="5" y="26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06" y="30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4" y="27"/>
                    </a:lnTo>
                    <a:lnTo>
                      <a:pt x="116" y="26"/>
                    </a:lnTo>
                    <a:lnTo>
                      <a:pt x="118" y="24"/>
                    </a:lnTo>
                    <a:lnTo>
                      <a:pt x="119" y="21"/>
                    </a:lnTo>
                    <a:lnTo>
                      <a:pt x="121" y="18"/>
                    </a:lnTo>
                    <a:lnTo>
                      <a:pt x="121" y="15"/>
                    </a:lnTo>
                    <a:lnTo>
                      <a:pt x="121" y="12"/>
                    </a:lnTo>
                    <a:lnTo>
                      <a:pt x="119" y="9"/>
                    </a:lnTo>
                    <a:lnTo>
                      <a:pt x="118" y="7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 18"/>
              <p:cNvSpPr>
                <a:spLocks/>
              </p:cNvSpPr>
              <p:nvPr/>
            </p:nvSpPr>
            <p:spPr bwMode="auto">
              <a:xfrm>
                <a:off x="447675" y="3252788"/>
                <a:ext cx="38100" cy="9525"/>
              </a:xfrm>
              <a:custGeom>
                <a:avLst/>
                <a:gdLst>
                  <a:gd name="T0" fmla="*/ 105 w 120"/>
                  <a:gd name="T1" fmla="*/ 0 h 30"/>
                  <a:gd name="T2" fmla="*/ 15 w 120"/>
                  <a:gd name="T3" fmla="*/ 0 h 30"/>
                  <a:gd name="T4" fmla="*/ 11 w 120"/>
                  <a:gd name="T5" fmla="*/ 0 h 30"/>
                  <a:gd name="T6" fmla="*/ 9 w 120"/>
                  <a:gd name="T7" fmla="*/ 1 h 30"/>
                  <a:gd name="T8" fmla="*/ 6 w 120"/>
                  <a:gd name="T9" fmla="*/ 2 h 30"/>
                  <a:gd name="T10" fmla="*/ 4 w 120"/>
                  <a:gd name="T11" fmla="*/ 5 h 30"/>
                  <a:gd name="T12" fmla="*/ 2 w 120"/>
                  <a:gd name="T13" fmla="*/ 7 h 30"/>
                  <a:gd name="T14" fmla="*/ 1 w 120"/>
                  <a:gd name="T15" fmla="*/ 10 h 30"/>
                  <a:gd name="T16" fmla="*/ 0 w 120"/>
                  <a:gd name="T17" fmla="*/ 12 h 30"/>
                  <a:gd name="T18" fmla="*/ 0 w 120"/>
                  <a:gd name="T19" fmla="*/ 15 h 30"/>
                  <a:gd name="T20" fmla="*/ 0 w 120"/>
                  <a:gd name="T21" fmla="*/ 19 h 30"/>
                  <a:gd name="T22" fmla="*/ 1 w 120"/>
                  <a:gd name="T23" fmla="*/ 22 h 30"/>
                  <a:gd name="T24" fmla="*/ 2 w 120"/>
                  <a:gd name="T25" fmla="*/ 24 h 30"/>
                  <a:gd name="T26" fmla="*/ 4 w 120"/>
                  <a:gd name="T27" fmla="*/ 26 h 30"/>
                  <a:gd name="T28" fmla="*/ 6 w 120"/>
                  <a:gd name="T29" fmla="*/ 28 h 30"/>
                  <a:gd name="T30" fmla="*/ 9 w 120"/>
                  <a:gd name="T31" fmla="*/ 29 h 30"/>
                  <a:gd name="T32" fmla="*/ 11 w 120"/>
                  <a:gd name="T33" fmla="*/ 30 h 30"/>
                  <a:gd name="T34" fmla="*/ 15 w 120"/>
                  <a:gd name="T35" fmla="*/ 30 h 30"/>
                  <a:gd name="T36" fmla="*/ 105 w 120"/>
                  <a:gd name="T37" fmla="*/ 30 h 30"/>
                  <a:gd name="T38" fmla="*/ 108 w 120"/>
                  <a:gd name="T39" fmla="*/ 30 h 30"/>
                  <a:gd name="T40" fmla="*/ 111 w 120"/>
                  <a:gd name="T41" fmla="*/ 29 h 30"/>
                  <a:gd name="T42" fmla="*/ 113 w 120"/>
                  <a:gd name="T43" fmla="*/ 28 h 30"/>
                  <a:gd name="T44" fmla="*/ 115 w 120"/>
                  <a:gd name="T45" fmla="*/ 26 h 30"/>
                  <a:gd name="T46" fmla="*/ 117 w 120"/>
                  <a:gd name="T47" fmla="*/ 24 h 30"/>
                  <a:gd name="T48" fmla="*/ 119 w 120"/>
                  <a:gd name="T49" fmla="*/ 22 h 30"/>
                  <a:gd name="T50" fmla="*/ 120 w 120"/>
                  <a:gd name="T51" fmla="*/ 19 h 30"/>
                  <a:gd name="T52" fmla="*/ 120 w 120"/>
                  <a:gd name="T53" fmla="*/ 15 h 30"/>
                  <a:gd name="T54" fmla="*/ 120 w 120"/>
                  <a:gd name="T55" fmla="*/ 12 h 30"/>
                  <a:gd name="T56" fmla="*/ 119 w 120"/>
                  <a:gd name="T57" fmla="*/ 10 h 30"/>
                  <a:gd name="T58" fmla="*/ 117 w 120"/>
                  <a:gd name="T59" fmla="*/ 7 h 30"/>
                  <a:gd name="T60" fmla="*/ 115 w 120"/>
                  <a:gd name="T61" fmla="*/ 5 h 30"/>
                  <a:gd name="T62" fmla="*/ 113 w 120"/>
                  <a:gd name="T63" fmla="*/ 2 h 30"/>
                  <a:gd name="T64" fmla="*/ 111 w 120"/>
                  <a:gd name="T65" fmla="*/ 1 h 30"/>
                  <a:gd name="T66" fmla="*/ 108 w 120"/>
                  <a:gd name="T67" fmla="*/ 0 h 30"/>
                  <a:gd name="T68" fmla="*/ 105 w 120"/>
                  <a:gd name="T69" fmla="*/ 0 h 30"/>
                  <a:gd name="T70" fmla="*/ 105 w 120"/>
                  <a:gd name="T7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0" h="30">
                    <a:moveTo>
                      <a:pt x="10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9" y="29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05" y="30"/>
                    </a:lnTo>
                    <a:lnTo>
                      <a:pt x="108" y="30"/>
                    </a:lnTo>
                    <a:lnTo>
                      <a:pt x="111" y="29"/>
                    </a:lnTo>
                    <a:lnTo>
                      <a:pt x="113" y="28"/>
                    </a:lnTo>
                    <a:lnTo>
                      <a:pt x="115" y="26"/>
                    </a:lnTo>
                    <a:lnTo>
                      <a:pt x="117" y="24"/>
                    </a:lnTo>
                    <a:lnTo>
                      <a:pt x="119" y="22"/>
                    </a:lnTo>
                    <a:lnTo>
                      <a:pt x="120" y="19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10"/>
                    </a:lnTo>
                    <a:lnTo>
                      <a:pt x="117" y="7"/>
                    </a:lnTo>
                    <a:lnTo>
                      <a:pt x="115" y="5"/>
                    </a:lnTo>
                    <a:lnTo>
                      <a:pt x="113" y="2"/>
                    </a:lnTo>
                    <a:lnTo>
                      <a:pt x="111" y="1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1" name="Group 102"/>
            <p:cNvGrpSpPr/>
            <p:nvPr/>
          </p:nvGrpSpPr>
          <p:grpSpPr>
            <a:xfrm>
              <a:off x="1300340" y="514280"/>
              <a:ext cx="213175" cy="206070"/>
              <a:chOff x="5514975" y="831850"/>
              <a:chExt cx="238125" cy="230188"/>
            </a:xfrm>
            <a:solidFill>
              <a:sysClr val="window" lastClr="FFFFFF"/>
            </a:solidFill>
          </p:grpSpPr>
          <p:sp>
            <p:nvSpPr>
              <p:cNvPr id="245" name="Freeform 87"/>
              <p:cNvSpPr>
                <a:spLocks noEditPoints="1"/>
              </p:cNvSpPr>
              <p:nvPr/>
            </p:nvSpPr>
            <p:spPr bwMode="auto">
              <a:xfrm>
                <a:off x="5605463" y="1004888"/>
                <a:ext cx="57150" cy="57150"/>
              </a:xfrm>
              <a:custGeom>
                <a:avLst/>
                <a:gdLst>
                  <a:gd name="T0" fmla="*/ 79 w 182"/>
                  <a:gd name="T1" fmla="*/ 150 h 181"/>
                  <a:gd name="T2" fmla="*/ 63 w 182"/>
                  <a:gd name="T3" fmla="*/ 144 h 181"/>
                  <a:gd name="T4" fmla="*/ 49 w 182"/>
                  <a:gd name="T5" fmla="*/ 133 h 181"/>
                  <a:gd name="T6" fmla="*/ 38 w 182"/>
                  <a:gd name="T7" fmla="*/ 119 h 181"/>
                  <a:gd name="T8" fmla="*/ 32 w 182"/>
                  <a:gd name="T9" fmla="*/ 103 h 181"/>
                  <a:gd name="T10" fmla="*/ 30 w 182"/>
                  <a:gd name="T11" fmla="*/ 85 h 181"/>
                  <a:gd name="T12" fmla="*/ 35 w 182"/>
                  <a:gd name="T13" fmla="*/ 66 h 181"/>
                  <a:gd name="T14" fmla="*/ 44 w 182"/>
                  <a:gd name="T15" fmla="*/ 51 h 181"/>
                  <a:gd name="T16" fmla="*/ 57 w 182"/>
                  <a:gd name="T17" fmla="*/ 41 h 181"/>
                  <a:gd name="T18" fmla="*/ 73 w 182"/>
                  <a:gd name="T19" fmla="*/ 32 h 181"/>
                  <a:gd name="T20" fmla="*/ 91 w 182"/>
                  <a:gd name="T21" fmla="*/ 30 h 181"/>
                  <a:gd name="T22" fmla="*/ 109 w 182"/>
                  <a:gd name="T23" fmla="*/ 32 h 181"/>
                  <a:gd name="T24" fmla="*/ 125 w 182"/>
                  <a:gd name="T25" fmla="*/ 41 h 181"/>
                  <a:gd name="T26" fmla="*/ 138 w 182"/>
                  <a:gd name="T27" fmla="*/ 51 h 181"/>
                  <a:gd name="T28" fmla="*/ 146 w 182"/>
                  <a:gd name="T29" fmla="*/ 66 h 181"/>
                  <a:gd name="T30" fmla="*/ 152 w 182"/>
                  <a:gd name="T31" fmla="*/ 85 h 181"/>
                  <a:gd name="T32" fmla="*/ 151 w 182"/>
                  <a:gd name="T33" fmla="*/ 103 h 181"/>
                  <a:gd name="T34" fmla="*/ 144 w 182"/>
                  <a:gd name="T35" fmla="*/ 119 h 181"/>
                  <a:gd name="T36" fmla="*/ 133 w 182"/>
                  <a:gd name="T37" fmla="*/ 133 h 181"/>
                  <a:gd name="T38" fmla="*/ 120 w 182"/>
                  <a:gd name="T39" fmla="*/ 144 h 181"/>
                  <a:gd name="T40" fmla="*/ 103 w 182"/>
                  <a:gd name="T41" fmla="*/ 150 h 181"/>
                  <a:gd name="T42" fmla="*/ 91 w 182"/>
                  <a:gd name="T43" fmla="*/ 0 h 181"/>
                  <a:gd name="T44" fmla="*/ 64 w 182"/>
                  <a:gd name="T45" fmla="*/ 4 h 181"/>
                  <a:gd name="T46" fmla="*/ 40 w 182"/>
                  <a:gd name="T47" fmla="*/ 15 h 181"/>
                  <a:gd name="T48" fmla="*/ 21 w 182"/>
                  <a:gd name="T49" fmla="*/ 33 h 181"/>
                  <a:gd name="T50" fmla="*/ 7 w 182"/>
                  <a:gd name="T51" fmla="*/ 55 h 181"/>
                  <a:gd name="T52" fmla="*/ 0 w 182"/>
                  <a:gd name="T53" fmla="*/ 81 h 181"/>
                  <a:gd name="T54" fmla="*/ 2 w 182"/>
                  <a:gd name="T55" fmla="*/ 108 h 181"/>
                  <a:gd name="T56" fmla="*/ 11 w 182"/>
                  <a:gd name="T57" fmla="*/ 134 h 181"/>
                  <a:gd name="T58" fmla="*/ 27 w 182"/>
                  <a:gd name="T59" fmla="*/ 154 h 181"/>
                  <a:gd name="T60" fmla="*/ 48 w 182"/>
                  <a:gd name="T61" fmla="*/ 170 h 181"/>
                  <a:gd name="T62" fmla="*/ 72 w 182"/>
                  <a:gd name="T63" fmla="*/ 179 h 181"/>
                  <a:gd name="T64" fmla="*/ 100 w 182"/>
                  <a:gd name="T65" fmla="*/ 181 h 181"/>
                  <a:gd name="T66" fmla="*/ 126 w 182"/>
                  <a:gd name="T67" fmla="*/ 174 h 181"/>
                  <a:gd name="T68" fmla="*/ 148 w 182"/>
                  <a:gd name="T69" fmla="*/ 161 h 181"/>
                  <a:gd name="T70" fmla="*/ 167 w 182"/>
                  <a:gd name="T71" fmla="*/ 141 h 181"/>
                  <a:gd name="T72" fmla="*/ 177 w 182"/>
                  <a:gd name="T73" fmla="*/ 118 h 181"/>
                  <a:gd name="T74" fmla="*/ 182 w 182"/>
                  <a:gd name="T75" fmla="*/ 90 h 181"/>
                  <a:gd name="T76" fmla="*/ 177 w 182"/>
                  <a:gd name="T77" fmla="*/ 63 h 181"/>
                  <a:gd name="T78" fmla="*/ 167 w 182"/>
                  <a:gd name="T79" fmla="*/ 40 h 181"/>
                  <a:gd name="T80" fmla="*/ 148 w 182"/>
                  <a:gd name="T81" fmla="*/ 20 h 181"/>
                  <a:gd name="T82" fmla="*/ 126 w 182"/>
                  <a:gd name="T83" fmla="*/ 6 h 181"/>
                  <a:gd name="T84" fmla="*/ 100 w 182"/>
                  <a:gd name="T8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2" h="181">
                    <a:moveTo>
                      <a:pt x="91" y="151"/>
                    </a:moveTo>
                    <a:lnTo>
                      <a:pt x="85" y="150"/>
                    </a:lnTo>
                    <a:lnTo>
                      <a:pt x="79" y="150"/>
                    </a:lnTo>
                    <a:lnTo>
                      <a:pt x="73" y="148"/>
                    </a:lnTo>
                    <a:lnTo>
                      <a:pt x="68" y="146"/>
                    </a:lnTo>
                    <a:lnTo>
                      <a:pt x="63" y="144"/>
                    </a:lnTo>
                    <a:lnTo>
                      <a:pt x="57" y="140"/>
                    </a:lnTo>
                    <a:lnTo>
                      <a:pt x="53" y="137"/>
                    </a:lnTo>
                    <a:lnTo>
                      <a:pt x="49" y="133"/>
                    </a:lnTo>
                    <a:lnTo>
                      <a:pt x="44" y="129"/>
                    </a:lnTo>
                    <a:lnTo>
                      <a:pt x="41" y="124"/>
                    </a:lnTo>
                    <a:lnTo>
                      <a:pt x="38" y="119"/>
                    </a:lnTo>
                    <a:lnTo>
                      <a:pt x="35" y="114"/>
                    </a:lnTo>
                    <a:lnTo>
                      <a:pt x="34" y="108"/>
                    </a:lnTo>
                    <a:lnTo>
                      <a:pt x="32" y="103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85"/>
                    </a:lnTo>
                    <a:lnTo>
                      <a:pt x="32" y="78"/>
                    </a:lnTo>
                    <a:lnTo>
                      <a:pt x="34" y="73"/>
                    </a:lnTo>
                    <a:lnTo>
                      <a:pt x="35" y="66"/>
                    </a:lnTo>
                    <a:lnTo>
                      <a:pt x="38" y="61"/>
                    </a:lnTo>
                    <a:lnTo>
                      <a:pt x="41" y="57"/>
                    </a:lnTo>
                    <a:lnTo>
                      <a:pt x="44" y="51"/>
                    </a:lnTo>
                    <a:lnTo>
                      <a:pt x="49" y="47"/>
                    </a:lnTo>
                    <a:lnTo>
                      <a:pt x="53" y="44"/>
                    </a:lnTo>
                    <a:lnTo>
                      <a:pt x="57" y="41"/>
                    </a:lnTo>
                    <a:lnTo>
                      <a:pt x="63" y="37"/>
                    </a:lnTo>
                    <a:lnTo>
                      <a:pt x="67" y="34"/>
                    </a:lnTo>
                    <a:lnTo>
                      <a:pt x="73" y="32"/>
                    </a:lnTo>
                    <a:lnTo>
                      <a:pt x="79" y="31"/>
                    </a:lnTo>
                    <a:lnTo>
                      <a:pt x="85" y="30"/>
                    </a:lnTo>
                    <a:lnTo>
                      <a:pt x="91" y="30"/>
                    </a:lnTo>
                    <a:lnTo>
                      <a:pt x="97" y="30"/>
                    </a:lnTo>
                    <a:lnTo>
                      <a:pt x="103" y="31"/>
                    </a:lnTo>
                    <a:lnTo>
                      <a:pt x="109" y="32"/>
                    </a:lnTo>
                    <a:lnTo>
                      <a:pt x="114" y="34"/>
                    </a:lnTo>
                    <a:lnTo>
                      <a:pt x="120" y="37"/>
                    </a:lnTo>
                    <a:lnTo>
                      <a:pt x="125" y="41"/>
                    </a:lnTo>
                    <a:lnTo>
                      <a:pt x="129" y="44"/>
                    </a:lnTo>
                    <a:lnTo>
                      <a:pt x="133" y="47"/>
                    </a:lnTo>
                    <a:lnTo>
                      <a:pt x="138" y="51"/>
                    </a:lnTo>
                    <a:lnTo>
                      <a:pt x="141" y="57"/>
                    </a:lnTo>
                    <a:lnTo>
                      <a:pt x="144" y="61"/>
                    </a:lnTo>
                    <a:lnTo>
                      <a:pt x="146" y="66"/>
                    </a:lnTo>
                    <a:lnTo>
                      <a:pt x="148" y="73"/>
                    </a:lnTo>
                    <a:lnTo>
                      <a:pt x="151" y="78"/>
                    </a:lnTo>
                    <a:lnTo>
                      <a:pt x="152" y="85"/>
                    </a:lnTo>
                    <a:lnTo>
                      <a:pt x="152" y="90"/>
                    </a:lnTo>
                    <a:lnTo>
                      <a:pt x="152" y="96"/>
                    </a:lnTo>
                    <a:lnTo>
                      <a:pt x="151" y="103"/>
                    </a:lnTo>
                    <a:lnTo>
                      <a:pt x="148" y="108"/>
                    </a:lnTo>
                    <a:lnTo>
                      <a:pt x="146" y="114"/>
                    </a:lnTo>
                    <a:lnTo>
                      <a:pt x="144" y="119"/>
                    </a:lnTo>
                    <a:lnTo>
                      <a:pt x="141" y="124"/>
                    </a:lnTo>
                    <a:lnTo>
                      <a:pt x="138" y="129"/>
                    </a:lnTo>
                    <a:lnTo>
                      <a:pt x="133" y="133"/>
                    </a:lnTo>
                    <a:lnTo>
                      <a:pt x="129" y="137"/>
                    </a:lnTo>
                    <a:lnTo>
                      <a:pt x="125" y="140"/>
                    </a:lnTo>
                    <a:lnTo>
                      <a:pt x="120" y="144"/>
                    </a:lnTo>
                    <a:lnTo>
                      <a:pt x="114" y="146"/>
                    </a:lnTo>
                    <a:lnTo>
                      <a:pt x="109" y="148"/>
                    </a:lnTo>
                    <a:lnTo>
                      <a:pt x="103" y="150"/>
                    </a:lnTo>
                    <a:lnTo>
                      <a:pt x="97" y="150"/>
                    </a:lnTo>
                    <a:lnTo>
                      <a:pt x="91" y="151"/>
                    </a:lnTo>
                    <a:close/>
                    <a:moveTo>
                      <a:pt x="91" y="0"/>
                    </a:moveTo>
                    <a:lnTo>
                      <a:pt x="82" y="0"/>
                    </a:lnTo>
                    <a:lnTo>
                      <a:pt x="72" y="1"/>
                    </a:lnTo>
                    <a:lnTo>
                      <a:pt x="64" y="4"/>
                    </a:lnTo>
                    <a:lnTo>
                      <a:pt x="55" y="6"/>
                    </a:lnTo>
                    <a:lnTo>
                      <a:pt x="48" y="11"/>
                    </a:lnTo>
                    <a:lnTo>
                      <a:pt x="40" y="15"/>
                    </a:lnTo>
                    <a:lnTo>
                      <a:pt x="34" y="20"/>
                    </a:lnTo>
                    <a:lnTo>
                      <a:pt x="27" y="27"/>
                    </a:lnTo>
                    <a:lnTo>
                      <a:pt x="21" y="33"/>
                    </a:lnTo>
                    <a:lnTo>
                      <a:pt x="15" y="40"/>
                    </a:lnTo>
                    <a:lnTo>
                      <a:pt x="11" y="47"/>
                    </a:lnTo>
                    <a:lnTo>
                      <a:pt x="7" y="55"/>
                    </a:lnTo>
                    <a:lnTo>
                      <a:pt x="5" y="63"/>
                    </a:lnTo>
                    <a:lnTo>
                      <a:pt x="2" y="72"/>
                    </a:lnTo>
                    <a:lnTo>
                      <a:pt x="0" y="81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2" y="108"/>
                    </a:lnTo>
                    <a:lnTo>
                      <a:pt x="5" y="118"/>
                    </a:lnTo>
                    <a:lnTo>
                      <a:pt x="7" y="125"/>
                    </a:lnTo>
                    <a:lnTo>
                      <a:pt x="11" y="134"/>
                    </a:lnTo>
                    <a:lnTo>
                      <a:pt x="15" y="141"/>
                    </a:lnTo>
                    <a:lnTo>
                      <a:pt x="21" y="148"/>
                    </a:lnTo>
                    <a:lnTo>
                      <a:pt x="27" y="154"/>
                    </a:lnTo>
                    <a:lnTo>
                      <a:pt x="34" y="161"/>
                    </a:lnTo>
                    <a:lnTo>
                      <a:pt x="40" y="166"/>
                    </a:lnTo>
                    <a:lnTo>
                      <a:pt x="48" y="170"/>
                    </a:lnTo>
                    <a:lnTo>
                      <a:pt x="55" y="174"/>
                    </a:lnTo>
                    <a:lnTo>
                      <a:pt x="64" y="177"/>
                    </a:lnTo>
                    <a:lnTo>
                      <a:pt x="72" y="179"/>
                    </a:lnTo>
                    <a:lnTo>
                      <a:pt x="82" y="181"/>
                    </a:lnTo>
                    <a:lnTo>
                      <a:pt x="91" y="181"/>
                    </a:lnTo>
                    <a:lnTo>
                      <a:pt x="100" y="181"/>
                    </a:lnTo>
                    <a:lnTo>
                      <a:pt x="109" y="179"/>
                    </a:lnTo>
                    <a:lnTo>
                      <a:pt x="118" y="177"/>
                    </a:lnTo>
                    <a:lnTo>
                      <a:pt x="126" y="174"/>
                    </a:lnTo>
                    <a:lnTo>
                      <a:pt x="135" y="170"/>
                    </a:lnTo>
                    <a:lnTo>
                      <a:pt x="142" y="166"/>
                    </a:lnTo>
                    <a:lnTo>
                      <a:pt x="148" y="161"/>
                    </a:lnTo>
                    <a:lnTo>
                      <a:pt x="155" y="154"/>
                    </a:lnTo>
                    <a:lnTo>
                      <a:pt x="161" y="148"/>
                    </a:lnTo>
                    <a:lnTo>
                      <a:pt x="167" y="141"/>
                    </a:lnTo>
                    <a:lnTo>
                      <a:pt x="171" y="134"/>
                    </a:lnTo>
                    <a:lnTo>
                      <a:pt x="174" y="125"/>
                    </a:lnTo>
                    <a:lnTo>
                      <a:pt x="177" y="118"/>
                    </a:lnTo>
                    <a:lnTo>
                      <a:pt x="180" y="108"/>
                    </a:lnTo>
                    <a:lnTo>
                      <a:pt x="182" y="100"/>
                    </a:lnTo>
                    <a:lnTo>
                      <a:pt x="182" y="90"/>
                    </a:lnTo>
                    <a:lnTo>
                      <a:pt x="182" y="81"/>
                    </a:lnTo>
                    <a:lnTo>
                      <a:pt x="180" y="72"/>
                    </a:lnTo>
                    <a:lnTo>
                      <a:pt x="177" y="63"/>
                    </a:lnTo>
                    <a:lnTo>
                      <a:pt x="174" y="55"/>
                    </a:lnTo>
                    <a:lnTo>
                      <a:pt x="171" y="47"/>
                    </a:lnTo>
                    <a:lnTo>
                      <a:pt x="167" y="40"/>
                    </a:lnTo>
                    <a:lnTo>
                      <a:pt x="161" y="33"/>
                    </a:lnTo>
                    <a:lnTo>
                      <a:pt x="155" y="27"/>
                    </a:lnTo>
                    <a:lnTo>
                      <a:pt x="148" y="20"/>
                    </a:lnTo>
                    <a:lnTo>
                      <a:pt x="142" y="15"/>
                    </a:lnTo>
                    <a:lnTo>
                      <a:pt x="135" y="11"/>
                    </a:lnTo>
                    <a:lnTo>
                      <a:pt x="126" y="6"/>
                    </a:lnTo>
                    <a:lnTo>
                      <a:pt x="118" y="4"/>
                    </a:lnTo>
                    <a:lnTo>
                      <a:pt x="109" y="1"/>
                    </a:lnTo>
                    <a:lnTo>
                      <a:pt x="100" y="0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88"/>
              <p:cNvSpPr>
                <a:spLocks/>
              </p:cNvSpPr>
              <p:nvPr/>
            </p:nvSpPr>
            <p:spPr bwMode="auto">
              <a:xfrm>
                <a:off x="5581650" y="946150"/>
                <a:ext cx="104775" cy="25400"/>
              </a:xfrm>
              <a:custGeom>
                <a:avLst/>
                <a:gdLst>
                  <a:gd name="T0" fmla="*/ 0 w 332"/>
                  <a:gd name="T1" fmla="*/ 53 h 78"/>
                  <a:gd name="T2" fmla="*/ 18 w 332"/>
                  <a:gd name="T3" fmla="*/ 78 h 78"/>
                  <a:gd name="T4" fmla="*/ 35 w 332"/>
                  <a:gd name="T5" fmla="*/ 67 h 78"/>
                  <a:gd name="T6" fmla="*/ 52 w 332"/>
                  <a:gd name="T7" fmla="*/ 58 h 78"/>
                  <a:gd name="T8" fmla="*/ 70 w 332"/>
                  <a:gd name="T9" fmla="*/ 49 h 78"/>
                  <a:gd name="T10" fmla="*/ 88 w 332"/>
                  <a:gd name="T11" fmla="*/ 43 h 78"/>
                  <a:gd name="T12" fmla="*/ 107 w 332"/>
                  <a:gd name="T13" fmla="*/ 37 h 78"/>
                  <a:gd name="T14" fmla="*/ 127 w 332"/>
                  <a:gd name="T15" fmla="*/ 34 h 78"/>
                  <a:gd name="T16" fmla="*/ 146 w 332"/>
                  <a:gd name="T17" fmla="*/ 31 h 78"/>
                  <a:gd name="T18" fmla="*/ 166 w 332"/>
                  <a:gd name="T19" fmla="*/ 31 h 78"/>
                  <a:gd name="T20" fmla="*/ 186 w 332"/>
                  <a:gd name="T21" fmla="*/ 31 h 78"/>
                  <a:gd name="T22" fmla="*/ 205 w 332"/>
                  <a:gd name="T23" fmla="*/ 33 h 78"/>
                  <a:gd name="T24" fmla="*/ 225 w 332"/>
                  <a:gd name="T25" fmla="*/ 37 h 78"/>
                  <a:gd name="T26" fmla="*/ 244 w 332"/>
                  <a:gd name="T27" fmla="*/ 43 h 78"/>
                  <a:gd name="T28" fmla="*/ 262 w 332"/>
                  <a:gd name="T29" fmla="*/ 49 h 78"/>
                  <a:gd name="T30" fmla="*/ 280 w 332"/>
                  <a:gd name="T31" fmla="*/ 58 h 78"/>
                  <a:gd name="T32" fmla="*/ 297 w 332"/>
                  <a:gd name="T33" fmla="*/ 67 h 78"/>
                  <a:gd name="T34" fmla="*/ 315 w 332"/>
                  <a:gd name="T35" fmla="*/ 78 h 78"/>
                  <a:gd name="T36" fmla="*/ 332 w 332"/>
                  <a:gd name="T37" fmla="*/ 53 h 78"/>
                  <a:gd name="T38" fmla="*/ 314 w 332"/>
                  <a:gd name="T39" fmla="*/ 40 h 78"/>
                  <a:gd name="T40" fmla="*/ 294 w 332"/>
                  <a:gd name="T41" fmla="*/ 30 h 78"/>
                  <a:gd name="T42" fmla="*/ 274 w 332"/>
                  <a:gd name="T43" fmla="*/ 21 h 78"/>
                  <a:gd name="T44" fmla="*/ 253 w 332"/>
                  <a:gd name="T45" fmla="*/ 14 h 78"/>
                  <a:gd name="T46" fmla="*/ 232 w 332"/>
                  <a:gd name="T47" fmla="*/ 8 h 78"/>
                  <a:gd name="T48" fmla="*/ 211 w 332"/>
                  <a:gd name="T49" fmla="*/ 4 h 78"/>
                  <a:gd name="T50" fmla="*/ 188 w 332"/>
                  <a:gd name="T51" fmla="*/ 1 h 78"/>
                  <a:gd name="T52" fmla="*/ 166 w 332"/>
                  <a:gd name="T53" fmla="*/ 0 h 78"/>
                  <a:gd name="T54" fmla="*/ 144 w 332"/>
                  <a:gd name="T55" fmla="*/ 1 h 78"/>
                  <a:gd name="T56" fmla="*/ 122 w 332"/>
                  <a:gd name="T57" fmla="*/ 4 h 78"/>
                  <a:gd name="T58" fmla="*/ 100 w 332"/>
                  <a:gd name="T59" fmla="*/ 8 h 78"/>
                  <a:gd name="T60" fmla="*/ 79 w 332"/>
                  <a:gd name="T61" fmla="*/ 14 h 78"/>
                  <a:gd name="T62" fmla="*/ 58 w 332"/>
                  <a:gd name="T63" fmla="*/ 21 h 78"/>
                  <a:gd name="T64" fmla="*/ 38 w 332"/>
                  <a:gd name="T65" fmla="*/ 31 h 78"/>
                  <a:gd name="T66" fmla="*/ 19 w 332"/>
                  <a:gd name="T67" fmla="*/ 40 h 78"/>
                  <a:gd name="T68" fmla="*/ 0 w 332"/>
                  <a:gd name="T69" fmla="*/ 5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78">
                    <a:moveTo>
                      <a:pt x="0" y="53"/>
                    </a:moveTo>
                    <a:lnTo>
                      <a:pt x="18" y="78"/>
                    </a:lnTo>
                    <a:lnTo>
                      <a:pt x="35" y="67"/>
                    </a:lnTo>
                    <a:lnTo>
                      <a:pt x="52" y="58"/>
                    </a:lnTo>
                    <a:lnTo>
                      <a:pt x="70" y="49"/>
                    </a:lnTo>
                    <a:lnTo>
                      <a:pt x="88" y="43"/>
                    </a:lnTo>
                    <a:lnTo>
                      <a:pt x="107" y="37"/>
                    </a:lnTo>
                    <a:lnTo>
                      <a:pt x="127" y="34"/>
                    </a:lnTo>
                    <a:lnTo>
                      <a:pt x="146" y="31"/>
                    </a:lnTo>
                    <a:lnTo>
                      <a:pt x="166" y="31"/>
                    </a:lnTo>
                    <a:lnTo>
                      <a:pt x="186" y="31"/>
                    </a:lnTo>
                    <a:lnTo>
                      <a:pt x="205" y="33"/>
                    </a:lnTo>
                    <a:lnTo>
                      <a:pt x="225" y="37"/>
                    </a:lnTo>
                    <a:lnTo>
                      <a:pt x="244" y="43"/>
                    </a:lnTo>
                    <a:lnTo>
                      <a:pt x="262" y="49"/>
                    </a:lnTo>
                    <a:lnTo>
                      <a:pt x="280" y="58"/>
                    </a:lnTo>
                    <a:lnTo>
                      <a:pt x="297" y="67"/>
                    </a:lnTo>
                    <a:lnTo>
                      <a:pt x="315" y="78"/>
                    </a:lnTo>
                    <a:lnTo>
                      <a:pt x="332" y="53"/>
                    </a:lnTo>
                    <a:lnTo>
                      <a:pt x="314" y="40"/>
                    </a:lnTo>
                    <a:lnTo>
                      <a:pt x="294" y="30"/>
                    </a:lnTo>
                    <a:lnTo>
                      <a:pt x="274" y="21"/>
                    </a:lnTo>
                    <a:lnTo>
                      <a:pt x="253" y="14"/>
                    </a:lnTo>
                    <a:lnTo>
                      <a:pt x="232" y="8"/>
                    </a:lnTo>
                    <a:lnTo>
                      <a:pt x="211" y="4"/>
                    </a:lnTo>
                    <a:lnTo>
                      <a:pt x="188" y="1"/>
                    </a:lnTo>
                    <a:lnTo>
                      <a:pt x="166" y="0"/>
                    </a:lnTo>
                    <a:lnTo>
                      <a:pt x="144" y="1"/>
                    </a:lnTo>
                    <a:lnTo>
                      <a:pt x="122" y="4"/>
                    </a:lnTo>
                    <a:lnTo>
                      <a:pt x="100" y="8"/>
                    </a:lnTo>
                    <a:lnTo>
                      <a:pt x="79" y="14"/>
                    </a:lnTo>
                    <a:lnTo>
                      <a:pt x="58" y="21"/>
                    </a:lnTo>
                    <a:lnTo>
                      <a:pt x="38" y="31"/>
                    </a:lnTo>
                    <a:lnTo>
                      <a:pt x="19" y="40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89"/>
              <p:cNvSpPr>
                <a:spLocks/>
              </p:cNvSpPr>
              <p:nvPr/>
            </p:nvSpPr>
            <p:spPr bwMode="auto">
              <a:xfrm>
                <a:off x="5548313" y="889000"/>
                <a:ext cx="171450" cy="34925"/>
              </a:xfrm>
              <a:custGeom>
                <a:avLst/>
                <a:gdLst>
                  <a:gd name="T0" fmla="*/ 17 w 542"/>
                  <a:gd name="T1" fmla="*/ 111 h 111"/>
                  <a:gd name="T2" fmla="*/ 46 w 542"/>
                  <a:gd name="T3" fmla="*/ 92 h 111"/>
                  <a:gd name="T4" fmla="*/ 75 w 542"/>
                  <a:gd name="T5" fmla="*/ 76 h 111"/>
                  <a:gd name="T6" fmla="*/ 106 w 542"/>
                  <a:gd name="T7" fmla="*/ 62 h 111"/>
                  <a:gd name="T8" fmla="*/ 138 w 542"/>
                  <a:gd name="T9" fmla="*/ 51 h 111"/>
                  <a:gd name="T10" fmla="*/ 170 w 542"/>
                  <a:gd name="T11" fmla="*/ 41 h 111"/>
                  <a:gd name="T12" fmla="*/ 203 w 542"/>
                  <a:gd name="T13" fmla="*/ 35 h 111"/>
                  <a:gd name="T14" fmla="*/ 237 w 542"/>
                  <a:gd name="T15" fmla="*/ 32 h 111"/>
                  <a:gd name="T16" fmla="*/ 271 w 542"/>
                  <a:gd name="T17" fmla="*/ 30 h 111"/>
                  <a:gd name="T18" fmla="*/ 305 w 542"/>
                  <a:gd name="T19" fmla="*/ 32 h 111"/>
                  <a:gd name="T20" fmla="*/ 339 w 542"/>
                  <a:gd name="T21" fmla="*/ 35 h 111"/>
                  <a:gd name="T22" fmla="*/ 371 w 542"/>
                  <a:gd name="T23" fmla="*/ 41 h 111"/>
                  <a:gd name="T24" fmla="*/ 405 w 542"/>
                  <a:gd name="T25" fmla="*/ 51 h 111"/>
                  <a:gd name="T26" fmla="*/ 436 w 542"/>
                  <a:gd name="T27" fmla="*/ 62 h 111"/>
                  <a:gd name="T28" fmla="*/ 467 w 542"/>
                  <a:gd name="T29" fmla="*/ 76 h 111"/>
                  <a:gd name="T30" fmla="*/ 496 w 542"/>
                  <a:gd name="T31" fmla="*/ 92 h 111"/>
                  <a:gd name="T32" fmla="*/ 525 w 542"/>
                  <a:gd name="T33" fmla="*/ 111 h 111"/>
                  <a:gd name="T34" fmla="*/ 527 w 542"/>
                  <a:gd name="T35" fmla="*/ 76 h 111"/>
                  <a:gd name="T36" fmla="*/ 496 w 542"/>
                  <a:gd name="T37" fmla="*/ 57 h 111"/>
                  <a:gd name="T38" fmla="*/ 464 w 542"/>
                  <a:gd name="T39" fmla="*/ 41 h 111"/>
                  <a:gd name="T40" fmla="*/ 430 w 542"/>
                  <a:gd name="T41" fmla="*/ 27 h 111"/>
                  <a:gd name="T42" fmla="*/ 396 w 542"/>
                  <a:gd name="T43" fmla="*/ 17 h 111"/>
                  <a:gd name="T44" fmla="*/ 361 w 542"/>
                  <a:gd name="T45" fmla="*/ 8 h 111"/>
                  <a:gd name="T46" fmla="*/ 325 w 542"/>
                  <a:gd name="T47" fmla="*/ 3 h 111"/>
                  <a:gd name="T48" fmla="*/ 289 w 542"/>
                  <a:gd name="T49" fmla="*/ 1 h 111"/>
                  <a:gd name="T50" fmla="*/ 252 w 542"/>
                  <a:gd name="T51" fmla="*/ 1 h 111"/>
                  <a:gd name="T52" fmla="*/ 217 w 542"/>
                  <a:gd name="T53" fmla="*/ 3 h 111"/>
                  <a:gd name="T54" fmla="*/ 180 w 542"/>
                  <a:gd name="T55" fmla="*/ 8 h 111"/>
                  <a:gd name="T56" fmla="*/ 146 w 542"/>
                  <a:gd name="T57" fmla="*/ 17 h 111"/>
                  <a:gd name="T58" fmla="*/ 112 w 542"/>
                  <a:gd name="T59" fmla="*/ 27 h 111"/>
                  <a:gd name="T60" fmla="*/ 79 w 542"/>
                  <a:gd name="T61" fmla="*/ 41 h 111"/>
                  <a:gd name="T62" fmla="*/ 46 w 542"/>
                  <a:gd name="T63" fmla="*/ 57 h 111"/>
                  <a:gd name="T64" fmla="*/ 15 w 542"/>
                  <a:gd name="T65" fmla="*/ 7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2" h="111">
                    <a:moveTo>
                      <a:pt x="0" y="86"/>
                    </a:moveTo>
                    <a:lnTo>
                      <a:pt x="17" y="111"/>
                    </a:lnTo>
                    <a:lnTo>
                      <a:pt x="31" y="101"/>
                    </a:lnTo>
                    <a:lnTo>
                      <a:pt x="46" y="92"/>
                    </a:lnTo>
                    <a:lnTo>
                      <a:pt x="60" y="83"/>
                    </a:lnTo>
                    <a:lnTo>
                      <a:pt x="75" y="76"/>
                    </a:lnTo>
                    <a:lnTo>
                      <a:pt x="90" y="68"/>
                    </a:lnTo>
                    <a:lnTo>
                      <a:pt x="106" y="62"/>
                    </a:lnTo>
                    <a:lnTo>
                      <a:pt x="121" y="56"/>
                    </a:lnTo>
                    <a:lnTo>
                      <a:pt x="138" y="51"/>
                    </a:lnTo>
                    <a:lnTo>
                      <a:pt x="154" y="46"/>
                    </a:lnTo>
                    <a:lnTo>
                      <a:pt x="170" y="41"/>
                    </a:lnTo>
                    <a:lnTo>
                      <a:pt x="187" y="38"/>
                    </a:lnTo>
                    <a:lnTo>
                      <a:pt x="203" y="35"/>
                    </a:lnTo>
                    <a:lnTo>
                      <a:pt x="220" y="33"/>
                    </a:lnTo>
                    <a:lnTo>
                      <a:pt x="237" y="32"/>
                    </a:lnTo>
                    <a:lnTo>
                      <a:pt x="253" y="31"/>
                    </a:lnTo>
                    <a:lnTo>
                      <a:pt x="271" y="30"/>
                    </a:lnTo>
                    <a:lnTo>
                      <a:pt x="288" y="31"/>
                    </a:lnTo>
                    <a:lnTo>
                      <a:pt x="305" y="32"/>
                    </a:lnTo>
                    <a:lnTo>
                      <a:pt x="322" y="33"/>
                    </a:lnTo>
                    <a:lnTo>
                      <a:pt x="339" y="35"/>
                    </a:lnTo>
                    <a:lnTo>
                      <a:pt x="355" y="38"/>
                    </a:lnTo>
                    <a:lnTo>
                      <a:pt x="371" y="41"/>
                    </a:lnTo>
                    <a:lnTo>
                      <a:pt x="389" y="46"/>
                    </a:lnTo>
                    <a:lnTo>
                      <a:pt x="405" y="51"/>
                    </a:lnTo>
                    <a:lnTo>
                      <a:pt x="420" y="56"/>
                    </a:lnTo>
                    <a:lnTo>
                      <a:pt x="436" y="62"/>
                    </a:lnTo>
                    <a:lnTo>
                      <a:pt x="451" y="68"/>
                    </a:lnTo>
                    <a:lnTo>
                      <a:pt x="467" y="76"/>
                    </a:lnTo>
                    <a:lnTo>
                      <a:pt x="482" y="83"/>
                    </a:lnTo>
                    <a:lnTo>
                      <a:pt x="496" y="92"/>
                    </a:lnTo>
                    <a:lnTo>
                      <a:pt x="511" y="101"/>
                    </a:lnTo>
                    <a:lnTo>
                      <a:pt x="525" y="111"/>
                    </a:lnTo>
                    <a:lnTo>
                      <a:pt x="542" y="86"/>
                    </a:lnTo>
                    <a:lnTo>
                      <a:pt x="527" y="76"/>
                    </a:lnTo>
                    <a:lnTo>
                      <a:pt x="512" y="66"/>
                    </a:lnTo>
                    <a:lnTo>
                      <a:pt x="496" y="57"/>
                    </a:lnTo>
                    <a:lnTo>
                      <a:pt x="480" y="49"/>
                    </a:lnTo>
                    <a:lnTo>
                      <a:pt x="464" y="41"/>
                    </a:lnTo>
                    <a:lnTo>
                      <a:pt x="448" y="34"/>
                    </a:lnTo>
                    <a:lnTo>
                      <a:pt x="430" y="27"/>
                    </a:lnTo>
                    <a:lnTo>
                      <a:pt x="413" y="22"/>
                    </a:lnTo>
                    <a:lnTo>
                      <a:pt x="396" y="17"/>
                    </a:lnTo>
                    <a:lnTo>
                      <a:pt x="379" y="12"/>
                    </a:lnTo>
                    <a:lnTo>
                      <a:pt x="361" y="8"/>
                    </a:lnTo>
                    <a:lnTo>
                      <a:pt x="343" y="5"/>
                    </a:lnTo>
                    <a:lnTo>
                      <a:pt x="325" y="3"/>
                    </a:lnTo>
                    <a:lnTo>
                      <a:pt x="307" y="1"/>
                    </a:lnTo>
                    <a:lnTo>
                      <a:pt x="289" y="1"/>
                    </a:lnTo>
                    <a:lnTo>
                      <a:pt x="271" y="0"/>
                    </a:lnTo>
                    <a:lnTo>
                      <a:pt x="252" y="1"/>
                    </a:lnTo>
                    <a:lnTo>
                      <a:pt x="234" y="1"/>
                    </a:lnTo>
                    <a:lnTo>
                      <a:pt x="217" y="3"/>
                    </a:lnTo>
                    <a:lnTo>
                      <a:pt x="199" y="5"/>
                    </a:lnTo>
                    <a:lnTo>
                      <a:pt x="180" y="8"/>
                    </a:lnTo>
                    <a:lnTo>
                      <a:pt x="163" y="12"/>
                    </a:lnTo>
                    <a:lnTo>
                      <a:pt x="146" y="17"/>
                    </a:lnTo>
                    <a:lnTo>
                      <a:pt x="129" y="22"/>
                    </a:lnTo>
                    <a:lnTo>
                      <a:pt x="112" y="27"/>
                    </a:lnTo>
                    <a:lnTo>
                      <a:pt x="95" y="34"/>
                    </a:lnTo>
                    <a:lnTo>
                      <a:pt x="79" y="41"/>
                    </a:lnTo>
                    <a:lnTo>
                      <a:pt x="62" y="49"/>
                    </a:lnTo>
                    <a:lnTo>
                      <a:pt x="46" y="57"/>
                    </a:lnTo>
                    <a:lnTo>
                      <a:pt x="30" y="66"/>
                    </a:lnTo>
                    <a:lnTo>
                      <a:pt x="15" y="76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90"/>
              <p:cNvSpPr>
                <a:spLocks/>
              </p:cNvSpPr>
              <p:nvPr/>
            </p:nvSpPr>
            <p:spPr bwMode="auto">
              <a:xfrm>
                <a:off x="5514975" y="831850"/>
                <a:ext cx="238125" cy="46038"/>
              </a:xfrm>
              <a:custGeom>
                <a:avLst/>
                <a:gdLst>
                  <a:gd name="T0" fmla="*/ 351 w 752"/>
                  <a:gd name="T1" fmla="*/ 0 h 145"/>
                  <a:gd name="T2" fmla="*/ 300 w 752"/>
                  <a:gd name="T3" fmla="*/ 5 h 145"/>
                  <a:gd name="T4" fmla="*/ 251 w 752"/>
                  <a:gd name="T5" fmla="*/ 12 h 145"/>
                  <a:gd name="T6" fmla="*/ 203 w 752"/>
                  <a:gd name="T7" fmla="*/ 24 h 145"/>
                  <a:gd name="T8" fmla="*/ 155 w 752"/>
                  <a:gd name="T9" fmla="*/ 39 h 145"/>
                  <a:gd name="T10" fmla="*/ 109 w 752"/>
                  <a:gd name="T11" fmla="*/ 57 h 145"/>
                  <a:gd name="T12" fmla="*/ 65 w 752"/>
                  <a:gd name="T13" fmla="*/ 80 h 145"/>
                  <a:gd name="T14" fmla="*/ 21 w 752"/>
                  <a:gd name="T15" fmla="*/ 105 h 145"/>
                  <a:gd name="T16" fmla="*/ 17 w 752"/>
                  <a:gd name="T17" fmla="*/ 145 h 145"/>
                  <a:gd name="T18" fmla="*/ 58 w 752"/>
                  <a:gd name="T19" fmla="*/ 118 h 145"/>
                  <a:gd name="T20" fmla="*/ 100 w 752"/>
                  <a:gd name="T21" fmla="*/ 96 h 145"/>
                  <a:gd name="T22" fmla="*/ 143 w 752"/>
                  <a:gd name="T23" fmla="*/ 75 h 145"/>
                  <a:gd name="T24" fmla="*/ 188 w 752"/>
                  <a:gd name="T25" fmla="*/ 59 h 145"/>
                  <a:gd name="T26" fmla="*/ 234 w 752"/>
                  <a:gd name="T27" fmla="*/ 46 h 145"/>
                  <a:gd name="T28" fmla="*/ 280 w 752"/>
                  <a:gd name="T29" fmla="*/ 38 h 145"/>
                  <a:gd name="T30" fmla="*/ 327 w 752"/>
                  <a:gd name="T31" fmla="*/ 33 h 145"/>
                  <a:gd name="T32" fmla="*/ 376 w 752"/>
                  <a:gd name="T33" fmla="*/ 30 h 145"/>
                  <a:gd name="T34" fmla="*/ 424 w 752"/>
                  <a:gd name="T35" fmla="*/ 33 h 145"/>
                  <a:gd name="T36" fmla="*/ 472 w 752"/>
                  <a:gd name="T37" fmla="*/ 38 h 145"/>
                  <a:gd name="T38" fmla="*/ 518 w 752"/>
                  <a:gd name="T39" fmla="*/ 46 h 145"/>
                  <a:gd name="T40" fmla="*/ 564 w 752"/>
                  <a:gd name="T41" fmla="*/ 59 h 145"/>
                  <a:gd name="T42" fmla="*/ 609 w 752"/>
                  <a:gd name="T43" fmla="*/ 75 h 145"/>
                  <a:gd name="T44" fmla="*/ 652 w 752"/>
                  <a:gd name="T45" fmla="*/ 96 h 145"/>
                  <a:gd name="T46" fmla="*/ 694 w 752"/>
                  <a:gd name="T47" fmla="*/ 118 h 145"/>
                  <a:gd name="T48" fmla="*/ 735 w 752"/>
                  <a:gd name="T49" fmla="*/ 145 h 145"/>
                  <a:gd name="T50" fmla="*/ 731 w 752"/>
                  <a:gd name="T51" fmla="*/ 105 h 145"/>
                  <a:gd name="T52" fmla="*/ 688 w 752"/>
                  <a:gd name="T53" fmla="*/ 80 h 145"/>
                  <a:gd name="T54" fmla="*/ 644 w 752"/>
                  <a:gd name="T55" fmla="*/ 57 h 145"/>
                  <a:gd name="T56" fmla="*/ 596 w 752"/>
                  <a:gd name="T57" fmla="*/ 39 h 145"/>
                  <a:gd name="T58" fmla="*/ 549 w 752"/>
                  <a:gd name="T59" fmla="*/ 24 h 145"/>
                  <a:gd name="T60" fmla="*/ 501 w 752"/>
                  <a:gd name="T61" fmla="*/ 12 h 145"/>
                  <a:gd name="T62" fmla="*/ 452 w 752"/>
                  <a:gd name="T63" fmla="*/ 5 h 145"/>
                  <a:gd name="T64" fmla="*/ 401 w 752"/>
                  <a:gd name="T6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2" h="145">
                    <a:moveTo>
                      <a:pt x="376" y="0"/>
                    </a:moveTo>
                    <a:lnTo>
                      <a:pt x="351" y="0"/>
                    </a:lnTo>
                    <a:lnTo>
                      <a:pt x="325" y="3"/>
                    </a:lnTo>
                    <a:lnTo>
                      <a:pt x="300" y="5"/>
                    </a:lnTo>
                    <a:lnTo>
                      <a:pt x="276" y="8"/>
                    </a:lnTo>
                    <a:lnTo>
                      <a:pt x="251" y="12"/>
                    </a:lnTo>
                    <a:lnTo>
                      <a:pt x="226" y="18"/>
                    </a:lnTo>
                    <a:lnTo>
                      <a:pt x="203" y="24"/>
                    </a:lnTo>
                    <a:lnTo>
                      <a:pt x="178" y="30"/>
                    </a:lnTo>
                    <a:lnTo>
                      <a:pt x="155" y="39"/>
                    </a:lnTo>
                    <a:lnTo>
                      <a:pt x="132" y="48"/>
                    </a:lnTo>
                    <a:lnTo>
                      <a:pt x="109" y="57"/>
                    </a:lnTo>
                    <a:lnTo>
                      <a:pt x="86" y="68"/>
                    </a:lnTo>
                    <a:lnTo>
                      <a:pt x="65" y="80"/>
                    </a:lnTo>
                    <a:lnTo>
                      <a:pt x="42" y="93"/>
                    </a:lnTo>
                    <a:lnTo>
                      <a:pt x="21" y="105"/>
                    </a:lnTo>
                    <a:lnTo>
                      <a:pt x="0" y="120"/>
                    </a:lnTo>
                    <a:lnTo>
                      <a:pt x="17" y="145"/>
                    </a:lnTo>
                    <a:lnTo>
                      <a:pt x="38" y="131"/>
                    </a:lnTo>
                    <a:lnTo>
                      <a:pt x="58" y="118"/>
                    </a:lnTo>
                    <a:lnTo>
                      <a:pt x="78" y="107"/>
                    </a:lnTo>
                    <a:lnTo>
                      <a:pt x="100" y="96"/>
                    </a:lnTo>
                    <a:lnTo>
                      <a:pt x="121" y="85"/>
                    </a:lnTo>
                    <a:lnTo>
                      <a:pt x="143" y="75"/>
                    </a:lnTo>
                    <a:lnTo>
                      <a:pt x="165" y="67"/>
                    </a:lnTo>
                    <a:lnTo>
                      <a:pt x="188" y="59"/>
                    </a:lnTo>
                    <a:lnTo>
                      <a:pt x="210" y="53"/>
                    </a:lnTo>
                    <a:lnTo>
                      <a:pt x="234" y="46"/>
                    </a:lnTo>
                    <a:lnTo>
                      <a:pt x="257" y="42"/>
                    </a:lnTo>
                    <a:lnTo>
                      <a:pt x="280" y="38"/>
                    </a:lnTo>
                    <a:lnTo>
                      <a:pt x="304" y="35"/>
                    </a:lnTo>
                    <a:lnTo>
                      <a:pt x="327" y="33"/>
                    </a:lnTo>
                    <a:lnTo>
                      <a:pt x="352" y="31"/>
                    </a:lnTo>
                    <a:lnTo>
                      <a:pt x="376" y="30"/>
                    </a:lnTo>
                    <a:lnTo>
                      <a:pt x="400" y="31"/>
                    </a:lnTo>
                    <a:lnTo>
                      <a:pt x="424" y="33"/>
                    </a:lnTo>
                    <a:lnTo>
                      <a:pt x="448" y="35"/>
                    </a:lnTo>
                    <a:lnTo>
                      <a:pt x="472" y="38"/>
                    </a:lnTo>
                    <a:lnTo>
                      <a:pt x="496" y="42"/>
                    </a:lnTo>
                    <a:lnTo>
                      <a:pt x="518" y="46"/>
                    </a:lnTo>
                    <a:lnTo>
                      <a:pt x="542" y="53"/>
                    </a:lnTo>
                    <a:lnTo>
                      <a:pt x="564" y="59"/>
                    </a:lnTo>
                    <a:lnTo>
                      <a:pt x="587" y="67"/>
                    </a:lnTo>
                    <a:lnTo>
                      <a:pt x="609" y="75"/>
                    </a:lnTo>
                    <a:lnTo>
                      <a:pt x="631" y="85"/>
                    </a:lnTo>
                    <a:lnTo>
                      <a:pt x="652" y="96"/>
                    </a:lnTo>
                    <a:lnTo>
                      <a:pt x="674" y="107"/>
                    </a:lnTo>
                    <a:lnTo>
                      <a:pt x="694" y="118"/>
                    </a:lnTo>
                    <a:lnTo>
                      <a:pt x="714" y="131"/>
                    </a:lnTo>
                    <a:lnTo>
                      <a:pt x="735" y="145"/>
                    </a:lnTo>
                    <a:lnTo>
                      <a:pt x="752" y="120"/>
                    </a:lnTo>
                    <a:lnTo>
                      <a:pt x="731" y="105"/>
                    </a:lnTo>
                    <a:lnTo>
                      <a:pt x="710" y="93"/>
                    </a:lnTo>
                    <a:lnTo>
                      <a:pt x="688" y="80"/>
                    </a:lnTo>
                    <a:lnTo>
                      <a:pt x="666" y="68"/>
                    </a:lnTo>
                    <a:lnTo>
                      <a:pt x="644" y="57"/>
                    </a:lnTo>
                    <a:lnTo>
                      <a:pt x="620" y="48"/>
                    </a:lnTo>
                    <a:lnTo>
                      <a:pt x="596" y="39"/>
                    </a:lnTo>
                    <a:lnTo>
                      <a:pt x="573" y="30"/>
                    </a:lnTo>
                    <a:lnTo>
                      <a:pt x="549" y="24"/>
                    </a:lnTo>
                    <a:lnTo>
                      <a:pt x="526" y="18"/>
                    </a:lnTo>
                    <a:lnTo>
                      <a:pt x="501" y="12"/>
                    </a:lnTo>
                    <a:lnTo>
                      <a:pt x="476" y="8"/>
                    </a:lnTo>
                    <a:lnTo>
                      <a:pt x="452" y="5"/>
                    </a:lnTo>
                    <a:lnTo>
                      <a:pt x="427" y="3"/>
                    </a:lnTo>
                    <a:lnTo>
                      <a:pt x="401" y="0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2" name="Group 103"/>
            <p:cNvGrpSpPr/>
            <p:nvPr/>
          </p:nvGrpSpPr>
          <p:grpSpPr>
            <a:xfrm rot="16200000">
              <a:off x="953877" y="602091"/>
              <a:ext cx="906152" cy="467253"/>
              <a:chOff x="1317804" y="2302465"/>
              <a:chExt cx="723835" cy="37324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1668397" y="2302465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44" name="Straight Connector 243"/>
              <p:cNvCxnSpPr>
                <a:endCxn id="243" idx="2"/>
              </p:cNvCxnSpPr>
              <p:nvPr/>
            </p:nvCxnSpPr>
            <p:spPr>
              <a:xfrm flipV="1">
                <a:off x="1317804" y="2489086"/>
                <a:ext cx="350593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3" name="Freeform 279"/>
            <p:cNvSpPr>
              <a:spLocks noEditPoints="1"/>
            </p:cNvSpPr>
            <p:nvPr/>
          </p:nvSpPr>
          <p:spPr bwMode="auto">
            <a:xfrm>
              <a:off x="1695120" y="76200"/>
              <a:ext cx="357724" cy="222583"/>
            </a:xfrm>
            <a:custGeom>
              <a:avLst/>
              <a:gdLst>
                <a:gd name="T0" fmla="*/ 166 w 899"/>
                <a:gd name="T1" fmla="*/ 530 h 560"/>
                <a:gd name="T2" fmla="*/ 117 w 899"/>
                <a:gd name="T3" fmla="*/ 521 h 560"/>
                <a:gd name="T4" fmla="*/ 70 w 899"/>
                <a:gd name="T5" fmla="*/ 496 h 560"/>
                <a:gd name="T6" fmla="*/ 49 w 899"/>
                <a:gd name="T7" fmla="*/ 474 h 560"/>
                <a:gd name="T8" fmla="*/ 35 w 899"/>
                <a:gd name="T9" fmla="*/ 443 h 560"/>
                <a:gd name="T10" fmla="*/ 30 w 899"/>
                <a:gd name="T11" fmla="*/ 402 h 560"/>
                <a:gd name="T12" fmla="*/ 40 w 899"/>
                <a:gd name="T13" fmla="*/ 353 h 560"/>
                <a:gd name="T14" fmla="*/ 67 w 899"/>
                <a:gd name="T15" fmla="*/ 313 h 560"/>
                <a:gd name="T16" fmla="*/ 107 w 899"/>
                <a:gd name="T17" fmla="*/ 285 h 560"/>
                <a:gd name="T18" fmla="*/ 156 w 899"/>
                <a:gd name="T19" fmla="*/ 276 h 560"/>
                <a:gd name="T20" fmla="*/ 201 w 899"/>
                <a:gd name="T21" fmla="*/ 265 h 560"/>
                <a:gd name="T22" fmla="*/ 209 w 899"/>
                <a:gd name="T23" fmla="*/ 217 h 560"/>
                <a:gd name="T24" fmla="*/ 225 w 899"/>
                <a:gd name="T25" fmla="*/ 173 h 560"/>
                <a:gd name="T26" fmla="*/ 249 w 899"/>
                <a:gd name="T27" fmla="*/ 133 h 560"/>
                <a:gd name="T28" fmla="*/ 315 w 899"/>
                <a:gd name="T29" fmla="*/ 70 h 560"/>
                <a:gd name="T30" fmla="*/ 357 w 899"/>
                <a:gd name="T31" fmla="*/ 48 h 560"/>
                <a:gd name="T32" fmla="*/ 402 w 899"/>
                <a:gd name="T33" fmla="*/ 34 h 560"/>
                <a:gd name="T34" fmla="*/ 450 w 899"/>
                <a:gd name="T35" fmla="*/ 30 h 560"/>
                <a:gd name="T36" fmla="*/ 520 w 899"/>
                <a:gd name="T37" fmla="*/ 40 h 560"/>
                <a:gd name="T38" fmla="*/ 583 w 899"/>
                <a:gd name="T39" fmla="*/ 69 h 560"/>
                <a:gd name="T40" fmla="*/ 635 w 899"/>
                <a:gd name="T41" fmla="*/ 114 h 560"/>
                <a:gd name="T42" fmla="*/ 675 w 899"/>
                <a:gd name="T43" fmla="*/ 173 h 560"/>
                <a:gd name="T44" fmla="*/ 724 w 899"/>
                <a:gd name="T45" fmla="*/ 183 h 560"/>
                <a:gd name="T46" fmla="*/ 789 w 899"/>
                <a:gd name="T47" fmla="*/ 209 h 560"/>
                <a:gd name="T48" fmla="*/ 838 w 899"/>
                <a:gd name="T49" fmla="*/ 256 h 560"/>
                <a:gd name="T50" fmla="*/ 866 w 899"/>
                <a:gd name="T51" fmla="*/ 320 h 560"/>
                <a:gd name="T52" fmla="*/ 868 w 899"/>
                <a:gd name="T53" fmla="*/ 382 h 560"/>
                <a:gd name="T54" fmla="*/ 856 w 899"/>
                <a:gd name="T55" fmla="*/ 426 h 560"/>
                <a:gd name="T56" fmla="*/ 836 w 899"/>
                <a:gd name="T57" fmla="*/ 460 h 560"/>
                <a:gd name="T58" fmla="*/ 796 w 899"/>
                <a:gd name="T59" fmla="*/ 496 h 560"/>
                <a:gd name="T60" fmla="*/ 744 w 899"/>
                <a:gd name="T61" fmla="*/ 522 h 560"/>
                <a:gd name="T62" fmla="*/ 688 w 899"/>
                <a:gd name="T63" fmla="*/ 134 h 560"/>
                <a:gd name="T64" fmla="*/ 640 w 899"/>
                <a:gd name="T65" fmla="*/ 75 h 560"/>
                <a:gd name="T66" fmla="*/ 579 w 899"/>
                <a:gd name="T67" fmla="*/ 32 h 560"/>
                <a:gd name="T68" fmla="*/ 507 w 899"/>
                <a:gd name="T69" fmla="*/ 6 h 560"/>
                <a:gd name="T70" fmla="*/ 436 w 899"/>
                <a:gd name="T71" fmla="*/ 0 h 560"/>
                <a:gd name="T72" fmla="*/ 385 w 899"/>
                <a:gd name="T73" fmla="*/ 8 h 560"/>
                <a:gd name="T74" fmla="*/ 338 w 899"/>
                <a:gd name="T75" fmla="*/ 24 h 560"/>
                <a:gd name="T76" fmla="*/ 294 w 899"/>
                <a:gd name="T77" fmla="*/ 48 h 560"/>
                <a:gd name="T78" fmla="*/ 255 w 899"/>
                <a:gd name="T79" fmla="*/ 79 h 560"/>
                <a:gd name="T80" fmla="*/ 223 w 899"/>
                <a:gd name="T81" fmla="*/ 117 h 560"/>
                <a:gd name="T82" fmla="*/ 197 w 899"/>
                <a:gd name="T83" fmla="*/ 161 h 560"/>
                <a:gd name="T84" fmla="*/ 180 w 899"/>
                <a:gd name="T85" fmla="*/ 208 h 560"/>
                <a:gd name="T86" fmla="*/ 165 w 899"/>
                <a:gd name="T87" fmla="*/ 246 h 560"/>
                <a:gd name="T88" fmla="*/ 110 w 899"/>
                <a:gd name="T89" fmla="*/ 253 h 560"/>
                <a:gd name="T90" fmla="*/ 57 w 899"/>
                <a:gd name="T91" fmla="*/ 281 h 560"/>
                <a:gd name="T92" fmla="*/ 19 w 899"/>
                <a:gd name="T93" fmla="*/ 328 h 560"/>
                <a:gd name="T94" fmla="*/ 1 w 899"/>
                <a:gd name="T95" fmla="*/ 386 h 560"/>
                <a:gd name="T96" fmla="*/ 4 w 899"/>
                <a:gd name="T97" fmla="*/ 442 h 560"/>
                <a:gd name="T98" fmla="*/ 19 w 899"/>
                <a:gd name="T99" fmla="*/ 484 h 560"/>
                <a:gd name="T100" fmla="*/ 44 w 899"/>
                <a:gd name="T101" fmla="*/ 514 h 560"/>
                <a:gd name="T102" fmla="*/ 95 w 899"/>
                <a:gd name="T103" fmla="*/ 546 h 560"/>
                <a:gd name="T104" fmla="*/ 156 w 899"/>
                <a:gd name="T105" fmla="*/ 559 h 560"/>
                <a:gd name="T106" fmla="*/ 724 w 899"/>
                <a:gd name="T107" fmla="*/ 558 h 560"/>
                <a:gd name="T108" fmla="*/ 791 w 899"/>
                <a:gd name="T109" fmla="*/ 534 h 560"/>
                <a:gd name="T110" fmla="*/ 850 w 899"/>
                <a:gd name="T111" fmla="*/ 490 h 560"/>
                <a:gd name="T112" fmla="*/ 876 w 899"/>
                <a:gd name="T113" fmla="*/ 451 h 560"/>
                <a:gd name="T114" fmla="*/ 895 w 899"/>
                <a:gd name="T115" fmla="*/ 401 h 560"/>
                <a:gd name="T116" fmla="*/ 898 w 899"/>
                <a:gd name="T117" fmla="*/ 335 h 560"/>
                <a:gd name="T118" fmla="*/ 874 w 899"/>
                <a:gd name="T119" fmla="*/ 258 h 560"/>
                <a:gd name="T120" fmla="*/ 826 w 899"/>
                <a:gd name="T121" fmla="*/ 198 h 560"/>
                <a:gd name="T122" fmla="*/ 758 w 899"/>
                <a:gd name="T123" fmla="*/ 16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9" h="560">
                  <a:moveTo>
                    <a:pt x="713" y="530"/>
                  </a:moveTo>
                  <a:lnTo>
                    <a:pt x="166" y="530"/>
                  </a:lnTo>
                  <a:lnTo>
                    <a:pt x="166" y="545"/>
                  </a:lnTo>
                  <a:lnTo>
                    <a:pt x="166" y="530"/>
                  </a:lnTo>
                  <a:lnTo>
                    <a:pt x="156" y="529"/>
                  </a:lnTo>
                  <a:lnTo>
                    <a:pt x="139" y="526"/>
                  </a:lnTo>
                  <a:lnTo>
                    <a:pt x="129" y="524"/>
                  </a:lnTo>
                  <a:lnTo>
                    <a:pt x="117" y="521"/>
                  </a:lnTo>
                  <a:lnTo>
                    <a:pt x="105" y="518"/>
                  </a:lnTo>
                  <a:lnTo>
                    <a:pt x="93" y="512"/>
                  </a:lnTo>
                  <a:lnTo>
                    <a:pt x="80" y="505"/>
                  </a:lnTo>
                  <a:lnTo>
                    <a:pt x="70" y="496"/>
                  </a:lnTo>
                  <a:lnTo>
                    <a:pt x="64" y="492"/>
                  </a:lnTo>
                  <a:lnTo>
                    <a:pt x="59" y="487"/>
                  </a:lnTo>
                  <a:lnTo>
                    <a:pt x="54" y="480"/>
                  </a:lnTo>
                  <a:lnTo>
                    <a:pt x="49" y="474"/>
                  </a:lnTo>
                  <a:lnTo>
                    <a:pt x="45" y="467"/>
                  </a:lnTo>
                  <a:lnTo>
                    <a:pt x="42" y="460"/>
                  </a:lnTo>
                  <a:lnTo>
                    <a:pt x="39" y="451"/>
                  </a:lnTo>
                  <a:lnTo>
                    <a:pt x="35" y="443"/>
                  </a:lnTo>
                  <a:lnTo>
                    <a:pt x="33" y="434"/>
                  </a:lnTo>
                  <a:lnTo>
                    <a:pt x="31" y="425"/>
                  </a:lnTo>
                  <a:lnTo>
                    <a:pt x="30" y="414"/>
                  </a:lnTo>
                  <a:lnTo>
                    <a:pt x="30" y="402"/>
                  </a:lnTo>
                  <a:lnTo>
                    <a:pt x="31" y="389"/>
                  </a:lnTo>
                  <a:lnTo>
                    <a:pt x="33" y="376"/>
                  </a:lnTo>
                  <a:lnTo>
                    <a:pt x="35" y="365"/>
                  </a:lnTo>
                  <a:lnTo>
                    <a:pt x="40" y="353"/>
                  </a:lnTo>
                  <a:lnTo>
                    <a:pt x="45" y="342"/>
                  </a:lnTo>
                  <a:lnTo>
                    <a:pt x="51" y="331"/>
                  </a:lnTo>
                  <a:lnTo>
                    <a:pt x="59" y="322"/>
                  </a:lnTo>
                  <a:lnTo>
                    <a:pt x="67" y="313"/>
                  </a:lnTo>
                  <a:lnTo>
                    <a:pt x="76" y="305"/>
                  </a:lnTo>
                  <a:lnTo>
                    <a:pt x="86" y="297"/>
                  </a:lnTo>
                  <a:lnTo>
                    <a:pt x="96" y="291"/>
                  </a:lnTo>
                  <a:lnTo>
                    <a:pt x="107" y="285"/>
                  </a:lnTo>
                  <a:lnTo>
                    <a:pt x="119" y="281"/>
                  </a:lnTo>
                  <a:lnTo>
                    <a:pt x="131" y="278"/>
                  </a:lnTo>
                  <a:lnTo>
                    <a:pt x="144" y="277"/>
                  </a:lnTo>
                  <a:lnTo>
                    <a:pt x="156" y="276"/>
                  </a:lnTo>
                  <a:lnTo>
                    <a:pt x="169" y="277"/>
                  </a:lnTo>
                  <a:lnTo>
                    <a:pt x="183" y="279"/>
                  </a:lnTo>
                  <a:lnTo>
                    <a:pt x="200" y="282"/>
                  </a:lnTo>
                  <a:lnTo>
                    <a:pt x="201" y="265"/>
                  </a:lnTo>
                  <a:lnTo>
                    <a:pt x="201" y="252"/>
                  </a:lnTo>
                  <a:lnTo>
                    <a:pt x="204" y="240"/>
                  </a:lnTo>
                  <a:lnTo>
                    <a:pt x="206" y="228"/>
                  </a:lnTo>
                  <a:lnTo>
                    <a:pt x="209" y="217"/>
                  </a:lnTo>
                  <a:lnTo>
                    <a:pt x="212" y="205"/>
                  </a:lnTo>
                  <a:lnTo>
                    <a:pt x="215" y="194"/>
                  </a:lnTo>
                  <a:lnTo>
                    <a:pt x="220" y="183"/>
                  </a:lnTo>
                  <a:lnTo>
                    <a:pt x="225" y="173"/>
                  </a:lnTo>
                  <a:lnTo>
                    <a:pt x="229" y="162"/>
                  </a:lnTo>
                  <a:lnTo>
                    <a:pt x="236" y="152"/>
                  </a:lnTo>
                  <a:lnTo>
                    <a:pt x="242" y="142"/>
                  </a:lnTo>
                  <a:lnTo>
                    <a:pt x="249" y="133"/>
                  </a:lnTo>
                  <a:lnTo>
                    <a:pt x="262" y="115"/>
                  </a:lnTo>
                  <a:lnTo>
                    <a:pt x="279" y="98"/>
                  </a:lnTo>
                  <a:lnTo>
                    <a:pt x="297" y="83"/>
                  </a:lnTo>
                  <a:lnTo>
                    <a:pt x="315" y="70"/>
                  </a:lnTo>
                  <a:lnTo>
                    <a:pt x="325" y="63"/>
                  </a:lnTo>
                  <a:lnTo>
                    <a:pt x="335" y="58"/>
                  </a:lnTo>
                  <a:lnTo>
                    <a:pt x="346" y="53"/>
                  </a:lnTo>
                  <a:lnTo>
                    <a:pt x="357" y="48"/>
                  </a:lnTo>
                  <a:lnTo>
                    <a:pt x="368" y="44"/>
                  </a:lnTo>
                  <a:lnTo>
                    <a:pt x="378" y="41"/>
                  </a:lnTo>
                  <a:lnTo>
                    <a:pt x="390" y="38"/>
                  </a:lnTo>
                  <a:lnTo>
                    <a:pt x="402" y="34"/>
                  </a:lnTo>
                  <a:lnTo>
                    <a:pt x="414" y="32"/>
                  </a:lnTo>
                  <a:lnTo>
                    <a:pt x="425" y="31"/>
                  </a:lnTo>
                  <a:lnTo>
                    <a:pt x="437" y="30"/>
                  </a:lnTo>
                  <a:lnTo>
                    <a:pt x="450" y="30"/>
                  </a:lnTo>
                  <a:lnTo>
                    <a:pt x="467" y="30"/>
                  </a:lnTo>
                  <a:lnTo>
                    <a:pt x="485" y="32"/>
                  </a:lnTo>
                  <a:lnTo>
                    <a:pt x="503" y="35"/>
                  </a:lnTo>
                  <a:lnTo>
                    <a:pt x="520" y="40"/>
                  </a:lnTo>
                  <a:lnTo>
                    <a:pt x="536" y="45"/>
                  </a:lnTo>
                  <a:lnTo>
                    <a:pt x="552" y="53"/>
                  </a:lnTo>
                  <a:lnTo>
                    <a:pt x="568" y="60"/>
                  </a:lnTo>
                  <a:lnTo>
                    <a:pt x="583" y="69"/>
                  </a:lnTo>
                  <a:lnTo>
                    <a:pt x="597" y="78"/>
                  </a:lnTo>
                  <a:lnTo>
                    <a:pt x="611" y="89"/>
                  </a:lnTo>
                  <a:lnTo>
                    <a:pt x="624" y="101"/>
                  </a:lnTo>
                  <a:lnTo>
                    <a:pt x="635" y="114"/>
                  </a:lnTo>
                  <a:lnTo>
                    <a:pt x="647" y="128"/>
                  </a:lnTo>
                  <a:lnTo>
                    <a:pt x="657" y="142"/>
                  </a:lnTo>
                  <a:lnTo>
                    <a:pt x="666" y="157"/>
                  </a:lnTo>
                  <a:lnTo>
                    <a:pt x="675" y="173"/>
                  </a:lnTo>
                  <a:lnTo>
                    <a:pt x="679" y="182"/>
                  </a:lnTo>
                  <a:lnTo>
                    <a:pt x="689" y="181"/>
                  </a:lnTo>
                  <a:lnTo>
                    <a:pt x="707" y="181"/>
                  </a:lnTo>
                  <a:lnTo>
                    <a:pt x="724" y="183"/>
                  </a:lnTo>
                  <a:lnTo>
                    <a:pt x="741" y="188"/>
                  </a:lnTo>
                  <a:lnTo>
                    <a:pt x="759" y="193"/>
                  </a:lnTo>
                  <a:lnTo>
                    <a:pt x="775" y="201"/>
                  </a:lnTo>
                  <a:lnTo>
                    <a:pt x="789" y="209"/>
                  </a:lnTo>
                  <a:lnTo>
                    <a:pt x="803" y="219"/>
                  </a:lnTo>
                  <a:lnTo>
                    <a:pt x="815" y="231"/>
                  </a:lnTo>
                  <a:lnTo>
                    <a:pt x="827" y="242"/>
                  </a:lnTo>
                  <a:lnTo>
                    <a:pt x="838" y="256"/>
                  </a:lnTo>
                  <a:lnTo>
                    <a:pt x="848" y="270"/>
                  </a:lnTo>
                  <a:lnTo>
                    <a:pt x="855" y="286"/>
                  </a:lnTo>
                  <a:lnTo>
                    <a:pt x="860" y="302"/>
                  </a:lnTo>
                  <a:lnTo>
                    <a:pt x="866" y="320"/>
                  </a:lnTo>
                  <a:lnTo>
                    <a:pt x="868" y="337"/>
                  </a:lnTo>
                  <a:lnTo>
                    <a:pt x="869" y="355"/>
                  </a:lnTo>
                  <a:lnTo>
                    <a:pt x="869" y="369"/>
                  </a:lnTo>
                  <a:lnTo>
                    <a:pt x="868" y="382"/>
                  </a:lnTo>
                  <a:lnTo>
                    <a:pt x="866" y="393"/>
                  </a:lnTo>
                  <a:lnTo>
                    <a:pt x="863" y="405"/>
                  </a:lnTo>
                  <a:lnTo>
                    <a:pt x="859" y="416"/>
                  </a:lnTo>
                  <a:lnTo>
                    <a:pt x="856" y="426"/>
                  </a:lnTo>
                  <a:lnTo>
                    <a:pt x="852" y="435"/>
                  </a:lnTo>
                  <a:lnTo>
                    <a:pt x="846" y="444"/>
                  </a:lnTo>
                  <a:lnTo>
                    <a:pt x="841" y="452"/>
                  </a:lnTo>
                  <a:lnTo>
                    <a:pt x="836" y="460"/>
                  </a:lnTo>
                  <a:lnTo>
                    <a:pt x="829" y="467"/>
                  </a:lnTo>
                  <a:lnTo>
                    <a:pt x="823" y="474"/>
                  </a:lnTo>
                  <a:lnTo>
                    <a:pt x="810" y="487"/>
                  </a:lnTo>
                  <a:lnTo>
                    <a:pt x="796" y="496"/>
                  </a:lnTo>
                  <a:lnTo>
                    <a:pt x="782" y="505"/>
                  </a:lnTo>
                  <a:lnTo>
                    <a:pt x="768" y="512"/>
                  </a:lnTo>
                  <a:lnTo>
                    <a:pt x="755" y="518"/>
                  </a:lnTo>
                  <a:lnTo>
                    <a:pt x="744" y="522"/>
                  </a:lnTo>
                  <a:lnTo>
                    <a:pt x="723" y="527"/>
                  </a:lnTo>
                  <a:lnTo>
                    <a:pt x="713" y="530"/>
                  </a:lnTo>
                  <a:close/>
                  <a:moveTo>
                    <a:pt x="698" y="151"/>
                  </a:moveTo>
                  <a:lnTo>
                    <a:pt x="688" y="134"/>
                  </a:lnTo>
                  <a:lnTo>
                    <a:pt x="677" y="118"/>
                  </a:lnTo>
                  <a:lnTo>
                    <a:pt x="665" y="103"/>
                  </a:lnTo>
                  <a:lnTo>
                    <a:pt x="654" y="89"/>
                  </a:lnTo>
                  <a:lnTo>
                    <a:pt x="640" y="75"/>
                  </a:lnTo>
                  <a:lnTo>
                    <a:pt x="626" y="63"/>
                  </a:lnTo>
                  <a:lnTo>
                    <a:pt x="611" y="52"/>
                  </a:lnTo>
                  <a:lnTo>
                    <a:pt x="595" y="41"/>
                  </a:lnTo>
                  <a:lnTo>
                    <a:pt x="579" y="32"/>
                  </a:lnTo>
                  <a:lnTo>
                    <a:pt x="561" y="24"/>
                  </a:lnTo>
                  <a:lnTo>
                    <a:pt x="543" y="16"/>
                  </a:lnTo>
                  <a:lnTo>
                    <a:pt x="525" y="11"/>
                  </a:lnTo>
                  <a:lnTo>
                    <a:pt x="507" y="6"/>
                  </a:lnTo>
                  <a:lnTo>
                    <a:pt x="489" y="2"/>
                  </a:lnTo>
                  <a:lnTo>
                    <a:pt x="469" y="1"/>
                  </a:lnTo>
                  <a:lnTo>
                    <a:pt x="450" y="0"/>
                  </a:lnTo>
                  <a:lnTo>
                    <a:pt x="436" y="0"/>
                  </a:lnTo>
                  <a:lnTo>
                    <a:pt x="423" y="1"/>
                  </a:lnTo>
                  <a:lnTo>
                    <a:pt x="410" y="2"/>
                  </a:lnTo>
                  <a:lnTo>
                    <a:pt x="398" y="4"/>
                  </a:lnTo>
                  <a:lnTo>
                    <a:pt x="385" y="8"/>
                  </a:lnTo>
                  <a:lnTo>
                    <a:pt x="373" y="11"/>
                  </a:lnTo>
                  <a:lnTo>
                    <a:pt x="361" y="15"/>
                  </a:lnTo>
                  <a:lnTo>
                    <a:pt x="348" y="19"/>
                  </a:lnTo>
                  <a:lnTo>
                    <a:pt x="338" y="24"/>
                  </a:lnTo>
                  <a:lnTo>
                    <a:pt x="326" y="29"/>
                  </a:lnTo>
                  <a:lnTo>
                    <a:pt x="315" y="34"/>
                  </a:lnTo>
                  <a:lnTo>
                    <a:pt x="304" y="41"/>
                  </a:lnTo>
                  <a:lnTo>
                    <a:pt x="294" y="48"/>
                  </a:lnTo>
                  <a:lnTo>
                    <a:pt x="283" y="55"/>
                  </a:lnTo>
                  <a:lnTo>
                    <a:pt x="273" y="63"/>
                  </a:lnTo>
                  <a:lnTo>
                    <a:pt x="264" y="71"/>
                  </a:lnTo>
                  <a:lnTo>
                    <a:pt x="255" y="79"/>
                  </a:lnTo>
                  <a:lnTo>
                    <a:pt x="246" y="88"/>
                  </a:lnTo>
                  <a:lnTo>
                    <a:pt x="238" y="98"/>
                  </a:lnTo>
                  <a:lnTo>
                    <a:pt x="230" y="107"/>
                  </a:lnTo>
                  <a:lnTo>
                    <a:pt x="223" y="117"/>
                  </a:lnTo>
                  <a:lnTo>
                    <a:pt x="215" y="128"/>
                  </a:lnTo>
                  <a:lnTo>
                    <a:pt x="209" y="138"/>
                  </a:lnTo>
                  <a:lnTo>
                    <a:pt x="202" y="149"/>
                  </a:lnTo>
                  <a:lnTo>
                    <a:pt x="197" y="161"/>
                  </a:lnTo>
                  <a:lnTo>
                    <a:pt x="192" y="172"/>
                  </a:lnTo>
                  <a:lnTo>
                    <a:pt x="187" y="183"/>
                  </a:lnTo>
                  <a:lnTo>
                    <a:pt x="183" y="196"/>
                  </a:lnTo>
                  <a:lnTo>
                    <a:pt x="180" y="208"/>
                  </a:lnTo>
                  <a:lnTo>
                    <a:pt x="177" y="221"/>
                  </a:lnTo>
                  <a:lnTo>
                    <a:pt x="175" y="234"/>
                  </a:lnTo>
                  <a:lnTo>
                    <a:pt x="172" y="247"/>
                  </a:lnTo>
                  <a:lnTo>
                    <a:pt x="165" y="246"/>
                  </a:lnTo>
                  <a:lnTo>
                    <a:pt x="156" y="246"/>
                  </a:lnTo>
                  <a:lnTo>
                    <a:pt x="140" y="247"/>
                  </a:lnTo>
                  <a:lnTo>
                    <a:pt x="125" y="249"/>
                  </a:lnTo>
                  <a:lnTo>
                    <a:pt x="110" y="253"/>
                  </a:lnTo>
                  <a:lnTo>
                    <a:pt x="95" y="258"/>
                  </a:lnTo>
                  <a:lnTo>
                    <a:pt x="82" y="265"/>
                  </a:lnTo>
                  <a:lnTo>
                    <a:pt x="70" y="272"/>
                  </a:lnTo>
                  <a:lnTo>
                    <a:pt x="57" y="281"/>
                  </a:lnTo>
                  <a:lnTo>
                    <a:pt x="46" y="292"/>
                  </a:lnTo>
                  <a:lnTo>
                    <a:pt x="36" y="302"/>
                  </a:lnTo>
                  <a:lnTo>
                    <a:pt x="27" y="315"/>
                  </a:lnTo>
                  <a:lnTo>
                    <a:pt x="19" y="328"/>
                  </a:lnTo>
                  <a:lnTo>
                    <a:pt x="13" y="341"/>
                  </a:lnTo>
                  <a:lnTo>
                    <a:pt x="7" y="356"/>
                  </a:lnTo>
                  <a:lnTo>
                    <a:pt x="3" y="371"/>
                  </a:lnTo>
                  <a:lnTo>
                    <a:pt x="1" y="386"/>
                  </a:lnTo>
                  <a:lnTo>
                    <a:pt x="0" y="402"/>
                  </a:lnTo>
                  <a:lnTo>
                    <a:pt x="1" y="416"/>
                  </a:lnTo>
                  <a:lnTo>
                    <a:pt x="2" y="430"/>
                  </a:lnTo>
                  <a:lnTo>
                    <a:pt x="4" y="442"/>
                  </a:lnTo>
                  <a:lnTo>
                    <a:pt x="7" y="454"/>
                  </a:lnTo>
                  <a:lnTo>
                    <a:pt x="11" y="464"/>
                  </a:lnTo>
                  <a:lnTo>
                    <a:pt x="15" y="474"/>
                  </a:lnTo>
                  <a:lnTo>
                    <a:pt x="19" y="484"/>
                  </a:lnTo>
                  <a:lnTo>
                    <a:pt x="25" y="492"/>
                  </a:lnTo>
                  <a:lnTo>
                    <a:pt x="31" y="500"/>
                  </a:lnTo>
                  <a:lnTo>
                    <a:pt x="37" y="507"/>
                  </a:lnTo>
                  <a:lnTo>
                    <a:pt x="44" y="514"/>
                  </a:lnTo>
                  <a:lnTo>
                    <a:pt x="50" y="520"/>
                  </a:lnTo>
                  <a:lnTo>
                    <a:pt x="65" y="531"/>
                  </a:lnTo>
                  <a:lnTo>
                    <a:pt x="80" y="539"/>
                  </a:lnTo>
                  <a:lnTo>
                    <a:pt x="95" y="546"/>
                  </a:lnTo>
                  <a:lnTo>
                    <a:pt x="110" y="550"/>
                  </a:lnTo>
                  <a:lnTo>
                    <a:pt x="124" y="554"/>
                  </a:lnTo>
                  <a:lnTo>
                    <a:pt x="137" y="556"/>
                  </a:lnTo>
                  <a:lnTo>
                    <a:pt x="156" y="559"/>
                  </a:lnTo>
                  <a:lnTo>
                    <a:pt x="166" y="560"/>
                  </a:lnTo>
                  <a:lnTo>
                    <a:pt x="714" y="560"/>
                  </a:lnTo>
                  <a:lnTo>
                    <a:pt x="716" y="559"/>
                  </a:lnTo>
                  <a:lnTo>
                    <a:pt x="724" y="558"/>
                  </a:lnTo>
                  <a:lnTo>
                    <a:pt x="746" y="552"/>
                  </a:lnTo>
                  <a:lnTo>
                    <a:pt x="760" y="548"/>
                  </a:lnTo>
                  <a:lnTo>
                    <a:pt x="775" y="541"/>
                  </a:lnTo>
                  <a:lnTo>
                    <a:pt x="791" y="534"/>
                  </a:lnTo>
                  <a:lnTo>
                    <a:pt x="808" y="523"/>
                  </a:lnTo>
                  <a:lnTo>
                    <a:pt x="825" y="511"/>
                  </a:lnTo>
                  <a:lnTo>
                    <a:pt x="841" y="497"/>
                  </a:lnTo>
                  <a:lnTo>
                    <a:pt x="850" y="490"/>
                  </a:lnTo>
                  <a:lnTo>
                    <a:pt x="857" y="481"/>
                  </a:lnTo>
                  <a:lnTo>
                    <a:pt x="864" y="472"/>
                  </a:lnTo>
                  <a:lnTo>
                    <a:pt x="871" y="462"/>
                  </a:lnTo>
                  <a:lnTo>
                    <a:pt x="876" y="451"/>
                  </a:lnTo>
                  <a:lnTo>
                    <a:pt x="882" y="440"/>
                  </a:lnTo>
                  <a:lnTo>
                    <a:pt x="887" y="428"/>
                  </a:lnTo>
                  <a:lnTo>
                    <a:pt x="891" y="415"/>
                  </a:lnTo>
                  <a:lnTo>
                    <a:pt x="895" y="401"/>
                  </a:lnTo>
                  <a:lnTo>
                    <a:pt x="897" y="387"/>
                  </a:lnTo>
                  <a:lnTo>
                    <a:pt x="899" y="371"/>
                  </a:lnTo>
                  <a:lnTo>
                    <a:pt x="899" y="355"/>
                  </a:lnTo>
                  <a:lnTo>
                    <a:pt x="898" y="335"/>
                  </a:lnTo>
                  <a:lnTo>
                    <a:pt x="895" y="314"/>
                  </a:lnTo>
                  <a:lnTo>
                    <a:pt x="890" y="295"/>
                  </a:lnTo>
                  <a:lnTo>
                    <a:pt x="883" y="277"/>
                  </a:lnTo>
                  <a:lnTo>
                    <a:pt x="874" y="258"/>
                  </a:lnTo>
                  <a:lnTo>
                    <a:pt x="865" y="242"/>
                  </a:lnTo>
                  <a:lnTo>
                    <a:pt x="853" y="226"/>
                  </a:lnTo>
                  <a:lnTo>
                    <a:pt x="840" y="212"/>
                  </a:lnTo>
                  <a:lnTo>
                    <a:pt x="826" y="198"/>
                  </a:lnTo>
                  <a:lnTo>
                    <a:pt x="810" y="187"/>
                  </a:lnTo>
                  <a:lnTo>
                    <a:pt x="794" y="177"/>
                  </a:lnTo>
                  <a:lnTo>
                    <a:pt x="776" y="168"/>
                  </a:lnTo>
                  <a:lnTo>
                    <a:pt x="758" y="161"/>
                  </a:lnTo>
                  <a:lnTo>
                    <a:pt x="738" y="155"/>
                  </a:lnTo>
                  <a:lnTo>
                    <a:pt x="718" y="152"/>
                  </a:lnTo>
                  <a:lnTo>
                    <a:pt x="698" y="15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4" name="Group 105"/>
            <p:cNvGrpSpPr/>
            <p:nvPr/>
          </p:nvGrpSpPr>
          <p:grpSpPr>
            <a:xfrm>
              <a:off x="3084667" y="1498559"/>
              <a:ext cx="266306" cy="213045"/>
              <a:chOff x="10458450" y="2514600"/>
              <a:chExt cx="285750" cy="228600"/>
            </a:xfrm>
            <a:solidFill>
              <a:sysClr val="window" lastClr="FFFFFF"/>
            </a:solidFill>
          </p:grpSpPr>
          <p:sp>
            <p:nvSpPr>
              <p:cNvPr id="239" name="Freeform 355"/>
              <p:cNvSpPr>
                <a:spLocks noEditPoints="1"/>
              </p:cNvSpPr>
              <p:nvPr/>
            </p:nvSpPr>
            <p:spPr bwMode="auto">
              <a:xfrm>
                <a:off x="10458450" y="2514600"/>
                <a:ext cx="285750" cy="228600"/>
              </a:xfrm>
              <a:custGeom>
                <a:avLst/>
                <a:gdLst>
                  <a:gd name="T0" fmla="*/ 301 w 900"/>
                  <a:gd name="T1" fmla="*/ 420 h 720"/>
                  <a:gd name="T2" fmla="*/ 870 w 900"/>
                  <a:gd name="T3" fmla="*/ 636 h 720"/>
                  <a:gd name="T4" fmla="*/ 865 w 900"/>
                  <a:gd name="T5" fmla="*/ 653 h 720"/>
                  <a:gd name="T6" fmla="*/ 857 w 900"/>
                  <a:gd name="T7" fmla="*/ 668 h 720"/>
                  <a:gd name="T8" fmla="*/ 844 w 900"/>
                  <a:gd name="T9" fmla="*/ 680 h 720"/>
                  <a:gd name="T10" fmla="*/ 828 w 900"/>
                  <a:gd name="T11" fmla="*/ 687 h 720"/>
                  <a:gd name="T12" fmla="*/ 811 w 900"/>
                  <a:gd name="T13" fmla="*/ 690 h 720"/>
                  <a:gd name="T14" fmla="*/ 30 w 900"/>
                  <a:gd name="T15" fmla="*/ 209 h 720"/>
                  <a:gd name="T16" fmla="*/ 90 w 900"/>
                  <a:gd name="T17" fmla="*/ 689 h 720"/>
                  <a:gd name="T18" fmla="*/ 72 w 900"/>
                  <a:gd name="T19" fmla="*/ 687 h 720"/>
                  <a:gd name="T20" fmla="*/ 57 w 900"/>
                  <a:gd name="T21" fmla="*/ 680 h 720"/>
                  <a:gd name="T22" fmla="*/ 44 w 900"/>
                  <a:gd name="T23" fmla="*/ 668 h 720"/>
                  <a:gd name="T24" fmla="*/ 34 w 900"/>
                  <a:gd name="T25" fmla="*/ 653 h 720"/>
                  <a:gd name="T26" fmla="*/ 30 w 900"/>
                  <a:gd name="T27" fmla="*/ 636 h 720"/>
                  <a:gd name="T28" fmla="*/ 811 w 900"/>
                  <a:gd name="T29" fmla="*/ 30 h 720"/>
                  <a:gd name="T30" fmla="*/ 828 w 900"/>
                  <a:gd name="T31" fmla="*/ 33 h 720"/>
                  <a:gd name="T32" fmla="*/ 844 w 900"/>
                  <a:gd name="T33" fmla="*/ 40 h 720"/>
                  <a:gd name="T34" fmla="*/ 857 w 900"/>
                  <a:gd name="T35" fmla="*/ 51 h 720"/>
                  <a:gd name="T36" fmla="*/ 865 w 900"/>
                  <a:gd name="T37" fmla="*/ 66 h 720"/>
                  <a:gd name="T38" fmla="*/ 870 w 900"/>
                  <a:gd name="T39" fmla="*/ 83 h 720"/>
                  <a:gd name="T40" fmla="*/ 30 w 900"/>
                  <a:gd name="T41" fmla="*/ 179 h 720"/>
                  <a:gd name="T42" fmla="*/ 31 w 900"/>
                  <a:gd name="T43" fmla="*/ 78 h 720"/>
                  <a:gd name="T44" fmla="*/ 38 w 900"/>
                  <a:gd name="T45" fmla="*/ 61 h 720"/>
                  <a:gd name="T46" fmla="*/ 47 w 900"/>
                  <a:gd name="T47" fmla="*/ 47 h 720"/>
                  <a:gd name="T48" fmla="*/ 61 w 900"/>
                  <a:gd name="T49" fmla="*/ 37 h 720"/>
                  <a:gd name="T50" fmla="*/ 78 w 900"/>
                  <a:gd name="T51" fmla="*/ 31 h 720"/>
                  <a:gd name="T52" fmla="*/ 90 w 900"/>
                  <a:gd name="T53" fmla="*/ 30 h 720"/>
                  <a:gd name="T54" fmla="*/ 870 w 900"/>
                  <a:gd name="T55" fmla="*/ 390 h 720"/>
                  <a:gd name="T56" fmla="*/ 811 w 900"/>
                  <a:gd name="T57" fmla="*/ 0 h 720"/>
                  <a:gd name="T58" fmla="*/ 72 w 900"/>
                  <a:gd name="T59" fmla="*/ 2 h 720"/>
                  <a:gd name="T60" fmla="*/ 47 w 900"/>
                  <a:gd name="T61" fmla="*/ 10 h 720"/>
                  <a:gd name="T62" fmla="*/ 27 w 900"/>
                  <a:gd name="T63" fmla="*/ 26 h 720"/>
                  <a:gd name="T64" fmla="*/ 11 w 900"/>
                  <a:gd name="T65" fmla="*/ 47 h 720"/>
                  <a:gd name="T66" fmla="*/ 2 w 900"/>
                  <a:gd name="T67" fmla="*/ 71 h 720"/>
                  <a:gd name="T68" fmla="*/ 0 w 900"/>
                  <a:gd name="T69" fmla="*/ 629 h 720"/>
                  <a:gd name="T70" fmla="*/ 5 w 900"/>
                  <a:gd name="T71" fmla="*/ 656 h 720"/>
                  <a:gd name="T72" fmla="*/ 15 w 900"/>
                  <a:gd name="T73" fmla="*/ 680 h 720"/>
                  <a:gd name="T74" fmla="*/ 33 w 900"/>
                  <a:gd name="T75" fmla="*/ 699 h 720"/>
                  <a:gd name="T76" fmla="*/ 55 w 900"/>
                  <a:gd name="T77" fmla="*/ 713 h 720"/>
                  <a:gd name="T78" fmla="*/ 80 w 900"/>
                  <a:gd name="T79" fmla="*/ 719 h 720"/>
                  <a:gd name="T80" fmla="*/ 819 w 900"/>
                  <a:gd name="T81" fmla="*/ 719 h 720"/>
                  <a:gd name="T82" fmla="*/ 845 w 900"/>
                  <a:gd name="T83" fmla="*/ 713 h 720"/>
                  <a:gd name="T84" fmla="*/ 867 w 900"/>
                  <a:gd name="T85" fmla="*/ 699 h 720"/>
                  <a:gd name="T86" fmla="*/ 884 w 900"/>
                  <a:gd name="T87" fmla="*/ 680 h 720"/>
                  <a:gd name="T88" fmla="*/ 896 w 900"/>
                  <a:gd name="T89" fmla="*/ 656 h 720"/>
                  <a:gd name="T90" fmla="*/ 900 w 900"/>
                  <a:gd name="T91" fmla="*/ 629 h 720"/>
                  <a:gd name="T92" fmla="*/ 898 w 900"/>
                  <a:gd name="T93" fmla="*/ 71 h 720"/>
                  <a:gd name="T94" fmla="*/ 890 w 900"/>
                  <a:gd name="T95" fmla="*/ 47 h 720"/>
                  <a:gd name="T96" fmla="*/ 874 w 900"/>
                  <a:gd name="T97" fmla="*/ 26 h 720"/>
                  <a:gd name="T98" fmla="*/ 853 w 900"/>
                  <a:gd name="T99" fmla="*/ 10 h 720"/>
                  <a:gd name="T100" fmla="*/ 829 w 900"/>
                  <a:gd name="T101" fmla="*/ 2 h 720"/>
                  <a:gd name="T102" fmla="*/ 811 w 900"/>
                  <a:gd name="T10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0" h="720">
                    <a:moveTo>
                      <a:pt x="811" y="689"/>
                    </a:moveTo>
                    <a:lnTo>
                      <a:pt x="301" y="689"/>
                    </a:lnTo>
                    <a:lnTo>
                      <a:pt x="301" y="420"/>
                    </a:lnTo>
                    <a:lnTo>
                      <a:pt x="870" y="420"/>
                    </a:lnTo>
                    <a:lnTo>
                      <a:pt x="870" y="629"/>
                    </a:lnTo>
                    <a:lnTo>
                      <a:pt x="870" y="636"/>
                    </a:lnTo>
                    <a:lnTo>
                      <a:pt x="869" y="642"/>
                    </a:lnTo>
                    <a:lnTo>
                      <a:pt x="867" y="648"/>
                    </a:lnTo>
                    <a:lnTo>
                      <a:pt x="865" y="653"/>
                    </a:lnTo>
                    <a:lnTo>
                      <a:pt x="863" y="658"/>
                    </a:lnTo>
                    <a:lnTo>
                      <a:pt x="860" y="664"/>
                    </a:lnTo>
                    <a:lnTo>
                      <a:pt x="857" y="668"/>
                    </a:lnTo>
                    <a:lnTo>
                      <a:pt x="852" y="672"/>
                    </a:lnTo>
                    <a:lnTo>
                      <a:pt x="848" y="677"/>
                    </a:lnTo>
                    <a:lnTo>
                      <a:pt x="844" y="680"/>
                    </a:lnTo>
                    <a:lnTo>
                      <a:pt x="838" y="683"/>
                    </a:lnTo>
                    <a:lnTo>
                      <a:pt x="834" y="685"/>
                    </a:lnTo>
                    <a:lnTo>
                      <a:pt x="828" y="687"/>
                    </a:lnTo>
                    <a:lnTo>
                      <a:pt x="822" y="688"/>
                    </a:lnTo>
                    <a:lnTo>
                      <a:pt x="816" y="689"/>
                    </a:lnTo>
                    <a:lnTo>
                      <a:pt x="811" y="690"/>
                    </a:lnTo>
                    <a:lnTo>
                      <a:pt x="811" y="689"/>
                    </a:lnTo>
                    <a:close/>
                    <a:moveTo>
                      <a:pt x="30" y="629"/>
                    </a:moveTo>
                    <a:lnTo>
                      <a:pt x="30" y="209"/>
                    </a:lnTo>
                    <a:lnTo>
                      <a:pt x="270" y="209"/>
                    </a:lnTo>
                    <a:lnTo>
                      <a:pt x="270" y="689"/>
                    </a:lnTo>
                    <a:lnTo>
                      <a:pt x="90" y="689"/>
                    </a:lnTo>
                    <a:lnTo>
                      <a:pt x="84" y="689"/>
                    </a:lnTo>
                    <a:lnTo>
                      <a:pt x="78" y="688"/>
                    </a:lnTo>
                    <a:lnTo>
                      <a:pt x="72" y="687"/>
                    </a:lnTo>
                    <a:lnTo>
                      <a:pt x="67" y="685"/>
                    </a:lnTo>
                    <a:lnTo>
                      <a:pt x="61" y="683"/>
                    </a:lnTo>
                    <a:lnTo>
                      <a:pt x="57" y="680"/>
                    </a:lnTo>
                    <a:lnTo>
                      <a:pt x="52" y="677"/>
                    </a:lnTo>
                    <a:lnTo>
                      <a:pt x="47" y="672"/>
                    </a:lnTo>
                    <a:lnTo>
                      <a:pt x="44" y="668"/>
                    </a:lnTo>
                    <a:lnTo>
                      <a:pt x="40" y="664"/>
                    </a:lnTo>
                    <a:lnTo>
                      <a:pt x="38" y="658"/>
                    </a:lnTo>
                    <a:lnTo>
                      <a:pt x="34" y="653"/>
                    </a:lnTo>
                    <a:lnTo>
                      <a:pt x="32" y="648"/>
                    </a:lnTo>
                    <a:lnTo>
                      <a:pt x="31" y="642"/>
                    </a:lnTo>
                    <a:lnTo>
                      <a:pt x="30" y="636"/>
                    </a:lnTo>
                    <a:lnTo>
                      <a:pt x="30" y="629"/>
                    </a:lnTo>
                    <a:close/>
                    <a:moveTo>
                      <a:pt x="90" y="30"/>
                    </a:moveTo>
                    <a:lnTo>
                      <a:pt x="811" y="30"/>
                    </a:lnTo>
                    <a:lnTo>
                      <a:pt x="816" y="30"/>
                    </a:lnTo>
                    <a:lnTo>
                      <a:pt x="822" y="31"/>
                    </a:lnTo>
                    <a:lnTo>
                      <a:pt x="828" y="33"/>
                    </a:lnTo>
                    <a:lnTo>
                      <a:pt x="834" y="34"/>
                    </a:lnTo>
                    <a:lnTo>
                      <a:pt x="838" y="37"/>
                    </a:lnTo>
                    <a:lnTo>
                      <a:pt x="844" y="40"/>
                    </a:lnTo>
                    <a:lnTo>
                      <a:pt x="848" y="43"/>
                    </a:lnTo>
                    <a:lnTo>
                      <a:pt x="852" y="47"/>
                    </a:lnTo>
                    <a:lnTo>
                      <a:pt x="857" y="51"/>
                    </a:lnTo>
                    <a:lnTo>
                      <a:pt x="860" y="56"/>
                    </a:lnTo>
                    <a:lnTo>
                      <a:pt x="863" y="61"/>
                    </a:lnTo>
                    <a:lnTo>
                      <a:pt x="865" y="66"/>
                    </a:lnTo>
                    <a:lnTo>
                      <a:pt x="867" y="72"/>
                    </a:lnTo>
                    <a:lnTo>
                      <a:pt x="869" y="78"/>
                    </a:lnTo>
                    <a:lnTo>
                      <a:pt x="870" y="83"/>
                    </a:lnTo>
                    <a:lnTo>
                      <a:pt x="870" y="89"/>
                    </a:lnTo>
                    <a:lnTo>
                      <a:pt x="870" y="179"/>
                    </a:lnTo>
                    <a:lnTo>
                      <a:pt x="30" y="179"/>
                    </a:lnTo>
                    <a:lnTo>
                      <a:pt x="30" y="89"/>
                    </a:lnTo>
                    <a:lnTo>
                      <a:pt x="30" y="83"/>
                    </a:lnTo>
                    <a:lnTo>
                      <a:pt x="31" y="78"/>
                    </a:lnTo>
                    <a:lnTo>
                      <a:pt x="32" y="71"/>
                    </a:lnTo>
                    <a:lnTo>
                      <a:pt x="34" y="66"/>
                    </a:lnTo>
                    <a:lnTo>
                      <a:pt x="38" y="61"/>
                    </a:lnTo>
                    <a:lnTo>
                      <a:pt x="41" y="56"/>
                    </a:lnTo>
                    <a:lnTo>
                      <a:pt x="44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7" y="40"/>
                    </a:lnTo>
                    <a:lnTo>
                      <a:pt x="61" y="37"/>
                    </a:lnTo>
                    <a:lnTo>
                      <a:pt x="67" y="34"/>
                    </a:lnTo>
                    <a:lnTo>
                      <a:pt x="72" y="33"/>
                    </a:lnTo>
                    <a:lnTo>
                      <a:pt x="78" y="31"/>
                    </a:lnTo>
                    <a:lnTo>
                      <a:pt x="84" y="30"/>
                    </a:lnTo>
                    <a:lnTo>
                      <a:pt x="90" y="30"/>
                    </a:lnTo>
                    <a:lnTo>
                      <a:pt x="90" y="30"/>
                    </a:lnTo>
                    <a:close/>
                    <a:moveTo>
                      <a:pt x="301" y="209"/>
                    </a:moveTo>
                    <a:lnTo>
                      <a:pt x="870" y="209"/>
                    </a:lnTo>
                    <a:lnTo>
                      <a:pt x="870" y="390"/>
                    </a:lnTo>
                    <a:lnTo>
                      <a:pt x="301" y="390"/>
                    </a:lnTo>
                    <a:lnTo>
                      <a:pt x="301" y="209"/>
                    </a:lnTo>
                    <a:close/>
                    <a:moveTo>
                      <a:pt x="811" y="0"/>
                    </a:moveTo>
                    <a:lnTo>
                      <a:pt x="90" y="0"/>
                    </a:lnTo>
                    <a:lnTo>
                      <a:pt x="80" y="0"/>
                    </a:lnTo>
                    <a:lnTo>
                      <a:pt x="72" y="2"/>
                    </a:lnTo>
                    <a:lnTo>
                      <a:pt x="63" y="4"/>
                    </a:lnTo>
                    <a:lnTo>
                      <a:pt x="55" y="7"/>
                    </a:lnTo>
                    <a:lnTo>
                      <a:pt x="47" y="10"/>
                    </a:lnTo>
                    <a:lnTo>
                      <a:pt x="40" y="15"/>
                    </a:lnTo>
                    <a:lnTo>
                      <a:pt x="32" y="20"/>
                    </a:lnTo>
                    <a:lnTo>
                      <a:pt x="27" y="26"/>
                    </a:lnTo>
                    <a:lnTo>
                      <a:pt x="21" y="33"/>
                    </a:lnTo>
                    <a:lnTo>
                      <a:pt x="15" y="39"/>
                    </a:lnTo>
                    <a:lnTo>
                      <a:pt x="11" y="47"/>
                    </a:lnTo>
                    <a:lnTo>
                      <a:pt x="7" y="54"/>
                    </a:lnTo>
                    <a:lnTo>
                      <a:pt x="5" y="63"/>
                    </a:lnTo>
                    <a:lnTo>
                      <a:pt x="2" y="71"/>
                    </a:lnTo>
                    <a:lnTo>
                      <a:pt x="0" y="81"/>
                    </a:lnTo>
                    <a:lnTo>
                      <a:pt x="0" y="89"/>
                    </a:lnTo>
                    <a:lnTo>
                      <a:pt x="0" y="629"/>
                    </a:lnTo>
                    <a:lnTo>
                      <a:pt x="0" y="639"/>
                    </a:lnTo>
                    <a:lnTo>
                      <a:pt x="2" y="648"/>
                    </a:lnTo>
                    <a:lnTo>
                      <a:pt x="5" y="656"/>
                    </a:lnTo>
                    <a:lnTo>
                      <a:pt x="7" y="665"/>
                    </a:lnTo>
                    <a:lnTo>
                      <a:pt x="11" y="673"/>
                    </a:lnTo>
                    <a:lnTo>
                      <a:pt x="15" y="680"/>
                    </a:lnTo>
                    <a:lnTo>
                      <a:pt x="21" y="687"/>
                    </a:lnTo>
                    <a:lnTo>
                      <a:pt x="27" y="694"/>
                    </a:lnTo>
                    <a:lnTo>
                      <a:pt x="33" y="699"/>
                    </a:lnTo>
                    <a:lnTo>
                      <a:pt x="40" y="704"/>
                    </a:lnTo>
                    <a:lnTo>
                      <a:pt x="47" y="709"/>
                    </a:lnTo>
                    <a:lnTo>
                      <a:pt x="55" y="713"/>
                    </a:lnTo>
                    <a:lnTo>
                      <a:pt x="63" y="716"/>
                    </a:lnTo>
                    <a:lnTo>
                      <a:pt x="72" y="718"/>
                    </a:lnTo>
                    <a:lnTo>
                      <a:pt x="80" y="719"/>
                    </a:lnTo>
                    <a:lnTo>
                      <a:pt x="90" y="720"/>
                    </a:lnTo>
                    <a:lnTo>
                      <a:pt x="811" y="719"/>
                    </a:lnTo>
                    <a:lnTo>
                      <a:pt x="819" y="719"/>
                    </a:lnTo>
                    <a:lnTo>
                      <a:pt x="829" y="718"/>
                    </a:lnTo>
                    <a:lnTo>
                      <a:pt x="837" y="716"/>
                    </a:lnTo>
                    <a:lnTo>
                      <a:pt x="845" y="713"/>
                    </a:lnTo>
                    <a:lnTo>
                      <a:pt x="853" y="709"/>
                    </a:lnTo>
                    <a:lnTo>
                      <a:pt x="861" y="704"/>
                    </a:lnTo>
                    <a:lnTo>
                      <a:pt x="867" y="699"/>
                    </a:lnTo>
                    <a:lnTo>
                      <a:pt x="874" y="694"/>
                    </a:lnTo>
                    <a:lnTo>
                      <a:pt x="880" y="687"/>
                    </a:lnTo>
                    <a:lnTo>
                      <a:pt x="884" y="680"/>
                    </a:lnTo>
                    <a:lnTo>
                      <a:pt x="890" y="672"/>
                    </a:lnTo>
                    <a:lnTo>
                      <a:pt x="893" y="665"/>
                    </a:lnTo>
                    <a:lnTo>
                      <a:pt x="896" y="656"/>
                    </a:lnTo>
                    <a:lnTo>
                      <a:pt x="898" y="648"/>
                    </a:lnTo>
                    <a:lnTo>
                      <a:pt x="899" y="639"/>
                    </a:lnTo>
                    <a:lnTo>
                      <a:pt x="900" y="629"/>
                    </a:lnTo>
                    <a:lnTo>
                      <a:pt x="900" y="89"/>
                    </a:lnTo>
                    <a:lnTo>
                      <a:pt x="899" y="81"/>
                    </a:lnTo>
                    <a:lnTo>
                      <a:pt x="898" y="71"/>
                    </a:lnTo>
                    <a:lnTo>
                      <a:pt x="896" y="63"/>
                    </a:lnTo>
                    <a:lnTo>
                      <a:pt x="893" y="54"/>
                    </a:lnTo>
                    <a:lnTo>
                      <a:pt x="890" y="47"/>
                    </a:lnTo>
                    <a:lnTo>
                      <a:pt x="884" y="39"/>
                    </a:lnTo>
                    <a:lnTo>
                      <a:pt x="880" y="33"/>
                    </a:lnTo>
                    <a:lnTo>
                      <a:pt x="874" y="26"/>
                    </a:lnTo>
                    <a:lnTo>
                      <a:pt x="867" y="20"/>
                    </a:lnTo>
                    <a:lnTo>
                      <a:pt x="861" y="15"/>
                    </a:lnTo>
                    <a:lnTo>
                      <a:pt x="853" y="10"/>
                    </a:lnTo>
                    <a:lnTo>
                      <a:pt x="845" y="7"/>
                    </a:lnTo>
                    <a:lnTo>
                      <a:pt x="837" y="4"/>
                    </a:lnTo>
                    <a:lnTo>
                      <a:pt x="829" y="2"/>
                    </a:lnTo>
                    <a:lnTo>
                      <a:pt x="819" y="0"/>
                    </a:lnTo>
                    <a:lnTo>
                      <a:pt x="811" y="0"/>
                    </a:lnTo>
                    <a:lnTo>
                      <a:pt x="8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356"/>
              <p:cNvSpPr>
                <a:spLocks/>
              </p:cNvSpPr>
              <p:nvPr/>
            </p:nvSpPr>
            <p:spPr bwMode="auto">
              <a:xfrm>
                <a:off x="10487025" y="2538413"/>
                <a:ext cx="19050" cy="19050"/>
              </a:xfrm>
              <a:custGeom>
                <a:avLst/>
                <a:gdLst>
                  <a:gd name="T0" fmla="*/ 30 w 60"/>
                  <a:gd name="T1" fmla="*/ 60 h 60"/>
                  <a:gd name="T2" fmla="*/ 36 w 60"/>
                  <a:gd name="T3" fmla="*/ 60 h 60"/>
                  <a:gd name="T4" fmla="*/ 42 w 60"/>
                  <a:gd name="T5" fmla="*/ 58 h 60"/>
                  <a:gd name="T6" fmla="*/ 47 w 60"/>
                  <a:gd name="T7" fmla="*/ 55 h 60"/>
                  <a:gd name="T8" fmla="*/ 51 w 60"/>
                  <a:gd name="T9" fmla="*/ 52 h 60"/>
                  <a:gd name="T10" fmla="*/ 55 w 60"/>
                  <a:gd name="T11" fmla="*/ 48 h 60"/>
                  <a:gd name="T12" fmla="*/ 58 w 60"/>
                  <a:gd name="T13" fmla="*/ 42 h 60"/>
                  <a:gd name="T14" fmla="*/ 60 w 60"/>
                  <a:gd name="T15" fmla="*/ 37 h 60"/>
                  <a:gd name="T16" fmla="*/ 60 w 60"/>
                  <a:gd name="T17" fmla="*/ 30 h 60"/>
                  <a:gd name="T18" fmla="*/ 60 w 60"/>
                  <a:gd name="T19" fmla="*/ 25 h 60"/>
                  <a:gd name="T20" fmla="*/ 58 w 60"/>
                  <a:gd name="T21" fmla="*/ 19 h 60"/>
                  <a:gd name="T22" fmla="*/ 55 w 60"/>
                  <a:gd name="T23" fmla="*/ 14 h 60"/>
                  <a:gd name="T24" fmla="*/ 51 w 60"/>
                  <a:gd name="T25" fmla="*/ 9 h 60"/>
                  <a:gd name="T26" fmla="*/ 47 w 60"/>
                  <a:gd name="T27" fmla="*/ 6 h 60"/>
                  <a:gd name="T28" fmla="*/ 42 w 60"/>
                  <a:gd name="T29" fmla="*/ 3 h 60"/>
                  <a:gd name="T30" fmla="*/ 36 w 60"/>
                  <a:gd name="T31" fmla="*/ 2 h 60"/>
                  <a:gd name="T32" fmla="*/ 30 w 60"/>
                  <a:gd name="T33" fmla="*/ 0 h 60"/>
                  <a:gd name="T34" fmla="*/ 24 w 60"/>
                  <a:gd name="T35" fmla="*/ 2 h 60"/>
                  <a:gd name="T36" fmla="*/ 18 w 60"/>
                  <a:gd name="T37" fmla="*/ 3 h 60"/>
                  <a:gd name="T38" fmla="*/ 13 w 60"/>
                  <a:gd name="T39" fmla="*/ 6 h 60"/>
                  <a:gd name="T40" fmla="*/ 9 w 60"/>
                  <a:gd name="T41" fmla="*/ 9 h 60"/>
                  <a:gd name="T42" fmla="*/ 5 w 60"/>
                  <a:gd name="T43" fmla="*/ 14 h 60"/>
                  <a:gd name="T44" fmla="*/ 2 w 60"/>
                  <a:gd name="T45" fmla="*/ 19 h 60"/>
                  <a:gd name="T46" fmla="*/ 1 w 60"/>
                  <a:gd name="T47" fmla="*/ 25 h 60"/>
                  <a:gd name="T48" fmla="*/ 0 w 60"/>
                  <a:gd name="T49" fmla="*/ 30 h 60"/>
                  <a:gd name="T50" fmla="*/ 1 w 60"/>
                  <a:gd name="T51" fmla="*/ 37 h 60"/>
                  <a:gd name="T52" fmla="*/ 2 w 60"/>
                  <a:gd name="T53" fmla="*/ 42 h 60"/>
                  <a:gd name="T54" fmla="*/ 5 w 60"/>
                  <a:gd name="T55" fmla="*/ 48 h 60"/>
                  <a:gd name="T56" fmla="*/ 9 w 60"/>
                  <a:gd name="T57" fmla="*/ 52 h 60"/>
                  <a:gd name="T58" fmla="*/ 13 w 60"/>
                  <a:gd name="T59" fmla="*/ 55 h 60"/>
                  <a:gd name="T60" fmla="*/ 18 w 60"/>
                  <a:gd name="T61" fmla="*/ 58 h 60"/>
                  <a:gd name="T62" fmla="*/ 24 w 60"/>
                  <a:gd name="T63" fmla="*/ 60 h 60"/>
                  <a:gd name="T64" fmla="*/ 30 w 60"/>
                  <a:gd name="T65" fmla="*/ 60 h 60"/>
                  <a:gd name="T66" fmla="*/ 30 w 60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lnTo>
                      <a:pt x="36" y="60"/>
                    </a:lnTo>
                    <a:lnTo>
                      <a:pt x="42" y="58"/>
                    </a:lnTo>
                    <a:lnTo>
                      <a:pt x="47" y="55"/>
                    </a:lnTo>
                    <a:lnTo>
                      <a:pt x="51" y="52"/>
                    </a:lnTo>
                    <a:lnTo>
                      <a:pt x="55" y="48"/>
                    </a:lnTo>
                    <a:lnTo>
                      <a:pt x="58" y="42"/>
                    </a:lnTo>
                    <a:lnTo>
                      <a:pt x="60" y="37"/>
                    </a:lnTo>
                    <a:lnTo>
                      <a:pt x="60" y="30"/>
                    </a:lnTo>
                    <a:lnTo>
                      <a:pt x="60" y="25"/>
                    </a:lnTo>
                    <a:lnTo>
                      <a:pt x="58" y="19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6"/>
                    </a:lnTo>
                    <a:lnTo>
                      <a:pt x="42" y="3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4"/>
                    </a:lnTo>
                    <a:lnTo>
                      <a:pt x="2" y="19"/>
                    </a:lnTo>
                    <a:lnTo>
                      <a:pt x="1" y="25"/>
                    </a:lnTo>
                    <a:lnTo>
                      <a:pt x="0" y="30"/>
                    </a:lnTo>
                    <a:lnTo>
                      <a:pt x="1" y="37"/>
                    </a:lnTo>
                    <a:lnTo>
                      <a:pt x="2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3" y="55"/>
                    </a:lnTo>
                    <a:lnTo>
                      <a:pt x="18" y="58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0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357"/>
              <p:cNvSpPr>
                <a:spLocks/>
              </p:cNvSpPr>
              <p:nvPr/>
            </p:nvSpPr>
            <p:spPr bwMode="auto">
              <a:xfrm>
                <a:off x="10515600" y="2538413"/>
                <a:ext cx="19050" cy="19050"/>
              </a:xfrm>
              <a:custGeom>
                <a:avLst/>
                <a:gdLst>
                  <a:gd name="T0" fmla="*/ 30 w 60"/>
                  <a:gd name="T1" fmla="*/ 60 h 60"/>
                  <a:gd name="T2" fmla="*/ 36 w 60"/>
                  <a:gd name="T3" fmla="*/ 60 h 60"/>
                  <a:gd name="T4" fmla="*/ 42 w 60"/>
                  <a:gd name="T5" fmla="*/ 58 h 60"/>
                  <a:gd name="T6" fmla="*/ 47 w 60"/>
                  <a:gd name="T7" fmla="*/ 55 h 60"/>
                  <a:gd name="T8" fmla="*/ 51 w 60"/>
                  <a:gd name="T9" fmla="*/ 52 h 60"/>
                  <a:gd name="T10" fmla="*/ 55 w 60"/>
                  <a:gd name="T11" fmla="*/ 48 h 60"/>
                  <a:gd name="T12" fmla="*/ 58 w 60"/>
                  <a:gd name="T13" fmla="*/ 42 h 60"/>
                  <a:gd name="T14" fmla="*/ 60 w 60"/>
                  <a:gd name="T15" fmla="*/ 37 h 60"/>
                  <a:gd name="T16" fmla="*/ 60 w 60"/>
                  <a:gd name="T17" fmla="*/ 30 h 60"/>
                  <a:gd name="T18" fmla="*/ 60 w 60"/>
                  <a:gd name="T19" fmla="*/ 25 h 60"/>
                  <a:gd name="T20" fmla="*/ 58 w 60"/>
                  <a:gd name="T21" fmla="*/ 19 h 60"/>
                  <a:gd name="T22" fmla="*/ 55 w 60"/>
                  <a:gd name="T23" fmla="*/ 14 h 60"/>
                  <a:gd name="T24" fmla="*/ 51 w 60"/>
                  <a:gd name="T25" fmla="*/ 9 h 60"/>
                  <a:gd name="T26" fmla="*/ 47 w 60"/>
                  <a:gd name="T27" fmla="*/ 6 h 60"/>
                  <a:gd name="T28" fmla="*/ 42 w 60"/>
                  <a:gd name="T29" fmla="*/ 3 h 60"/>
                  <a:gd name="T30" fmla="*/ 36 w 60"/>
                  <a:gd name="T31" fmla="*/ 2 h 60"/>
                  <a:gd name="T32" fmla="*/ 30 w 60"/>
                  <a:gd name="T33" fmla="*/ 0 h 60"/>
                  <a:gd name="T34" fmla="*/ 24 w 60"/>
                  <a:gd name="T35" fmla="*/ 2 h 60"/>
                  <a:gd name="T36" fmla="*/ 18 w 60"/>
                  <a:gd name="T37" fmla="*/ 3 h 60"/>
                  <a:gd name="T38" fmla="*/ 14 w 60"/>
                  <a:gd name="T39" fmla="*/ 6 h 60"/>
                  <a:gd name="T40" fmla="*/ 8 w 60"/>
                  <a:gd name="T41" fmla="*/ 9 h 60"/>
                  <a:gd name="T42" fmla="*/ 5 w 60"/>
                  <a:gd name="T43" fmla="*/ 14 h 60"/>
                  <a:gd name="T44" fmla="*/ 2 w 60"/>
                  <a:gd name="T45" fmla="*/ 19 h 60"/>
                  <a:gd name="T46" fmla="*/ 1 w 60"/>
                  <a:gd name="T47" fmla="*/ 25 h 60"/>
                  <a:gd name="T48" fmla="*/ 0 w 60"/>
                  <a:gd name="T49" fmla="*/ 30 h 60"/>
                  <a:gd name="T50" fmla="*/ 1 w 60"/>
                  <a:gd name="T51" fmla="*/ 37 h 60"/>
                  <a:gd name="T52" fmla="*/ 2 w 60"/>
                  <a:gd name="T53" fmla="*/ 42 h 60"/>
                  <a:gd name="T54" fmla="*/ 5 w 60"/>
                  <a:gd name="T55" fmla="*/ 48 h 60"/>
                  <a:gd name="T56" fmla="*/ 8 w 60"/>
                  <a:gd name="T57" fmla="*/ 52 h 60"/>
                  <a:gd name="T58" fmla="*/ 14 w 60"/>
                  <a:gd name="T59" fmla="*/ 55 h 60"/>
                  <a:gd name="T60" fmla="*/ 18 w 60"/>
                  <a:gd name="T61" fmla="*/ 58 h 60"/>
                  <a:gd name="T62" fmla="*/ 24 w 60"/>
                  <a:gd name="T63" fmla="*/ 60 h 60"/>
                  <a:gd name="T64" fmla="*/ 30 w 60"/>
                  <a:gd name="T65" fmla="*/ 60 h 60"/>
                  <a:gd name="T66" fmla="*/ 30 w 60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lnTo>
                      <a:pt x="36" y="60"/>
                    </a:lnTo>
                    <a:lnTo>
                      <a:pt x="42" y="58"/>
                    </a:lnTo>
                    <a:lnTo>
                      <a:pt x="47" y="55"/>
                    </a:lnTo>
                    <a:lnTo>
                      <a:pt x="51" y="52"/>
                    </a:lnTo>
                    <a:lnTo>
                      <a:pt x="55" y="48"/>
                    </a:lnTo>
                    <a:lnTo>
                      <a:pt x="58" y="42"/>
                    </a:lnTo>
                    <a:lnTo>
                      <a:pt x="60" y="37"/>
                    </a:lnTo>
                    <a:lnTo>
                      <a:pt x="60" y="30"/>
                    </a:lnTo>
                    <a:lnTo>
                      <a:pt x="60" y="25"/>
                    </a:lnTo>
                    <a:lnTo>
                      <a:pt x="58" y="19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6"/>
                    </a:lnTo>
                    <a:lnTo>
                      <a:pt x="42" y="3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3"/>
                    </a:lnTo>
                    <a:lnTo>
                      <a:pt x="14" y="6"/>
                    </a:lnTo>
                    <a:lnTo>
                      <a:pt x="8" y="9"/>
                    </a:lnTo>
                    <a:lnTo>
                      <a:pt x="5" y="14"/>
                    </a:lnTo>
                    <a:lnTo>
                      <a:pt x="2" y="19"/>
                    </a:lnTo>
                    <a:lnTo>
                      <a:pt x="1" y="25"/>
                    </a:lnTo>
                    <a:lnTo>
                      <a:pt x="0" y="30"/>
                    </a:lnTo>
                    <a:lnTo>
                      <a:pt x="1" y="37"/>
                    </a:lnTo>
                    <a:lnTo>
                      <a:pt x="2" y="42"/>
                    </a:lnTo>
                    <a:lnTo>
                      <a:pt x="5" y="48"/>
                    </a:lnTo>
                    <a:lnTo>
                      <a:pt x="8" y="52"/>
                    </a:lnTo>
                    <a:lnTo>
                      <a:pt x="14" y="55"/>
                    </a:lnTo>
                    <a:lnTo>
                      <a:pt x="18" y="58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0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358"/>
              <p:cNvSpPr>
                <a:spLocks/>
              </p:cNvSpPr>
              <p:nvPr/>
            </p:nvSpPr>
            <p:spPr bwMode="auto">
              <a:xfrm>
                <a:off x="10544175" y="2538413"/>
                <a:ext cx="19050" cy="19050"/>
              </a:xfrm>
              <a:custGeom>
                <a:avLst/>
                <a:gdLst>
                  <a:gd name="T0" fmla="*/ 31 w 61"/>
                  <a:gd name="T1" fmla="*/ 60 h 60"/>
                  <a:gd name="T2" fmla="*/ 36 w 61"/>
                  <a:gd name="T3" fmla="*/ 60 h 60"/>
                  <a:gd name="T4" fmla="*/ 41 w 61"/>
                  <a:gd name="T5" fmla="*/ 58 h 60"/>
                  <a:gd name="T6" fmla="*/ 47 w 61"/>
                  <a:gd name="T7" fmla="*/ 55 h 60"/>
                  <a:gd name="T8" fmla="*/ 51 w 61"/>
                  <a:gd name="T9" fmla="*/ 52 h 60"/>
                  <a:gd name="T10" fmla="*/ 55 w 61"/>
                  <a:gd name="T11" fmla="*/ 48 h 60"/>
                  <a:gd name="T12" fmla="*/ 57 w 61"/>
                  <a:gd name="T13" fmla="*/ 42 h 60"/>
                  <a:gd name="T14" fmla="*/ 60 w 61"/>
                  <a:gd name="T15" fmla="*/ 37 h 60"/>
                  <a:gd name="T16" fmla="*/ 61 w 61"/>
                  <a:gd name="T17" fmla="*/ 30 h 60"/>
                  <a:gd name="T18" fmla="*/ 60 w 61"/>
                  <a:gd name="T19" fmla="*/ 25 h 60"/>
                  <a:gd name="T20" fmla="*/ 57 w 61"/>
                  <a:gd name="T21" fmla="*/ 19 h 60"/>
                  <a:gd name="T22" fmla="*/ 55 w 61"/>
                  <a:gd name="T23" fmla="*/ 14 h 60"/>
                  <a:gd name="T24" fmla="*/ 51 w 61"/>
                  <a:gd name="T25" fmla="*/ 9 h 60"/>
                  <a:gd name="T26" fmla="*/ 47 w 61"/>
                  <a:gd name="T27" fmla="*/ 6 h 60"/>
                  <a:gd name="T28" fmla="*/ 41 w 61"/>
                  <a:gd name="T29" fmla="*/ 3 h 60"/>
                  <a:gd name="T30" fmla="*/ 36 w 61"/>
                  <a:gd name="T31" fmla="*/ 2 h 60"/>
                  <a:gd name="T32" fmla="*/ 31 w 61"/>
                  <a:gd name="T33" fmla="*/ 0 h 60"/>
                  <a:gd name="T34" fmla="*/ 24 w 61"/>
                  <a:gd name="T35" fmla="*/ 2 h 60"/>
                  <a:gd name="T36" fmla="*/ 19 w 61"/>
                  <a:gd name="T37" fmla="*/ 3 h 60"/>
                  <a:gd name="T38" fmla="*/ 14 w 61"/>
                  <a:gd name="T39" fmla="*/ 6 h 60"/>
                  <a:gd name="T40" fmla="*/ 9 w 61"/>
                  <a:gd name="T41" fmla="*/ 9 h 60"/>
                  <a:gd name="T42" fmla="*/ 5 w 61"/>
                  <a:gd name="T43" fmla="*/ 14 h 60"/>
                  <a:gd name="T44" fmla="*/ 3 w 61"/>
                  <a:gd name="T45" fmla="*/ 19 h 60"/>
                  <a:gd name="T46" fmla="*/ 1 w 61"/>
                  <a:gd name="T47" fmla="*/ 25 h 60"/>
                  <a:gd name="T48" fmla="*/ 0 w 61"/>
                  <a:gd name="T49" fmla="*/ 30 h 60"/>
                  <a:gd name="T50" fmla="*/ 1 w 61"/>
                  <a:gd name="T51" fmla="*/ 37 h 60"/>
                  <a:gd name="T52" fmla="*/ 3 w 61"/>
                  <a:gd name="T53" fmla="*/ 42 h 60"/>
                  <a:gd name="T54" fmla="*/ 5 w 61"/>
                  <a:gd name="T55" fmla="*/ 48 h 60"/>
                  <a:gd name="T56" fmla="*/ 9 w 61"/>
                  <a:gd name="T57" fmla="*/ 52 h 60"/>
                  <a:gd name="T58" fmla="*/ 14 w 61"/>
                  <a:gd name="T59" fmla="*/ 55 h 60"/>
                  <a:gd name="T60" fmla="*/ 19 w 61"/>
                  <a:gd name="T61" fmla="*/ 58 h 60"/>
                  <a:gd name="T62" fmla="*/ 24 w 61"/>
                  <a:gd name="T63" fmla="*/ 60 h 60"/>
                  <a:gd name="T64" fmla="*/ 31 w 61"/>
                  <a:gd name="T65" fmla="*/ 60 h 60"/>
                  <a:gd name="T66" fmla="*/ 31 w 61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" h="60">
                    <a:moveTo>
                      <a:pt x="31" y="60"/>
                    </a:moveTo>
                    <a:lnTo>
                      <a:pt x="36" y="60"/>
                    </a:lnTo>
                    <a:lnTo>
                      <a:pt x="41" y="58"/>
                    </a:lnTo>
                    <a:lnTo>
                      <a:pt x="47" y="55"/>
                    </a:lnTo>
                    <a:lnTo>
                      <a:pt x="51" y="52"/>
                    </a:lnTo>
                    <a:lnTo>
                      <a:pt x="55" y="48"/>
                    </a:lnTo>
                    <a:lnTo>
                      <a:pt x="57" y="42"/>
                    </a:lnTo>
                    <a:lnTo>
                      <a:pt x="60" y="37"/>
                    </a:lnTo>
                    <a:lnTo>
                      <a:pt x="61" y="30"/>
                    </a:lnTo>
                    <a:lnTo>
                      <a:pt x="60" y="25"/>
                    </a:lnTo>
                    <a:lnTo>
                      <a:pt x="57" y="19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6"/>
                    </a:lnTo>
                    <a:lnTo>
                      <a:pt x="41" y="3"/>
                    </a:lnTo>
                    <a:lnTo>
                      <a:pt x="36" y="2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9" y="9"/>
                    </a:lnTo>
                    <a:lnTo>
                      <a:pt x="5" y="14"/>
                    </a:lnTo>
                    <a:lnTo>
                      <a:pt x="3" y="19"/>
                    </a:lnTo>
                    <a:lnTo>
                      <a:pt x="1" y="25"/>
                    </a:lnTo>
                    <a:lnTo>
                      <a:pt x="0" y="30"/>
                    </a:lnTo>
                    <a:lnTo>
                      <a:pt x="1" y="37"/>
                    </a:lnTo>
                    <a:lnTo>
                      <a:pt x="3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4" y="55"/>
                    </a:lnTo>
                    <a:lnTo>
                      <a:pt x="19" y="58"/>
                    </a:lnTo>
                    <a:lnTo>
                      <a:pt x="24" y="60"/>
                    </a:lnTo>
                    <a:lnTo>
                      <a:pt x="31" y="60"/>
                    </a:lnTo>
                    <a:lnTo>
                      <a:pt x="31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5" name="Group 106"/>
            <p:cNvGrpSpPr/>
            <p:nvPr/>
          </p:nvGrpSpPr>
          <p:grpSpPr>
            <a:xfrm>
              <a:off x="2633156" y="1371456"/>
              <a:ext cx="818297" cy="467253"/>
              <a:chOff x="3665537" y="2338587"/>
              <a:chExt cx="653656" cy="37324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3945951" y="2338587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8" name="Straight Connector 237"/>
              <p:cNvCxnSpPr>
                <a:stCxn id="207" idx="6"/>
                <a:endCxn id="237" idx="2"/>
              </p:cNvCxnSpPr>
              <p:nvPr/>
            </p:nvCxnSpPr>
            <p:spPr>
              <a:xfrm>
                <a:off x="3665537" y="2525208"/>
                <a:ext cx="28041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16" name="Group 107"/>
            <p:cNvGrpSpPr/>
            <p:nvPr/>
          </p:nvGrpSpPr>
          <p:grpSpPr>
            <a:xfrm rot="5400000">
              <a:off x="1985521" y="2029689"/>
              <a:ext cx="818297" cy="467253"/>
              <a:chOff x="3665537" y="2338587"/>
              <a:chExt cx="653656" cy="373242"/>
            </a:xfrm>
          </p:grpSpPr>
          <p:sp>
            <p:nvSpPr>
              <p:cNvPr id="235" name="Oval 234"/>
              <p:cNvSpPr/>
              <p:nvPr/>
            </p:nvSpPr>
            <p:spPr>
              <a:xfrm>
                <a:off x="3945951" y="2338587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6" name="Straight Connector 235"/>
              <p:cNvCxnSpPr>
                <a:endCxn id="235" idx="2"/>
              </p:cNvCxnSpPr>
              <p:nvPr/>
            </p:nvCxnSpPr>
            <p:spPr>
              <a:xfrm>
                <a:off x="3665537" y="2525208"/>
                <a:ext cx="28041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17" name="Group 108"/>
            <p:cNvGrpSpPr/>
            <p:nvPr/>
          </p:nvGrpSpPr>
          <p:grpSpPr>
            <a:xfrm>
              <a:off x="1311838" y="1447070"/>
              <a:ext cx="190345" cy="316077"/>
              <a:chOff x="3228975" y="1360488"/>
              <a:chExt cx="173038" cy="287338"/>
            </a:xfrm>
            <a:solidFill>
              <a:sysClr val="window" lastClr="FFFFFF"/>
            </a:solidFill>
          </p:grpSpPr>
          <p:sp>
            <p:nvSpPr>
              <p:cNvPr id="232" name="Freeform 137"/>
              <p:cNvSpPr>
                <a:spLocks noEditPoints="1"/>
              </p:cNvSpPr>
              <p:nvPr/>
            </p:nvSpPr>
            <p:spPr bwMode="auto">
              <a:xfrm>
                <a:off x="3228975" y="1360488"/>
                <a:ext cx="173038" cy="287338"/>
              </a:xfrm>
              <a:custGeom>
                <a:avLst/>
                <a:gdLst>
                  <a:gd name="T0" fmla="*/ 84 w 542"/>
                  <a:gd name="T1" fmla="*/ 873 h 903"/>
                  <a:gd name="T2" fmla="*/ 67 w 542"/>
                  <a:gd name="T3" fmla="*/ 869 h 903"/>
                  <a:gd name="T4" fmla="*/ 52 w 542"/>
                  <a:gd name="T5" fmla="*/ 859 h 903"/>
                  <a:gd name="T6" fmla="*/ 40 w 542"/>
                  <a:gd name="T7" fmla="*/ 847 h 903"/>
                  <a:gd name="T8" fmla="*/ 33 w 542"/>
                  <a:gd name="T9" fmla="*/ 831 h 903"/>
                  <a:gd name="T10" fmla="*/ 31 w 542"/>
                  <a:gd name="T11" fmla="*/ 813 h 903"/>
                  <a:gd name="T12" fmla="*/ 512 w 542"/>
                  <a:gd name="T13" fmla="*/ 813 h 903"/>
                  <a:gd name="T14" fmla="*/ 509 w 542"/>
                  <a:gd name="T15" fmla="*/ 831 h 903"/>
                  <a:gd name="T16" fmla="*/ 502 w 542"/>
                  <a:gd name="T17" fmla="*/ 847 h 903"/>
                  <a:gd name="T18" fmla="*/ 490 w 542"/>
                  <a:gd name="T19" fmla="*/ 859 h 903"/>
                  <a:gd name="T20" fmla="*/ 475 w 542"/>
                  <a:gd name="T21" fmla="*/ 869 h 903"/>
                  <a:gd name="T22" fmla="*/ 458 w 542"/>
                  <a:gd name="T23" fmla="*/ 873 h 903"/>
                  <a:gd name="T24" fmla="*/ 452 w 542"/>
                  <a:gd name="T25" fmla="*/ 30 h 903"/>
                  <a:gd name="T26" fmla="*/ 469 w 542"/>
                  <a:gd name="T27" fmla="*/ 33 h 903"/>
                  <a:gd name="T28" fmla="*/ 486 w 542"/>
                  <a:gd name="T29" fmla="*/ 41 h 903"/>
                  <a:gd name="T30" fmla="*/ 498 w 542"/>
                  <a:gd name="T31" fmla="*/ 52 h 903"/>
                  <a:gd name="T32" fmla="*/ 507 w 542"/>
                  <a:gd name="T33" fmla="*/ 68 h 903"/>
                  <a:gd name="T34" fmla="*/ 511 w 542"/>
                  <a:gd name="T35" fmla="*/ 85 h 903"/>
                  <a:gd name="T36" fmla="*/ 31 w 542"/>
                  <a:gd name="T37" fmla="*/ 151 h 903"/>
                  <a:gd name="T38" fmla="*/ 32 w 542"/>
                  <a:gd name="T39" fmla="*/ 78 h 903"/>
                  <a:gd name="T40" fmla="*/ 37 w 542"/>
                  <a:gd name="T41" fmla="*/ 62 h 903"/>
                  <a:gd name="T42" fmla="*/ 48 w 542"/>
                  <a:gd name="T43" fmla="*/ 48 h 903"/>
                  <a:gd name="T44" fmla="*/ 62 w 542"/>
                  <a:gd name="T45" fmla="*/ 37 h 903"/>
                  <a:gd name="T46" fmla="*/ 78 w 542"/>
                  <a:gd name="T47" fmla="*/ 32 h 903"/>
                  <a:gd name="T48" fmla="*/ 31 w 542"/>
                  <a:gd name="T49" fmla="*/ 181 h 903"/>
                  <a:gd name="T50" fmla="*/ 31 w 542"/>
                  <a:gd name="T51" fmla="*/ 723 h 903"/>
                  <a:gd name="T52" fmla="*/ 91 w 542"/>
                  <a:gd name="T53" fmla="*/ 0 h 903"/>
                  <a:gd name="T54" fmla="*/ 64 w 542"/>
                  <a:gd name="T55" fmla="*/ 4 h 903"/>
                  <a:gd name="T56" fmla="*/ 40 w 542"/>
                  <a:gd name="T57" fmla="*/ 16 h 903"/>
                  <a:gd name="T58" fmla="*/ 21 w 542"/>
                  <a:gd name="T59" fmla="*/ 33 h 903"/>
                  <a:gd name="T60" fmla="*/ 7 w 542"/>
                  <a:gd name="T61" fmla="*/ 56 h 903"/>
                  <a:gd name="T62" fmla="*/ 1 w 542"/>
                  <a:gd name="T63" fmla="*/ 81 h 903"/>
                  <a:gd name="T64" fmla="*/ 1 w 542"/>
                  <a:gd name="T65" fmla="*/ 823 h 903"/>
                  <a:gd name="T66" fmla="*/ 7 w 542"/>
                  <a:gd name="T67" fmla="*/ 848 h 903"/>
                  <a:gd name="T68" fmla="*/ 21 w 542"/>
                  <a:gd name="T69" fmla="*/ 871 h 903"/>
                  <a:gd name="T70" fmla="*/ 40 w 542"/>
                  <a:gd name="T71" fmla="*/ 888 h 903"/>
                  <a:gd name="T72" fmla="*/ 64 w 542"/>
                  <a:gd name="T73" fmla="*/ 900 h 903"/>
                  <a:gd name="T74" fmla="*/ 91 w 542"/>
                  <a:gd name="T75" fmla="*/ 903 h 903"/>
                  <a:gd name="T76" fmla="*/ 469 w 542"/>
                  <a:gd name="T77" fmla="*/ 902 h 903"/>
                  <a:gd name="T78" fmla="*/ 495 w 542"/>
                  <a:gd name="T79" fmla="*/ 892 h 903"/>
                  <a:gd name="T80" fmla="*/ 516 w 542"/>
                  <a:gd name="T81" fmla="*/ 877 h 903"/>
                  <a:gd name="T82" fmla="*/ 532 w 542"/>
                  <a:gd name="T83" fmla="*/ 856 h 903"/>
                  <a:gd name="T84" fmla="*/ 540 w 542"/>
                  <a:gd name="T85" fmla="*/ 831 h 903"/>
                  <a:gd name="T86" fmla="*/ 542 w 542"/>
                  <a:gd name="T87" fmla="*/ 91 h 903"/>
                  <a:gd name="T88" fmla="*/ 538 w 542"/>
                  <a:gd name="T89" fmla="*/ 63 h 903"/>
                  <a:gd name="T90" fmla="*/ 526 w 542"/>
                  <a:gd name="T91" fmla="*/ 40 h 903"/>
                  <a:gd name="T92" fmla="*/ 509 w 542"/>
                  <a:gd name="T93" fmla="*/ 21 h 903"/>
                  <a:gd name="T94" fmla="*/ 487 w 542"/>
                  <a:gd name="T95" fmla="*/ 7 h 903"/>
                  <a:gd name="T96" fmla="*/ 461 w 542"/>
                  <a:gd name="T97" fmla="*/ 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2" h="903">
                    <a:moveTo>
                      <a:pt x="452" y="873"/>
                    </a:moveTo>
                    <a:lnTo>
                      <a:pt x="91" y="873"/>
                    </a:lnTo>
                    <a:lnTo>
                      <a:pt x="84" y="873"/>
                    </a:lnTo>
                    <a:lnTo>
                      <a:pt x="78" y="872"/>
                    </a:lnTo>
                    <a:lnTo>
                      <a:pt x="73" y="871"/>
                    </a:lnTo>
                    <a:lnTo>
                      <a:pt x="67" y="869"/>
                    </a:lnTo>
                    <a:lnTo>
                      <a:pt x="62" y="867"/>
                    </a:lnTo>
                    <a:lnTo>
                      <a:pt x="57" y="863"/>
                    </a:lnTo>
                    <a:lnTo>
                      <a:pt x="52" y="859"/>
                    </a:lnTo>
                    <a:lnTo>
                      <a:pt x="48" y="856"/>
                    </a:lnTo>
                    <a:lnTo>
                      <a:pt x="44" y="852"/>
                    </a:lnTo>
                    <a:lnTo>
                      <a:pt x="40" y="847"/>
                    </a:lnTo>
                    <a:lnTo>
                      <a:pt x="37" y="842"/>
                    </a:lnTo>
                    <a:lnTo>
                      <a:pt x="35" y="837"/>
                    </a:lnTo>
                    <a:lnTo>
                      <a:pt x="33" y="831"/>
                    </a:lnTo>
                    <a:lnTo>
                      <a:pt x="32" y="826"/>
                    </a:lnTo>
                    <a:lnTo>
                      <a:pt x="31" y="819"/>
                    </a:lnTo>
                    <a:lnTo>
                      <a:pt x="31" y="813"/>
                    </a:lnTo>
                    <a:lnTo>
                      <a:pt x="31" y="753"/>
                    </a:lnTo>
                    <a:lnTo>
                      <a:pt x="512" y="753"/>
                    </a:lnTo>
                    <a:lnTo>
                      <a:pt x="512" y="813"/>
                    </a:lnTo>
                    <a:lnTo>
                      <a:pt x="511" y="819"/>
                    </a:lnTo>
                    <a:lnTo>
                      <a:pt x="511" y="825"/>
                    </a:lnTo>
                    <a:lnTo>
                      <a:pt x="509" y="831"/>
                    </a:lnTo>
                    <a:lnTo>
                      <a:pt x="507" y="837"/>
                    </a:lnTo>
                    <a:lnTo>
                      <a:pt x="505" y="842"/>
                    </a:lnTo>
                    <a:lnTo>
                      <a:pt x="502" y="847"/>
                    </a:lnTo>
                    <a:lnTo>
                      <a:pt x="498" y="852"/>
                    </a:lnTo>
                    <a:lnTo>
                      <a:pt x="494" y="856"/>
                    </a:lnTo>
                    <a:lnTo>
                      <a:pt x="490" y="859"/>
                    </a:lnTo>
                    <a:lnTo>
                      <a:pt x="486" y="863"/>
                    </a:lnTo>
                    <a:lnTo>
                      <a:pt x="480" y="867"/>
                    </a:lnTo>
                    <a:lnTo>
                      <a:pt x="475" y="869"/>
                    </a:lnTo>
                    <a:lnTo>
                      <a:pt x="469" y="871"/>
                    </a:lnTo>
                    <a:lnTo>
                      <a:pt x="464" y="872"/>
                    </a:lnTo>
                    <a:lnTo>
                      <a:pt x="458" y="873"/>
                    </a:lnTo>
                    <a:lnTo>
                      <a:pt x="452" y="873"/>
                    </a:lnTo>
                    <a:close/>
                    <a:moveTo>
                      <a:pt x="91" y="30"/>
                    </a:moveTo>
                    <a:lnTo>
                      <a:pt x="452" y="30"/>
                    </a:lnTo>
                    <a:lnTo>
                      <a:pt x="458" y="31"/>
                    </a:lnTo>
                    <a:lnTo>
                      <a:pt x="464" y="32"/>
                    </a:lnTo>
                    <a:lnTo>
                      <a:pt x="469" y="33"/>
                    </a:lnTo>
                    <a:lnTo>
                      <a:pt x="475" y="35"/>
                    </a:lnTo>
                    <a:lnTo>
                      <a:pt x="480" y="37"/>
                    </a:lnTo>
                    <a:lnTo>
                      <a:pt x="486" y="41"/>
                    </a:lnTo>
                    <a:lnTo>
                      <a:pt x="490" y="44"/>
                    </a:lnTo>
                    <a:lnTo>
                      <a:pt x="494" y="48"/>
                    </a:lnTo>
                    <a:lnTo>
                      <a:pt x="498" y="52"/>
                    </a:lnTo>
                    <a:lnTo>
                      <a:pt x="502" y="57"/>
                    </a:lnTo>
                    <a:lnTo>
                      <a:pt x="505" y="62"/>
                    </a:lnTo>
                    <a:lnTo>
                      <a:pt x="507" y="68"/>
                    </a:lnTo>
                    <a:lnTo>
                      <a:pt x="509" y="73"/>
                    </a:lnTo>
                    <a:lnTo>
                      <a:pt x="511" y="78"/>
                    </a:lnTo>
                    <a:lnTo>
                      <a:pt x="511" y="85"/>
                    </a:lnTo>
                    <a:lnTo>
                      <a:pt x="512" y="91"/>
                    </a:lnTo>
                    <a:lnTo>
                      <a:pt x="512" y="151"/>
                    </a:lnTo>
                    <a:lnTo>
                      <a:pt x="31" y="151"/>
                    </a:lnTo>
                    <a:lnTo>
                      <a:pt x="31" y="91"/>
                    </a:lnTo>
                    <a:lnTo>
                      <a:pt x="31" y="85"/>
                    </a:lnTo>
                    <a:lnTo>
                      <a:pt x="32" y="78"/>
                    </a:lnTo>
                    <a:lnTo>
                      <a:pt x="33" y="73"/>
                    </a:lnTo>
                    <a:lnTo>
                      <a:pt x="35" y="68"/>
                    </a:lnTo>
                    <a:lnTo>
                      <a:pt x="37" y="62"/>
                    </a:lnTo>
                    <a:lnTo>
                      <a:pt x="40" y="57"/>
                    </a:lnTo>
                    <a:lnTo>
                      <a:pt x="44" y="52"/>
                    </a:lnTo>
                    <a:lnTo>
                      <a:pt x="48" y="48"/>
                    </a:lnTo>
                    <a:lnTo>
                      <a:pt x="52" y="44"/>
                    </a:lnTo>
                    <a:lnTo>
                      <a:pt x="57" y="41"/>
                    </a:lnTo>
                    <a:lnTo>
                      <a:pt x="62" y="37"/>
                    </a:lnTo>
                    <a:lnTo>
                      <a:pt x="67" y="35"/>
                    </a:lnTo>
                    <a:lnTo>
                      <a:pt x="73" y="33"/>
                    </a:lnTo>
                    <a:lnTo>
                      <a:pt x="78" y="32"/>
                    </a:lnTo>
                    <a:lnTo>
                      <a:pt x="84" y="31"/>
                    </a:lnTo>
                    <a:lnTo>
                      <a:pt x="91" y="30"/>
                    </a:lnTo>
                    <a:close/>
                    <a:moveTo>
                      <a:pt x="31" y="181"/>
                    </a:moveTo>
                    <a:lnTo>
                      <a:pt x="512" y="181"/>
                    </a:lnTo>
                    <a:lnTo>
                      <a:pt x="512" y="723"/>
                    </a:lnTo>
                    <a:lnTo>
                      <a:pt x="31" y="723"/>
                    </a:lnTo>
                    <a:lnTo>
                      <a:pt x="31" y="181"/>
                    </a:lnTo>
                    <a:close/>
                    <a:moveTo>
                      <a:pt x="452" y="0"/>
                    </a:moveTo>
                    <a:lnTo>
                      <a:pt x="91" y="0"/>
                    </a:lnTo>
                    <a:lnTo>
                      <a:pt x="81" y="1"/>
                    </a:lnTo>
                    <a:lnTo>
                      <a:pt x="73" y="2"/>
                    </a:lnTo>
                    <a:lnTo>
                      <a:pt x="64" y="4"/>
                    </a:lnTo>
                    <a:lnTo>
                      <a:pt x="55" y="7"/>
                    </a:lnTo>
                    <a:lnTo>
                      <a:pt x="48" y="11"/>
                    </a:lnTo>
                    <a:lnTo>
                      <a:pt x="40" y="16"/>
                    </a:lnTo>
                    <a:lnTo>
                      <a:pt x="33" y="21"/>
                    </a:lnTo>
                    <a:lnTo>
                      <a:pt x="27" y="27"/>
                    </a:lnTo>
                    <a:lnTo>
                      <a:pt x="21" y="33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7" y="56"/>
                    </a:lnTo>
                    <a:lnTo>
                      <a:pt x="4" y="64"/>
                    </a:lnTo>
                    <a:lnTo>
                      <a:pt x="2" y="73"/>
                    </a:lnTo>
                    <a:lnTo>
                      <a:pt x="1" y="81"/>
                    </a:lnTo>
                    <a:lnTo>
                      <a:pt x="0" y="91"/>
                    </a:lnTo>
                    <a:lnTo>
                      <a:pt x="0" y="813"/>
                    </a:lnTo>
                    <a:lnTo>
                      <a:pt x="1" y="823"/>
                    </a:lnTo>
                    <a:lnTo>
                      <a:pt x="2" y="831"/>
                    </a:lnTo>
                    <a:lnTo>
                      <a:pt x="4" y="840"/>
                    </a:lnTo>
                    <a:lnTo>
                      <a:pt x="7" y="848"/>
                    </a:lnTo>
                    <a:lnTo>
                      <a:pt x="12" y="856"/>
                    </a:lnTo>
                    <a:lnTo>
                      <a:pt x="16" y="863"/>
                    </a:lnTo>
                    <a:lnTo>
                      <a:pt x="21" y="871"/>
                    </a:lnTo>
                    <a:lnTo>
                      <a:pt x="27" y="877"/>
                    </a:lnTo>
                    <a:lnTo>
                      <a:pt x="33" y="883"/>
                    </a:lnTo>
                    <a:lnTo>
                      <a:pt x="40" y="888"/>
                    </a:lnTo>
                    <a:lnTo>
                      <a:pt x="48" y="892"/>
                    </a:lnTo>
                    <a:lnTo>
                      <a:pt x="55" y="897"/>
                    </a:lnTo>
                    <a:lnTo>
                      <a:pt x="64" y="900"/>
                    </a:lnTo>
                    <a:lnTo>
                      <a:pt x="73" y="902"/>
                    </a:lnTo>
                    <a:lnTo>
                      <a:pt x="81" y="903"/>
                    </a:lnTo>
                    <a:lnTo>
                      <a:pt x="91" y="903"/>
                    </a:lnTo>
                    <a:lnTo>
                      <a:pt x="452" y="903"/>
                    </a:lnTo>
                    <a:lnTo>
                      <a:pt x="461" y="903"/>
                    </a:lnTo>
                    <a:lnTo>
                      <a:pt x="469" y="902"/>
                    </a:lnTo>
                    <a:lnTo>
                      <a:pt x="479" y="900"/>
                    </a:lnTo>
                    <a:lnTo>
                      <a:pt x="487" y="897"/>
                    </a:lnTo>
                    <a:lnTo>
                      <a:pt x="495" y="892"/>
                    </a:lnTo>
                    <a:lnTo>
                      <a:pt x="503" y="888"/>
                    </a:lnTo>
                    <a:lnTo>
                      <a:pt x="509" y="883"/>
                    </a:lnTo>
                    <a:lnTo>
                      <a:pt x="516" y="877"/>
                    </a:lnTo>
                    <a:lnTo>
                      <a:pt x="521" y="871"/>
                    </a:lnTo>
                    <a:lnTo>
                      <a:pt x="526" y="863"/>
                    </a:lnTo>
                    <a:lnTo>
                      <a:pt x="532" y="856"/>
                    </a:lnTo>
                    <a:lnTo>
                      <a:pt x="535" y="848"/>
                    </a:lnTo>
                    <a:lnTo>
                      <a:pt x="538" y="840"/>
                    </a:lnTo>
                    <a:lnTo>
                      <a:pt x="540" y="831"/>
                    </a:lnTo>
                    <a:lnTo>
                      <a:pt x="541" y="823"/>
                    </a:lnTo>
                    <a:lnTo>
                      <a:pt x="542" y="813"/>
                    </a:lnTo>
                    <a:lnTo>
                      <a:pt x="542" y="91"/>
                    </a:lnTo>
                    <a:lnTo>
                      <a:pt x="541" y="81"/>
                    </a:lnTo>
                    <a:lnTo>
                      <a:pt x="540" y="73"/>
                    </a:lnTo>
                    <a:lnTo>
                      <a:pt x="538" y="63"/>
                    </a:lnTo>
                    <a:lnTo>
                      <a:pt x="535" y="56"/>
                    </a:lnTo>
                    <a:lnTo>
                      <a:pt x="532" y="47"/>
                    </a:lnTo>
                    <a:lnTo>
                      <a:pt x="526" y="40"/>
                    </a:lnTo>
                    <a:lnTo>
                      <a:pt x="521" y="33"/>
                    </a:lnTo>
                    <a:lnTo>
                      <a:pt x="516" y="27"/>
                    </a:lnTo>
                    <a:lnTo>
                      <a:pt x="509" y="21"/>
                    </a:lnTo>
                    <a:lnTo>
                      <a:pt x="503" y="16"/>
                    </a:lnTo>
                    <a:lnTo>
                      <a:pt x="495" y="12"/>
                    </a:lnTo>
                    <a:lnTo>
                      <a:pt x="487" y="7"/>
                    </a:lnTo>
                    <a:lnTo>
                      <a:pt x="479" y="4"/>
                    </a:lnTo>
                    <a:lnTo>
                      <a:pt x="469" y="2"/>
                    </a:lnTo>
                    <a:lnTo>
                      <a:pt x="461" y="1"/>
                    </a:lnTo>
                    <a:lnTo>
                      <a:pt x="452" y="0"/>
                    </a:lnTo>
                    <a:lnTo>
                      <a:pt x="4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138"/>
              <p:cNvSpPr>
                <a:spLocks/>
              </p:cNvSpPr>
              <p:nvPr/>
            </p:nvSpPr>
            <p:spPr bwMode="auto">
              <a:xfrm>
                <a:off x="3278188" y="1389063"/>
                <a:ext cx="76200" cy="9525"/>
              </a:xfrm>
              <a:custGeom>
                <a:avLst/>
                <a:gdLst>
                  <a:gd name="T0" fmla="*/ 15 w 240"/>
                  <a:gd name="T1" fmla="*/ 30 h 30"/>
                  <a:gd name="T2" fmla="*/ 225 w 240"/>
                  <a:gd name="T3" fmla="*/ 30 h 30"/>
                  <a:gd name="T4" fmla="*/ 228 w 240"/>
                  <a:gd name="T5" fmla="*/ 29 h 30"/>
                  <a:gd name="T6" fmla="*/ 232 w 240"/>
                  <a:gd name="T7" fmla="*/ 28 h 30"/>
                  <a:gd name="T8" fmla="*/ 234 w 240"/>
                  <a:gd name="T9" fmla="*/ 27 h 30"/>
                  <a:gd name="T10" fmla="*/ 236 w 240"/>
                  <a:gd name="T11" fmla="*/ 25 h 30"/>
                  <a:gd name="T12" fmla="*/ 238 w 240"/>
                  <a:gd name="T13" fmla="*/ 23 h 30"/>
                  <a:gd name="T14" fmla="*/ 239 w 240"/>
                  <a:gd name="T15" fmla="*/ 20 h 30"/>
                  <a:gd name="T16" fmla="*/ 240 w 240"/>
                  <a:gd name="T17" fmla="*/ 17 h 30"/>
                  <a:gd name="T18" fmla="*/ 240 w 240"/>
                  <a:gd name="T19" fmla="*/ 15 h 30"/>
                  <a:gd name="T20" fmla="*/ 240 w 240"/>
                  <a:gd name="T21" fmla="*/ 12 h 30"/>
                  <a:gd name="T22" fmla="*/ 239 w 240"/>
                  <a:gd name="T23" fmla="*/ 9 h 30"/>
                  <a:gd name="T24" fmla="*/ 238 w 240"/>
                  <a:gd name="T25" fmla="*/ 7 h 30"/>
                  <a:gd name="T26" fmla="*/ 236 w 240"/>
                  <a:gd name="T27" fmla="*/ 4 h 30"/>
                  <a:gd name="T28" fmla="*/ 234 w 240"/>
                  <a:gd name="T29" fmla="*/ 2 h 30"/>
                  <a:gd name="T30" fmla="*/ 232 w 240"/>
                  <a:gd name="T31" fmla="*/ 1 h 30"/>
                  <a:gd name="T32" fmla="*/ 228 w 240"/>
                  <a:gd name="T33" fmla="*/ 0 h 30"/>
                  <a:gd name="T34" fmla="*/ 225 w 240"/>
                  <a:gd name="T35" fmla="*/ 0 h 30"/>
                  <a:gd name="T36" fmla="*/ 15 w 240"/>
                  <a:gd name="T37" fmla="*/ 0 h 30"/>
                  <a:gd name="T38" fmla="*/ 12 w 240"/>
                  <a:gd name="T39" fmla="*/ 0 h 30"/>
                  <a:gd name="T40" fmla="*/ 9 w 240"/>
                  <a:gd name="T41" fmla="*/ 1 h 30"/>
                  <a:gd name="T42" fmla="*/ 6 w 240"/>
                  <a:gd name="T43" fmla="*/ 2 h 30"/>
                  <a:gd name="T44" fmla="*/ 4 w 240"/>
                  <a:gd name="T45" fmla="*/ 4 h 30"/>
                  <a:gd name="T46" fmla="*/ 2 w 240"/>
                  <a:gd name="T47" fmla="*/ 7 h 30"/>
                  <a:gd name="T48" fmla="*/ 1 w 240"/>
                  <a:gd name="T49" fmla="*/ 9 h 30"/>
                  <a:gd name="T50" fmla="*/ 0 w 240"/>
                  <a:gd name="T51" fmla="*/ 12 h 30"/>
                  <a:gd name="T52" fmla="*/ 0 w 240"/>
                  <a:gd name="T53" fmla="*/ 15 h 30"/>
                  <a:gd name="T54" fmla="*/ 0 w 240"/>
                  <a:gd name="T55" fmla="*/ 17 h 30"/>
                  <a:gd name="T56" fmla="*/ 1 w 240"/>
                  <a:gd name="T57" fmla="*/ 20 h 30"/>
                  <a:gd name="T58" fmla="*/ 2 w 240"/>
                  <a:gd name="T59" fmla="*/ 23 h 30"/>
                  <a:gd name="T60" fmla="*/ 4 w 240"/>
                  <a:gd name="T61" fmla="*/ 25 h 30"/>
                  <a:gd name="T62" fmla="*/ 6 w 240"/>
                  <a:gd name="T63" fmla="*/ 27 h 30"/>
                  <a:gd name="T64" fmla="*/ 9 w 240"/>
                  <a:gd name="T65" fmla="*/ 29 h 30"/>
                  <a:gd name="T66" fmla="*/ 12 w 240"/>
                  <a:gd name="T67" fmla="*/ 29 h 30"/>
                  <a:gd name="T68" fmla="*/ 15 w 240"/>
                  <a:gd name="T69" fmla="*/ 30 h 30"/>
                  <a:gd name="T70" fmla="*/ 15 w 240"/>
                  <a:gd name="T7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0" h="30">
                    <a:moveTo>
                      <a:pt x="15" y="30"/>
                    </a:moveTo>
                    <a:lnTo>
                      <a:pt x="225" y="30"/>
                    </a:lnTo>
                    <a:lnTo>
                      <a:pt x="228" y="29"/>
                    </a:lnTo>
                    <a:lnTo>
                      <a:pt x="232" y="28"/>
                    </a:lnTo>
                    <a:lnTo>
                      <a:pt x="234" y="27"/>
                    </a:lnTo>
                    <a:lnTo>
                      <a:pt x="236" y="25"/>
                    </a:lnTo>
                    <a:lnTo>
                      <a:pt x="238" y="23"/>
                    </a:lnTo>
                    <a:lnTo>
                      <a:pt x="239" y="20"/>
                    </a:lnTo>
                    <a:lnTo>
                      <a:pt x="240" y="17"/>
                    </a:lnTo>
                    <a:lnTo>
                      <a:pt x="240" y="15"/>
                    </a:lnTo>
                    <a:lnTo>
                      <a:pt x="240" y="12"/>
                    </a:lnTo>
                    <a:lnTo>
                      <a:pt x="239" y="9"/>
                    </a:lnTo>
                    <a:lnTo>
                      <a:pt x="238" y="7"/>
                    </a:lnTo>
                    <a:lnTo>
                      <a:pt x="236" y="4"/>
                    </a:lnTo>
                    <a:lnTo>
                      <a:pt x="234" y="2"/>
                    </a:lnTo>
                    <a:lnTo>
                      <a:pt x="232" y="1"/>
                    </a:lnTo>
                    <a:lnTo>
                      <a:pt x="228" y="0"/>
                    </a:lnTo>
                    <a:lnTo>
                      <a:pt x="22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9" y="29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139"/>
              <p:cNvSpPr>
                <a:spLocks noEditPoints="1"/>
              </p:cNvSpPr>
              <p:nvPr/>
            </p:nvSpPr>
            <p:spPr bwMode="auto">
              <a:xfrm>
                <a:off x="3302000" y="1604963"/>
                <a:ext cx="28575" cy="28575"/>
              </a:xfrm>
              <a:custGeom>
                <a:avLst/>
                <a:gdLst>
                  <a:gd name="T0" fmla="*/ 42 w 90"/>
                  <a:gd name="T1" fmla="*/ 60 h 90"/>
                  <a:gd name="T2" fmla="*/ 36 w 90"/>
                  <a:gd name="T3" fmla="*/ 58 h 90"/>
                  <a:gd name="T4" fmla="*/ 32 w 90"/>
                  <a:gd name="T5" fmla="*/ 54 h 90"/>
                  <a:gd name="T6" fmla="*/ 30 w 90"/>
                  <a:gd name="T7" fmla="*/ 48 h 90"/>
                  <a:gd name="T8" fmla="*/ 30 w 90"/>
                  <a:gd name="T9" fmla="*/ 42 h 90"/>
                  <a:gd name="T10" fmla="*/ 32 w 90"/>
                  <a:gd name="T11" fmla="*/ 36 h 90"/>
                  <a:gd name="T12" fmla="*/ 36 w 90"/>
                  <a:gd name="T13" fmla="*/ 33 h 90"/>
                  <a:gd name="T14" fmla="*/ 42 w 90"/>
                  <a:gd name="T15" fmla="*/ 30 h 90"/>
                  <a:gd name="T16" fmla="*/ 48 w 90"/>
                  <a:gd name="T17" fmla="*/ 30 h 90"/>
                  <a:gd name="T18" fmla="*/ 54 w 90"/>
                  <a:gd name="T19" fmla="*/ 33 h 90"/>
                  <a:gd name="T20" fmla="*/ 58 w 90"/>
                  <a:gd name="T21" fmla="*/ 36 h 90"/>
                  <a:gd name="T22" fmla="*/ 60 w 90"/>
                  <a:gd name="T23" fmla="*/ 42 h 90"/>
                  <a:gd name="T24" fmla="*/ 60 w 90"/>
                  <a:gd name="T25" fmla="*/ 48 h 90"/>
                  <a:gd name="T26" fmla="*/ 58 w 90"/>
                  <a:gd name="T27" fmla="*/ 54 h 90"/>
                  <a:gd name="T28" fmla="*/ 54 w 90"/>
                  <a:gd name="T29" fmla="*/ 58 h 90"/>
                  <a:gd name="T30" fmla="*/ 48 w 90"/>
                  <a:gd name="T31" fmla="*/ 60 h 90"/>
                  <a:gd name="T32" fmla="*/ 45 w 90"/>
                  <a:gd name="T33" fmla="*/ 0 h 90"/>
                  <a:gd name="T34" fmla="*/ 28 w 90"/>
                  <a:gd name="T35" fmla="*/ 3 h 90"/>
                  <a:gd name="T36" fmla="*/ 13 w 90"/>
                  <a:gd name="T37" fmla="*/ 13 h 90"/>
                  <a:gd name="T38" fmla="*/ 3 w 90"/>
                  <a:gd name="T39" fmla="*/ 28 h 90"/>
                  <a:gd name="T40" fmla="*/ 0 w 90"/>
                  <a:gd name="T41" fmla="*/ 45 h 90"/>
                  <a:gd name="T42" fmla="*/ 3 w 90"/>
                  <a:gd name="T43" fmla="*/ 63 h 90"/>
                  <a:gd name="T44" fmla="*/ 13 w 90"/>
                  <a:gd name="T45" fmla="*/ 77 h 90"/>
                  <a:gd name="T46" fmla="*/ 28 w 90"/>
                  <a:gd name="T47" fmla="*/ 87 h 90"/>
                  <a:gd name="T48" fmla="*/ 45 w 90"/>
                  <a:gd name="T49" fmla="*/ 90 h 90"/>
                  <a:gd name="T50" fmla="*/ 62 w 90"/>
                  <a:gd name="T51" fmla="*/ 87 h 90"/>
                  <a:gd name="T52" fmla="*/ 77 w 90"/>
                  <a:gd name="T53" fmla="*/ 77 h 90"/>
                  <a:gd name="T54" fmla="*/ 87 w 90"/>
                  <a:gd name="T55" fmla="*/ 63 h 90"/>
                  <a:gd name="T56" fmla="*/ 90 w 90"/>
                  <a:gd name="T57" fmla="*/ 45 h 90"/>
                  <a:gd name="T58" fmla="*/ 87 w 90"/>
                  <a:gd name="T59" fmla="*/ 28 h 90"/>
                  <a:gd name="T60" fmla="*/ 77 w 90"/>
                  <a:gd name="T61" fmla="*/ 13 h 90"/>
                  <a:gd name="T62" fmla="*/ 62 w 90"/>
                  <a:gd name="T63" fmla="*/ 3 h 90"/>
                  <a:gd name="T64" fmla="*/ 45 w 90"/>
                  <a:gd name="T6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0" h="90">
                    <a:moveTo>
                      <a:pt x="45" y="60"/>
                    </a:moveTo>
                    <a:lnTo>
                      <a:pt x="42" y="60"/>
                    </a:lnTo>
                    <a:lnTo>
                      <a:pt x="40" y="59"/>
                    </a:lnTo>
                    <a:lnTo>
                      <a:pt x="36" y="58"/>
                    </a:lnTo>
                    <a:lnTo>
                      <a:pt x="34" y="56"/>
                    </a:lnTo>
                    <a:lnTo>
                      <a:pt x="32" y="54"/>
                    </a:lnTo>
                    <a:lnTo>
                      <a:pt x="31" y="51"/>
                    </a:lnTo>
                    <a:lnTo>
                      <a:pt x="30" y="48"/>
                    </a:lnTo>
                    <a:lnTo>
                      <a:pt x="30" y="45"/>
                    </a:lnTo>
                    <a:lnTo>
                      <a:pt x="30" y="42"/>
                    </a:lnTo>
                    <a:lnTo>
                      <a:pt x="31" y="40"/>
                    </a:lnTo>
                    <a:lnTo>
                      <a:pt x="32" y="36"/>
                    </a:lnTo>
                    <a:lnTo>
                      <a:pt x="34" y="34"/>
                    </a:lnTo>
                    <a:lnTo>
                      <a:pt x="36" y="33"/>
                    </a:lnTo>
                    <a:lnTo>
                      <a:pt x="40" y="31"/>
                    </a:lnTo>
                    <a:lnTo>
                      <a:pt x="42" y="30"/>
                    </a:lnTo>
                    <a:lnTo>
                      <a:pt x="45" y="30"/>
                    </a:lnTo>
                    <a:lnTo>
                      <a:pt x="48" y="30"/>
                    </a:lnTo>
                    <a:lnTo>
                      <a:pt x="51" y="31"/>
                    </a:lnTo>
                    <a:lnTo>
                      <a:pt x="54" y="33"/>
                    </a:lnTo>
                    <a:lnTo>
                      <a:pt x="56" y="34"/>
                    </a:lnTo>
                    <a:lnTo>
                      <a:pt x="58" y="36"/>
                    </a:lnTo>
                    <a:lnTo>
                      <a:pt x="59" y="40"/>
                    </a:lnTo>
                    <a:lnTo>
                      <a:pt x="60" y="42"/>
                    </a:lnTo>
                    <a:lnTo>
                      <a:pt x="60" y="45"/>
                    </a:lnTo>
                    <a:lnTo>
                      <a:pt x="60" y="48"/>
                    </a:lnTo>
                    <a:lnTo>
                      <a:pt x="59" y="51"/>
                    </a:lnTo>
                    <a:lnTo>
                      <a:pt x="58" y="54"/>
                    </a:lnTo>
                    <a:lnTo>
                      <a:pt x="56" y="56"/>
                    </a:lnTo>
                    <a:lnTo>
                      <a:pt x="54" y="58"/>
                    </a:lnTo>
                    <a:lnTo>
                      <a:pt x="51" y="59"/>
                    </a:lnTo>
                    <a:lnTo>
                      <a:pt x="48" y="60"/>
                    </a:lnTo>
                    <a:lnTo>
                      <a:pt x="45" y="60"/>
                    </a:lnTo>
                    <a:close/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3" y="28"/>
                    </a:lnTo>
                    <a:lnTo>
                      <a:pt x="1" y="36"/>
                    </a:lnTo>
                    <a:lnTo>
                      <a:pt x="0" y="45"/>
                    </a:lnTo>
                    <a:lnTo>
                      <a:pt x="1" y="55"/>
                    </a:lnTo>
                    <a:lnTo>
                      <a:pt x="3" y="63"/>
                    </a:lnTo>
                    <a:lnTo>
                      <a:pt x="8" y="71"/>
                    </a:lnTo>
                    <a:lnTo>
                      <a:pt x="13" y="77"/>
                    </a:lnTo>
                    <a:lnTo>
                      <a:pt x="20" y="82"/>
                    </a:lnTo>
                    <a:lnTo>
                      <a:pt x="28" y="87"/>
                    </a:lnTo>
                    <a:lnTo>
                      <a:pt x="36" y="89"/>
                    </a:lnTo>
                    <a:lnTo>
                      <a:pt x="45" y="90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71" y="82"/>
                    </a:lnTo>
                    <a:lnTo>
                      <a:pt x="77" y="77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5"/>
                    </a:lnTo>
                    <a:lnTo>
                      <a:pt x="90" y="45"/>
                    </a:lnTo>
                    <a:lnTo>
                      <a:pt x="89" y="36"/>
                    </a:lnTo>
                    <a:lnTo>
                      <a:pt x="87" y="28"/>
                    </a:lnTo>
                    <a:lnTo>
                      <a:pt x="83" y="20"/>
                    </a:lnTo>
                    <a:lnTo>
                      <a:pt x="77" y="13"/>
                    </a:lnTo>
                    <a:lnTo>
                      <a:pt x="71" y="7"/>
                    </a:lnTo>
                    <a:lnTo>
                      <a:pt x="62" y="3"/>
                    </a:lnTo>
                    <a:lnTo>
                      <a:pt x="55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8" name="Group 109"/>
            <p:cNvGrpSpPr/>
            <p:nvPr/>
          </p:nvGrpSpPr>
          <p:grpSpPr>
            <a:xfrm>
              <a:off x="2268391" y="2373165"/>
              <a:ext cx="252557" cy="131330"/>
              <a:chOff x="3171825" y="3167063"/>
              <a:chExt cx="277813" cy="144463"/>
            </a:xfrm>
            <a:solidFill>
              <a:sysClr val="window" lastClr="FFFFFF"/>
            </a:solidFill>
          </p:grpSpPr>
          <p:sp>
            <p:nvSpPr>
              <p:cNvPr id="230" name="Freeform 21"/>
              <p:cNvSpPr>
                <a:spLocks noEditPoints="1"/>
              </p:cNvSpPr>
              <p:nvPr/>
            </p:nvSpPr>
            <p:spPr bwMode="auto">
              <a:xfrm>
                <a:off x="3190875" y="3186113"/>
                <a:ext cx="201613" cy="104775"/>
              </a:xfrm>
              <a:custGeom>
                <a:avLst/>
                <a:gdLst>
                  <a:gd name="T0" fmla="*/ 602 w 632"/>
                  <a:gd name="T1" fmla="*/ 300 h 330"/>
                  <a:gd name="T2" fmla="*/ 481 w 632"/>
                  <a:gd name="T3" fmla="*/ 300 h 330"/>
                  <a:gd name="T4" fmla="*/ 481 w 632"/>
                  <a:gd name="T5" fmla="*/ 30 h 330"/>
                  <a:gd name="T6" fmla="*/ 602 w 632"/>
                  <a:gd name="T7" fmla="*/ 30 h 330"/>
                  <a:gd name="T8" fmla="*/ 602 w 632"/>
                  <a:gd name="T9" fmla="*/ 300 h 330"/>
                  <a:gd name="T10" fmla="*/ 331 w 632"/>
                  <a:gd name="T11" fmla="*/ 30 h 330"/>
                  <a:gd name="T12" fmla="*/ 451 w 632"/>
                  <a:gd name="T13" fmla="*/ 30 h 330"/>
                  <a:gd name="T14" fmla="*/ 451 w 632"/>
                  <a:gd name="T15" fmla="*/ 300 h 330"/>
                  <a:gd name="T16" fmla="*/ 331 w 632"/>
                  <a:gd name="T17" fmla="*/ 300 h 330"/>
                  <a:gd name="T18" fmla="*/ 331 w 632"/>
                  <a:gd name="T19" fmla="*/ 30 h 330"/>
                  <a:gd name="T20" fmla="*/ 181 w 632"/>
                  <a:gd name="T21" fmla="*/ 30 h 330"/>
                  <a:gd name="T22" fmla="*/ 301 w 632"/>
                  <a:gd name="T23" fmla="*/ 30 h 330"/>
                  <a:gd name="T24" fmla="*/ 301 w 632"/>
                  <a:gd name="T25" fmla="*/ 300 h 330"/>
                  <a:gd name="T26" fmla="*/ 181 w 632"/>
                  <a:gd name="T27" fmla="*/ 300 h 330"/>
                  <a:gd name="T28" fmla="*/ 181 w 632"/>
                  <a:gd name="T29" fmla="*/ 30 h 330"/>
                  <a:gd name="T30" fmla="*/ 30 w 632"/>
                  <a:gd name="T31" fmla="*/ 30 h 330"/>
                  <a:gd name="T32" fmla="*/ 151 w 632"/>
                  <a:gd name="T33" fmla="*/ 30 h 330"/>
                  <a:gd name="T34" fmla="*/ 151 w 632"/>
                  <a:gd name="T35" fmla="*/ 300 h 330"/>
                  <a:gd name="T36" fmla="*/ 30 w 632"/>
                  <a:gd name="T37" fmla="*/ 300 h 330"/>
                  <a:gd name="T38" fmla="*/ 30 w 632"/>
                  <a:gd name="T39" fmla="*/ 30 h 330"/>
                  <a:gd name="T40" fmla="*/ 617 w 632"/>
                  <a:gd name="T41" fmla="*/ 0 h 330"/>
                  <a:gd name="T42" fmla="*/ 466 w 632"/>
                  <a:gd name="T43" fmla="*/ 0 h 330"/>
                  <a:gd name="T44" fmla="*/ 316 w 632"/>
                  <a:gd name="T45" fmla="*/ 0 h 330"/>
                  <a:gd name="T46" fmla="*/ 166 w 632"/>
                  <a:gd name="T47" fmla="*/ 0 h 330"/>
                  <a:gd name="T48" fmla="*/ 15 w 632"/>
                  <a:gd name="T49" fmla="*/ 0 h 330"/>
                  <a:gd name="T50" fmla="*/ 11 w 632"/>
                  <a:gd name="T51" fmla="*/ 0 h 330"/>
                  <a:gd name="T52" fmla="*/ 9 w 632"/>
                  <a:gd name="T53" fmla="*/ 1 h 330"/>
                  <a:gd name="T54" fmla="*/ 6 w 632"/>
                  <a:gd name="T55" fmla="*/ 2 h 330"/>
                  <a:gd name="T56" fmla="*/ 4 w 632"/>
                  <a:gd name="T57" fmla="*/ 4 h 330"/>
                  <a:gd name="T58" fmla="*/ 3 w 632"/>
                  <a:gd name="T59" fmla="*/ 7 h 330"/>
                  <a:gd name="T60" fmla="*/ 1 w 632"/>
                  <a:gd name="T61" fmla="*/ 9 h 330"/>
                  <a:gd name="T62" fmla="*/ 0 w 632"/>
                  <a:gd name="T63" fmla="*/ 12 h 330"/>
                  <a:gd name="T64" fmla="*/ 0 w 632"/>
                  <a:gd name="T65" fmla="*/ 15 h 330"/>
                  <a:gd name="T66" fmla="*/ 0 w 632"/>
                  <a:gd name="T67" fmla="*/ 315 h 330"/>
                  <a:gd name="T68" fmla="*/ 0 w 632"/>
                  <a:gd name="T69" fmla="*/ 319 h 330"/>
                  <a:gd name="T70" fmla="*/ 1 w 632"/>
                  <a:gd name="T71" fmla="*/ 322 h 330"/>
                  <a:gd name="T72" fmla="*/ 3 w 632"/>
                  <a:gd name="T73" fmla="*/ 324 h 330"/>
                  <a:gd name="T74" fmla="*/ 4 w 632"/>
                  <a:gd name="T75" fmla="*/ 326 h 330"/>
                  <a:gd name="T76" fmla="*/ 6 w 632"/>
                  <a:gd name="T77" fmla="*/ 328 h 330"/>
                  <a:gd name="T78" fmla="*/ 9 w 632"/>
                  <a:gd name="T79" fmla="*/ 329 h 330"/>
                  <a:gd name="T80" fmla="*/ 11 w 632"/>
                  <a:gd name="T81" fmla="*/ 330 h 330"/>
                  <a:gd name="T82" fmla="*/ 15 w 632"/>
                  <a:gd name="T83" fmla="*/ 330 h 330"/>
                  <a:gd name="T84" fmla="*/ 166 w 632"/>
                  <a:gd name="T85" fmla="*/ 330 h 330"/>
                  <a:gd name="T86" fmla="*/ 316 w 632"/>
                  <a:gd name="T87" fmla="*/ 330 h 330"/>
                  <a:gd name="T88" fmla="*/ 466 w 632"/>
                  <a:gd name="T89" fmla="*/ 330 h 330"/>
                  <a:gd name="T90" fmla="*/ 617 w 632"/>
                  <a:gd name="T91" fmla="*/ 330 h 330"/>
                  <a:gd name="T92" fmla="*/ 619 w 632"/>
                  <a:gd name="T93" fmla="*/ 330 h 330"/>
                  <a:gd name="T94" fmla="*/ 623 w 632"/>
                  <a:gd name="T95" fmla="*/ 329 h 330"/>
                  <a:gd name="T96" fmla="*/ 625 w 632"/>
                  <a:gd name="T97" fmla="*/ 328 h 330"/>
                  <a:gd name="T98" fmla="*/ 628 w 632"/>
                  <a:gd name="T99" fmla="*/ 326 h 330"/>
                  <a:gd name="T100" fmla="*/ 629 w 632"/>
                  <a:gd name="T101" fmla="*/ 324 h 330"/>
                  <a:gd name="T102" fmla="*/ 631 w 632"/>
                  <a:gd name="T103" fmla="*/ 322 h 330"/>
                  <a:gd name="T104" fmla="*/ 631 w 632"/>
                  <a:gd name="T105" fmla="*/ 319 h 330"/>
                  <a:gd name="T106" fmla="*/ 632 w 632"/>
                  <a:gd name="T107" fmla="*/ 315 h 330"/>
                  <a:gd name="T108" fmla="*/ 632 w 632"/>
                  <a:gd name="T109" fmla="*/ 15 h 330"/>
                  <a:gd name="T110" fmla="*/ 631 w 632"/>
                  <a:gd name="T111" fmla="*/ 12 h 330"/>
                  <a:gd name="T112" fmla="*/ 631 w 632"/>
                  <a:gd name="T113" fmla="*/ 9 h 330"/>
                  <a:gd name="T114" fmla="*/ 629 w 632"/>
                  <a:gd name="T115" fmla="*/ 7 h 330"/>
                  <a:gd name="T116" fmla="*/ 628 w 632"/>
                  <a:gd name="T117" fmla="*/ 4 h 330"/>
                  <a:gd name="T118" fmla="*/ 625 w 632"/>
                  <a:gd name="T119" fmla="*/ 2 h 330"/>
                  <a:gd name="T120" fmla="*/ 623 w 632"/>
                  <a:gd name="T121" fmla="*/ 1 h 330"/>
                  <a:gd name="T122" fmla="*/ 619 w 632"/>
                  <a:gd name="T123" fmla="*/ 0 h 330"/>
                  <a:gd name="T124" fmla="*/ 617 w 632"/>
                  <a:gd name="T125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32" h="330">
                    <a:moveTo>
                      <a:pt x="602" y="300"/>
                    </a:moveTo>
                    <a:lnTo>
                      <a:pt x="481" y="300"/>
                    </a:lnTo>
                    <a:lnTo>
                      <a:pt x="481" y="30"/>
                    </a:lnTo>
                    <a:lnTo>
                      <a:pt x="602" y="30"/>
                    </a:lnTo>
                    <a:lnTo>
                      <a:pt x="602" y="300"/>
                    </a:lnTo>
                    <a:close/>
                    <a:moveTo>
                      <a:pt x="331" y="30"/>
                    </a:moveTo>
                    <a:lnTo>
                      <a:pt x="451" y="30"/>
                    </a:lnTo>
                    <a:lnTo>
                      <a:pt x="451" y="300"/>
                    </a:lnTo>
                    <a:lnTo>
                      <a:pt x="331" y="300"/>
                    </a:lnTo>
                    <a:lnTo>
                      <a:pt x="331" y="30"/>
                    </a:lnTo>
                    <a:close/>
                    <a:moveTo>
                      <a:pt x="181" y="30"/>
                    </a:moveTo>
                    <a:lnTo>
                      <a:pt x="301" y="30"/>
                    </a:lnTo>
                    <a:lnTo>
                      <a:pt x="301" y="300"/>
                    </a:lnTo>
                    <a:lnTo>
                      <a:pt x="181" y="300"/>
                    </a:lnTo>
                    <a:lnTo>
                      <a:pt x="181" y="30"/>
                    </a:lnTo>
                    <a:close/>
                    <a:moveTo>
                      <a:pt x="30" y="30"/>
                    </a:moveTo>
                    <a:lnTo>
                      <a:pt x="151" y="30"/>
                    </a:lnTo>
                    <a:lnTo>
                      <a:pt x="151" y="300"/>
                    </a:lnTo>
                    <a:lnTo>
                      <a:pt x="30" y="300"/>
                    </a:lnTo>
                    <a:lnTo>
                      <a:pt x="30" y="30"/>
                    </a:lnTo>
                    <a:close/>
                    <a:moveTo>
                      <a:pt x="617" y="0"/>
                    </a:moveTo>
                    <a:lnTo>
                      <a:pt x="466" y="0"/>
                    </a:lnTo>
                    <a:lnTo>
                      <a:pt x="316" y="0"/>
                    </a:lnTo>
                    <a:lnTo>
                      <a:pt x="166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315"/>
                    </a:lnTo>
                    <a:lnTo>
                      <a:pt x="0" y="319"/>
                    </a:lnTo>
                    <a:lnTo>
                      <a:pt x="1" y="322"/>
                    </a:lnTo>
                    <a:lnTo>
                      <a:pt x="3" y="324"/>
                    </a:lnTo>
                    <a:lnTo>
                      <a:pt x="4" y="326"/>
                    </a:lnTo>
                    <a:lnTo>
                      <a:pt x="6" y="328"/>
                    </a:lnTo>
                    <a:lnTo>
                      <a:pt x="9" y="329"/>
                    </a:lnTo>
                    <a:lnTo>
                      <a:pt x="11" y="330"/>
                    </a:lnTo>
                    <a:lnTo>
                      <a:pt x="15" y="330"/>
                    </a:lnTo>
                    <a:lnTo>
                      <a:pt x="166" y="330"/>
                    </a:lnTo>
                    <a:lnTo>
                      <a:pt x="316" y="330"/>
                    </a:lnTo>
                    <a:lnTo>
                      <a:pt x="466" y="330"/>
                    </a:lnTo>
                    <a:lnTo>
                      <a:pt x="617" y="330"/>
                    </a:lnTo>
                    <a:lnTo>
                      <a:pt x="619" y="330"/>
                    </a:lnTo>
                    <a:lnTo>
                      <a:pt x="623" y="329"/>
                    </a:lnTo>
                    <a:lnTo>
                      <a:pt x="625" y="328"/>
                    </a:lnTo>
                    <a:lnTo>
                      <a:pt x="628" y="326"/>
                    </a:lnTo>
                    <a:lnTo>
                      <a:pt x="629" y="324"/>
                    </a:lnTo>
                    <a:lnTo>
                      <a:pt x="631" y="322"/>
                    </a:lnTo>
                    <a:lnTo>
                      <a:pt x="631" y="319"/>
                    </a:lnTo>
                    <a:lnTo>
                      <a:pt x="632" y="315"/>
                    </a:lnTo>
                    <a:lnTo>
                      <a:pt x="632" y="15"/>
                    </a:lnTo>
                    <a:lnTo>
                      <a:pt x="631" y="12"/>
                    </a:lnTo>
                    <a:lnTo>
                      <a:pt x="631" y="9"/>
                    </a:lnTo>
                    <a:lnTo>
                      <a:pt x="629" y="7"/>
                    </a:lnTo>
                    <a:lnTo>
                      <a:pt x="628" y="4"/>
                    </a:lnTo>
                    <a:lnTo>
                      <a:pt x="625" y="2"/>
                    </a:lnTo>
                    <a:lnTo>
                      <a:pt x="623" y="1"/>
                    </a:lnTo>
                    <a:lnTo>
                      <a:pt x="619" y="0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22"/>
              <p:cNvSpPr>
                <a:spLocks noEditPoints="1"/>
              </p:cNvSpPr>
              <p:nvPr/>
            </p:nvSpPr>
            <p:spPr bwMode="auto">
              <a:xfrm>
                <a:off x="3171825" y="3167063"/>
                <a:ext cx="277813" cy="144463"/>
              </a:xfrm>
              <a:custGeom>
                <a:avLst/>
                <a:gdLst>
                  <a:gd name="T0" fmla="*/ 737 w 873"/>
                  <a:gd name="T1" fmla="*/ 331 h 452"/>
                  <a:gd name="T2" fmla="*/ 731 w 873"/>
                  <a:gd name="T3" fmla="*/ 332 h 452"/>
                  <a:gd name="T4" fmla="*/ 727 w 873"/>
                  <a:gd name="T5" fmla="*/ 336 h 452"/>
                  <a:gd name="T6" fmla="*/ 723 w 873"/>
                  <a:gd name="T7" fmla="*/ 341 h 452"/>
                  <a:gd name="T8" fmla="*/ 722 w 873"/>
                  <a:gd name="T9" fmla="*/ 346 h 452"/>
                  <a:gd name="T10" fmla="*/ 30 w 873"/>
                  <a:gd name="T11" fmla="*/ 421 h 452"/>
                  <a:gd name="T12" fmla="*/ 722 w 873"/>
                  <a:gd name="T13" fmla="*/ 30 h 452"/>
                  <a:gd name="T14" fmla="*/ 722 w 873"/>
                  <a:gd name="T15" fmla="*/ 108 h 452"/>
                  <a:gd name="T16" fmla="*/ 725 w 873"/>
                  <a:gd name="T17" fmla="*/ 114 h 452"/>
                  <a:gd name="T18" fmla="*/ 729 w 873"/>
                  <a:gd name="T19" fmla="*/ 118 h 452"/>
                  <a:gd name="T20" fmla="*/ 734 w 873"/>
                  <a:gd name="T21" fmla="*/ 120 h 452"/>
                  <a:gd name="T22" fmla="*/ 843 w 873"/>
                  <a:gd name="T23" fmla="*/ 121 h 452"/>
                  <a:gd name="T24" fmla="*/ 858 w 873"/>
                  <a:gd name="T25" fmla="*/ 91 h 452"/>
                  <a:gd name="T26" fmla="*/ 752 w 873"/>
                  <a:gd name="T27" fmla="*/ 15 h 452"/>
                  <a:gd name="T28" fmla="*/ 751 w 873"/>
                  <a:gd name="T29" fmla="*/ 10 h 452"/>
                  <a:gd name="T30" fmla="*/ 748 w 873"/>
                  <a:gd name="T31" fmla="*/ 4 h 452"/>
                  <a:gd name="T32" fmla="*/ 743 w 873"/>
                  <a:gd name="T33" fmla="*/ 2 h 452"/>
                  <a:gd name="T34" fmla="*/ 737 w 873"/>
                  <a:gd name="T35" fmla="*/ 0 h 452"/>
                  <a:gd name="T36" fmla="*/ 11 w 873"/>
                  <a:gd name="T37" fmla="*/ 1 h 452"/>
                  <a:gd name="T38" fmla="*/ 6 w 873"/>
                  <a:gd name="T39" fmla="*/ 3 h 452"/>
                  <a:gd name="T40" fmla="*/ 2 w 873"/>
                  <a:gd name="T41" fmla="*/ 7 h 452"/>
                  <a:gd name="T42" fmla="*/ 0 w 873"/>
                  <a:gd name="T43" fmla="*/ 13 h 452"/>
                  <a:gd name="T44" fmla="*/ 0 w 873"/>
                  <a:gd name="T45" fmla="*/ 436 h 452"/>
                  <a:gd name="T46" fmla="*/ 1 w 873"/>
                  <a:gd name="T47" fmla="*/ 443 h 452"/>
                  <a:gd name="T48" fmla="*/ 4 w 873"/>
                  <a:gd name="T49" fmla="*/ 447 h 452"/>
                  <a:gd name="T50" fmla="*/ 9 w 873"/>
                  <a:gd name="T51" fmla="*/ 450 h 452"/>
                  <a:gd name="T52" fmla="*/ 15 w 873"/>
                  <a:gd name="T53" fmla="*/ 452 h 452"/>
                  <a:gd name="T54" fmla="*/ 741 w 873"/>
                  <a:gd name="T55" fmla="*/ 452 h 452"/>
                  <a:gd name="T56" fmla="*/ 746 w 873"/>
                  <a:gd name="T57" fmla="*/ 449 h 452"/>
                  <a:gd name="T58" fmla="*/ 749 w 873"/>
                  <a:gd name="T59" fmla="*/ 445 h 452"/>
                  <a:gd name="T60" fmla="*/ 752 w 873"/>
                  <a:gd name="T61" fmla="*/ 440 h 452"/>
                  <a:gd name="T62" fmla="*/ 752 w 873"/>
                  <a:gd name="T63" fmla="*/ 361 h 452"/>
                  <a:gd name="T64" fmla="*/ 861 w 873"/>
                  <a:gd name="T65" fmla="*/ 361 h 452"/>
                  <a:gd name="T66" fmla="*/ 866 w 873"/>
                  <a:gd name="T67" fmla="*/ 359 h 452"/>
                  <a:gd name="T68" fmla="*/ 870 w 873"/>
                  <a:gd name="T69" fmla="*/ 355 h 452"/>
                  <a:gd name="T70" fmla="*/ 873 w 873"/>
                  <a:gd name="T71" fmla="*/ 350 h 452"/>
                  <a:gd name="T72" fmla="*/ 873 w 873"/>
                  <a:gd name="T73" fmla="*/ 106 h 452"/>
                  <a:gd name="T74" fmla="*/ 871 w 873"/>
                  <a:gd name="T75" fmla="*/ 100 h 452"/>
                  <a:gd name="T76" fmla="*/ 868 w 873"/>
                  <a:gd name="T77" fmla="*/ 95 h 452"/>
                  <a:gd name="T78" fmla="*/ 863 w 873"/>
                  <a:gd name="T79" fmla="*/ 92 h 452"/>
                  <a:gd name="T80" fmla="*/ 858 w 873"/>
                  <a:gd name="T81" fmla="*/ 9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73" h="452">
                    <a:moveTo>
                      <a:pt x="843" y="331"/>
                    </a:moveTo>
                    <a:lnTo>
                      <a:pt x="737" y="331"/>
                    </a:lnTo>
                    <a:lnTo>
                      <a:pt x="734" y="331"/>
                    </a:lnTo>
                    <a:lnTo>
                      <a:pt x="731" y="332"/>
                    </a:lnTo>
                    <a:lnTo>
                      <a:pt x="729" y="335"/>
                    </a:lnTo>
                    <a:lnTo>
                      <a:pt x="727" y="336"/>
                    </a:lnTo>
                    <a:lnTo>
                      <a:pt x="725" y="338"/>
                    </a:lnTo>
                    <a:lnTo>
                      <a:pt x="723" y="341"/>
                    </a:lnTo>
                    <a:lnTo>
                      <a:pt x="722" y="343"/>
                    </a:lnTo>
                    <a:lnTo>
                      <a:pt x="722" y="346"/>
                    </a:lnTo>
                    <a:lnTo>
                      <a:pt x="722" y="421"/>
                    </a:lnTo>
                    <a:lnTo>
                      <a:pt x="30" y="421"/>
                    </a:lnTo>
                    <a:lnTo>
                      <a:pt x="30" y="30"/>
                    </a:lnTo>
                    <a:lnTo>
                      <a:pt x="722" y="30"/>
                    </a:lnTo>
                    <a:lnTo>
                      <a:pt x="722" y="106"/>
                    </a:lnTo>
                    <a:lnTo>
                      <a:pt x="722" y="108"/>
                    </a:lnTo>
                    <a:lnTo>
                      <a:pt x="723" y="112"/>
                    </a:lnTo>
                    <a:lnTo>
                      <a:pt x="725" y="114"/>
                    </a:lnTo>
                    <a:lnTo>
                      <a:pt x="727" y="117"/>
                    </a:lnTo>
                    <a:lnTo>
                      <a:pt x="729" y="118"/>
                    </a:lnTo>
                    <a:lnTo>
                      <a:pt x="731" y="120"/>
                    </a:lnTo>
                    <a:lnTo>
                      <a:pt x="734" y="120"/>
                    </a:lnTo>
                    <a:lnTo>
                      <a:pt x="737" y="121"/>
                    </a:lnTo>
                    <a:lnTo>
                      <a:pt x="843" y="121"/>
                    </a:lnTo>
                    <a:lnTo>
                      <a:pt x="843" y="331"/>
                    </a:lnTo>
                    <a:close/>
                    <a:moveTo>
                      <a:pt x="858" y="91"/>
                    </a:moveTo>
                    <a:lnTo>
                      <a:pt x="752" y="91"/>
                    </a:lnTo>
                    <a:lnTo>
                      <a:pt x="752" y="15"/>
                    </a:lnTo>
                    <a:lnTo>
                      <a:pt x="752" y="13"/>
                    </a:lnTo>
                    <a:lnTo>
                      <a:pt x="751" y="10"/>
                    </a:lnTo>
                    <a:lnTo>
                      <a:pt x="749" y="7"/>
                    </a:lnTo>
                    <a:lnTo>
                      <a:pt x="748" y="4"/>
                    </a:lnTo>
                    <a:lnTo>
                      <a:pt x="746" y="3"/>
                    </a:lnTo>
                    <a:lnTo>
                      <a:pt x="743" y="2"/>
                    </a:lnTo>
                    <a:lnTo>
                      <a:pt x="741" y="1"/>
                    </a:lnTo>
                    <a:lnTo>
                      <a:pt x="737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436"/>
                    </a:lnTo>
                    <a:lnTo>
                      <a:pt x="0" y="440"/>
                    </a:lnTo>
                    <a:lnTo>
                      <a:pt x="1" y="443"/>
                    </a:lnTo>
                    <a:lnTo>
                      <a:pt x="2" y="445"/>
                    </a:lnTo>
                    <a:lnTo>
                      <a:pt x="4" y="447"/>
                    </a:lnTo>
                    <a:lnTo>
                      <a:pt x="6" y="449"/>
                    </a:lnTo>
                    <a:lnTo>
                      <a:pt x="9" y="450"/>
                    </a:lnTo>
                    <a:lnTo>
                      <a:pt x="11" y="452"/>
                    </a:lnTo>
                    <a:lnTo>
                      <a:pt x="15" y="452"/>
                    </a:lnTo>
                    <a:lnTo>
                      <a:pt x="737" y="452"/>
                    </a:lnTo>
                    <a:lnTo>
                      <a:pt x="741" y="452"/>
                    </a:lnTo>
                    <a:lnTo>
                      <a:pt x="743" y="450"/>
                    </a:lnTo>
                    <a:lnTo>
                      <a:pt x="746" y="449"/>
                    </a:lnTo>
                    <a:lnTo>
                      <a:pt x="748" y="447"/>
                    </a:lnTo>
                    <a:lnTo>
                      <a:pt x="749" y="445"/>
                    </a:lnTo>
                    <a:lnTo>
                      <a:pt x="751" y="443"/>
                    </a:lnTo>
                    <a:lnTo>
                      <a:pt x="752" y="440"/>
                    </a:lnTo>
                    <a:lnTo>
                      <a:pt x="752" y="436"/>
                    </a:lnTo>
                    <a:lnTo>
                      <a:pt x="752" y="361"/>
                    </a:lnTo>
                    <a:lnTo>
                      <a:pt x="858" y="361"/>
                    </a:lnTo>
                    <a:lnTo>
                      <a:pt x="861" y="361"/>
                    </a:lnTo>
                    <a:lnTo>
                      <a:pt x="864" y="360"/>
                    </a:lnTo>
                    <a:lnTo>
                      <a:pt x="866" y="359"/>
                    </a:lnTo>
                    <a:lnTo>
                      <a:pt x="868" y="357"/>
                    </a:lnTo>
                    <a:lnTo>
                      <a:pt x="870" y="355"/>
                    </a:lnTo>
                    <a:lnTo>
                      <a:pt x="871" y="353"/>
                    </a:lnTo>
                    <a:lnTo>
                      <a:pt x="873" y="350"/>
                    </a:lnTo>
                    <a:lnTo>
                      <a:pt x="873" y="346"/>
                    </a:lnTo>
                    <a:lnTo>
                      <a:pt x="873" y="106"/>
                    </a:lnTo>
                    <a:lnTo>
                      <a:pt x="873" y="103"/>
                    </a:lnTo>
                    <a:lnTo>
                      <a:pt x="871" y="100"/>
                    </a:lnTo>
                    <a:lnTo>
                      <a:pt x="870" y="98"/>
                    </a:lnTo>
                    <a:lnTo>
                      <a:pt x="868" y="95"/>
                    </a:lnTo>
                    <a:lnTo>
                      <a:pt x="866" y="93"/>
                    </a:lnTo>
                    <a:lnTo>
                      <a:pt x="863" y="92"/>
                    </a:lnTo>
                    <a:lnTo>
                      <a:pt x="861" y="91"/>
                    </a:lnTo>
                    <a:lnTo>
                      <a:pt x="858" y="91"/>
                    </a:lnTo>
                    <a:lnTo>
                      <a:pt x="85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9" name="Group 110"/>
            <p:cNvGrpSpPr/>
            <p:nvPr/>
          </p:nvGrpSpPr>
          <p:grpSpPr>
            <a:xfrm>
              <a:off x="2298542" y="1495493"/>
              <a:ext cx="261216" cy="261216"/>
              <a:chOff x="304800" y="1360488"/>
              <a:chExt cx="287338" cy="287338"/>
            </a:xfrm>
            <a:solidFill>
              <a:sysClr val="window" lastClr="FFFFFF"/>
            </a:solidFill>
          </p:grpSpPr>
          <p:sp>
            <p:nvSpPr>
              <p:cNvPr id="220" name="Freeform 172"/>
              <p:cNvSpPr>
                <a:spLocks noEditPoints="1"/>
              </p:cNvSpPr>
              <p:nvPr/>
            </p:nvSpPr>
            <p:spPr bwMode="auto">
              <a:xfrm>
                <a:off x="304800" y="1360488"/>
                <a:ext cx="287338" cy="287338"/>
              </a:xfrm>
              <a:custGeom>
                <a:avLst/>
                <a:gdLst>
                  <a:gd name="T0" fmla="*/ 579 w 903"/>
                  <a:gd name="T1" fmla="*/ 520 h 903"/>
                  <a:gd name="T2" fmla="*/ 90 w 903"/>
                  <a:gd name="T3" fmla="*/ 663 h 903"/>
                  <a:gd name="T4" fmla="*/ 60 w 903"/>
                  <a:gd name="T5" fmla="*/ 753 h 903"/>
                  <a:gd name="T6" fmla="*/ 39 w 903"/>
                  <a:gd name="T7" fmla="*/ 744 h 903"/>
                  <a:gd name="T8" fmla="*/ 30 w 903"/>
                  <a:gd name="T9" fmla="*/ 723 h 903"/>
                  <a:gd name="T10" fmla="*/ 35 w 903"/>
                  <a:gd name="T11" fmla="*/ 44 h 903"/>
                  <a:gd name="T12" fmla="*/ 55 w 903"/>
                  <a:gd name="T13" fmla="*/ 31 h 903"/>
                  <a:gd name="T14" fmla="*/ 613 w 903"/>
                  <a:gd name="T15" fmla="*/ 33 h 903"/>
                  <a:gd name="T16" fmla="*/ 630 w 903"/>
                  <a:gd name="T17" fmla="*/ 49 h 903"/>
                  <a:gd name="T18" fmla="*/ 597 w 903"/>
                  <a:gd name="T19" fmla="*/ 532 h 903"/>
                  <a:gd name="T20" fmla="*/ 506 w 903"/>
                  <a:gd name="T21" fmla="*/ 545 h 903"/>
                  <a:gd name="T22" fmla="*/ 501 w 903"/>
                  <a:gd name="T23" fmla="*/ 582 h 903"/>
                  <a:gd name="T24" fmla="*/ 512 w 903"/>
                  <a:gd name="T25" fmla="*/ 608 h 903"/>
                  <a:gd name="T26" fmla="*/ 120 w 903"/>
                  <a:gd name="T27" fmla="*/ 121 h 903"/>
                  <a:gd name="T28" fmla="*/ 528 w 903"/>
                  <a:gd name="T29" fmla="*/ 523 h 903"/>
                  <a:gd name="T30" fmla="*/ 783 w 903"/>
                  <a:gd name="T31" fmla="*/ 733 h 903"/>
                  <a:gd name="T32" fmla="*/ 778 w 903"/>
                  <a:gd name="T33" fmla="*/ 520 h 903"/>
                  <a:gd name="T34" fmla="*/ 757 w 903"/>
                  <a:gd name="T35" fmla="*/ 473 h 903"/>
                  <a:gd name="T36" fmla="*/ 722 w 903"/>
                  <a:gd name="T37" fmla="*/ 427 h 903"/>
                  <a:gd name="T38" fmla="*/ 663 w 903"/>
                  <a:gd name="T39" fmla="*/ 60 h 903"/>
                  <a:gd name="T40" fmla="*/ 657 w 903"/>
                  <a:gd name="T41" fmla="*/ 37 h 903"/>
                  <a:gd name="T42" fmla="*/ 645 w 903"/>
                  <a:gd name="T43" fmla="*/ 18 h 903"/>
                  <a:gd name="T44" fmla="*/ 625 w 903"/>
                  <a:gd name="T45" fmla="*/ 5 h 903"/>
                  <a:gd name="T46" fmla="*/ 602 w 903"/>
                  <a:gd name="T47" fmla="*/ 0 h 903"/>
                  <a:gd name="T48" fmla="*/ 42 w 903"/>
                  <a:gd name="T49" fmla="*/ 3 h 903"/>
                  <a:gd name="T50" fmla="*/ 21 w 903"/>
                  <a:gd name="T51" fmla="*/ 14 h 903"/>
                  <a:gd name="T52" fmla="*/ 8 w 903"/>
                  <a:gd name="T53" fmla="*/ 32 h 903"/>
                  <a:gd name="T54" fmla="*/ 0 w 903"/>
                  <a:gd name="T55" fmla="*/ 55 h 903"/>
                  <a:gd name="T56" fmla="*/ 1 w 903"/>
                  <a:gd name="T57" fmla="*/ 735 h 903"/>
                  <a:gd name="T58" fmla="*/ 11 w 903"/>
                  <a:gd name="T59" fmla="*/ 756 h 903"/>
                  <a:gd name="T60" fmla="*/ 27 w 903"/>
                  <a:gd name="T61" fmla="*/ 773 h 903"/>
                  <a:gd name="T62" fmla="*/ 48 w 903"/>
                  <a:gd name="T63" fmla="*/ 782 h 903"/>
                  <a:gd name="T64" fmla="*/ 617 w 903"/>
                  <a:gd name="T65" fmla="*/ 801 h 903"/>
                  <a:gd name="T66" fmla="*/ 669 w 903"/>
                  <a:gd name="T67" fmla="*/ 884 h 903"/>
                  <a:gd name="T68" fmla="*/ 690 w 903"/>
                  <a:gd name="T69" fmla="*/ 903 h 903"/>
                  <a:gd name="T70" fmla="*/ 705 w 903"/>
                  <a:gd name="T71" fmla="*/ 898 h 903"/>
                  <a:gd name="T72" fmla="*/ 708 w 903"/>
                  <a:gd name="T73" fmla="*/ 887 h 903"/>
                  <a:gd name="T74" fmla="*/ 683 w 903"/>
                  <a:gd name="T75" fmla="*/ 853 h 903"/>
                  <a:gd name="T76" fmla="*/ 638 w 903"/>
                  <a:gd name="T77" fmla="*/ 775 h 903"/>
                  <a:gd name="T78" fmla="*/ 633 w 903"/>
                  <a:gd name="T79" fmla="*/ 757 h 903"/>
                  <a:gd name="T80" fmla="*/ 537 w 903"/>
                  <a:gd name="T81" fmla="*/ 592 h 903"/>
                  <a:gd name="T82" fmla="*/ 531 w 903"/>
                  <a:gd name="T83" fmla="*/ 573 h 903"/>
                  <a:gd name="T84" fmla="*/ 537 w 903"/>
                  <a:gd name="T85" fmla="*/ 553 h 903"/>
                  <a:gd name="T86" fmla="*/ 557 w 903"/>
                  <a:gd name="T87" fmla="*/ 546 h 903"/>
                  <a:gd name="T88" fmla="*/ 576 w 903"/>
                  <a:gd name="T89" fmla="*/ 553 h 903"/>
                  <a:gd name="T90" fmla="*/ 667 w 903"/>
                  <a:gd name="T91" fmla="*/ 643 h 903"/>
                  <a:gd name="T92" fmla="*/ 678 w 903"/>
                  <a:gd name="T93" fmla="*/ 648 h 903"/>
                  <a:gd name="T94" fmla="*/ 689 w 903"/>
                  <a:gd name="T95" fmla="*/ 643 h 903"/>
                  <a:gd name="T96" fmla="*/ 693 w 903"/>
                  <a:gd name="T97" fmla="*/ 633 h 903"/>
                  <a:gd name="T98" fmla="*/ 689 w 903"/>
                  <a:gd name="T99" fmla="*/ 622 h 903"/>
                  <a:gd name="T100" fmla="*/ 699 w 903"/>
                  <a:gd name="T101" fmla="*/ 447 h 903"/>
                  <a:gd name="T102" fmla="*/ 739 w 903"/>
                  <a:gd name="T103" fmla="*/ 501 h 903"/>
                  <a:gd name="T104" fmla="*/ 751 w 903"/>
                  <a:gd name="T105" fmla="*/ 538 h 903"/>
                  <a:gd name="T106" fmla="*/ 876 w 903"/>
                  <a:gd name="T107" fmla="*/ 898 h 903"/>
                  <a:gd name="T108" fmla="*/ 888 w 903"/>
                  <a:gd name="T109" fmla="*/ 903 h 903"/>
                  <a:gd name="T110" fmla="*/ 901 w 903"/>
                  <a:gd name="T111" fmla="*/ 896 h 903"/>
                  <a:gd name="T112" fmla="*/ 903 w 903"/>
                  <a:gd name="T113" fmla="*/ 88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3" h="903">
                    <a:moveTo>
                      <a:pt x="597" y="532"/>
                    </a:moveTo>
                    <a:lnTo>
                      <a:pt x="592" y="527"/>
                    </a:lnTo>
                    <a:lnTo>
                      <a:pt x="586" y="523"/>
                    </a:lnTo>
                    <a:lnTo>
                      <a:pt x="579" y="520"/>
                    </a:lnTo>
                    <a:lnTo>
                      <a:pt x="572" y="518"/>
                    </a:lnTo>
                    <a:lnTo>
                      <a:pt x="572" y="91"/>
                    </a:lnTo>
                    <a:lnTo>
                      <a:pt x="90" y="91"/>
                    </a:lnTo>
                    <a:lnTo>
                      <a:pt x="90" y="663"/>
                    </a:lnTo>
                    <a:lnTo>
                      <a:pt x="553" y="663"/>
                    </a:lnTo>
                    <a:lnTo>
                      <a:pt x="602" y="728"/>
                    </a:lnTo>
                    <a:lnTo>
                      <a:pt x="602" y="753"/>
                    </a:lnTo>
                    <a:lnTo>
                      <a:pt x="60" y="753"/>
                    </a:lnTo>
                    <a:lnTo>
                      <a:pt x="55" y="752"/>
                    </a:lnTo>
                    <a:lnTo>
                      <a:pt x="48" y="751"/>
                    </a:lnTo>
                    <a:lnTo>
                      <a:pt x="43" y="748"/>
                    </a:lnTo>
                    <a:lnTo>
                      <a:pt x="39" y="744"/>
                    </a:lnTo>
                    <a:lnTo>
                      <a:pt x="35" y="740"/>
                    </a:lnTo>
                    <a:lnTo>
                      <a:pt x="32" y="735"/>
                    </a:lnTo>
                    <a:lnTo>
                      <a:pt x="31" y="729"/>
                    </a:lnTo>
                    <a:lnTo>
                      <a:pt x="30" y="723"/>
                    </a:lnTo>
                    <a:lnTo>
                      <a:pt x="30" y="60"/>
                    </a:lnTo>
                    <a:lnTo>
                      <a:pt x="31" y="55"/>
                    </a:lnTo>
                    <a:lnTo>
                      <a:pt x="32" y="49"/>
                    </a:lnTo>
                    <a:lnTo>
                      <a:pt x="35" y="44"/>
                    </a:lnTo>
                    <a:lnTo>
                      <a:pt x="39" y="40"/>
                    </a:lnTo>
                    <a:lnTo>
                      <a:pt x="43" y="35"/>
                    </a:lnTo>
                    <a:lnTo>
                      <a:pt x="48" y="33"/>
                    </a:lnTo>
                    <a:lnTo>
                      <a:pt x="55" y="31"/>
                    </a:lnTo>
                    <a:lnTo>
                      <a:pt x="60" y="30"/>
                    </a:lnTo>
                    <a:lnTo>
                      <a:pt x="602" y="30"/>
                    </a:lnTo>
                    <a:lnTo>
                      <a:pt x="608" y="31"/>
                    </a:lnTo>
                    <a:lnTo>
                      <a:pt x="613" y="33"/>
                    </a:lnTo>
                    <a:lnTo>
                      <a:pt x="619" y="35"/>
                    </a:lnTo>
                    <a:lnTo>
                      <a:pt x="623" y="40"/>
                    </a:lnTo>
                    <a:lnTo>
                      <a:pt x="627" y="44"/>
                    </a:lnTo>
                    <a:lnTo>
                      <a:pt x="630" y="49"/>
                    </a:lnTo>
                    <a:lnTo>
                      <a:pt x="632" y="55"/>
                    </a:lnTo>
                    <a:lnTo>
                      <a:pt x="632" y="61"/>
                    </a:lnTo>
                    <a:lnTo>
                      <a:pt x="632" y="566"/>
                    </a:lnTo>
                    <a:lnTo>
                      <a:pt x="597" y="532"/>
                    </a:lnTo>
                    <a:close/>
                    <a:moveTo>
                      <a:pt x="516" y="532"/>
                    </a:moveTo>
                    <a:lnTo>
                      <a:pt x="513" y="535"/>
                    </a:lnTo>
                    <a:lnTo>
                      <a:pt x="509" y="541"/>
                    </a:lnTo>
                    <a:lnTo>
                      <a:pt x="506" y="545"/>
                    </a:lnTo>
                    <a:lnTo>
                      <a:pt x="504" y="550"/>
                    </a:lnTo>
                    <a:lnTo>
                      <a:pt x="502" y="561"/>
                    </a:lnTo>
                    <a:lnTo>
                      <a:pt x="501" y="572"/>
                    </a:lnTo>
                    <a:lnTo>
                      <a:pt x="501" y="582"/>
                    </a:lnTo>
                    <a:lnTo>
                      <a:pt x="504" y="593"/>
                    </a:lnTo>
                    <a:lnTo>
                      <a:pt x="506" y="598"/>
                    </a:lnTo>
                    <a:lnTo>
                      <a:pt x="508" y="604"/>
                    </a:lnTo>
                    <a:lnTo>
                      <a:pt x="512" y="608"/>
                    </a:lnTo>
                    <a:lnTo>
                      <a:pt x="516" y="612"/>
                    </a:lnTo>
                    <a:lnTo>
                      <a:pt x="531" y="633"/>
                    </a:lnTo>
                    <a:lnTo>
                      <a:pt x="120" y="633"/>
                    </a:lnTo>
                    <a:lnTo>
                      <a:pt x="120" y="121"/>
                    </a:lnTo>
                    <a:lnTo>
                      <a:pt x="542" y="121"/>
                    </a:lnTo>
                    <a:lnTo>
                      <a:pt x="542" y="518"/>
                    </a:lnTo>
                    <a:lnTo>
                      <a:pt x="535" y="520"/>
                    </a:lnTo>
                    <a:lnTo>
                      <a:pt x="528" y="523"/>
                    </a:lnTo>
                    <a:lnTo>
                      <a:pt x="521" y="527"/>
                    </a:lnTo>
                    <a:lnTo>
                      <a:pt x="516" y="532"/>
                    </a:lnTo>
                    <a:close/>
                    <a:moveTo>
                      <a:pt x="900" y="879"/>
                    </a:moveTo>
                    <a:lnTo>
                      <a:pt x="783" y="733"/>
                    </a:lnTo>
                    <a:lnTo>
                      <a:pt x="783" y="558"/>
                    </a:lnTo>
                    <a:lnTo>
                      <a:pt x="782" y="545"/>
                    </a:lnTo>
                    <a:lnTo>
                      <a:pt x="781" y="532"/>
                    </a:lnTo>
                    <a:lnTo>
                      <a:pt x="778" y="520"/>
                    </a:lnTo>
                    <a:lnTo>
                      <a:pt x="774" y="507"/>
                    </a:lnTo>
                    <a:lnTo>
                      <a:pt x="769" y="495"/>
                    </a:lnTo>
                    <a:lnTo>
                      <a:pt x="764" y="485"/>
                    </a:lnTo>
                    <a:lnTo>
                      <a:pt x="757" y="473"/>
                    </a:lnTo>
                    <a:lnTo>
                      <a:pt x="750" y="461"/>
                    </a:lnTo>
                    <a:lnTo>
                      <a:pt x="741" y="449"/>
                    </a:lnTo>
                    <a:lnTo>
                      <a:pt x="733" y="439"/>
                    </a:lnTo>
                    <a:lnTo>
                      <a:pt x="722" y="427"/>
                    </a:lnTo>
                    <a:lnTo>
                      <a:pt x="712" y="416"/>
                    </a:lnTo>
                    <a:lnTo>
                      <a:pt x="689" y="392"/>
                    </a:lnTo>
                    <a:lnTo>
                      <a:pt x="663" y="370"/>
                    </a:lnTo>
                    <a:lnTo>
                      <a:pt x="663" y="60"/>
                    </a:lnTo>
                    <a:lnTo>
                      <a:pt x="662" y="55"/>
                    </a:lnTo>
                    <a:lnTo>
                      <a:pt x="661" y="48"/>
                    </a:lnTo>
                    <a:lnTo>
                      <a:pt x="660" y="43"/>
                    </a:lnTo>
                    <a:lnTo>
                      <a:pt x="657" y="37"/>
                    </a:lnTo>
                    <a:lnTo>
                      <a:pt x="655" y="32"/>
                    </a:lnTo>
                    <a:lnTo>
                      <a:pt x="652" y="27"/>
                    </a:lnTo>
                    <a:lnTo>
                      <a:pt x="649" y="22"/>
                    </a:lnTo>
                    <a:lnTo>
                      <a:pt x="645" y="18"/>
                    </a:lnTo>
                    <a:lnTo>
                      <a:pt x="640" y="14"/>
                    </a:lnTo>
                    <a:lnTo>
                      <a:pt x="636" y="11"/>
                    </a:lnTo>
                    <a:lnTo>
                      <a:pt x="631" y="7"/>
                    </a:lnTo>
                    <a:lnTo>
                      <a:pt x="625" y="5"/>
                    </a:lnTo>
                    <a:lnTo>
                      <a:pt x="620" y="3"/>
                    </a:lnTo>
                    <a:lnTo>
                      <a:pt x="615" y="2"/>
                    </a:lnTo>
                    <a:lnTo>
                      <a:pt x="608" y="1"/>
                    </a:lnTo>
                    <a:lnTo>
                      <a:pt x="602" y="0"/>
                    </a:lnTo>
                    <a:lnTo>
                      <a:pt x="60" y="0"/>
                    </a:lnTo>
                    <a:lnTo>
                      <a:pt x="54" y="1"/>
                    </a:lnTo>
                    <a:lnTo>
                      <a:pt x="48" y="1"/>
                    </a:lnTo>
                    <a:lnTo>
                      <a:pt x="42" y="3"/>
                    </a:lnTo>
                    <a:lnTo>
                      <a:pt x="36" y="5"/>
                    </a:lnTo>
                    <a:lnTo>
                      <a:pt x="31" y="7"/>
                    </a:lnTo>
                    <a:lnTo>
                      <a:pt x="27" y="11"/>
                    </a:lnTo>
                    <a:lnTo>
                      <a:pt x="21" y="14"/>
                    </a:lnTo>
                    <a:lnTo>
                      <a:pt x="17" y="18"/>
                    </a:lnTo>
                    <a:lnTo>
                      <a:pt x="14" y="22"/>
                    </a:lnTo>
                    <a:lnTo>
                      <a:pt x="11" y="27"/>
                    </a:lnTo>
                    <a:lnTo>
                      <a:pt x="8" y="32"/>
                    </a:lnTo>
                    <a:lnTo>
                      <a:pt x="4" y="37"/>
                    </a:lnTo>
                    <a:lnTo>
                      <a:pt x="3" y="43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723"/>
                    </a:lnTo>
                    <a:lnTo>
                      <a:pt x="0" y="729"/>
                    </a:lnTo>
                    <a:lnTo>
                      <a:pt x="1" y="735"/>
                    </a:lnTo>
                    <a:lnTo>
                      <a:pt x="3" y="741"/>
                    </a:lnTo>
                    <a:lnTo>
                      <a:pt x="4" y="746"/>
                    </a:lnTo>
                    <a:lnTo>
                      <a:pt x="8" y="752"/>
                    </a:lnTo>
                    <a:lnTo>
                      <a:pt x="11" y="756"/>
                    </a:lnTo>
                    <a:lnTo>
                      <a:pt x="14" y="761"/>
                    </a:lnTo>
                    <a:lnTo>
                      <a:pt x="17" y="766"/>
                    </a:lnTo>
                    <a:lnTo>
                      <a:pt x="21" y="769"/>
                    </a:lnTo>
                    <a:lnTo>
                      <a:pt x="27" y="773"/>
                    </a:lnTo>
                    <a:lnTo>
                      <a:pt x="31" y="775"/>
                    </a:lnTo>
                    <a:lnTo>
                      <a:pt x="36" y="779"/>
                    </a:lnTo>
                    <a:lnTo>
                      <a:pt x="42" y="781"/>
                    </a:lnTo>
                    <a:lnTo>
                      <a:pt x="48" y="782"/>
                    </a:lnTo>
                    <a:lnTo>
                      <a:pt x="54" y="783"/>
                    </a:lnTo>
                    <a:lnTo>
                      <a:pt x="60" y="783"/>
                    </a:lnTo>
                    <a:lnTo>
                      <a:pt x="608" y="783"/>
                    </a:lnTo>
                    <a:lnTo>
                      <a:pt x="617" y="801"/>
                    </a:lnTo>
                    <a:lnTo>
                      <a:pt x="626" y="820"/>
                    </a:lnTo>
                    <a:lnTo>
                      <a:pt x="637" y="839"/>
                    </a:lnTo>
                    <a:lnTo>
                      <a:pt x="649" y="856"/>
                    </a:lnTo>
                    <a:lnTo>
                      <a:pt x="669" y="884"/>
                    </a:lnTo>
                    <a:lnTo>
                      <a:pt x="681" y="898"/>
                    </a:lnTo>
                    <a:lnTo>
                      <a:pt x="683" y="901"/>
                    </a:lnTo>
                    <a:lnTo>
                      <a:pt x="686" y="902"/>
                    </a:lnTo>
                    <a:lnTo>
                      <a:pt x="690" y="903"/>
                    </a:lnTo>
                    <a:lnTo>
                      <a:pt x="693" y="903"/>
                    </a:lnTo>
                    <a:lnTo>
                      <a:pt x="697" y="903"/>
                    </a:lnTo>
                    <a:lnTo>
                      <a:pt x="702" y="900"/>
                    </a:lnTo>
                    <a:lnTo>
                      <a:pt x="705" y="898"/>
                    </a:lnTo>
                    <a:lnTo>
                      <a:pt x="706" y="896"/>
                    </a:lnTo>
                    <a:lnTo>
                      <a:pt x="707" y="892"/>
                    </a:lnTo>
                    <a:lnTo>
                      <a:pt x="708" y="890"/>
                    </a:lnTo>
                    <a:lnTo>
                      <a:pt x="708" y="887"/>
                    </a:lnTo>
                    <a:lnTo>
                      <a:pt x="707" y="884"/>
                    </a:lnTo>
                    <a:lnTo>
                      <a:pt x="706" y="882"/>
                    </a:lnTo>
                    <a:lnTo>
                      <a:pt x="704" y="878"/>
                    </a:lnTo>
                    <a:lnTo>
                      <a:pt x="683" y="853"/>
                    </a:lnTo>
                    <a:lnTo>
                      <a:pt x="662" y="822"/>
                    </a:lnTo>
                    <a:lnTo>
                      <a:pt x="652" y="805"/>
                    </a:lnTo>
                    <a:lnTo>
                      <a:pt x="645" y="789"/>
                    </a:lnTo>
                    <a:lnTo>
                      <a:pt x="638" y="775"/>
                    </a:lnTo>
                    <a:lnTo>
                      <a:pt x="634" y="763"/>
                    </a:lnTo>
                    <a:lnTo>
                      <a:pt x="634" y="763"/>
                    </a:lnTo>
                    <a:lnTo>
                      <a:pt x="634" y="763"/>
                    </a:lnTo>
                    <a:lnTo>
                      <a:pt x="633" y="757"/>
                    </a:lnTo>
                    <a:lnTo>
                      <a:pt x="632" y="753"/>
                    </a:lnTo>
                    <a:lnTo>
                      <a:pt x="632" y="717"/>
                    </a:lnTo>
                    <a:lnTo>
                      <a:pt x="538" y="593"/>
                    </a:lnTo>
                    <a:lnTo>
                      <a:pt x="537" y="592"/>
                    </a:lnTo>
                    <a:lnTo>
                      <a:pt x="534" y="588"/>
                    </a:lnTo>
                    <a:lnTo>
                      <a:pt x="532" y="583"/>
                    </a:lnTo>
                    <a:lnTo>
                      <a:pt x="531" y="578"/>
                    </a:lnTo>
                    <a:lnTo>
                      <a:pt x="531" y="573"/>
                    </a:lnTo>
                    <a:lnTo>
                      <a:pt x="531" y="566"/>
                    </a:lnTo>
                    <a:lnTo>
                      <a:pt x="532" y="562"/>
                    </a:lnTo>
                    <a:lnTo>
                      <a:pt x="534" y="557"/>
                    </a:lnTo>
                    <a:lnTo>
                      <a:pt x="537" y="553"/>
                    </a:lnTo>
                    <a:lnTo>
                      <a:pt x="542" y="550"/>
                    </a:lnTo>
                    <a:lnTo>
                      <a:pt x="546" y="548"/>
                    </a:lnTo>
                    <a:lnTo>
                      <a:pt x="551" y="547"/>
                    </a:lnTo>
                    <a:lnTo>
                      <a:pt x="557" y="546"/>
                    </a:lnTo>
                    <a:lnTo>
                      <a:pt x="562" y="547"/>
                    </a:lnTo>
                    <a:lnTo>
                      <a:pt x="567" y="548"/>
                    </a:lnTo>
                    <a:lnTo>
                      <a:pt x="573" y="550"/>
                    </a:lnTo>
                    <a:lnTo>
                      <a:pt x="576" y="553"/>
                    </a:lnTo>
                    <a:lnTo>
                      <a:pt x="637" y="613"/>
                    </a:lnTo>
                    <a:lnTo>
                      <a:pt x="637" y="613"/>
                    </a:lnTo>
                    <a:lnTo>
                      <a:pt x="637" y="613"/>
                    </a:lnTo>
                    <a:lnTo>
                      <a:pt x="667" y="643"/>
                    </a:lnTo>
                    <a:lnTo>
                      <a:pt x="669" y="646"/>
                    </a:lnTo>
                    <a:lnTo>
                      <a:pt x="671" y="647"/>
                    </a:lnTo>
                    <a:lnTo>
                      <a:pt x="675" y="648"/>
                    </a:lnTo>
                    <a:lnTo>
                      <a:pt x="678" y="648"/>
                    </a:lnTo>
                    <a:lnTo>
                      <a:pt x="680" y="648"/>
                    </a:lnTo>
                    <a:lnTo>
                      <a:pt x="683" y="647"/>
                    </a:lnTo>
                    <a:lnTo>
                      <a:pt x="685" y="646"/>
                    </a:lnTo>
                    <a:lnTo>
                      <a:pt x="689" y="643"/>
                    </a:lnTo>
                    <a:lnTo>
                      <a:pt x="690" y="641"/>
                    </a:lnTo>
                    <a:lnTo>
                      <a:pt x="692" y="638"/>
                    </a:lnTo>
                    <a:lnTo>
                      <a:pt x="692" y="635"/>
                    </a:lnTo>
                    <a:lnTo>
                      <a:pt x="693" y="633"/>
                    </a:lnTo>
                    <a:lnTo>
                      <a:pt x="692" y="630"/>
                    </a:lnTo>
                    <a:lnTo>
                      <a:pt x="692" y="626"/>
                    </a:lnTo>
                    <a:lnTo>
                      <a:pt x="690" y="624"/>
                    </a:lnTo>
                    <a:lnTo>
                      <a:pt x="689" y="622"/>
                    </a:lnTo>
                    <a:lnTo>
                      <a:pt x="663" y="596"/>
                    </a:lnTo>
                    <a:lnTo>
                      <a:pt x="663" y="410"/>
                    </a:lnTo>
                    <a:lnTo>
                      <a:pt x="682" y="429"/>
                    </a:lnTo>
                    <a:lnTo>
                      <a:pt x="699" y="447"/>
                    </a:lnTo>
                    <a:lnTo>
                      <a:pt x="715" y="465"/>
                    </a:lnTo>
                    <a:lnTo>
                      <a:pt x="728" y="483"/>
                    </a:lnTo>
                    <a:lnTo>
                      <a:pt x="734" y="492"/>
                    </a:lnTo>
                    <a:lnTo>
                      <a:pt x="739" y="501"/>
                    </a:lnTo>
                    <a:lnTo>
                      <a:pt x="743" y="510"/>
                    </a:lnTo>
                    <a:lnTo>
                      <a:pt x="746" y="520"/>
                    </a:lnTo>
                    <a:lnTo>
                      <a:pt x="749" y="529"/>
                    </a:lnTo>
                    <a:lnTo>
                      <a:pt x="751" y="538"/>
                    </a:lnTo>
                    <a:lnTo>
                      <a:pt x="752" y="548"/>
                    </a:lnTo>
                    <a:lnTo>
                      <a:pt x="753" y="558"/>
                    </a:lnTo>
                    <a:lnTo>
                      <a:pt x="753" y="743"/>
                    </a:lnTo>
                    <a:lnTo>
                      <a:pt x="876" y="898"/>
                    </a:lnTo>
                    <a:lnTo>
                      <a:pt x="878" y="900"/>
                    </a:lnTo>
                    <a:lnTo>
                      <a:pt x="882" y="902"/>
                    </a:lnTo>
                    <a:lnTo>
                      <a:pt x="885" y="903"/>
                    </a:lnTo>
                    <a:lnTo>
                      <a:pt x="888" y="903"/>
                    </a:lnTo>
                    <a:lnTo>
                      <a:pt x="893" y="903"/>
                    </a:lnTo>
                    <a:lnTo>
                      <a:pt x="898" y="900"/>
                    </a:lnTo>
                    <a:lnTo>
                      <a:pt x="900" y="898"/>
                    </a:lnTo>
                    <a:lnTo>
                      <a:pt x="901" y="896"/>
                    </a:lnTo>
                    <a:lnTo>
                      <a:pt x="902" y="893"/>
                    </a:lnTo>
                    <a:lnTo>
                      <a:pt x="903" y="890"/>
                    </a:lnTo>
                    <a:lnTo>
                      <a:pt x="903" y="887"/>
                    </a:lnTo>
                    <a:lnTo>
                      <a:pt x="903" y="885"/>
                    </a:lnTo>
                    <a:lnTo>
                      <a:pt x="902" y="882"/>
                    </a:lnTo>
                    <a:lnTo>
                      <a:pt x="900" y="879"/>
                    </a:lnTo>
                    <a:lnTo>
                      <a:pt x="900" y="8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Rectangle 173"/>
              <p:cNvSpPr>
                <a:spLocks noChangeArrowheads="1"/>
              </p:cNvSpPr>
              <p:nvPr/>
            </p:nvSpPr>
            <p:spPr bwMode="auto">
              <a:xfrm>
                <a:off x="390525" y="1581150"/>
                <a:ext cx="38100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74"/>
              <p:cNvSpPr>
                <a:spLocks noChangeArrowheads="1"/>
              </p:cNvSpPr>
              <p:nvPr/>
            </p:nvSpPr>
            <p:spPr bwMode="auto">
              <a:xfrm>
                <a:off x="366713" y="145573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Rectangle 175"/>
              <p:cNvSpPr>
                <a:spLocks noChangeArrowheads="1"/>
              </p:cNvSpPr>
              <p:nvPr/>
            </p:nvSpPr>
            <p:spPr bwMode="auto">
              <a:xfrm>
                <a:off x="366713" y="143668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76"/>
              <p:cNvSpPr>
                <a:spLocks noChangeArrowheads="1"/>
              </p:cNvSpPr>
              <p:nvPr/>
            </p:nvSpPr>
            <p:spPr bwMode="auto">
              <a:xfrm>
                <a:off x="366713" y="149383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Rectangle 177"/>
              <p:cNvSpPr>
                <a:spLocks noChangeArrowheads="1"/>
              </p:cNvSpPr>
              <p:nvPr/>
            </p:nvSpPr>
            <p:spPr bwMode="auto">
              <a:xfrm>
                <a:off x="366713" y="147478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78"/>
              <p:cNvSpPr>
                <a:spLocks noChangeArrowheads="1"/>
              </p:cNvSpPr>
              <p:nvPr/>
            </p:nvSpPr>
            <p:spPr bwMode="auto">
              <a:xfrm>
                <a:off x="366713" y="1514475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Rectangle 179"/>
              <p:cNvSpPr>
                <a:spLocks noChangeArrowheads="1"/>
              </p:cNvSpPr>
              <p:nvPr/>
            </p:nvSpPr>
            <p:spPr bwMode="auto">
              <a:xfrm>
                <a:off x="366713" y="1417638"/>
                <a:ext cx="476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80"/>
              <p:cNvSpPr>
                <a:spLocks/>
              </p:cNvSpPr>
              <p:nvPr/>
            </p:nvSpPr>
            <p:spPr bwMode="auto">
              <a:xfrm>
                <a:off x="438150" y="1581150"/>
                <a:ext cx="9525" cy="9525"/>
              </a:xfrm>
              <a:custGeom>
                <a:avLst/>
                <a:gdLst>
                  <a:gd name="T0" fmla="*/ 16 w 31"/>
                  <a:gd name="T1" fmla="*/ 30 h 30"/>
                  <a:gd name="T2" fmla="*/ 19 w 31"/>
                  <a:gd name="T3" fmla="*/ 30 h 30"/>
                  <a:gd name="T4" fmla="*/ 21 w 31"/>
                  <a:gd name="T5" fmla="*/ 29 h 30"/>
                  <a:gd name="T6" fmla="*/ 24 w 31"/>
                  <a:gd name="T7" fmla="*/ 28 h 30"/>
                  <a:gd name="T8" fmla="*/ 26 w 31"/>
                  <a:gd name="T9" fmla="*/ 26 h 30"/>
                  <a:gd name="T10" fmla="*/ 28 w 31"/>
                  <a:gd name="T11" fmla="*/ 23 h 30"/>
                  <a:gd name="T12" fmla="*/ 29 w 31"/>
                  <a:gd name="T13" fmla="*/ 20 h 30"/>
                  <a:gd name="T14" fmla="*/ 31 w 31"/>
                  <a:gd name="T15" fmla="*/ 18 h 30"/>
                  <a:gd name="T16" fmla="*/ 31 w 31"/>
                  <a:gd name="T17" fmla="*/ 15 h 30"/>
                  <a:gd name="T18" fmla="*/ 31 w 31"/>
                  <a:gd name="T19" fmla="*/ 12 h 30"/>
                  <a:gd name="T20" fmla="*/ 29 w 31"/>
                  <a:gd name="T21" fmla="*/ 9 h 30"/>
                  <a:gd name="T22" fmla="*/ 28 w 31"/>
                  <a:gd name="T23" fmla="*/ 6 h 30"/>
                  <a:gd name="T24" fmla="*/ 26 w 31"/>
                  <a:gd name="T25" fmla="*/ 4 h 30"/>
                  <a:gd name="T26" fmla="*/ 24 w 31"/>
                  <a:gd name="T27" fmla="*/ 2 h 30"/>
                  <a:gd name="T28" fmla="*/ 21 w 31"/>
                  <a:gd name="T29" fmla="*/ 1 h 30"/>
                  <a:gd name="T30" fmla="*/ 19 w 31"/>
                  <a:gd name="T31" fmla="*/ 0 h 30"/>
                  <a:gd name="T32" fmla="*/ 16 w 31"/>
                  <a:gd name="T33" fmla="*/ 0 h 30"/>
                  <a:gd name="T34" fmla="*/ 12 w 31"/>
                  <a:gd name="T35" fmla="*/ 0 h 30"/>
                  <a:gd name="T36" fmla="*/ 10 w 31"/>
                  <a:gd name="T37" fmla="*/ 1 h 30"/>
                  <a:gd name="T38" fmla="*/ 7 w 31"/>
                  <a:gd name="T39" fmla="*/ 2 h 30"/>
                  <a:gd name="T40" fmla="*/ 5 w 31"/>
                  <a:gd name="T41" fmla="*/ 4 h 30"/>
                  <a:gd name="T42" fmla="*/ 3 w 31"/>
                  <a:gd name="T43" fmla="*/ 6 h 30"/>
                  <a:gd name="T44" fmla="*/ 2 w 31"/>
                  <a:gd name="T45" fmla="*/ 9 h 30"/>
                  <a:gd name="T46" fmla="*/ 0 w 31"/>
                  <a:gd name="T47" fmla="*/ 12 h 30"/>
                  <a:gd name="T48" fmla="*/ 0 w 31"/>
                  <a:gd name="T49" fmla="*/ 15 h 30"/>
                  <a:gd name="T50" fmla="*/ 0 w 31"/>
                  <a:gd name="T51" fmla="*/ 18 h 30"/>
                  <a:gd name="T52" fmla="*/ 2 w 31"/>
                  <a:gd name="T53" fmla="*/ 20 h 30"/>
                  <a:gd name="T54" fmla="*/ 3 w 31"/>
                  <a:gd name="T55" fmla="*/ 23 h 30"/>
                  <a:gd name="T56" fmla="*/ 5 w 31"/>
                  <a:gd name="T57" fmla="*/ 26 h 30"/>
                  <a:gd name="T58" fmla="*/ 7 w 31"/>
                  <a:gd name="T59" fmla="*/ 28 h 30"/>
                  <a:gd name="T60" fmla="*/ 10 w 31"/>
                  <a:gd name="T61" fmla="*/ 29 h 30"/>
                  <a:gd name="T62" fmla="*/ 12 w 31"/>
                  <a:gd name="T63" fmla="*/ 30 h 30"/>
                  <a:gd name="T64" fmla="*/ 16 w 31"/>
                  <a:gd name="T6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lnTo>
                      <a:pt x="19" y="30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6" y="26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1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3" y="23"/>
                    </a:lnTo>
                    <a:lnTo>
                      <a:pt x="5" y="26"/>
                    </a:lnTo>
                    <a:lnTo>
                      <a:pt x="7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81"/>
              <p:cNvSpPr>
                <a:spLocks/>
              </p:cNvSpPr>
              <p:nvPr/>
            </p:nvSpPr>
            <p:spPr bwMode="auto">
              <a:xfrm>
                <a:off x="371475" y="1581150"/>
                <a:ext cx="9525" cy="9525"/>
              </a:xfrm>
              <a:custGeom>
                <a:avLst/>
                <a:gdLst>
                  <a:gd name="T0" fmla="*/ 16 w 31"/>
                  <a:gd name="T1" fmla="*/ 30 h 30"/>
                  <a:gd name="T2" fmla="*/ 18 w 31"/>
                  <a:gd name="T3" fmla="*/ 30 h 30"/>
                  <a:gd name="T4" fmla="*/ 22 w 31"/>
                  <a:gd name="T5" fmla="*/ 29 h 30"/>
                  <a:gd name="T6" fmla="*/ 24 w 31"/>
                  <a:gd name="T7" fmla="*/ 28 h 30"/>
                  <a:gd name="T8" fmla="*/ 26 w 31"/>
                  <a:gd name="T9" fmla="*/ 26 h 30"/>
                  <a:gd name="T10" fmla="*/ 28 w 31"/>
                  <a:gd name="T11" fmla="*/ 23 h 30"/>
                  <a:gd name="T12" fmla="*/ 29 w 31"/>
                  <a:gd name="T13" fmla="*/ 20 h 30"/>
                  <a:gd name="T14" fmla="*/ 30 w 31"/>
                  <a:gd name="T15" fmla="*/ 18 h 30"/>
                  <a:gd name="T16" fmla="*/ 31 w 31"/>
                  <a:gd name="T17" fmla="*/ 15 h 30"/>
                  <a:gd name="T18" fmla="*/ 30 w 31"/>
                  <a:gd name="T19" fmla="*/ 12 h 30"/>
                  <a:gd name="T20" fmla="*/ 29 w 31"/>
                  <a:gd name="T21" fmla="*/ 9 h 30"/>
                  <a:gd name="T22" fmla="*/ 28 w 31"/>
                  <a:gd name="T23" fmla="*/ 6 h 30"/>
                  <a:gd name="T24" fmla="*/ 26 w 31"/>
                  <a:gd name="T25" fmla="*/ 4 h 30"/>
                  <a:gd name="T26" fmla="*/ 24 w 31"/>
                  <a:gd name="T27" fmla="*/ 2 h 30"/>
                  <a:gd name="T28" fmla="*/ 22 w 31"/>
                  <a:gd name="T29" fmla="*/ 1 h 30"/>
                  <a:gd name="T30" fmla="*/ 18 w 31"/>
                  <a:gd name="T31" fmla="*/ 0 h 30"/>
                  <a:gd name="T32" fmla="*/ 16 w 31"/>
                  <a:gd name="T33" fmla="*/ 0 h 30"/>
                  <a:gd name="T34" fmla="*/ 13 w 31"/>
                  <a:gd name="T35" fmla="*/ 0 h 30"/>
                  <a:gd name="T36" fmla="*/ 10 w 31"/>
                  <a:gd name="T37" fmla="*/ 1 h 30"/>
                  <a:gd name="T38" fmla="*/ 8 w 31"/>
                  <a:gd name="T39" fmla="*/ 2 h 30"/>
                  <a:gd name="T40" fmla="*/ 6 w 31"/>
                  <a:gd name="T41" fmla="*/ 4 h 30"/>
                  <a:gd name="T42" fmla="*/ 3 w 31"/>
                  <a:gd name="T43" fmla="*/ 6 h 30"/>
                  <a:gd name="T44" fmla="*/ 2 w 31"/>
                  <a:gd name="T45" fmla="*/ 9 h 30"/>
                  <a:gd name="T46" fmla="*/ 1 w 31"/>
                  <a:gd name="T47" fmla="*/ 12 h 30"/>
                  <a:gd name="T48" fmla="*/ 0 w 31"/>
                  <a:gd name="T49" fmla="*/ 15 h 30"/>
                  <a:gd name="T50" fmla="*/ 1 w 31"/>
                  <a:gd name="T51" fmla="*/ 18 h 30"/>
                  <a:gd name="T52" fmla="*/ 2 w 31"/>
                  <a:gd name="T53" fmla="*/ 20 h 30"/>
                  <a:gd name="T54" fmla="*/ 3 w 31"/>
                  <a:gd name="T55" fmla="*/ 23 h 30"/>
                  <a:gd name="T56" fmla="*/ 6 w 31"/>
                  <a:gd name="T57" fmla="*/ 26 h 30"/>
                  <a:gd name="T58" fmla="*/ 8 w 31"/>
                  <a:gd name="T59" fmla="*/ 28 h 30"/>
                  <a:gd name="T60" fmla="*/ 10 w 31"/>
                  <a:gd name="T61" fmla="*/ 29 h 30"/>
                  <a:gd name="T62" fmla="*/ 13 w 31"/>
                  <a:gd name="T63" fmla="*/ 30 h 30"/>
                  <a:gd name="T64" fmla="*/ 16 w 31"/>
                  <a:gd name="T6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lnTo>
                      <a:pt x="18" y="30"/>
                    </a:lnTo>
                    <a:lnTo>
                      <a:pt x="22" y="29"/>
                    </a:lnTo>
                    <a:lnTo>
                      <a:pt x="24" y="28"/>
                    </a:lnTo>
                    <a:lnTo>
                      <a:pt x="26" y="26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3" y="23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56" name="Group 255"/>
          <p:cNvGrpSpPr/>
          <p:nvPr userDrawn="1"/>
        </p:nvGrpSpPr>
        <p:grpSpPr>
          <a:xfrm>
            <a:off x="5353814" y="3632371"/>
            <a:ext cx="2928293" cy="1241444"/>
            <a:chOff x="5582406" y="3737146"/>
            <a:chExt cx="2440244" cy="1034537"/>
          </a:xfrm>
        </p:grpSpPr>
        <p:sp>
          <p:nvSpPr>
            <p:cNvPr id="257" name="Rounded Rectangle 256"/>
            <p:cNvSpPr/>
            <p:nvPr/>
          </p:nvSpPr>
          <p:spPr>
            <a:xfrm>
              <a:off x="5844485" y="3826501"/>
              <a:ext cx="912249" cy="302871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8" name="Group 15"/>
            <p:cNvGrpSpPr/>
            <p:nvPr/>
          </p:nvGrpSpPr>
          <p:grpSpPr>
            <a:xfrm>
              <a:off x="6988113" y="3737151"/>
              <a:ext cx="502809" cy="502810"/>
              <a:chOff x="6368354" y="3089162"/>
              <a:chExt cx="628877" cy="628877"/>
            </a:xfrm>
          </p:grpSpPr>
          <p:grpSp>
            <p:nvGrpSpPr>
              <p:cNvPr id="296" name="Group 70"/>
              <p:cNvGrpSpPr/>
              <p:nvPr/>
            </p:nvGrpSpPr>
            <p:grpSpPr>
              <a:xfrm>
                <a:off x="6596273" y="3259931"/>
                <a:ext cx="173038" cy="287338"/>
                <a:chOff x="3228975" y="1360488"/>
                <a:chExt cx="173038" cy="287338"/>
              </a:xfrm>
              <a:solidFill>
                <a:sysClr val="window" lastClr="FFFFFF"/>
              </a:solidFill>
            </p:grpSpPr>
            <p:sp>
              <p:nvSpPr>
                <p:cNvPr id="299" name="Freeform 137"/>
                <p:cNvSpPr>
                  <a:spLocks noEditPoints="1"/>
                </p:cNvSpPr>
                <p:nvPr/>
              </p:nvSpPr>
              <p:spPr bwMode="auto">
                <a:xfrm>
                  <a:off x="3228975" y="1360488"/>
                  <a:ext cx="173038" cy="287338"/>
                </a:xfrm>
                <a:custGeom>
                  <a:avLst/>
                  <a:gdLst>
                    <a:gd name="T0" fmla="*/ 84 w 542"/>
                    <a:gd name="T1" fmla="*/ 873 h 903"/>
                    <a:gd name="T2" fmla="*/ 67 w 542"/>
                    <a:gd name="T3" fmla="*/ 869 h 903"/>
                    <a:gd name="T4" fmla="*/ 52 w 542"/>
                    <a:gd name="T5" fmla="*/ 859 h 903"/>
                    <a:gd name="T6" fmla="*/ 40 w 542"/>
                    <a:gd name="T7" fmla="*/ 847 h 903"/>
                    <a:gd name="T8" fmla="*/ 33 w 542"/>
                    <a:gd name="T9" fmla="*/ 831 h 903"/>
                    <a:gd name="T10" fmla="*/ 31 w 542"/>
                    <a:gd name="T11" fmla="*/ 813 h 903"/>
                    <a:gd name="T12" fmla="*/ 512 w 542"/>
                    <a:gd name="T13" fmla="*/ 813 h 903"/>
                    <a:gd name="T14" fmla="*/ 509 w 542"/>
                    <a:gd name="T15" fmla="*/ 831 h 903"/>
                    <a:gd name="T16" fmla="*/ 502 w 542"/>
                    <a:gd name="T17" fmla="*/ 847 h 903"/>
                    <a:gd name="T18" fmla="*/ 490 w 542"/>
                    <a:gd name="T19" fmla="*/ 859 h 903"/>
                    <a:gd name="T20" fmla="*/ 475 w 542"/>
                    <a:gd name="T21" fmla="*/ 869 h 903"/>
                    <a:gd name="T22" fmla="*/ 458 w 542"/>
                    <a:gd name="T23" fmla="*/ 873 h 903"/>
                    <a:gd name="T24" fmla="*/ 452 w 542"/>
                    <a:gd name="T25" fmla="*/ 30 h 903"/>
                    <a:gd name="T26" fmla="*/ 469 w 542"/>
                    <a:gd name="T27" fmla="*/ 33 h 903"/>
                    <a:gd name="T28" fmla="*/ 486 w 542"/>
                    <a:gd name="T29" fmla="*/ 41 h 903"/>
                    <a:gd name="T30" fmla="*/ 498 w 542"/>
                    <a:gd name="T31" fmla="*/ 52 h 903"/>
                    <a:gd name="T32" fmla="*/ 507 w 542"/>
                    <a:gd name="T33" fmla="*/ 68 h 903"/>
                    <a:gd name="T34" fmla="*/ 511 w 542"/>
                    <a:gd name="T35" fmla="*/ 85 h 903"/>
                    <a:gd name="T36" fmla="*/ 31 w 542"/>
                    <a:gd name="T37" fmla="*/ 151 h 903"/>
                    <a:gd name="T38" fmla="*/ 32 w 542"/>
                    <a:gd name="T39" fmla="*/ 78 h 903"/>
                    <a:gd name="T40" fmla="*/ 37 w 542"/>
                    <a:gd name="T41" fmla="*/ 62 h 903"/>
                    <a:gd name="T42" fmla="*/ 48 w 542"/>
                    <a:gd name="T43" fmla="*/ 48 h 903"/>
                    <a:gd name="T44" fmla="*/ 62 w 542"/>
                    <a:gd name="T45" fmla="*/ 37 h 903"/>
                    <a:gd name="T46" fmla="*/ 78 w 542"/>
                    <a:gd name="T47" fmla="*/ 32 h 903"/>
                    <a:gd name="T48" fmla="*/ 31 w 542"/>
                    <a:gd name="T49" fmla="*/ 181 h 903"/>
                    <a:gd name="T50" fmla="*/ 31 w 542"/>
                    <a:gd name="T51" fmla="*/ 723 h 903"/>
                    <a:gd name="T52" fmla="*/ 91 w 542"/>
                    <a:gd name="T53" fmla="*/ 0 h 903"/>
                    <a:gd name="T54" fmla="*/ 64 w 542"/>
                    <a:gd name="T55" fmla="*/ 4 h 903"/>
                    <a:gd name="T56" fmla="*/ 40 w 542"/>
                    <a:gd name="T57" fmla="*/ 16 h 903"/>
                    <a:gd name="T58" fmla="*/ 21 w 542"/>
                    <a:gd name="T59" fmla="*/ 33 h 903"/>
                    <a:gd name="T60" fmla="*/ 7 w 542"/>
                    <a:gd name="T61" fmla="*/ 56 h 903"/>
                    <a:gd name="T62" fmla="*/ 1 w 542"/>
                    <a:gd name="T63" fmla="*/ 81 h 903"/>
                    <a:gd name="T64" fmla="*/ 1 w 542"/>
                    <a:gd name="T65" fmla="*/ 823 h 903"/>
                    <a:gd name="T66" fmla="*/ 7 w 542"/>
                    <a:gd name="T67" fmla="*/ 848 h 903"/>
                    <a:gd name="T68" fmla="*/ 21 w 542"/>
                    <a:gd name="T69" fmla="*/ 871 h 903"/>
                    <a:gd name="T70" fmla="*/ 40 w 542"/>
                    <a:gd name="T71" fmla="*/ 888 h 903"/>
                    <a:gd name="T72" fmla="*/ 64 w 542"/>
                    <a:gd name="T73" fmla="*/ 900 h 903"/>
                    <a:gd name="T74" fmla="*/ 91 w 542"/>
                    <a:gd name="T75" fmla="*/ 903 h 903"/>
                    <a:gd name="T76" fmla="*/ 469 w 542"/>
                    <a:gd name="T77" fmla="*/ 902 h 903"/>
                    <a:gd name="T78" fmla="*/ 495 w 542"/>
                    <a:gd name="T79" fmla="*/ 892 h 903"/>
                    <a:gd name="T80" fmla="*/ 516 w 542"/>
                    <a:gd name="T81" fmla="*/ 877 h 903"/>
                    <a:gd name="T82" fmla="*/ 532 w 542"/>
                    <a:gd name="T83" fmla="*/ 856 h 903"/>
                    <a:gd name="T84" fmla="*/ 540 w 542"/>
                    <a:gd name="T85" fmla="*/ 831 h 903"/>
                    <a:gd name="T86" fmla="*/ 542 w 542"/>
                    <a:gd name="T87" fmla="*/ 91 h 903"/>
                    <a:gd name="T88" fmla="*/ 538 w 542"/>
                    <a:gd name="T89" fmla="*/ 63 h 903"/>
                    <a:gd name="T90" fmla="*/ 526 w 542"/>
                    <a:gd name="T91" fmla="*/ 40 h 903"/>
                    <a:gd name="T92" fmla="*/ 509 w 542"/>
                    <a:gd name="T93" fmla="*/ 21 h 903"/>
                    <a:gd name="T94" fmla="*/ 487 w 542"/>
                    <a:gd name="T95" fmla="*/ 7 h 903"/>
                    <a:gd name="T96" fmla="*/ 461 w 542"/>
                    <a:gd name="T97" fmla="*/ 1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42" h="903">
                      <a:moveTo>
                        <a:pt x="452" y="873"/>
                      </a:moveTo>
                      <a:lnTo>
                        <a:pt x="91" y="873"/>
                      </a:lnTo>
                      <a:lnTo>
                        <a:pt x="84" y="873"/>
                      </a:lnTo>
                      <a:lnTo>
                        <a:pt x="78" y="872"/>
                      </a:lnTo>
                      <a:lnTo>
                        <a:pt x="73" y="871"/>
                      </a:lnTo>
                      <a:lnTo>
                        <a:pt x="67" y="869"/>
                      </a:lnTo>
                      <a:lnTo>
                        <a:pt x="62" y="867"/>
                      </a:lnTo>
                      <a:lnTo>
                        <a:pt x="57" y="863"/>
                      </a:lnTo>
                      <a:lnTo>
                        <a:pt x="52" y="859"/>
                      </a:lnTo>
                      <a:lnTo>
                        <a:pt x="48" y="856"/>
                      </a:lnTo>
                      <a:lnTo>
                        <a:pt x="44" y="852"/>
                      </a:lnTo>
                      <a:lnTo>
                        <a:pt x="40" y="847"/>
                      </a:lnTo>
                      <a:lnTo>
                        <a:pt x="37" y="842"/>
                      </a:lnTo>
                      <a:lnTo>
                        <a:pt x="35" y="837"/>
                      </a:lnTo>
                      <a:lnTo>
                        <a:pt x="33" y="831"/>
                      </a:lnTo>
                      <a:lnTo>
                        <a:pt x="32" y="826"/>
                      </a:lnTo>
                      <a:lnTo>
                        <a:pt x="31" y="819"/>
                      </a:lnTo>
                      <a:lnTo>
                        <a:pt x="31" y="813"/>
                      </a:lnTo>
                      <a:lnTo>
                        <a:pt x="31" y="753"/>
                      </a:lnTo>
                      <a:lnTo>
                        <a:pt x="512" y="753"/>
                      </a:lnTo>
                      <a:lnTo>
                        <a:pt x="512" y="813"/>
                      </a:lnTo>
                      <a:lnTo>
                        <a:pt x="511" y="819"/>
                      </a:lnTo>
                      <a:lnTo>
                        <a:pt x="511" y="825"/>
                      </a:lnTo>
                      <a:lnTo>
                        <a:pt x="509" y="831"/>
                      </a:lnTo>
                      <a:lnTo>
                        <a:pt x="507" y="837"/>
                      </a:lnTo>
                      <a:lnTo>
                        <a:pt x="505" y="842"/>
                      </a:lnTo>
                      <a:lnTo>
                        <a:pt x="502" y="847"/>
                      </a:lnTo>
                      <a:lnTo>
                        <a:pt x="498" y="852"/>
                      </a:lnTo>
                      <a:lnTo>
                        <a:pt x="494" y="856"/>
                      </a:lnTo>
                      <a:lnTo>
                        <a:pt x="490" y="859"/>
                      </a:lnTo>
                      <a:lnTo>
                        <a:pt x="486" y="863"/>
                      </a:lnTo>
                      <a:lnTo>
                        <a:pt x="480" y="867"/>
                      </a:lnTo>
                      <a:lnTo>
                        <a:pt x="475" y="869"/>
                      </a:lnTo>
                      <a:lnTo>
                        <a:pt x="469" y="871"/>
                      </a:lnTo>
                      <a:lnTo>
                        <a:pt x="464" y="872"/>
                      </a:lnTo>
                      <a:lnTo>
                        <a:pt x="458" y="873"/>
                      </a:lnTo>
                      <a:lnTo>
                        <a:pt x="452" y="873"/>
                      </a:lnTo>
                      <a:close/>
                      <a:moveTo>
                        <a:pt x="91" y="30"/>
                      </a:moveTo>
                      <a:lnTo>
                        <a:pt x="452" y="30"/>
                      </a:lnTo>
                      <a:lnTo>
                        <a:pt x="458" y="31"/>
                      </a:lnTo>
                      <a:lnTo>
                        <a:pt x="464" y="32"/>
                      </a:lnTo>
                      <a:lnTo>
                        <a:pt x="469" y="33"/>
                      </a:lnTo>
                      <a:lnTo>
                        <a:pt x="475" y="35"/>
                      </a:lnTo>
                      <a:lnTo>
                        <a:pt x="480" y="37"/>
                      </a:lnTo>
                      <a:lnTo>
                        <a:pt x="486" y="41"/>
                      </a:lnTo>
                      <a:lnTo>
                        <a:pt x="490" y="44"/>
                      </a:lnTo>
                      <a:lnTo>
                        <a:pt x="494" y="48"/>
                      </a:lnTo>
                      <a:lnTo>
                        <a:pt x="498" y="52"/>
                      </a:lnTo>
                      <a:lnTo>
                        <a:pt x="502" y="57"/>
                      </a:lnTo>
                      <a:lnTo>
                        <a:pt x="505" y="62"/>
                      </a:lnTo>
                      <a:lnTo>
                        <a:pt x="507" y="68"/>
                      </a:lnTo>
                      <a:lnTo>
                        <a:pt x="509" y="73"/>
                      </a:lnTo>
                      <a:lnTo>
                        <a:pt x="511" y="78"/>
                      </a:lnTo>
                      <a:lnTo>
                        <a:pt x="511" y="85"/>
                      </a:lnTo>
                      <a:lnTo>
                        <a:pt x="512" y="91"/>
                      </a:lnTo>
                      <a:lnTo>
                        <a:pt x="512" y="151"/>
                      </a:lnTo>
                      <a:lnTo>
                        <a:pt x="31" y="151"/>
                      </a:lnTo>
                      <a:lnTo>
                        <a:pt x="31" y="91"/>
                      </a:lnTo>
                      <a:lnTo>
                        <a:pt x="31" y="85"/>
                      </a:lnTo>
                      <a:lnTo>
                        <a:pt x="32" y="78"/>
                      </a:lnTo>
                      <a:lnTo>
                        <a:pt x="33" y="73"/>
                      </a:lnTo>
                      <a:lnTo>
                        <a:pt x="35" y="68"/>
                      </a:lnTo>
                      <a:lnTo>
                        <a:pt x="37" y="62"/>
                      </a:lnTo>
                      <a:lnTo>
                        <a:pt x="40" y="57"/>
                      </a:lnTo>
                      <a:lnTo>
                        <a:pt x="44" y="52"/>
                      </a:lnTo>
                      <a:lnTo>
                        <a:pt x="48" y="48"/>
                      </a:lnTo>
                      <a:lnTo>
                        <a:pt x="52" y="44"/>
                      </a:lnTo>
                      <a:lnTo>
                        <a:pt x="57" y="41"/>
                      </a:lnTo>
                      <a:lnTo>
                        <a:pt x="62" y="37"/>
                      </a:lnTo>
                      <a:lnTo>
                        <a:pt x="67" y="35"/>
                      </a:lnTo>
                      <a:lnTo>
                        <a:pt x="73" y="33"/>
                      </a:lnTo>
                      <a:lnTo>
                        <a:pt x="78" y="32"/>
                      </a:lnTo>
                      <a:lnTo>
                        <a:pt x="84" y="31"/>
                      </a:lnTo>
                      <a:lnTo>
                        <a:pt x="91" y="30"/>
                      </a:lnTo>
                      <a:close/>
                      <a:moveTo>
                        <a:pt x="31" y="181"/>
                      </a:moveTo>
                      <a:lnTo>
                        <a:pt x="512" y="181"/>
                      </a:lnTo>
                      <a:lnTo>
                        <a:pt x="512" y="723"/>
                      </a:lnTo>
                      <a:lnTo>
                        <a:pt x="31" y="723"/>
                      </a:lnTo>
                      <a:lnTo>
                        <a:pt x="31" y="181"/>
                      </a:lnTo>
                      <a:close/>
                      <a:moveTo>
                        <a:pt x="452" y="0"/>
                      </a:moveTo>
                      <a:lnTo>
                        <a:pt x="91" y="0"/>
                      </a:lnTo>
                      <a:lnTo>
                        <a:pt x="81" y="1"/>
                      </a:lnTo>
                      <a:lnTo>
                        <a:pt x="73" y="2"/>
                      </a:lnTo>
                      <a:lnTo>
                        <a:pt x="64" y="4"/>
                      </a:lnTo>
                      <a:lnTo>
                        <a:pt x="55" y="7"/>
                      </a:lnTo>
                      <a:lnTo>
                        <a:pt x="48" y="11"/>
                      </a:lnTo>
                      <a:lnTo>
                        <a:pt x="40" y="16"/>
                      </a:lnTo>
                      <a:lnTo>
                        <a:pt x="33" y="21"/>
                      </a:lnTo>
                      <a:lnTo>
                        <a:pt x="27" y="27"/>
                      </a:lnTo>
                      <a:lnTo>
                        <a:pt x="21" y="33"/>
                      </a:lnTo>
                      <a:lnTo>
                        <a:pt x="16" y="40"/>
                      </a:lnTo>
                      <a:lnTo>
                        <a:pt x="12" y="47"/>
                      </a:lnTo>
                      <a:lnTo>
                        <a:pt x="7" y="56"/>
                      </a:lnTo>
                      <a:lnTo>
                        <a:pt x="4" y="64"/>
                      </a:lnTo>
                      <a:lnTo>
                        <a:pt x="2" y="73"/>
                      </a:lnTo>
                      <a:lnTo>
                        <a:pt x="1" y="81"/>
                      </a:lnTo>
                      <a:lnTo>
                        <a:pt x="0" y="91"/>
                      </a:lnTo>
                      <a:lnTo>
                        <a:pt x="0" y="813"/>
                      </a:lnTo>
                      <a:lnTo>
                        <a:pt x="1" y="823"/>
                      </a:lnTo>
                      <a:lnTo>
                        <a:pt x="2" y="831"/>
                      </a:lnTo>
                      <a:lnTo>
                        <a:pt x="4" y="840"/>
                      </a:lnTo>
                      <a:lnTo>
                        <a:pt x="7" y="848"/>
                      </a:lnTo>
                      <a:lnTo>
                        <a:pt x="12" y="856"/>
                      </a:lnTo>
                      <a:lnTo>
                        <a:pt x="16" y="863"/>
                      </a:lnTo>
                      <a:lnTo>
                        <a:pt x="21" y="871"/>
                      </a:lnTo>
                      <a:lnTo>
                        <a:pt x="27" y="877"/>
                      </a:lnTo>
                      <a:lnTo>
                        <a:pt x="33" y="883"/>
                      </a:lnTo>
                      <a:lnTo>
                        <a:pt x="40" y="888"/>
                      </a:lnTo>
                      <a:lnTo>
                        <a:pt x="48" y="892"/>
                      </a:lnTo>
                      <a:lnTo>
                        <a:pt x="55" y="897"/>
                      </a:lnTo>
                      <a:lnTo>
                        <a:pt x="64" y="900"/>
                      </a:lnTo>
                      <a:lnTo>
                        <a:pt x="73" y="902"/>
                      </a:lnTo>
                      <a:lnTo>
                        <a:pt x="81" y="903"/>
                      </a:lnTo>
                      <a:lnTo>
                        <a:pt x="91" y="903"/>
                      </a:lnTo>
                      <a:lnTo>
                        <a:pt x="452" y="903"/>
                      </a:lnTo>
                      <a:lnTo>
                        <a:pt x="461" y="903"/>
                      </a:lnTo>
                      <a:lnTo>
                        <a:pt x="469" y="902"/>
                      </a:lnTo>
                      <a:lnTo>
                        <a:pt x="479" y="900"/>
                      </a:lnTo>
                      <a:lnTo>
                        <a:pt x="487" y="897"/>
                      </a:lnTo>
                      <a:lnTo>
                        <a:pt x="495" y="892"/>
                      </a:lnTo>
                      <a:lnTo>
                        <a:pt x="503" y="888"/>
                      </a:lnTo>
                      <a:lnTo>
                        <a:pt x="509" y="883"/>
                      </a:lnTo>
                      <a:lnTo>
                        <a:pt x="516" y="877"/>
                      </a:lnTo>
                      <a:lnTo>
                        <a:pt x="521" y="871"/>
                      </a:lnTo>
                      <a:lnTo>
                        <a:pt x="526" y="863"/>
                      </a:lnTo>
                      <a:lnTo>
                        <a:pt x="532" y="856"/>
                      </a:lnTo>
                      <a:lnTo>
                        <a:pt x="535" y="848"/>
                      </a:lnTo>
                      <a:lnTo>
                        <a:pt x="538" y="840"/>
                      </a:lnTo>
                      <a:lnTo>
                        <a:pt x="540" y="831"/>
                      </a:lnTo>
                      <a:lnTo>
                        <a:pt x="541" y="823"/>
                      </a:lnTo>
                      <a:lnTo>
                        <a:pt x="542" y="813"/>
                      </a:lnTo>
                      <a:lnTo>
                        <a:pt x="542" y="91"/>
                      </a:lnTo>
                      <a:lnTo>
                        <a:pt x="541" y="81"/>
                      </a:lnTo>
                      <a:lnTo>
                        <a:pt x="540" y="73"/>
                      </a:lnTo>
                      <a:lnTo>
                        <a:pt x="538" y="63"/>
                      </a:lnTo>
                      <a:lnTo>
                        <a:pt x="535" y="56"/>
                      </a:lnTo>
                      <a:lnTo>
                        <a:pt x="532" y="47"/>
                      </a:lnTo>
                      <a:lnTo>
                        <a:pt x="526" y="40"/>
                      </a:lnTo>
                      <a:lnTo>
                        <a:pt x="521" y="33"/>
                      </a:lnTo>
                      <a:lnTo>
                        <a:pt x="516" y="27"/>
                      </a:lnTo>
                      <a:lnTo>
                        <a:pt x="509" y="21"/>
                      </a:lnTo>
                      <a:lnTo>
                        <a:pt x="503" y="16"/>
                      </a:lnTo>
                      <a:lnTo>
                        <a:pt x="495" y="12"/>
                      </a:lnTo>
                      <a:lnTo>
                        <a:pt x="487" y="7"/>
                      </a:lnTo>
                      <a:lnTo>
                        <a:pt x="479" y="4"/>
                      </a:lnTo>
                      <a:lnTo>
                        <a:pt x="469" y="2"/>
                      </a:lnTo>
                      <a:lnTo>
                        <a:pt x="461" y="1"/>
                      </a:lnTo>
                      <a:lnTo>
                        <a:pt x="452" y="0"/>
                      </a:lnTo>
                      <a:lnTo>
                        <a:pt x="4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0" name="Freeform 138"/>
                <p:cNvSpPr>
                  <a:spLocks/>
                </p:cNvSpPr>
                <p:nvPr/>
              </p:nvSpPr>
              <p:spPr bwMode="auto">
                <a:xfrm>
                  <a:off x="3278188" y="1389063"/>
                  <a:ext cx="76200" cy="9525"/>
                </a:xfrm>
                <a:custGeom>
                  <a:avLst/>
                  <a:gdLst>
                    <a:gd name="T0" fmla="*/ 15 w 240"/>
                    <a:gd name="T1" fmla="*/ 30 h 30"/>
                    <a:gd name="T2" fmla="*/ 225 w 240"/>
                    <a:gd name="T3" fmla="*/ 30 h 30"/>
                    <a:gd name="T4" fmla="*/ 228 w 240"/>
                    <a:gd name="T5" fmla="*/ 29 h 30"/>
                    <a:gd name="T6" fmla="*/ 232 w 240"/>
                    <a:gd name="T7" fmla="*/ 28 h 30"/>
                    <a:gd name="T8" fmla="*/ 234 w 240"/>
                    <a:gd name="T9" fmla="*/ 27 h 30"/>
                    <a:gd name="T10" fmla="*/ 236 w 240"/>
                    <a:gd name="T11" fmla="*/ 25 h 30"/>
                    <a:gd name="T12" fmla="*/ 238 w 240"/>
                    <a:gd name="T13" fmla="*/ 23 h 30"/>
                    <a:gd name="T14" fmla="*/ 239 w 240"/>
                    <a:gd name="T15" fmla="*/ 20 h 30"/>
                    <a:gd name="T16" fmla="*/ 240 w 240"/>
                    <a:gd name="T17" fmla="*/ 17 h 30"/>
                    <a:gd name="T18" fmla="*/ 240 w 240"/>
                    <a:gd name="T19" fmla="*/ 15 h 30"/>
                    <a:gd name="T20" fmla="*/ 240 w 240"/>
                    <a:gd name="T21" fmla="*/ 12 h 30"/>
                    <a:gd name="T22" fmla="*/ 239 w 240"/>
                    <a:gd name="T23" fmla="*/ 9 h 30"/>
                    <a:gd name="T24" fmla="*/ 238 w 240"/>
                    <a:gd name="T25" fmla="*/ 7 h 30"/>
                    <a:gd name="T26" fmla="*/ 236 w 240"/>
                    <a:gd name="T27" fmla="*/ 4 h 30"/>
                    <a:gd name="T28" fmla="*/ 234 w 240"/>
                    <a:gd name="T29" fmla="*/ 2 h 30"/>
                    <a:gd name="T30" fmla="*/ 232 w 240"/>
                    <a:gd name="T31" fmla="*/ 1 h 30"/>
                    <a:gd name="T32" fmla="*/ 228 w 240"/>
                    <a:gd name="T33" fmla="*/ 0 h 30"/>
                    <a:gd name="T34" fmla="*/ 225 w 240"/>
                    <a:gd name="T35" fmla="*/ 0 h 30"/>
                    <a:gd name="T36" fmla="*/ 15 w 240"/>
                    <a:gd name="T37" fmla="*/ 0 h 30"/>
                    <a:gd name="T38" fmla="*/ 12 w 240"/>
                    <a:gd name="T39" fmla="*/ 0 h 30"/>
                    <a:gd name="T40" fmla="*/ 9 w 240"/>
                    <a:gd name="T41" fmla="*/ 1 h 30"/>
                    <a:gd name="T42" fmla="*/ 6 w 240"/>
                    <a:gd name="T43" fmla="*/ 2 h 30"/>
                    <a:gd name="T44" fmla="*/ 4 w 240"/>
                    <a:gd name="T45" fmla="*/ 4 h 30"/>
                    <a:gd name="T46" fmla="*/ 2 w 240"/>
                    <a:gd name="T47" fmla="*/ 7 h 30"/>
                    <a:gd name="T48" fmla="*/ 1 w 240"/>
                    <a:gd name="T49" fmla="*/ 9 h 30"/>
                    <a:gd name="T50" fmla="*/ 0 w 240"/>
                    <a:gd name="T51" fmla="*/ 12 h 30"/>
                    <a:gd name="T52" fmla="*/ 0 w 240"/>
                    <a:gd name="T53" fmla="*/ 15 h 30"/>
                    <a:gd name="T54" fmla="*/ 0 w 240"/>
                    <a:gd name="T55" fmla="*/ 17 h 30"/>
                    <a:gd name="T56" fmla="*/ 1 w 240"/>
                    <a:gd name="T57" fmla="*/ 20 h 30"/>
                    <a:gd name="T58" fmla="*/ 2 w 240"/>
                    <a:gd name="T59" fmla="*/ 23 h 30"/>
                    <a:gd name="T60" fmla="*/ 4 w 240"/>
                    <a:gd name="T61" fmla="*/ 25 h 30"/>
                    <a:gd name="T62" fmla="*/ 6 w 240"/>
                    <a:gd name="T63" fmla="*/ 27 h 30"/>
                    <a:gd name="T64" fmla="*/ 9 w 240"/>
                    <a:gd name="T65" fmla="*/ 29 h 30"/>
                    <a:gd name="T66" fmla="*/ 12 w 240"/>
                    <a:gd name="T67" fmla="*/ 29 h 30"/>
                    <a:gd name="T68" fmla="*/ 15 w 240"/>
                    <a:gd name="T69" fmla="*/ 30 h 30"/>
                    <a:gd name="T70" fmla="*/ 15 w 240"/>
                    <a:gd name="T71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0" h="30">
                      <a:moveTo>
                        <a:pt x="15" y="30"/>
                      </a:moveTo>
                      <a:lnTo>
                        <a:pt x="225" y="30"/>
                      </a:lnTo>
                      <a:lnTo>
                        <a:pt x="228" y="29"/>
                      </a:lnTo>
                      <a:lnTo>
                        <a:pt x="232" y="28"/>
                      </a:lnTo>
                      <a:lnTo>
                        <a:pt x="234" y="27"/>
                      </a:lnTo>
                      <a:lnTo>
                        <a:pt x="236" y="25"/>
                      </a:lnTo>
                      <a:lnTo>
                        <a:pt x="238" y="23"/>
                      </a:lnTo>
                      <a:lnTo>
                        <a:pt x="239" y="20"/>
                      </a:lnTo>
                      <a:lnTo>
                        <a:pt x="240" y="17"/>
                      </a:lnTo>
                      <a:lnTo>
                        <a:pt x="240" y="15"/>
                      </a:lnTo>
                      <a:lnTo>
                        <a:pt x="240" y="12"/>
                      </a:lnTo>
                      <a:lnTo>
                        <a:pt x="239" y="9"/>
                      </a:lnTo>
                      <a:lnTo>
                        <a:pt x="238" y="7"/>
                      </a:lnTo>
                      <a:lnTo>
                        <a:pt x="236" y="4"/>
                      </a:lnTo>
                      <a:lnTo>
                        <a:pt x="234" y="2"/>
                      </a:lnTo>
                      <a:lnTo>
                        <a:pt x="232" y="1"/>
                      </a:lnTo>
                      <a:lnTo>
                        <a:pt x="228" y="0"/>
                      </a:lnTo>
                      <a:lnTo>
                        <a:pt x="225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1" y="20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9" y="29"/>
                      </a:lnTo>
                      <a:lnTo>
                        <a:pt x="12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Freeform 139"/>
                <p:cNvSpPr>
                  <a:spLocks noEditPoints="1"/>
                </p:cNvSpPr>
                <p:nvPr/>
              </p:nvSpPr>
              <p:spPr bwMode="auto">
                <a:xfrm>
                  <a:off x="3302000" y="1604963"/>
                  <a:ext cx="28575" cy="28575"/>
                </a:xfrm>
                <a:custGeom>
                  <a:avLst/>
                  <a:gdLst>
                    <a:gd name="T0" fmla="*/ 42 w 90"/>
                    <a:gd name="T1" fmla="*/ 60 h 90"/>
                    <a:gd name="T2" fmla="*/ 36 w 90"/>
                    <a:gd name="T3" fmla="*/ 58 h 90"/>
                    <a:gd name="T4" fmla="*/ 32 w 90"/>
                    <a:gd name="T5" fmla="*/ 54 h 90"/>
                    <a:gd name="T6" fmla="*/ 30 w 90"/>
                    <a:gd name="T7" fmla="*/ 48 h 90"/>
                    <a:gd name="T8" fmla="*/ 30 w 90"/>
                    <a:gd name="T9" fmla="*/ 42 h 90"/>
                    <a:gd name="T10" fmla="*/ 32 w 90"/>
                    <a:gd name="T11" fmla="*/ 36 h 90"/>
                    <a:gd name="T12" fmla="*/ 36 w 90"/>
                    <a:gd name="T13" fmla="*/ 33 h 90"/>
                    <a:gd name="T14" fmla="*/ 42 w 90"/>
                    <a:gd name="T15" fmla="*/ 30 h 90"/>
                    <a:gd name="T16" fmla="*/ 48 w 90"/>
                    <a:gd name="T17" fmla="*/ 30 h 90"/>
                    <a:gd name="T18" fmla="*/ 54 w 90"/>
                    <a:gd name="T19" fmla="*/ 33 h 90"/>
                    <a:gd name="T20" fmla="*/ 58 w 90"/>
                    <a:gd name="T21" fmla="*/ 36 h 90"/>
                    <a:gd name="T22" fmla="*/ 60 w 90"/>
                    <a:gd name="T23" fmla="*/ 42 h 90"/>
                    <a:gd name="T24" fmla="*/ 60 w 90"/>
                    <a:gd name="T25" fmla="*/ 48 h 90"/>
                    <a:gd name="T26" fmla="*/ 58 w 90"/>
                    <a:gd name="T27" fmla="*/ 54 h 90"/>
                    <a:gd name="T28" fmla="*/ 54 w 90"/>
                    <a:gd name="T29" fmla="*/ 58 h 90"/>
                    <a:gd name="T30" fmla="*/ 48 w 90"/>
                    <a:gd name="T31" fmla="*/ 60 h 90"/>
                    <a:gd name="T32" fmla="*/ 45 w 90"/>
                    <a:gd name="T33" fmla="*/ 0 h 90"/>
                    <a:gd name="T34" fmla="*/ 28 w 90"/>
                    <a:gd name="T35" fmla="*/ 3 h 90"/>
                    <a:gd name="T36" fmla="*/ 13 w 90"/>
                    <a:gd name="T37" fmla="*/ 13 h 90"/>
                    <a:gd name="T38" fmla="*/ 3 w 90"/>
                    <a:gd name="T39" fmla="*/ 28 h 90"/>
                    <a:gd name="T40" fmla="*/ 0 w 90"/>
                    <a:gd name="T41" fmla="*/ 45 h 90"/>
                    <a:gd name="T42" fmla="*/ 3 w 90"/>
                    <a:gd name="T43" fmla="*/ 63 h 90"/>
                    <a:gd name="T44" fmla="*/ 13 w 90"/>
                    <a:gd name="T45" fmla="*/ 77 h 90"/>
                    <a:gd name="T46" fmla="*/ 28 w 90"/>
                    <a:gd name="T47" fmla="*/ 87 h 90"/>
                    <a:gd name="T48" fmla="*/ 45 w 90"/>
                    <a:gd name="T49" fmla="*/ 90 h 90"/>
                    <a:gd name="T50" fmla="*/ 62 w 90"/>
                    <a:gd name="T51" fmla="*/ 87 h 90"/>
                    <a:gd name="T52" fmla="*/ 77 w 90"/>
                    <a:gd name="T53" fmla="*/ 77 h 90"/>
                    <a:gd name="T54" fmla="*/ 87 w 90"/>
                    <a:gd name="T55" fmla="*/ 63 h 90"/>
                    <a:gd name="T56" fmla="*/ 90 w 90"/>
                    <a:gd name="T57" fmla="*/ 45 h 90"/>
                    <a:gd name="T58" fmla="*/ 87 w 90"/>
                    <a:gd name="T59" fmla="*/ 28 h 90"/>
                    <a:gd name="T60" fmla="*/ 77 w 90"/>
                    <a:gd name="T61" fmla="*/ 13 h 90"/>
                    <a:gd name="T62" fmla="*/ 62 w 90"/>
                    <a:gd name="T63" fmla="*/ 3 h 90"/>
                    <a:gd name="T64" fmla="*/ 45 w 90"/>
                    <a:gd name="T65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0" h="90">
                      <a:moveTo>
                        <a:pt x="45" y="60"/>
                      </a:moveTo>
                      <a:lnTo>
                        <a:pt x="42" y="60"/>
                      </a:lnTo>
                      <a:lnTo>
                        <a:pt x="40" y="59"/>
                      </a:lnTo>
                      <a:lnTo>
                        <a:pt x="36" y="58"/>
                      </a:lnTo>
                      <a:lnTo>
                        <a:pt x="34" y="56"/>
                      </a:lnTo>
                      <a:lnTo>
                        <a:pt x="32" y="54"/>
                      </a:lnTo>
                      <a:lnTo>
                        <a:pt x="31" y="51"/>
                      </a:lnTo>
                      <a:lnTo>
                        <a:pt x="30" y="48"/>
                      </a:lnTo>
                      <a:lnTo>
                        <a:pt x="30" y="45"/>
                      </a:lnTo>
                      <a:lnTo>
                        <a:pt x="30" y="42"/>
                      </a:lnTo>
                      <a:lnTo>
                        <a:pt x="31" y="40"/>
                      </a:lnTo>
                      <a:lnTo>
                        <a:pt x="32" y="36"/>
                      </a:lnTo>
                      <a:lnTo>
                        <a:pt x="34" y="34"/>
                      </a:lnTo>
                      <a:lnTo>
                        <a:pt x="36" y="33"/>
                      </a:lnTo>
                      <a:lnTo>
                        <a:pt x="40" y="31"/>
                      </a:lnTo>
                      <a:lnTo>
                        <a:pt x="42" y="30"/>
                      </a:lnTo>
                      <a:lnTo>
                        <a:pt x="45" y="30"/>
                      </a:lnTo>
                      <a:lnTo>
                        <a:pt x="48" y="30"/>
                      </a:lnTo>
                      <a:lnTo>
                        <a:pt x="51" y="31"/>
                      </a:lnTo>
                      <a:lnTo>
                        <a:pt x="54" y="33"/>
                      </a:lnTo>
                      <a:lnTo>
                        <a:pt x="56" y="34"/>
                      </a:lnTo>
                      <a:lnTo>
                        <a:pt x="58" y="36"/>
                      </a:lnTo>
                      <a:lnTo>
                        <a:pt x="59" y="40"/>
                      </a:lnTo>
                      <a:lnTo>
                        <a:pt x="60" y="42"/>
                      </a:lnTo>
                      <a:lnTo>
                        <a:pt x="60" y="45"/>
                      </a:lnTo>
                      <a:lnTo>
                        <a:pt x="60" y="48"/>
                      </a:lnTo>
                      <a:lnTo>
                        <a:pt x="59" y="51"/>
                      </a:lnTo>
                      <a:lnTo>
                        <a:pt x="58" y="54"/>
                      </a:lnTo>
                      <a:lnTo>
                        <a:pt x="56" y="56"/>
                      </a:lnTo>
                      <a:lnTo>
                        <a:pt x="54" y="58"/>
                      </a:lnTo>
                      <a:lnTo>
                        <a:pt x="51" y="59"/>
                      </a:lnTo>
                      <a:lnTo>
                        <a:pt x="48" y="60"/>
                      </a:lnTo>
                      <a:lnTo>
                        <a:pt x="45" y="60"/>
                      </a:lnTo>
                      <a:close/>
                      <a:moveTo>
                        <a:pt x="45" y="0"/>
                      </a:moveTo>
                      <a:lnTo>
                        <a:pt x="36" y="1"/>
                      </a:lnTo>
                      <a:lnTo>
                        <a:pt x="28" y="3"/>
                      </a:lnTo>
                      <a:lnTo>
                        <a:pt x="20" y="7"/>
                      </a:lnTo>
                      <a:lnTo>
                        <a:pt x="13" y="13"/>
                      </a:lnTo>
                      <a:lnTo>
                        <a:pt x="8" y="20"/>
                      </a:lnTo>
                      <a:lnTo>
                        <a:pt x="3" y="28"/>
                      </a:lnTo>
                      <a:lnTo>
                        <a:pt x="1" y="36"/>
                      </a:lnTo>
                      <a:lnTo>
                        <a:pt x="0" y="45"/>
                      </a:lnTo>
                      <a:lnTo>
                        <a:pt x="1" y="55"/>
                      </a:lnTo>
                      <a:lnTo>
                        <a:pt x="3" y="63"/>
                      </a:lnTo>
                      <a:lnTo>
                        <a:pt x="8" y="71"/>
                      </a:lnTo>
                      <a:lnTo>
                        <a:pt x="13" y="77"/>
                      </a:lnTo>
                      <a:lnTo>
                        <a:pt x="20" y="82"/>
                      </a:lnTo>
                      <a:lnTo>
                        <a:pt x="28" y="87"/>
                      </a:lnTo>
                      <a:lnTo>
                        <a:pt x="36" y="89"/>
                      </a:lnTo>
                      <a:lnTo>
                        <a:pt x="45" y="90"/>
                      </a:lnTo>
                      <a:lnTo>
                        <a:pt x="55" y="89"/>
                      </a:lnTo>
                      <a:lnTo>
                        <a:pt x="62" y="87"/>
                      </a:lnTo>
                      <a:lnTo>
                        <a:pt x="71" y="82"/>
                      </a:lnTo>
                      <a:lnTo>
                        <a:pt x="77" y="77"/>
                      </a:lnTo>
                      <a:lnTo>
                        <a:pt x="83" y="71"/>
                      </a:lnTo>
                      <a:lnTo>
                        <a:pt x="87" y="63"/>
                      </a:lnTo>
                      <a:lnTo>
                        <a:pt x="89" y="55"/>
                      </a:lnTo>
                      <a:lnTo>
                        <a:pt x="90" y="45"/>
                      </a:lnTo>
                      <a:lnTo>
                        <a:pt x="89" y="36"/>
                      </a:lnTo>
                      <a:lnTo>
                        <a:pt x="87" y="28"/>
                      </a:lnTo>
                      <a:lnTo>
                        <a:pt x="83" y="20"/>
                      </a:lnTo>
                      <a:lnTo>
                        <a:pt x="77" y="13"/>
                      </a:lnTo>
                      <a:lnTo>
                        <a:pt x="71" y="7"/>
                      </a:lnTo>
                      <a:lnTo>
                        <a:pt x="62" y="3"/>
                      </a:lnTo>
                      <a:lnTo>
                        <a:pt x="55" y="1"/>
                      </a:lnTo>
                      <a:lnTo>
                        <a:pt x="45" y="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97" name="Oval 296"/>
              <p:cNvSpPr/>
              <p:nvPr/>
            </p:nvSpPr>
            <p:spPr>
              <a:xfrm>
                <a:off x="6427140" y="3147948"/>
                <a:ext cx="511305" cy="511305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6368354" y="3089162"/>
                <a:ext cx="628877" cy="628877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alpha val="6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59" name="Group 16"/>
            <p:cNvGrpSpPr/>
            <p:nvPr/>
          </p:nvGrpSpPr>
          <p:grpSpPr>
            <a:xfrm rot="16200000">
              <a:off x="6950154" y="4333108"/>
              <a:ext cx="578731" cy="298420"/>
              <a:chOff x="6130261" y="4321077"/>
              <a:chExt cx="723835" cy="373242"/>
            </a:xfrm>
          </p:grpSpPr>
          <p:grpSp>
            <p:nvGrpSpPr>
              <p:cNvPr id="287" name="Group 61"/>
              <p:cNvGrpSpPr/>
              <p:nvPr/>
            </p:nvGrpSpPr>
            <p:grpSpPr>
              <a:xfrm rot="10800000">
                <a:off x="6130261" y="4321077"/>
                <a:ext cx="723835" cy="373242"/>
                <a:chOff x="1317804" y="2302465"/>
                <a:chExt cx="723835" cy="373242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1668397" y="2302465"/>
                  <a:ext cx="373242" cy="37324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6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5" name="Straight Connector 294"/>
                <p:cNvCxnSpPr>
                  <a:endCxn id="294" idx="2"/>
                </p:cNvCxnSpPr>
                <p:nvPr/>
              </p:nvCxnSpPr>
              <p:spPr>
                <a:xfrm flipV="1">
                  <a:off x="1317804" y="2489086"/>
                  <a:ext cx="350593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65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88" name="Group 62"/>
              <p:cNvGrpSpPr/>
              <p:nvPr/>
            </p:nvGrpSpPr>
            <p:grpSpPr>
              <a:xfrm>
                <a:off x="6203660" y="4394100"/>
                <a:ext cx="228722" cy="228722"/>
                <a:chOff x="304800" y="3081338"/>
                <a:chExt cx="287338" cy="287338"/>
              </a:xfrm>
              <a:solidFill>
                <a:sysClr val="window" lastClr="FFFFFF"/>
              </a:solidFill>
            </p:grpSpPr>
            <p:sp>
              <p:nvSpPr>
                <p:cNvPr id="289" name="Freeform 14"/>
                <p:cNvSpPr>
                  <a:spLocks noEditPoints="1"/>
                </p:cNvSpPr>
                <p:nvPr/>
              </p:nvSpPr>
              <p:spPr bwMode="auto">
                <a:xfrm>
                  <a:off x="304800" y="3081338"/>
                  <a:ext cx="287338" cy="287338"/>
                </a:xfrm>
                <a:custGeom>
                  <a:avLst/>
                  <a:gdLst>
                    <a:gd name="T0" fmla="*/ 719 w 903"/>
                    <a:gd name="T1" fmla="*/ 717 h 903"/>
                    <a:gd name="T2" fmla="*/ 195 w 903"/>
                    <a:gd name="T3" fmla="*/ 722 h 903"/>
                    <a:gd name="T4" fmla="*/ 183 w 903"/>
                    <a:gd name="T5" fmla="*/ 715 h 903"/>
                    <a:gd name="T6" fmla="*/ 181 w 903"/>
                    <a:gd name="T7" fmla="*/ 192 h 903"/>
                    <a:gd name="T8" fmla="*/ 190 w 903"/>
                    <a:gd name="T9" fmla="*/ 181 h 903"/>
                    <a:gd name="T10" fmla="*/ 713 w 903"/>
                    <a:gd name="T11" fmla="*/ 181 h 903"/>
                    <a:gd name="T12" fmla="*/ 722 w 903"/>
                    <a:gd name="T13" fmla="*/ 192 h 903"/>
                    <a:gd name="T14" fmla="*/ 894 w 903"/>
                    <a:gd name="T15" fmla="*/ 450 h 903"/>
                    <a:gd name="T16" fmla="*/ 903 w 903"/>
                    <a:gd name="T17" fmla="*/ 439 h 903"/>
                    <a:gd name="T18" fmla="*/ 899 w 903"/>
                    <a:gd name="T19" fmla="*/ 425 h 903"/>
                    <a:gd name="T20" fmla="*/ 753 w 903"/>
                    <a:gd name="T21" fmla="*/ 421 h 903"/>
                    <a:gd name="T22" fmla="*/ 897 w 903"/>
                    <a:gd name="T23" fmla="*/ 298 h 903"/>
                    <a:gd name="T24" fmla="*/ 903 w 903"/>
                    <a:gd name="T25" fmla="*/ 285 h 903"/>
                    <a:gd name="T26" fmla="*/ 897 w 903"/>
                    <a:gd name="T27" fmla="*/ 273 h 903"/>
                    <a:gd name="T28" fmla="*/ 753 w 903"/>
                    <a:gd name="T29" fmla="*/ 195 h 903"/>
                    <a:gd name="T30" fmla="*/ 733 w 903"/>
                    <a:gd name="T31" fmla="*/ 157 h 903"/>
                    <a:gd name="T32" fmla="*/ 602 w 903"/>
                    <a:gd name="T33" fmla="*/ 15 h 903"/>
                    <a:gd name="T34" fmla="*/ 595 w 903"/>
                    <a:gd name="T35" fmla="*/ 2 h 903"/>
                    <a:gd name="T36" fmla="*/ 581 w 903"/>
                    <a:gd name="T37" fmla="*/ 1 h 903"/>
                    <a:gd name="T38" fmla="*/ 573 w 903"/>
                    <a:gd name="T39" fmla="*/ 11 h 903"/>
                    <a:gd name="T40" fmla="*/ 452 w 903"/>
                    <a:gd name="T41" fmla="*/ 11 h 903"/>
                    <a:gd name="T42" fmla="*/ 442 w 903"/>
                    <a:gd name="T43" fmla="*/ 1 h 903"/>
                    <a:gd name="T44" fmla="*/ 428 w 903"/>
                    <a:gd name="T45" fmla="*/ 2 h 903"/>
                    <a:gd name="T46" fmla="*/ 421 w 903"/>
                    <a:gd name="T47" fmla="*/ 15 h 903"/>
                    <a:gd name="T48" fmla="*/ 300 w 903"/>
                    <a:gd name="T49" fmla="*/ 8 h 903"/>
                    <a:gd name="T50" fmla="*/ 289 w 903"/>
                    <a:gd name="T51" fmla="*/ 0 h 903"/>
                    <a:gd name="T52" fmla="*/ 276 w 903"/>
                    <a:gd name="T53" fmla="*/ 4 h 903"/>
                    <a:gd name="T54" fmla="*/ 271 w 903"/>
                    <a:gd name="T55" fmla="*/ 150 h 903"/>
                    <a:gd name="T56" fmla="*/ 164 w 903"/>
                    <a:gd name="T57" fmla="*/ 163 h 903"/>
                    <a:gd name="T58" fmla="*/ 150 w 903"/>
                    <a:gd name="T59" fmla="*/ 240 h 903"/>
                    <a:gd name="T60" fmla="*/ 4 w 903"/>
                    <a:gd name="T61" fmla="*/ 244 h 903"/>
                    <a:gd name="T62" fmla="*/ 0 w 903"/>
                    <a:gd name="T63" fmla="*/ 258 h 903"/>
                    <a:gd name="T64" fmla="*/ 10 w 903"/>
                    <a:gd name="T65" fmla="*/ 269 h 903"/>
                    <a:gd name="T66" fmla="*/ 15 w 903"/>
                    <a:gd name="T67" fmla="*/ 391 h 903"/>
                    <a:gd name="T68" fmla="*/ 2 w 903"/>
                    <a:gd name="T69" fmla="*/ 398 h 903"/>
                    <a:gd name="T70" fmla="*/ 1 w 903"/>
                    <a:gd name="T71" fmla="*/ 412 h 903"/>
                    <a:gd name="T72" fmla="*/ 12 w 903"/>
                    <a:gd name="T73" fmla="*/ 420 h 903"/>
                    <a:gd name="T74" fmla="*/ 12 w 903"/>
                    <a:gd name="T75" fmla="*/ 541 h 903"/>
                    <a:gd name="T76" fmla="*/ 1 w 903"/>
                    <a:gd name="T77" fmla="*/ 551 h 903"/>
                    <a:gd name="T78" fmla="*/ 2 w 903"/>
                    <a:gd name="T79" fmla="*/ 565 h 903"/>
                    <a:gd name="T80" fmla="*/ 15 w 903"/>
                    <a:gd name="T81" fmla="*/ 571 h 903"/>
                    <a:gd name="T82" fmla="*/ 159 w 903"/>
                    <a:gd name="T83" fmla="*/ 732 h 903"/>
                    <a:gd name="T84" fmla="*/ 195 w 903"/>
                    <a:gd name="T85" fmla="*/ 753 h 903"/>
                    <a:gd name="T86" fmla="*/ 304 w 903"/>
                    <a:gd name="T87" fmla="*/ 896 h 903"/>
                    <a:gd name="T88" fmla="*/ 316 w 903"/>
                    <a:gd name="T89" fmla="*/ 903 h 903"/>
                    <a:gd name="T90" fmla="*/ 328 w 903"/>
                    <a:gd name="T91" fmla="*/ 896 h 903"/>
                    <a:gd name="T92" fmla="*/ 452 w 903"/>
                    <a:gd name="T93" fmla="*/ 752 h 903"/>
                    <a:gd name="T94" fmla="*/ 456 w 903"/>
                    <a:gd name="T95" fmla="*/ 898 h 903"/>
                    <a:gd name="T96" fmla="*/ 470 w 903"/>
                    <a:gd name="T97" fmla="*/ 903 h 903"/>
                    <a:gd name="T98" fmla="*/ 480 w 903"/>
                    <a:gd name="T99" fmla="*/ 893 h 903"/>
                    <a:gd name="T100" fmla="*/ 602 w 903"/>
                    <a:gd name="T101" fmla="*/ 888 h 903"/>
                    <a:gd name="T102" fmla="*/ 609 w 903"/>
                    <a:gd name="T103" fmla="*/ 900 h 903"/>
                    <a:gd name="T104" fmla="*/ 623 w 903"/>
                    <a:gd name="T105" fmla="*/ 902 h 903"/>
                    <a:gd name="T106" fmla="*/ 632 w 903"/>
                    <a:gd name="T107" fmla="*/ 891 h 903"/>
                    <a:gd name="T108" fmla="*/ 725 w 903"/>
                    <a:gd name="T109" fmla="*/ 748 h 903"/>
                    <a:gd name="T110" fmla="*/ 752 w 903"/>
                    <a:gd name="T111" fmla="*/ 716 h 903"/>
                    <a:gd name="T112" fmla="*/ 894 w 903"/>
                    <a:gd name="T113" fmla="*/ 600 h 903"/>
                    <a:gd name="T114" fmla="*/ 903 w 903"/>
                    <a:gd name="T115" fmla="*/ 590 h 903"/>
                    <a:gd name="T116" fmla="*/ 899 w 903"/>
                    <a:gd name="T117" fmla="*/ 576 h 903"/>
                    <a:gd name="T118" fmla="*/ 753 w 903"/>
                    <a:gd name="T119" fmla="*/ 571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03" h="903">
                      <a:moveTo>
                        <a:pt x="723" y="706"/>
                      </a:moveTo>
                      <a:lnTo>
                        <a:pt x="722" y="710"/>
                      </a:lnTo>
                      <a:lnTo>
                        <a:pt x="722" y="713"/>
                      </a:lnTo>
                      <a:lnTo>
                        <a:pt x="720" y="715"/>
                      </a:lnTo>
                      <a:lnTo>
                        <a:pt x="719" y="717"/>
                      </a:lnTo>
                      <a:lnTo>
                        <a:pt x="715" y="719"/>
                      </a:lnTo>
                      <a:lnTo>
                        <a:pt x="713" y="720"/>
                      </a:lnTo>
                      <a:lnTo>
                        <a:pt x="710" y="722"/>
                      </a:lnTo>
                      <a:lnTo>
                        <a:pt x="708" y="722"/>
                      </a:lnTo>
                      <a:lnTo>
                        <a:pt x="195" y="722"/>
                      </a:lnTo>
                      <a:lnTo>
                        <a:pt x="193" y="722"/>
                      </a:lnTo>
                      <a:lnTo>
                        <a:pt x="190" y="720"/>
                      </a:lnTo>
                      <a:lnTo>
                        <a:pt x="188" y="719"/>
                      </a:lnTo>
                      <a:lnTo>
                        <a:pt x="186" y="717"/>
                      </a:lnTo>
                      <a:lnTo>
                        <a:pt x="183" y="715"/>
                      </a:lnTo>
                      <a:lnTo>
                        <a:pt x="182" y="713"/>
                      </a:lnTo>
                      <a:lnTo>
                        <a:pt x="181" y="710"/>
                      </a:lnTo>
                      <a:lnTo>
                        <a:pt x="180" y="706"/>
                      </a:lnTo>
                      <a:lnTo>
                        <a:pt x="180" y="195"/>
                      </a:lnTo>
                      <a:lnTo>
                        <a:pt x="181" y="192"/>
                      </a:lnTo>
                      <a:lnTo>
                        <a:pt x="182" y="190"/>
                      </a:lnTo>
                      <a:lnTo>
                        <a:pt x="183" y="186"/>
                      </a:lnTo>
                      <a:lnTo>
                        <a:pt x="186" y="184"/>
                      </a:lnTo>
                      <a:lnTo>
                        <a:pt x="188" y="183"/>
                      </a:lnTo>
                      <a:lnTo>
                        <a:pt x="190" y="181"/>
                      </a:lnTo>
                      <a:lnTo>
                        <a:pt x="193" y="180"/>
                      </a:lnTo>
                      <a:lnTo>
                        <a:pt x="195" y="180"/>
                      </a:lnTo>
                      <a:lnTo>
                        <a:pt x="708" y="180"/>
                      </a:lnTo>
                      <a:lnTo>
                        <a:pt x="710" y="180"/>
                      </a:lnTo>
                      <a:lnTo>
                        <a:pt x="713" y="181"/>
                      </a:lnTo>
                      <a:lnTo>
                        <a:pt x="715" y="183"/>
                      </a:lnTo>
                      <a:lnTo>
                        <a:pt x="719" y="184"/>
                      </a:lnTo>
                      <a:lnTo>
                        <a:pt x="720" y="186"/>
                      </a:lnTo>
                      <a:lnTo>
                        <a:pt x="722" y="190"/>
                      </a:lnTo>
                      <a:lnTo>
                        <a:pt x="722" y="192"/>
                      </a:lnTo>
                      <a:lnTo>
                        <a:pt x="723" y="195"/>
                      </a:lnTo>
                      <a:lnTo>
                        <a:pt x="723" y="706"/>
                      </a:lnTo>
                      <a:close/>
                      <a:moveTo>
                        <a:pt x="888" y="451"/>
                      </a:moveTo>
                      <a:lnTo>
                        <a:pt x="891" y="451"/>
                      </a:lnTo>
                      <a:lnTo>
                        <a:pt x="894" y="450"/>
                      </a:lnTo>
                      <a:lnTo>
                        <a:pt x="897" y="448"/>
                      </a:lnTo>
                      <a:lnTo>
                        <a:pt x="899" y="447"/>
                      </a:lnTo>
                      <a:lnTo>
                        <a:pt x="901" y="445"/>
                      </a:lnTo>
                      <a:lnTo>
                        <a:pt x="902" y="442"/>
                      </a:lnTo>
                      <a:lnTo>
                        <a:pt x="903" y="439"/>
                      </a:lnTo>
                      <a:lnTo>
                        <a:pt x="903" y="436"/>
                      </a:lnTo>
                      <a:lnTo>
                        <a:pt x="903" y="433"/>
                      </a:lnTo>
                      <a:lnTo>
                        <a:pt x="902" y="430"/>
                      </a:lnTo>
                      <a:lnTo>
                        <a:pt x="901" y="428"/>
                      </a:lnTo>
                      <a:lnTo>
                        <a:pt x="899" y="425"/>
                      </a:lnTo>
                      <a:lnTo>
                        <a:pt x="897" y="423"/>
                      </a:lnTo>
                      <a:lnTo>
                        <a:pt x="894" y="422"/>
                      </a:lnTo>
                      <a:lnTo>
                        <a:pt x="891" y="421"/>
                      </a:lnTo>
                      <a:lnTo>
                        <a:pt x="888" y="421"/>
                      </a:lnTo>
                      <a:lnTo>
                        <a:pt x="753" y="421"/>
                      </a:lnTo>
                      <a:lnTo>
                        <a:pt x="753" y="300"/>
                      </a:lnTo>
                      <a:lnTo>
                        <a:pt x="888" y="300"/>
                      </a:lnTo>
                      <a:lnTo>
                        <a:pt x="891" y="300"/>
                      </a:lnTo>
                      <a:lnTo>
                        <a:pt x="894" y="299"/>
                      </a:lnTo>
                      <a:lnTo>
                        <a:pt x="897" y="298"/>
                      </a:lnTo>
                      <a:lnTo>
                        <a:pt x="899" y="296"/>
                      </a:lnTo>
                      <a:lnTo>
                        <a:pt x="901" y="294"/>
                      </a:lnTo>
                      <a:lnTo>
                        <a:pt x="902" y="291"/>
                      </a:lnTo>
                      <a:lnTo>
                        <a:pt x="903" y="288"/>
                      </a:lnTo>
                      <a:lnTo>
                        <a:pt x="903" y="285"/>
                      </a:lnTo>
                      <a:lnTo>
                        <a:pt x="903" y="283"/>
                      </a:lnTo>
                      <a:lnTo>
                        <a:pt x="902" y="280"/>
                      </a:lnTo>
                      <a:lnTo>
                        <a:pt x="901" y="277"/>
                      </a:lnTo>
                      <a:lnTo>
                        <a:pt x="899" y="274"/>
                      </a:lnTo>
                      <a:lnTo>
                        <a:pt x="897" y="273"/>
                      </a:lnTo>
                      <a:lnTo>
                        <a:pt x="894" y="272"/>
                      </a:lnTo>
                      <a:lnTo>
                        <a:pt x="891" y="271"/>
                      </a:lnTo>
                      <a:lnTo>
                        <a:pt x="888" y="270"/>
                      </a:lnTo>
                      <a:lnTo>
                        <a:pt x="753" y="270"/>
                      </a:lnTo>
                      <a:lnTo>
                        <a:pt x="753" y="195"/>
                      </a:lnTo>
                      <a:lnTo>
                        <a:pt x="752" y="186"/>
                      </a:lnTo>
                      <a:lnTo>
                        <a:pt x="749" y="178"/>
                      </a:lnTo>
                      <a:lnTo>
                        <a:pt x="745" y="170"/>
                      </a:lnTo>
                      <a:lnTo>
                        <a:pt x="739" y="163"/>
                      </a:lnTo>
                      <a:lnTo>
                        <a:pt x="733" y="157"/>
                      </a:lnTo>
                      <a:lnTo>
                        <a:pt x="725" y="153"/>
                      </a:lnTo>
                      <a:lnTo>
                        <a:pt x="716" y="151"/>
                      </a:lnTo>
                      <a:lnTo>
                        <a:pt x="708" y="150"/>
                      </a:lnTo>
                      <a:lnTo>
                        <a:pt x="602" y="150"/>
                      </a:lnTo>
                      <a:lnTo>
                        <a:pt x="602" y="15"/>
                      </a:lnTo>
                      <a:lnTo>
                        <a:pt x="602" y="11"/>
                      </a:lnTo>
                      <a:lnTo>
                        <a:pt x="601" y="8"/>
                      </a:lnTo>
                      <a:lnTo>
                        <a:pt x="600" y="6"/>
                      </a:lnTo>
                      <a:lnTo>
                        <a:pt x="597" y="4"/>
                      </a:lnTo>
                      <a:lnTo>
                        <a:pt x="595" y="2"/>
                      </a:lnTo>
                      <a:lnTo>
                        <a:pt x="593" y="1"/>
                      </a:lnTo>
                      <a:lnTo>
                        <a:pt x="590" y="0"/>
                      </a:lnTo>
                      <a:lnTo>
                        <a:pt x="587" y="0"/>
                      </a:lnTo>
                      <a:lnTo>
                        <a:pt x="585" y="0"/>
                      </a:lnTo>
                      <a:lnTo>
                        <a:pt x="581" y="1"/>
                      </a:lnTo>
                      <a:lnTo>
                        <a:pt x="579" y="2"/>
                      </a:lnTo>
                      <a:lnTo>
                        <a:pt x="576" y="4"/>
                      </a:lnTo>
                      <a:lnTo>
                        <a:pt x="575" y="6"/>
                      </a:lnTo>
                      <a:lnTo>
                        <a:pt x="573" y="8"/>
                      </a:lnTo>
                      <a:lnTo>
                        <a:pt x="573" y="11"/>
                      </a:lnTo>
                      <a:lnTo>
                        <a:pt x="572" y="15"/>
                      </a:lnTo>
                      <a:lnTo>
                        <a:pt x="572" y="150"/>
                      </a:lnTo>
                      <a:lnTo>
                        <a:pt x="452" y="150"/>
                      </a:lnTo>
                      <a:lnTo>
                        <a:pt x="452" y="15"/>
                      </a:lnTo>
                      <a:lnTo>
                        <a:pt x="452" y="11"/>
                      </a:lnTo>
                      <a:lnTo>
                        <a:pt x="450" y="8"/>
                      </a:lnTo>
                      <a:lnTo>
                        <a:pt x="449" y="6"/>
                      </a:lnTo>
                      <a:lnTo>
                        <a:pt x="447" y="4"/>
                      </a:lnTo>
                      <a:lnTo>
                        <a:pt x="445" y="2"/>
                      </a:lnTo>
                      <a:lnTo>
                        <a:pt x="442" y="1"/>
                      </a:lnTo>
                      <a:lnTo>
                        <a:pt x="440" y="0"/>
                      </a:lnTo>
                      <a:lnTo>
                        <a:pt x="437" y="0"/>
                      </a:lnTo>
                      <a:lnTo>
                        <a:pt x="433" y="0"/>
                      </a:lnTo>
                      <a:lnTo>
                        <a:pt x="431" y="1"/>
                      </a:lnTo>
                      <a:lnTo>
                        <a:pt x="428" y="2"/>
                      </a:lnTo>
                      <a:lnTo>
                        <a:pt x="426" y="4"/>
                      </a:lnTo>
                      <a:lnTo>
                        <a:pt x="424" y="6"/>
                      </a:lnTo>
                      <a:lnTo>
                        <a:pt x="423" y="8"/>
                      </a:lnTo>
                      <a:lnTo>
                        <a:pt x="421" y="11"/>
                      </a:lnTo>
                      <a:lnTo>
                        <a:pt x="421" y="15"/>
                      </a:lnTo>
                      <a:lnTo>
                        <a:pt x="421" y="150"/>
                      </a:lnTo>
                      <a:lnTo>
                        <a:pt x="301" y="150"/>
                      </a:lnTo>
                      <a:lnTo>
                        <a:pt x="301" y="15"/>
                      </a:lnTo>
                      <a:lnTo>
                        <a:pt x="300" y="11"/>
                      </a:lnTo>
                      <a:lnTo>
                        <a:pt x="300" y="8"/>
                      </a:lnTo>
                      <a:lnTo>
                        <a:pt x="298" y="6"/>
                      </a:lnTo>
                      <a:lnTo>
                        <a:pt x="297" y="4"/>
                      </a:lnTo>
                      <a:lnTo>
                        <a:pt x="294" y="2"/>
                      </a:lnTo>
                      <a:lnTo>
                        <a:pt x="292" y="1"/>
                      </a:lnTo>
                      <a:lnTo>
                        <a:pt x="289" y="0"/>
                      </a:lnTo>
                      <a:lnTo>
                        <a:pt x="286" y="0"/>
                      </a:lnTo>
                      <a:lnTo>
                        <a:pt x="283" y="0"/>
                      </a:lnTo>
                      <a:lnTo>
                        <a:pt x="280" y="1"/>
                      </a:lnTo>
                      <a:lnTo>
                        <a:pt x="278" y="2"/>
                      </a:lnTo>
                      <a:lnTo>
                        <a:pt x="276" y="4"/>
                      </a:lnTo>
                      <a:lnTo>
                        <a:pt x="273" y="6"/>
                      </a:lnTo>
                      <a:lnTo>
                        <a:pt x="272" y="8"/>
                      </a:lnTo>
                      <a:lnTo>
                        <a:pt x="271" y="11"/>
                      </a:lnTo>
                      <a:lnTo>
                        <a:pt x="271" y="15"/>
                      </a:lnTo>
                      <a:lnTo>
                        <a:pt x="271" y="150"/>
                      </a:lnTo>
                      <a:lnTo>
                        <a:pt x="195" y="150"/>
                      </a:lnTo>
                      <a:lnTo>
                        <a:pt x="187" y="151"/>
                      </a:lnTo>
                      <a:lnTo>
                        <a:pt x="178" y="153"/>
                      </a:lnTo>
                      <a:lnTo>
                        <a:pt x="171" y="157"/>
                      </a:lnTo>
                      <a:lnTo>
                        <a:pt x="164" y="163"/>
                      </a:lnTo>
                      <a:lnTo>
                        <a:pt x="159" y="170"/>
                      </a:lnTo>
                      <a:lnTo>
                        <a:pt x="154" y="178"/>
                      </a:lnTo>
                      <a:lnTo>
                        <a:pt x="151" y="186"/>
                      </a:lnTo>
                      <a:lnTo>
                        <a:pt x="150" y="195"/>
                      </a:lnTo>
                      <a:lnTo>
                        <a:pt x="150" y="240"/>
                      </a:lnTo>
                      <a:lnTo>
                        <a:pt x="15" y="240"/>
                      </a:lnTo>
                      <a:lnTo>
                        <a:pt x="12" y="241"/>
                      </a:lnTo>
                      <a:lnTo>
                        <a:pt x="10" y="241"/>
                      </a:lnTo>
                      <a:lnTo>
                        <a:pt x="6" y="243"/>
                      </a:lnTo>
                      <a:lnTo>
                        <a:pt x="4" y="244"/>
                      </a:lnTo>
                      <a:lnTo>
                        <a:pt x="2" y="247"/>
                      </a:lnTo>
                      <a:lnTo>
                        <a:pt x="1" y="250"/>
                      </a:lnTo>
                      <a:lnTo>
                        <a:pt x="0" y="253"/>
                      </a:lnTo>
                      <a:lnTo>
                        <a:pt x="0" y="255"/>
                      </a:lnTo>
                      <a:lnTo>
                        <a:pt x="0" y="258"/>
                      </a:lnTo>
                      <a:lnTo>
                        <a:pt x="1" y="261"/>
                      </a:lnTo>
                      <a:lnTo>
                        <a:pt x="2" y="264"/>
                      </a:lnTo>
                      <a:lnTo>
                        <a:pt x="4" y="266"/>
                      </a:lnTo>
                      <a:lnTo>
                        <a:pt x="6" y="268"/>
                      </a:lnTo>
                      <a:lnTo>
                        <a:pt x="10" y="269"/>
                      </a:lnTo>
                      <a:lnTo>
                        <a:pt x="12" y="270"/>
                      </a:lnTo>
                      <a:lnTo>
                        <a:pt x="15" y="270"/>
                      </a:lnTo>
                      <a:lnTo>
                        <a:pt x="150" y="270"/>
                      </a:lnTo>
                      <a:lnTo>
                        <a:pt x="150" y="391"/>
                      </a:lnTo>
                      <a:lnTo>
                        <a:pt x="15" y="391"/>
                      </a:lnTo>
                      <a:lnTo>
                        <a:pt x="12" y="391"/>
                      </a:lnTo>
                      <a:lnTo>
                        <a:pt x="10" y="392"/>
                      </a:lnTo>
                      <a:lnTo>
                        <a:pt x="6" y="393"/>
                      </a:lnTo>
                      <a:lnTo>
                        <a:pt x="4" y="395"/>
                      </a:lnTo>
                      <a:lnTo>
                        <a:pt x="2" y="398"/>
                      </a:lnTo>
                      <a:lnTo>
                        <a:pt x="1" y="400"/>
                      </a:lnTo>
                      <a:lnTo>
                        <a:pt x="0" y="403"/>
                      </a:lnTo>
                      <a:lnTo>
                        <a:pt x="0" y="406"/>
                      </a:lnTo>
                      <a:lnTo>
                        <a:pt x="0" y="409"/>
                      </a:lnTo>
                      <a:lnTo>
                        <a:pt x="1" y="412"/>
                      </a:lnTo>
                      <a:lnTo>
                        <a:pt x="2" y="415"/>
                      </a:lnTo>
                      <a:lnTo>
                        <a:pt x="4" y="417"/>
                      </a:lnTo>
                      <a:lnTo>
                        <a:pt x="6" y="418"/>
                      </a:lnTo>
                      <a:lnTo>
                        <a:pt x="10" y="420"/>
                      </a:lnTo>
                      <a:lnTo>
                        <a:pt x="12" y="420"/>
                      </a:lnTo>
                      <a:lnTo>
                        <a:pt x="15" y="421"/>
                      </a:lnTo>
                      <a:lnTo>
                        <a:pt x="150" y="421"/>
                      </a:lnTo>
                      <a:lnTo>
                        <a:pt x="150" y="541"/>
                      </a:lnTo>
                      <a:lnTo>
                        <a:pt x="15" y="541"/>
                      </a:lnTo>
                      <a:lnTo>
                        <a:pt x="12" y="541"/>
                      </a:lnTo>
                      <a:lnTo>
                        <a:pt x="10" y="542"/>
                      </a:lnTo>
                      <a:lnTo>
                        <a:pt x="6" y="543"/>
                      </a:lnTo>
                      <a:lnTo>
                        <a:pt x="4" y="546"/>
                      </a:lnTo>
                      <a:lnTo>
                        <a:pt x="2" y="548"/>
                      </a:lnTo>
                      <a:lnTo>
                        <a:pt x="1" y="551"/>
                      </a:lnTo>
                      <a:lnTo>
                        <a:pt x="0" y="553"/>
                      </a:lnTo>
                      <a:lnTo>
                        <a:pt x="0" y="556"/>
                      </a:lnTo>
                      <a:lnTo>
                        <a:pt x="0" y="560"/>
                      </a:lnTo>
                      <a:lnTo>
                        <a:pt x="1" y="563"/>
                      </a:lnTo>
                      <a:lnTo>
                        <a:pt x="2" y="565"/>
                      </a:lnTo>
                      <a:lnTo>
                        <a:pt x="4" y="567"/>
                      </a:lnTo>
                      <a:lnTo>
                        <a:pt x="6" y="569"/>
                      </a:lnTo>
                      <a:lnTo>
                        <a:pt x="10" y="570"/>
                      </a:lnTo>
                      <a:lnTo>
                        <a:pt x="12" y="571"/>
                      </a:lnTo>
                      <a:lnTo>
                        <a:pt x="15" y="571"/>
                      </a:lnTo>
                      <a:lnTo>
                        <a:pt x="150" y="571"/>
                      </a:lnTo>
                      <a:lnTo>
                        <a:pt x="150" y="706"/>
                      </a:lnTo>
                      <a:lnTo>
                        <a:pt x="151" y="716"/>
                      </a:lnTo>
                      <a:lnTo>
                        <a:pt x="154" y="725"/>
                      </a:lnTo>
                      <a:lnTo>
                        <a:pt x="159" y="732"/>
                      </a:lnTo>
                      <a:lnTo>
                        <a:pt x="164" y="739"/>
                      </a:lnTo>
                      <a:lnTo>
                        <a:pt x="171" y="744"/>
                      </a:lnTo>
                      <a:lnTo>
                        <a:pt x="178" y="748"/>
                      </a:lnTo>
                      <a:lnTo>
                        <a:pt x="187" y="752"/>
                      </a:lnTo>
                      <a:lnTo>
                        <a:pt x="195" y="753"/>
                      </a:lnTo>
                      <a:lnTo>
                        <a:pt x="301" y="752"/>
                      </a:lnTo>
                      <a:lnTo>
                        <a:pt x="301" y="888"/>
                      </a:lnTo>
                      <a:lnTo>
                        <a:pt x="301" y="891"/>
                      </a:lnTo>
                      <a:lnTo>
                        <a:pt x="302" y="893"/>
                      </a:lnTo>
                      <a:lnTo>
                        <a:pt x="304" y="896"/>
                      </a:lnTo>
                      <a:lnTo>
                        <a:pt x="306" y="898"/>
                      </a:lnTo>
                      <a:lnTo>
                        <a:pt x="308" y="900"/>
                      </a:lnTo>
                      <a:lnTo>
                        <a:pt x="310" y="902"/>
                      </a:lnTo>
                      <a:lnTo>
                        <a:pt x="313" y="903"/>
                      </a:lnTo>
                      <a:lnTo>
                        <a:pt x="316" y="903"/>
                      </a:lnTo>
                      <a:lnTo>
                        <a:pt x="320" y="903"/>
                      </a:lnTo>
                      <a:lnTo>
                        <a:pt x="322" y="902"/>
                      </a:lnTo>
                      <a:lnTo>
                        <a:pt x="325" y="900"/>
                      </a:lnTo>
                      <a:lnTo>
                        <a:pt x="327" y="898"/>
                      </a:lnTo>
                      <a:lnTo>
                        <a:pt x="328" y="896"/>
                      </a:lnTo>
                      <a:lnTo>
                        <a:pt x="330" y="893"/>
                      </a:lnTo>
                      <a:lnTo>
                        <a:pt x="330" y="891"/>
                      </a:lnTo>
                      <a:lnTo>
                        <a:pt x="331" y="888"/>
                      </a:lnTo>
                      <a:lnTo>
                        <a:pt x="331" y="752"/>
                      </a:lnTo>
                      <a:lnTo>
                        <a:pt x="452" y="752"/>
                      </a:lnTo>
                      <a:lnTo>
                        <a:pt x="452" y="888"/>
                      </a:lnTo>
                      <a:lnTo>
                        <a:pt x="452" y="891"/>
                      </a:lnTo>
                      <a:lnTo>
                        <a:pt x="453" y="893"/>
                      </a:lnTo>
                      <a:lnTo>
                        <a:pt x="454" y="896"/>
                      </a:lnTo>
                      <a:lnTo>
                        <a:pt x="456" y="898"/>
                      </a:lnTo>
                      <a:lnTo>
                        <a:pt x="458" y="900"/>
                      </a:lnTo>
                      <a:lnTo>
                        <a:pt x="461" y="902"/>
                      </a:lnTo>
                      <a:lnTo>
                        <a:pt x="463" y="903"/>
                      </a:lnTo>
                      <a:lnTo>
                        <a:pt x="467" y="903"/>
                      </a:lnTo>
                      <a:lnTo>
                        <a:pt x="470" y="903"/>
                      </a:lnTo>
                      <a:lnTo>
                        <a:pt x="473" y="902"/>
                      </a:lnTo>
                      <a:lnTo>
                        <a:pt x="475" y="900"/>
                      </a:lnTo>
                      <a:lnTo>
                        <a:pt x="477" y="898"/>
                      </a:lnTo>
                      <a:lnTo>
                        <a:pt x="479" y="896"/>
                      </a:lnTo>
                      <a:lnTo>
                        <a:pt x="480" y="893"/>
                      </a:lnTo>
                      <a:lnTo>
                        <a:pt x="482" y="891"/>
                      </a:lnTo>
                      <a:lnTo>
                        <a:pt x="482" y="888"/>
                      </a:lnTo>
                      <a:lnTo>
                        <a:pt x="482" y="752"/>
                      </a:lnTo>
                      <a:lnTo>
                        <a:pt x="602" y="752"/>
                      </a:lnTo>
                      <a:lnTo>
                        <a:pt x="602" y="888"/>
                      </a:lnTo>
                      <a:lnTo>
                        <a:pt x="603" y="891"/>
                      </a:lnTo>
                      <a:lnTo>
                        <a:pt x="604" y="893"/>
                      </a:lnTo>
                      <a:lnTo>
                        <a:pt x="605" y="896"/>
                      </a:lnTo>
                      <a:lnTo>
                        <a:pt x="607" y="898"/>
                      </a:lnTo>
                      <a:lnTo>
                        <a:pt x="609" y="900"/>
                      </a:lnTo>
                      <a:lnTo>
                        <a:pt x="611" y="902"/>
                      </a:lnTo>
                      <a:lnTo>
                        <a:pt x="615" y="903"/>
                      </a:lnTo>
                      <a:lnTo>
                        <a:pt x="617" y="903"/>
                      </a:lnTo>
                      <a:lnTo>
                        <a:pt x="620" y="903"/>
                      </a:lnTo>
                      <a:lnTo>
                        <a:pt x="623" y="902"/>
                      </a:lnTo>
                      <a:lnTo>
                        <a:pt x="625" y="900"/>
                      </a:lnTo>
                      <a:lnTo>
                        <a:pt x="627" y="898"/>
                      </a:lnTo>
                      <a:lnTo>
                        <a:pt x="630" y="896"/>
                      </a:lnTo>
                      <a:lnTo>
                        <a:pt x="631" y="893"/>
                      </a:lnTo>
                      <a:lnTo>
                        <a:pt x="632" y="891"/>
                      </a:lnTo>
                      <a:lnTo>
                        <a:pt x="632" y="888"/>
                      </a:lnTo>
                      <a:lnTo>
                        <a:pt x="632" y="752"/>
                      </a:lnTo>
                      <a:lnTo>
                        <a:pt x="708" y="752"/>
                      </a:lnTo>
                      <a:lnTo>
                        <a:pt x="716" y="752"/>
                      </a:lnTo>
                      <a:lnTo>
                        <a:pt x="725" y="748"/>
                      </a:lnTo>
                      <a:lnTo>
                        <a:pt x="733" y="744"/>
                      </a:lnTo>
                      <a:lnTo>
                        <a:pt x="739" y="739"/>
                      </a:lnTo>
                      <a:lnTo>
                        <a:pt x="745" y="732"/>
                      </a:lnTo>
                      <a:lnTo>
                        <a:pt x="749" y="725"/>
                      </a:lnTo>
                      <a:lnTo>
                        <a:pt x="752" y="716"/>
                      </a:lnTo>
                      <a:lnTo>
                        <a:pt x="753" y="706"/>
                      </a:lnTo>
                      <a:lnTo>
                        <a:pt x="753" y="601"/>
                      </a:lnTo>
                      <a:lnTo>
                        <a:pt x="888" y="601"/>
                      </a:lnTo>
                      <a:lnTo>
                        <a:pt x="891" y="601"/>
                      </a:lnTo>
                      <a:lnTo>
                        <a:pt x="894" y="600"/>
                      </a:lnTo>
                      <a:lnTo>
                        <a:pt x="897" y="599"/>
                      </a:lnTo>
                      <a:lnTo>
                        <a:pt x="899" y="597"/>
                      </a:lnTo>
                      <a:lnTo>
                        <a:pt x="901" y="595"/>
                      </a:lnTo>
                      <a:lnTo>
                        <a:pt x="902" y="593"/>
                      </a:lnTo>
                      <a:lnTo>
                        <a:pt x="903" y="590"/>
                      </a:lnTo>
                      <a:lnTo>
                        <a:pt x="903" y="586"/>
                      </a:lnTo>
                      <a:lnTo>
                        <a:pt x="903" y="583"/>
                      </a:lnTo>
                      <a:lnTo>
                        <a:pt x="902" y="581"/>
                      </a:lnTo>
                      <a:lnTo>
                        <a:pt x="901" y="578"/>
                      </a:lnTo>
                      <a:lnTo>
                        <a:pt x="899" y="576"/>
                      </a:lnTo>
                      <a:lnTo>
                        <a:pt x="897" y="575"/>
                      </a:lnTo>
                      <a:lnTo>
                        <a:pt x="894" y="572"/>
                      </a:lnTo>
                      <a:lnTo>
                        <a:pt x="891" y="571"/>
                      </a:lnTo>
                      <a:lnTo>
                        <a:pt x="888" y="571"/>
                      </a:lnTo>
                      <a:lnTo>
                        <a:pt x="753" y="571"/>
                      </a:lnTo>
                      <a:lnTo>
                        <a:pt x="753" y="451"/>
                      </a:lnTo>
                      <a:lnTo>
                        <a:pt x="888" y="4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Freeform 15"/>
                <p:cNvSpPr>
                  <a:spLocks noEditPoints="1"/>
                </p:cNvSpPr>
                <p:nvPr/>
              </p:nvSpPr>
              <p:spPr bwMode="auto">
                <a:xfrm>
                  <a:off x="371475" y="3148013"/>
                  <a:ext cx="153988" cy="152400"/>
                </a:xfrm>
                <a:custGeom>
                  <a:avLst/>
                  <a:gdLst>
                    <a:gd name="T0" fmla="*/ 451 w 483"/>
                    <a:gd name="T1" fmla="*/ 403 h 481"/>
                    <a:gd name="T2" fmla="*/ 445 w 483"/>
                    <a:gd name="T3" fmla="*/ 420 h 481"/>
                    <a:gd name="T4" fmla="*/ 435 w 483"/>
                    <a:gd name="T5" fmla="*/ 434 h 481"/>
                    <a:gd name="T6" fmla="*/ 421 w 483"/>
                    <a:gd name="T7" fmla="*/ 444 h 481"/>
                    <a:gd name="T8" fmla="*/ 405 w 483"/>
                    <a:gd name="T9" fmla="*/ 450 h 481"/>
                    <a:gd name="T10" fmla="*/ 91 w 483"/>
                    <a:gd name="T11" fmla="*/ 451 h 481"/>
                    <a:gd name="T12" fmla="*/ 73 w 483"/>
                    <a:gd name="T13" fmla="*/ 449 h 481"/>
                    <a:gd name="T14" fmla="*/ 57 w 483"/>
                    <a:gd name="T15" fmla="*/ 442 h 481"/>
                    <a:gd name="T16" fmla="*/ 44 w 483"/>
                    <a:gd name="T17" fmla="*/ 430 h 481"/>
                    <a:gd name="T18" fmla="*/ 36 w 483"/>
                    <a:gd name="T19" fmla="*/ 415 h 481"/>
                    <a:gd name="T20" fmla="*/ 31 w 483"/>
                    <a:gd name="T21" fmla="*/ 398 h 481"/>
                    <a:gd name="T22" fmla="*/ 31 w 483"/>
                    <a:gd name="T23" fmla="*/ 85 h 481"/>
                    <a:gd name="T24" fmla="*/ 36 w 483"/>
                    <a:gd name="T25" fmla="*/ 67 h 481"/>
                    <a:gd name="T26" fmla="*/ 44 w 483"/>
                    <a:gd name="T27" fmla="*/ 52 h 481"/>
                    <a:gd name="T28" fmla="*/ 57 w 483"/>
                    <a:gd name="T29" fmla="*/ 41 h 481"/>
                    <a:gd name="T30" fmla="*/ 73 w 483"/>
                    <a:gd name="T31" fmla="*/ 33 h 481"/>
                    <a:gd name="T32" fmla="*/ 91 w 483"/>
                    <a:gd name="T33" fmla="*/ 30 h 481"/>
                    <a:gd name="T34" fmla="*/ 405 w 483"/>
                    <a:gd name="T35" fmla="*/ 31 h 481"/>
                    <a:gd name="T36" fmla="*/ 421 w 483"/>
                    <a:gd name="T37" fmla="*/ 37 h 481"/>
                    <a:gd name="T38" fmla="*/ 435 w 483"/>
                    <a:gd name="T39" fmla="*/ 48 h 481"/>
                    <a:gd name="T40" fmla="*/ 445 w 483"/>
                    <a:gd name="T41" fmla="*/ 62 h 481"/>
                    <a:gd name="T42" fmla="*/ 451 w 483"/>
                    <a:gd name="T43" fmla="*/ 78 h 481"/>
                    <a:gd name="T44" fmla="*/ 453 w 483"/>
                    <a:gd name="T45" fmla="*/ 391 h 481"/>
                    <a:gd name="T46" fmla="*/ 82 w 483"/>
                    <a:gd name="T47" fmla="*/ 1 h 481"/>
                    <a:gd name="T48" fmla="*/ 56 w 483"/>
                    <a:gd name="T49" fmla="*/ 7 h 481"/>
                    <a:gd name="T50" fmla="*/ 33 w 483"/>
                    <a:gd name="T51" fmla="*/ 20 h 481"/>
                    <a:gd name="T52" fmla="*/ 16 w 483"/>
                    <a:gd name="T53" fmla="*/ 40 h 481"/>
                    <a:gd name="T54" fmla="*/ 5 w 483"/>
                    <a:gd name="T55" fmla="*/ 63 h 481"/>
                    <a:gd name="T56" fmla="*/ 0 w 483"/>
                    <a:gd name="T57" fmla="*/ 90 h 481"/>
                    <a:gd name="T58" fmla="*/ 2 w 483"/>
                    <a:gd name="T59" fmla="*/ 410 h 481"/>
                    <a:gd name="T60" fmla="*/ 12 w 483"/>
                    <a:gd name="T61" fmla="*/ 434 h 481"/>
                    <a:gd name="T62" fmla="*/ 27 w 483"/>
                    <a:gd name="T63" fmla="*/ 456 h 481"/>
                    <a:gd name="T64" fmla="*/ 48 w 483"/>
                    <a:gd name="T65" fmla="*/ 471 h 481"/>
                    <a:gd name="T66" fmla="*/ 73 w 483"/>
                    <a:gd name="T67" fmla="*/ 480 h 481"/>
                    <a:gd name="T68" fmla="*/ 392 w 483"/>
                    <a:gd name="T69" fmla="*/ 481 h 481"/>
                    <a:gd name="T70" fmla="*/ 418 w 483"/>
                    <a:gd name="T71" fmla="*/ 478 h 481"/>
                    <a:gd name="T72" fmla="*/ 442 w 483"/>
                    <a:gd name="T73" fmla="*/ 466 h 481"/>
                    <a:gd name="T74" fmla="*/ 461 w 483"/>
                    <a:gd name="T75" fmla="*/ 449 h 481"/>
                    <a:gd name="T76" fmla="*/ 475 w 483"/>
                    <a:gd name="T77" fmla="*/ 427 h 481"/>
                    <a:gd name="T78" fmla="*/ 482 w 483"/>
                    <a:gd name="T79" fmla="*/ 401 h 481"/>
                    <a:gd name="T80" fmla="*/ 482 w 483"/>
                    <a:gd name="T81" fmla="*/ 81 h 481"/>
                    <a:gd name="T82" fmla="*/ 475 w 483"/>
                    <a:gd name="T83" fmla="*/ 56 h 481"/>
                    <a:gd name="T84" fmla="*/ 461 w 483"/>
                    <a:gd name="T85" fmla="*/ 33 h 481"/>
                    <a:gd name="T86" fmla="*/ 442 w 483"/>
                    <a:gd name="T87" fmla="*/ 16 h 481"/>
                    <a:gd name="T88" fmla="*/ 418 w 483"/>
                    <a:gd name="T89" fmla="*/ 4 h 481"/>
                    <a:gd name="T90" fmla="*/ 392 w 483"/>
                    <a:gd name="T91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3" h="481">
                      <a:moveTo>
                        <a:pt x="453" y="391"/>
                      </a:moveTo>
                      <a:lnTo>
                        <a:pt x="452" y="398"/>
                      </a:lnTo>
                      <a:lnTo>
                        <a:pt x="451" y="403"/>
                      </a:lnTo>
                      <a:lnTo>
                        <a:pt x="450" y="410"/>
                      </a:lnTo>
                      <a:lnTo>
                        <a:pt x="447" y="415"/>
                      </a:lnTo>
                      <a:lnTo>
                        <a:pt x="445" y="420"/>
                      </a:lnTo>
                      <a:lnTo>
                        <a:pt x="442" y="425"/>
                      </a:lnTo>
                      <a:lnTo>
                        <a:pt x="439" y="430"/>
                      </a:lnTo>
                      <a:lnTo>
                        <a:pt x="435" y="434"/>
                      </a:lnTo>
                      <a:lnTo>
                        <a:pt x="430" y="438"/>
                      </a:lnTo>
                      <a:lnTo>
                        <a:pt x="426" y="442"/>
                      </a:lnTo>
                      <a:lnTo>
                        <a:pt x="421" y="444"/>
                      </a:lnTo>
                      <a:lnTo>
                        <a:pt x="415" y="447"/>
                      </a:lnTo>
                      <a:lnTo>
                        <a:pt x="410" y="449"/>
                      </a:lnTo>
                      <a:lnTo>
                        <a:pt x="405" y="450"/>
                      </a:lnTo>
                      <a:lnTo>
                        <a:pt x="398" y="451"/>
                      </a:lnTo>
                      <a:lnTo>
                        <a:pt x="392" y="451"/>
                      </a:lnTo>
                      <a:lnTo>
                        <a:pt x="91" y="451"/>
                      </a:lnTo>
                      <a:lnTo>
                        <a:pt x="85" y="451"/>
                      </a:lnTo>
                      <a:lnTo>
                        <a:pt x="79" y="450"/>
                      </a:lnTo>
                      <a:lnTo>
                        <a:pt x="73" y="449"/>
                      </a:lnTo>
                      <a:lnTo>
                        <a:pt x="68" y="447"/>
                      </a:lnTo>
                      <a:lnTo>
                        <a:pt x="62" y="444"/>
                      </a:lnTo>
                      <a:lnTo>
                        <a:pt x="57" y="442"/>
                      </a:lnTo>
                      <a:lnTo>
                        <a:pt x="53" y="438"/>
                      </a:lnTo>
                      <a:lnTo>
                        <a:pt x="48" y="434"/>
                      </a:lnTo>
                      <a:lnTo>
                        <a:pt x="44" y="430"/>
                      </a:lnTo>
                      <a:lnTo>
                        <a:pt x="41" y="425"/>
                      </a:lnTo>
                      <a:lnTo>
                        <a:pt x="38" y="420"/>
                      </a:lnTo>
                      <a:lnTo>
                        <a:pt x="36" y="415"/>
                      </a:lnTo>
                      <a:lnTo>
                        <a:pt x="33" y="410"/>
                      </a:lnTo>
                      <a:lnTo>
                        <a:pt x="32" y="403"/>
                      </a:lnTo>
                      <a:lnTo>
                        <a:pt x="31" y="398"/>
                      </a:lnTo>
                      <a:lnTo>
                        <a:pt x="31" y="391"/>
                      </a:lnTo>
                      <a:lnTo>
                        <a:pt x="31" y="90"/>
                      </a:lnTo>
                      <a:lnTo>
                        <a:pt x="31" y="85"/>
                      </a:lnTo>
                      <a:lnTo>
                        <a:pt x="32" y="78"/>
                      </a:lnTo>
                      <a:lnTo>
                        <a:pt x="33" y="73"/>
                      </a:lnTo>
                      <a:lnTo>
                        <a:pt x="36" y="67"/>
                      </a:lnTo>
                      <a:lnTo>
                        <a:pt x="38" y="62"/>
                      </a:lnTo>
                      <a:lnTo>
                        <a:pt x="41" y="57"/>
                      </a:lnTo>
                      <a:lnTo>
                        <a:pt x="44" y="52"/>
                      </a:lnTo>
                      <a:lnTo>
                        <a:pt x="48" y="48"/>
                      </a:lnTo>
                      <a:lnTo>
                        <a:pt x="53" y="44"/>
                      </a:lnTo>
                      <a:lnTo>
                        <a:pt x="57" y="41"/>
                      </a:lnTo>
                      <a:lnTo>
                        <a:pt x="62" y="37"/>
                      </a:lnTo>
                      <a:lnTo>
                        <a:pt x="68" y="35"/>
                      </a:lnTo>
                      <a:lnTo>
                        <a:pt x="73" y="33"/>
                      </a:lnTo>
                      <a:lnTo>
                        <a:pt x="79" y="31"/>
                      </a:lnTo>
                      <a:lnTo>
                        <a:pt x="85" y="31"/>
                      </a:lnTo>
                      <a:lnTo>
                        <a:pt x="91" y="30"/>
                      </a:lnTo>
                      <a:lnTo>
                        <a:pt x="392" y="30"/>
                      </a:lnTo>
                      <a:lnTo>
                        <a:pt x="398" y="31"/>
                      </a:lnTo>
                      <a:lnTo>
                        <a:pt x="405" y="31"/>
                      </a:lnTo>
                      <a:lnTo>
                        <a:pt x="410" y="33"/>
                      </a:lnTo>
                      <a:lnTo>
                        <a:pt x="415" y="35"/>
                      </a:lnTo>
                      <a:lnTo>
                        <a:pt x="421" y="37"/>
                      </a:lnTo>
                      <a:lnTo>
                        <a:pt x="426" y="41"/>
                      </a:lnTo>
                      <a:lnTo>
                        <a:pt x="430" y="44"/>
                      </a:lnTo>
                      <a:lnTo>
                        <a:pt x="435" y="48"/>
                      </a:lnTo>
                      <a:lnTo>
                        <a:pt x="439" y="52"/>
                      </a:lnTo>
                      <a:lnTo>
                        <a:pt x="442" y="57"/>
                      </a:lnTo>
                      <a:lnTo>
                        <a:pt x="445" y="62"/>
                      </a:lnTo>
                      <a:lnTo>
                        <a:pt x="447" y="67"/>
                      </a:lnTo>
                      <a:lnTo>
                        <a:pt x="450" y="73"/>
                      </a:lnTo>
                      <a:lnTo>
                        <a:pt x="451" y="78"/>
                      </a:lnTo>
                      <a:lnTo>
                        <a:pt x="452" y="85"/>
                      </a:lnTo>
                      <a:lnTo>
                        <a:pt x="453" y="90"/>
                      </a:lnTo>
                      <a:lnTo>
                        <a:pt x="453" y="391"/>
                      </a:lnTo>
                      <a:close/>
                      <a:moveTo>
                        <a:pt x="392" y="0"/>
                      </a:moveTo>
                      <a:lnTo>
                        <a:pt x="91" y="0"/>
                      </a:lnTo>
                      <a:lnTo>
                        <a:pt x="82" y="1"/>
                      </a:lnTo>
                      <a:lnTo>
                        <a:pt x="73" y="2"/>
                      </a:lnTo>
                      <a:lnTo>
                        <a:pt x="65" y="4"/>
                      </a:lnTo>
                      <a:lnTo>
                        <a:pt x="56" y="7"/>
                      </a:lnTo>
                      <a:lnTo>
                        <a:pt x="48" y="11"/>
                      </a:lnTo>
                      <a:lnTo>
                        <a:pt x="41" y="16"/>
                      </a:lnTo>
                      <a:lnTo>
                        <a:pt x="33" y="20"/>
                      </a:lnTo>
                      <a:lnTo>
                        <a:pt x="27" y="27"/>
                      </a:lnTo>
                      <a:lnTo>
                        <a:pt x="22" y="33"/>
                      </a:lnTo>
                      <a:lnTo>
                        <a:pt x="16" y="40"/>
                      </a:lnTo>
                      <a:lnTo>
                        <a:pt x="12" y="47"/>
                      </a:lnTo>
                      <a:lnTo>
                        <a:pt x="8" y="56"/>
                      </a:lnTo>
                      <a:lnTo>
                        <a:pt x="5" y="63"/>
                      </a:lnTo>
                      <a:lnTo>
                        <a:pt x="2" y="73"/>
                      </a:lnTo>
                      <a:lnTo>
                        <a:pt x="1" y="81"/>
                      </a:lnTo>
                      <a:lnTo>
                        <a:pt x="0" y="90"/>
                      </a:lnTo>
                      <a:lnTo>
                        <a:pt x="0" y="391"/>
                      </a:lnTo>
                      <a:lnTo>
                        <a:pt x="1" y="401"/>
                      </a:lnTo>
                      <a:lnTo>
                        <a:pt x="2" y="410"/>
                      </a:lnTo>
                      <a:lnTo>
                        <a:pt x="5" y="418"/>
                      </a:lnTo>
                      <a:lnTo>
                        <a:pt x="8" y="427"/>
                      </a:lnTo>
                      <a:lnTo>
                        <a:pt x="12" y="434"/>
                      </a:lnTo>
                      <a:lnTo>
                        <a:pt x="16" y="442"/>
                      </a:lnTo>
                      <a:lnTo>
                        <a:pt x="22" y="449"/>
                      </a:lnTo>
                      <a:lnTo>
                        <a:pt x="27" y="456"/>
                      </a:lnTo>
                      <a:lnTo>
                        <a:pt x="33" y="461"/>
                      </a:lnTo>
                      <a:lnTo>
                        <a:pt x="41" y="466"/>
                      </a:lnTo>
                      <a:lnTo>
                        <a:pt x="48" y="471"/>
                      </a:lnTo>
                      <a:lnTo>
                        <a:pt x="56" y="475"/>
                      </a:lnTo>
                      <a:lnTo>
                        <a:pt x="65" y="478"/>
                      </a:lnTo>
                      <a:lnTo>
                        <a:pt x="73" y="480"/>
                      </a:lnTo>
                      <a:lnTo>
                        <a:pt x="82" y="481"/>
                      </a:lnTo>
                      <a:lnTo>
                        <a:pt x="91" y="481"/>
                      </a:lnTo>
                      <a:lnTo>
                        <a:pt x="392" y="481"/>
                      </a:lnTo>
                      <a:lnTo>
                        <a:pt x="401" y="481"/>
                      </a:lnTo>
                      <a:lnTo>
                        <a:pt x="410" y="480"/>
                      </a:lnTo>
                      <a:lnTo>
                        <a:pt x="418" y="478"/>
                      </a:lnTo>
                      <a:lnTo>
                        <a:pt x="427" y="475"/>
                      </a:lnTo>
                      <a:lnTo>
                        <a:pt x="436" y="471"/>
                      </a:lnTo>
                      <a:lnTo>
                        <a:pt x="442" y="466"/>
                      </a:lnTo>
                      <a:lnTo>
                        <a:pt x="450" y="461"/>
                      </a:lnTo>
                      <a:lnTo>
                        <a:pt x="456" y="456"/>
                      </a:lnTo>
                      <a:lnTo>
                        <a:pt x="461" y="449"/>
                      </a:lnTo>
                      <a:lnTo>
                        <a:pt x="467" y="442"/>
                      </a:lnTo>
                      <a:lnTo>
                        <a:pt x="471" y="434"/>
                      </a:lnTo>
                      <a:lnTo>
                        <a:pt x="475" y="427"/>
                      </a:lnTo>
                      <a:lnTo>
                        <a:pt x="479" y="418"/>
                      </a:lnTo>
                      <a:lnTo>
                        <a:pt x="481" y="410"/>
                      </a:lnTo>
                      <a:lnTo>
                        <a:pt x="482" y="401"/>
                      </a:lnTo>
                      <a:lnTo>
                        <a:pt x="483" y="391"/>
                      </a:lnTo>
                      <a:lnTo>
                        <a:pt x="483" y="90"/>
                      </a:lnTo>
                      <a:lnTo>
                        <a:pt x="482" y="81"/>
                      </a:lnTo>
                      <a:lnTo>
                        <a:pt x="481" y="73"/>
                      </a:lnTo>
                      <a:lnTo>
                        <a:pt x="479" y="63"/>
                      </a:lnTo>
                      <a:lnTo>
                        <a:pt x="475" y="56"/>
                      </a:lnTo>
                      <a:lnTo>
                        <a:pt x="471" y="47"/>
                      </a:lnTo>
                      <a:lnTo>
                        <a:pt x="467" y="40"/>
                      </a:lnTo>
                      <a:lnTo>
                        <a:pt x="461" y="33"/>
                      </a:lnTo>
                      <a:lnTo>
                        <a:pt x="456" y="27"/>
                      </a:lnTo>
                      <a:lnTo>
                        <a:pt x="450" y="21"/>
                      </a:lnTo>
                      <a:lnTo>
                        <a:pt x="442" y="16"/>
                      </a:lnTo>
                      <a:lnTo>
                        <a:pt x="436" y="11"/>
                      </a:lnTo>
                      <a:lnTo>
                        <a:pt x="427" y="7"/>
                      </a:lnTo>
                      <a:lnTo>
                        <a:pt x="418" y="4"/>
                      </a:lnTo>
                      <a:lnTo>
                        <a:pt x="410" y="2"/>
                      </a:lnTo>
                      <a:lnTo>
                        <a:pt x="401" y="1"/>
                      </a:lnTo>
                      <a:lnTo>
                        <a:pt x="392" y="0"/>
                      </a:lnTo>
                      <a:lnTo>
                        <a:pt x="3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Freeform 16"/>
                <p:cNvSpPr>
                  <a:spLocks/>
                </p:cNvSpPr>
                <p:nvPr/>
              </p:nvSpPr>
              <p:spPr bwMode="auto">
                <a:xfrm>
                  <a:off x="409575" y="3186113"/>
                  <a:ext cx="57150" cy="9525"/>
                </a:xfrm>
                <a:custGeom>
                  <a:avLst/>
                  <a:gdLst>
                    <a:gd name="T0" fmla="*/ 15 w 181"/>
                    <a:gd name="T1" fmla="*/ 30 h 30"/>
                    <a:gd name="T2" fmla="*/ 166 w 181"/>
                    <a:gd name="T3" fmla="*/ 30 h 30"/>
                    <a:gd name="T4" fmla="*/ 169 w 181"/>
                    <a:gd name="T5" fmla="*/ 29 h 30"/>
                    <a:gd name="T6" fmla="*/ 172 w 181"/>
                    <a:gd name="T7" fmla="*/ 28 h 30"/>
                    <a:gd name="T8" fmla="*/ 174 w 181"/>
                    <a:gd name="T9" fmla="*/ 27 h 30"/>
                    <a:gd name="T10" fmla="*/ 176 w 181"/>
                    <a:gd name="T11" fmla="*/ 25 h 30"/>
                    <a:gd name="T12" fmla="*/ 178 w 181"/>
                    <a:gd name="T13" fmla="*/ 23 h 30"/>
                    <a:gd name="T14" fmla="*/ 180 w 181"/>
                    <a:gd name="T15" fmla="*/ 20 h 30"/>
                    <a:gd name="T16" fmla="*/ 181 w 181"/>
                    <a:gd name="T17" fmla="*/ 17 h 30"/>
                    <a:gd name="T18" fmla="*/ 181 w 181"/>
                    <a:gd name="T19" fmla="*/ 15 h 30"/>
                    <a:gd name="T20" fmla="*/ 181 w 181"/>
                    <a:gd name="T21" fmla="*/ 12 h 30"/>
                    <a:gd name="T22" fmla="*/ 180 w 181"/>
                    <a:gd name="T23" fmla="*/ 9 h 30"/>
                    <a:gd name="T24" fmla="*/ 178 w 181"/>
                    <a:gd name="T25" fmla="*/ 7 h 30"/>
                    <a:gd name="T26" fmla="*/ 176 w 181"/>
                    <a:gd name="T27" fmla="*/ 4 h 30"/>
                    <a:gd name="T28" fmla="*/ 174 w 181"/>
                    <a:gd name="T29" fmla="*/ 2 h 30"/>
                    <a:gd name="T30" fmla="*/ 172 w 181"/>
                    <a:gd name="T31" fmla="*/ 1 h 30"/>
                    <a:gd name="T32" fmla="*/ 169 w 181"/>
                    <a:gd name="T33" fmla="*/ 0 h 30"/>
                    <a:gd name="T34" fmla="*/ 166 w 181"/>
                    <a:gd name="T35" fmla="*/ 0 h 30"/>
                    <a:gd name="T36" fmla="*/ 15 w 181"/>
                    <a:gd name="T37" fmla="*/ 0 h 30"/>
                    <a:gd name="T38" fmla="*/ 12 w 181"/>
                    <a:gd name="T39" fmla="*/ 0 h 30"/>
                    <a:gd name="T40" fmla="*/ 9 w 181"/>
                    <a:gd name="T41" fmla="*/ 1 h 30"/>
                    <a:gd name="T42" fmla="*/ 7 w 181"/>
                    <a:gd name="T43" fmla="*/ 2 h 30"/>
                    <a:gd name="T44" fmla="*/ 5 w 181"/>
                    <a:gd name="T45" fmla="*/ 4 h 30"/>
                    <a:gd name="T46" fmla="*/ 3 w 181"/>
                    <a:gd name="T47" fmla="*/ 7 h 30"/>
                    <a:gd name="T48" fmla="*/ 1 w 181"/>
                    <a:gd name="T49" fmla="*/ 9 h 30"/>
                    <a:gd name="T50" fmla="*/ 0 w 181"/>
                    <a:gd name="T51" fmla="*/ 12 h 30"/>
                    <a:gd name="T52" fmla="*/ 0 w 181"/>
                    <a:gd name="T53" fmla="*/ 15 h 30"/>
                    <a:gd name="T54" fmla="*/ 0 w 181"/>
                    <a:gd name="T55" fmla="*/ 17 h 30"/>
                    <a:gd name="T56" fmla="*/ 1 w 181"/>
                    <a:gd name="T57" fmla="*/ 20 h 30"/>
                    <a:gd name="T58" fmla="*/ 3 w 181"/>
                    <a:gd name="T59" fmla="*/ 23 h 30"/>
                    <a:gd name="T60" fmla="*/ 5 w 181"/>
                    <a:gd name="T61" fmla="*/ 25 h 30"/>
                    <a:gd name="T62" fmla="*/ 7 w 181"/>
                    <a:gd name="T63" fmla="*/ 27 h 30"/>
                    <a:gd name="T64" fmla="*/ 9 w 181"/>
                    <a:gd name="T65" fmla="*/ 28 h 30"/>
                    <a:gd name="T66" fmla="*/ 12 w 181"/>
                    <a:gd name="T67" fmla="*/ 29 h 30"/>
                    <a:gd name="T68" fmla="*/ 15 w 181"/>
                    <a:gd name="T69" fmla="*/ 30 h 30"/>
                    <a:gd name="T70" fmla="*/ 15 w 181"/>
                    <a:gd name="T71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81" h="30">
                      <a:moveTo>
                        <a:pt x="15" y="30"/>
                      </a:moveTo>
                      <a:lnTo>
                        <a:pt x="166" y="30"/>
                      </a:lnTo>
                      <a:lnTo>
                        <a:pt x="169" y="29"/>
                      </a:lnTo>
                      <a:lnTo>
                        <a:pt x="172" y="28"/>
                      </a:lnTo>
                      <a:lnTo>
                        <a:pt x="174" y="27"/>
                      </a:lnTo>
                      <a:lnTo>
                        <a:pt x="176" y="25"/>
                      </a:lnTo>
                      <a:lnTo>
                        <a:pt x="178" y="23"/>
                      </a:lnTo>
                      <a:lnTo>
                        <a:pt x="180" y="20"/>
                      </a:lnTo>
                      <a:lnTo>
                        <a:pt x="181" y="17"/>
                      </a:lnTo>
                      <a:lnTo>
                        <a:pt x="181" y="15"/>
                      </a:lnTo>
                      <a:lnTo>
                        <a:pt x="181" y="12"/>
                      </a:lnTo>
                      <a:lnTo>
                        <a:pt x="180" y="9"/>
                      </a:lnTo>
                      <a:lnTo>
                        <a:pt x="178" y="7"/>
                      </a:lnTo>
                      <a:lnTo>
                        <a:pt x="176" y="4"/>
                      </a:lnTo>
                      <a:lnTo>
                        <a:pt x="174" y="2"/>
                      </a:lnTo>
                      <a:lnTo>
                        <a:pt x="172" y="1"/>
                      </a:lnTo>
                      <a:lnTo>
                        <a:pt x="169" y="0"/>
                      </a:lnTo>
                      <a:lnTo>
                        <a:pt x="166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3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1" y="20"/>
                      </a:lnTo>
                      <a:lnTo>
                        <a:pt x="3" y="23"/>
                      </a:lnTo>
                      <a:lnTo>
                        <a:pt x="5" y="25"/>
                      </a:lnTo>
                      <a:lnTo>
                        <a:pt x="7" y="27"/>
                      </a:lnTo>
                      <a:lnTo>
                        <a:pt x="9" y="28"/>
                      </a:lnTo>
                      <a:lnTo>
                        <a:pt x="12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2" name="Freeform 17"/>
                <p:cNvSpPr>
                  <a:spLocks/>
                </p:cNvSpPr>
                <p:nvPr/>
              </p:nvSpPr>
              <p:spPr bwMode="auto">
                <a:xfrm>
                  <a:off x="409575" y="3205163"/>
                  <a:ext cx="38100" cy="9525"/>
                </a:xfrm>
                <a:custGeom>
                  <a:avLst/>
                  <a:gdLst>
                    <a:gd name="T0" fmla="*/ 106 w 121"/>
                    <a:gd name="T1" fmla="*/ 0 h 30"/>
                    <a:gd name="T2" fmla="*/ 15 w 121"/>
                    <a:gd name="T3" fmla="*/ 0 h 30"/>
                    <a:gd name="T4" fmla="*/ 12 w 121"/>
                    <a:gd name="T5" fmla="*/ 0 h 30"/>
                    <a:gd name="T6" fmla="*/ 9 w 121"/>
                    <a:gd name="T7" fmla="*/ 1 h 30"/>
                    <a:gd name="T8" fmla="*/ 7 w 121"/>
                    <a:gd name="T9" fmla="*/ 2 h 30"/>
                    <a:gd name="T10" fmla="*/ 5 w 121"/>
                    <a:gd name="T11" fmla="*/ 4 h 30"/>
                    <a:gd name="T12" fmla="*/ 3 w 121"/>
                    <a:gd name="T13" fmla="*/ 7 h 30"/>
                    <a:gd name="T14" fmla="*/ 1 w 121"/>
                    <a:gd name="T15" fmla="*/ 9 h 30"/>
                    <a:gd name="T16" fmla="*/ 0 w 121"/>
                    <a:gd name="T17" fmla="*/ 12 h 30"/>
                    <a:gd name="T18" fmla="*/ 0 w 121"/>
                    <a:gd name="T19" fmla="*/ 15 h 30"/>
                    <a:gd name="T20" fmla="*/ 0 w 121"/>
                    <a:gd name="T21" fmla="*/ 18 h 30"/>
                    <a:gd name="T22" fmla="*/ 1 w 121"/>
                    <a:gd name="T23" fmla="*/ 21 h 30"/>
                    <a:gd name="T24" fmla="*/ 3 w 121"/>
                    <a:gd name="T25" fmla="*/ 24 h 30"/>
                    <a:gd name="T26" fmla="*/ 5 w 121"/>
                    <a:gd name="T27" fmla="*/ 26 h 30"/>
                    <a:gd name="T28" fmla="*/ 7 w 121"/>
                    <a:gd name="T29" fmla="*/ 27 h 30"/>
                    <a:gd name="T30" fmla="*/ 9 w 121"/>
                    <a:gd name="T31" fmla="*/ 29 h 30"/>
                    <a:gd name="T32" fmla="*/ 12 w 121"/>
                    <a:gd name="T33" fmla="*/ 29 h 30"/>
                    <a:gd name="T34" fmla="*/ 15 w 121"/>
                    <a:gd name="T35" fmla="*/ 30 h 30"/>
                    <a:gd name="T36" fmla="*/ 106 w 121"/>
                    <a:gd name="T37" fmla="*/ 30 h 30"/>
                    <a:gd name="T38" fmla="*/ 109 w 121"/>
                    <a:gd name="T39" fmla="*/ 29 h 30"/>
                    <a:gd name="T40" fmla="*/ 111 w 121"/>
                    <a:gd name="T41" fmla="*/ 29 h 30"/>
                    <a:gd name="T42" fmla="*/ 114 w 121"/>
                    <a:gd name="T43" fmla="*/ 27 h 30"/>
                    <a:gd name="T44" fmla="*/ 116 w 121"/>
                    <a:gd name="T45" fmla="*/ 26 h 30"/>
                    <a:gd name="T46" fmla="*/ 118 w 121"/>
                    <a:gd name="T47" fmla="*/ 24 h 30"/>
                    <a:gd name="T48" fmla="*/ 119 w 121"/>
                    <a:gd name="T49" fmla="*/ 21 h 30"/>
                    <a:gd name="T50" fmla="*/ 121 w 121"/>
                    <a:gd name="T51" fmla="*/ 18 h 30"/>
                    <a:gd name="T52" fmla="*/ 121 w 121"/>
                    <a:gd name="T53" fmla="*/ 15 h 30"/>
                    <a:gd name="T54" fmla="*/ 121 w 121"/>
                    <a:gd name="T55" fmla="*/ 12 h 30"/>
                    <a:gd name="T56" fmla="*/ 119 w 121"/>
                    <a:gd name="T57" fmla="*/ 9 h 30"/>
                    <a:gd name="T58" fmla="*/ 118 w 121"/>
                    <a:gd name="T59" fmla="*/ 7 h 30"/>
                    <a:gd name="T60" fmla="*/ 116 w 121"/>
                    <a:gd name="T61" fmla="*/ 4 h 30"/>
                    <a:gd name="T62" fmla="*/ 114 w 121"/>
                    <a:gd name="T63" fmla="*/ 2 h 30"/>
                    <a:gd name="T64" fmla="*/ 111 w 121"/>
                    <a:gd name="T65" fmla="*/ 1 h 30"/>
                    <a:gd name="T66" fmla="*/ 109 w 121"/>
                    <a:gd name="T67" fmla="*/ 0 h 30"/>
                    <a:gd name="T68" fmla="*/ 106 w 121"/>
                    <a:gd name="T69" fmla="*/ 0 h 30"/>
                    <a:gd name="T70" fmla="*/ 106 w 121"/>
                    <a:gd name="T7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21" h="30">
                      <a:moveTo>
                        <a:pt x="106" y="0"/>
                      </a:move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3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8"/>
                      </a:lnTo>
                      <a:lnTo>
                        <a:pt x="1" y="21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2" y="29"/>
                      </a:lnTo>
                      <a:lnTo>
                        <a:pt x="15" y="30"/>
                      </a:lnTo>
                      <a:lnTo>
                        <a:pt x="106" y="30"/>
                      </a:lnTo>
                      <a:lnTo>
                        <a:pt x="109" y="29"/>
                      </a:lnTo>
                      <a:lnTo>
                        <a:pt x="111" y="29"/>
                      </a:lnTo>
                      <a:lnTo>
                        <a:pt x="114" y="27"/>
                      </a:lnTo>
                      <a:lnTo>
                        <a:pt x="116" y="26"/>
                      </a:lnTo>
                      <a:lnTo>
                        <a:pt x="118" y="24"/>
                      </a:lnTo>
                      <a:lnTo>
                        <a:pt x="119" y="21"/>
                      </a:lnTo>
                      <a:lnTo>
                        <a:pt x="121" y="18"/>
                      </a:lnTo>
                      <a:lnTo>
                        <a:pt x="121" y="15"/>
                      </a:lnTo>
                      <a:lnTo>
                        <a:pt x="121" y="12"/>
                      </a:lnTo>
                      <a:lnTo>
                        <a:pt x="119" y="9"/>
                      </a:lnTo>
                      <a:lnTo>
                        <a:pt x="118" y="7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11" y="1"/>
                      </a:lnTo>
                      <a:lnTo>
                        <a:pt x="109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Freeform 18"/>
                <p:cNvSpPr>
                  <a:spLocks/>
                </p:cNvSpPr>
                <p:nvPr/>
              </p:nvSpPr>
              <p:spPr bwMode="auto">
                <a:xfrm>
                  <a:off x="447675" y="3252788"/>
                  <a:ext cx="38100" cy="9525"/>
                </a:xfrm>
                <a:custGeom>
                  <a:avLst/>
                  <a:gdLst>
                    <a:gd name="T0" fmla="*/ 105 w 120"/>
                    <a:gd name="T1" fmla="*/ 0 h 30"/>
                    <a:gd name="T2" fmla="*/ 15 w 120"/>
                    <a:gd name="T3" fmla="*/ 0 h 30"/>
                    <a:gd name="T4" fmla="*/ 11 w 120"/>
                    <a:gd name="T5" fmla="*/ 0 h 30"/>
                    <a:gd name="T6" fmla="*/ 9 w 120"/>
                    <a:gd name="T7" fmla="*/ 1 h 30"/>
                    <a:gd name="T8" fmla="*/ 6 w 120"/>
                    <a:gd name="T9" fmla="*/ 2 h 30"/>
                    <a:gd name="T10" fmla="*/ 4 w 120"/>
                    <a:gd name="T11" fmla="*/ 5 h 30"/>
                    <a:gd name="T12" fmla="*/ 2 w 120"/>
                    <a:gd name="T13" fmla="*/ 7 h 30"/>
                    <a:gd name="T14" fmla="*/ 1 w 120"/>
                    <a:gd name="T15" fmla="*/ 10 h 30"/>
                    <a:gd name="T16" fmla="*/ 0 w 120"/>
                    <a:gd name="T17" fmla="*/ 12 h 30"/>
                    <a:gd name="T18" fmla="*/ 0 w 120"/>
                    <a:gd name="T19" fmla="*/ 15 h 30"/>
                    <a:gd name="T20" fmla="*/ 0 w 120"/>
                    <a:gd name="T21" fmla="*/ 19 h 30"/>
                    <a:gd name="T22" fmla="*/ 1 w 120"/>
                    <a:gd name="T23" fmla="*/ 22 h 30"/>
                    <a:gd name="T24" fmla="*/ 2 w 120"/>
                    <a:gd name="T25" fmla="*/ 24 h 30"/>
                    <a:gd name="T26" fmla="*/ 4 w 120"/>
                    <a:gd name="T27" fmla="*/ 26 h 30"/>
                    <a:gd name="T28" fmla="*/ 6 w 120"/>
                    <a:gd name="T29" fmla="*/ 28 h 30"/>
                    <a:gd name="T30" fmla="*/ 9 w 120"/>
                    <a:gd name="T31" fmla="*/ 29 h 30"/>
                    <a:gd name="T32" fmla="*/ 11 w 120"/>
                    <a:gd name="T33" fmla="*/ 30 h 30"/>
                    <a:gd name="T34" fmla="*/ 15 w 120"/>
                    <a:gd name="T35" fmla="*/ 30 h 30"/>
                    <a:gd name="T36" fmla="*/ 105 w 120"/>
                    <a:gd name="T37" fmla="*/ 30 h 30"/>
                    <a:gd name="T38" fmla="*/ 108 w 120"/>
                    <a:gd name="T39" fmla="*/ 30 h 30"/>
                    <a:gd name="T40" fmla="*/ 111 w 120"/>
                    <a:gd name="T41" fmla="*/ 29 h 30"/>
                    <a:gd name="T42" fmla="*/ 113 w 120"/>
                    <a:gd name="T43" fmla="*/ 28 h 30"/>
                    <a:gd name="T44" fmla="*/ 115 w 120"/>
                    <a:gd name="T45" fmla="*/ 26 h 30"/>
                    <a:gd name="T46" fmla="*/ 117 w 120"/>
                    <a:gd name="T47" fmla="*/ 24 h 30"/>
                    <a:gd name="T48" fmla="*/ 119 w 120"/>
                    <a:gd name="T49" fmla="*/ 22 h 30"/>
                    <a:gd name="T50" fmla="*/ 120 w 120"/>
                    <a:gd name="T51" fmla="*/ 19 h 30"/>
                    <a:gd name="T52" fmla="*/ 120 w 120"/>
                    <a:gd name="T53" fmla="*/ 15 h 30"/>
                    <a:gd name="T54" fmla="*/ 120 w 120"/>
                    <a:gd name="T55" fmla="*/ 12 h 30"/>
                    <a:gd name="T56" fmla="*/ 119 w 120"/>
                    <a:gd name="T57" fmla="*/ 10 h 30"/>
                    <a:gd name="T58" fmla="*/ 117 w 120"/>
                    <a:gd name="T59" fmla="*/ 7 h 30"/>
                    <a:gd name="T60" fmla="*/ 115 w 120"/>
                    <a:gd name="T61" fmla="*/ 5 h 30"/>
                    <a:gd name="T62" fmla="*/ 113 w 120"/>
                    <a:gd name="T63" fmla="*/ 2 h 30"/>
                    <a:gd name="T64" fmla="*/ 111 w 120"/>
                    <a:gd name="T65" fmla="*/ 1 h 30"/>
                    <a:gd name="T66" fmla="*/ 108 w 120"/>
                    <a:gd name="T67" fmla="*/ 0 h 30"/>
                    <a:gd name="T68" fmla="*/ 105 w 120"/>
                    <a:gd name="T69" fmla="*/ 0 h 30"/>
                    <a:gd name="T70" fmla="*/ 105 w 120"/>
                    <a:gd name="T7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20" h="30">
                      <a:moveTo>
                        <a:pt x="105" y="0"/>
                      </a:moveTo>
                      <a:lnTo>
                        <a:pt x="15" y="0"/>
                      </a:lnTo>
                      <a:lnTo>
                        <a:pt x="11" y="0"/>
                      </a:lnTo>
                      <a:lnTo>
                        <a:pt x="9" y="1"/>
                      </a:lnTo>
                      <a:lnTo>
                        <a:pt x="6" y="2"/>
                      </a:lnTo>
                      <a:lnTo>
                        <a:pt x="4" y="5"/>
                      </a:lnTo>
                      <a:lnTo>
                        <a:pt x="2" y="7"/>
                      </a:lnTo>
                      <a:lnTo>
                        <a:pt x="1" y="10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1" y="22"/>
                      </a:lnTo>
                      <a:lnTo>
                        <a:pt x="2" y="24"/>
                      </a:lnTo>
                      <a:lnTo>
                        <a:pt x="4" y="26"/>
                      </a:lnTo>
                      <a:lnTo>
                        <a:pt x="6" y="28"/>
                      </a:lnTo>
                      <a:lnTo>
                        <a:pt x="9" y="29"/>
                      </a:lnTo>
                      <a:lnTo>
                        <a:pt x="11" y="30"/>
                      </a:lnTo>
                      <a:lnTo>
                        <a:pt x="15" y="30"/>
                      </a:lnTo>
                      <a:lnTo>
                        <a:pt x="105" y="30"/>
                      </a:lnTo>
                      <a:lnTo>
                        <a:pt x="108" y="30"/>
                      </a:lnTo>
                      <a:lnTo>
                        <a:pt x="111" y="29"/>
                      </a:lnTo>
                      <a:lnTo>
                        <a:pt x="113" y="28"/>
                      </a:lnTo>
                      <a:lnTo>
                        <a:pt x="115" y="26"/>
                      </a:lnTo>
                      <a:lnTo>
                        <a:pt x="117" y="24"/>
                      </a:lnTo>
                      <a:lnTo>
                        <a:pt x="119" y="22"/>
                      </a:lnTo>
                      <a:lnTo>
                        <a:pt x="120" y="19"/>
                      </a:lnTo>
                      <a:lnTo>
                        <a:pt x="120" y="15"/>
                      </a:lnTo>
                      <a:lnTo>
                        <a:pt x="120" y="12"/>
                      </a:lnTo>
                      <a:lnTo>
                        <a:pt x="119" y="10"/>
                      </a:lnTo>
                      <a:lnTo>
                        <a:pt x="117" y="7"/>
                      </a:lnTo>
                      <a:lnTo>
                        <a:pt x="115" y="5"/>
                      </a:lnTo>
                      <a:lnTo>
                        <a:pt x="113" y="2"/>
                      </a:lnTo>
                      <a:lnTo>
                        <a:pt x="111" y="1"/>
                      </a:lnTo>
                      <a:lnTo>
                        <a:pt x="108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0" name="Group 17"/>
            <p:cNvGrpSpPr/>
            <p:nvPr/>
          </p:nvGrpSpPr>
          <p:grpSpPr>
            <a:xfrm>
              <a:off x="7804718" y="3922748"/>
              <a:ext cx="136150" cy="131612"/>
              <a:chOff x="5514975" y="831850"/>
              <a:chExt cx="238125" cy="230188"/>
            </a:xfrm>
            <a:solidFill>
              <a:sysClr val="window" lastClr="FFFFFF"/>
            </a:solidFill>
          </p:grpSpPr>
          <p:sp>
            <p:nvSpPr>
              <p:cNvPr id="283" name="Freeform 87"/>
              <p:cNvSpPr>
                <a:spLocks noEditPoints="1"/>
              </p:cNvSpPr>
              <p:nvPr/>
            </p:nvSpPr>
            <p:spPr bwMode="auto">
              <a:xfrm>
                <a:off x="5605463" y="1004888"/>
                <a:ext cx="57150" cy="57150"/>
              </a:xfrm>
              <a:custGeom>
                <a:avLst/>
                <a:gdLst>
                  <a:gd name="T0" fmla="*/ 79 w 182"/>
                  <a:gd name="T1" fmla="*/ 150 h 181"/>
                  <a:gd name="T2" fmla="*/ 63 w 182"/>
                  <a:gd name="T3" fmla="*/ 144 h 181"/>
                  <a:gd name="T4" fmla="*/ 49 w 182"/>
                  <a:gd name="T5" fmla="*/ 133 h 181"/>
                  <a:gd name="T6" fmla="*/ 38 w 182"/>
                  <a:gd name="T7" fmla="*/ 119 h 181"/>
                  <a:gd name="T8" fmla="*/ 32 w 182"/>
                  <a:gd name="T9" fmla="*/ 103 h 181"/>
                  <a:gd name="T10" fmla="*/ 30 w 182"/>
                  <a:gd name="T11" fmla="*/ 85 h 181"/>
                  <a:gd name="T12" fmla="*/ 35 w 182"/>
                  <a:gd name="T13" fmla="*/ 66 h 181"/>
                  <a:gd name="T14" fmla="*/ 44 w 182"/>
                  <a:gd name="T15" fmla="*/ 51 h 181"/>
                  <a:gd name="T16" fmla="*/ 57 w 182"/>
                  <a:gd name="T17" fmla="*/ 41 h 181"/>
                  <a:gd name="T18" fmla="*/ 73 w 182"/>
                  <a:gd name="T19" fmla="*/ 32 h 181"/>
                  <a:gd name="T20" fmla="*/ 91 w 182"/>
                  <a:gd name="T21" fmla="*/ 30 h 181"/>
                  <a:gd name="T22" fmla="*/ 109 w 182"/>
                  <a:gd name="T23" fmla="*/ 32 h 181"/>
                  <a:gd name="T24" fmla="*/ 125 w 182"/>
                  <a:gd name="T25" fmla="*/ 41 h 181"/>
                  <a:gd name="T26" fmla="*/ 138 w 182"/>
                  <a:gd name="T27" fmla="*/ 51 h 181"/>
                  <a:gd name="T28" fmla="*/ 146 w 182"/>
                  <a:gd name="T29" fmla="*/ 66 h 181"/>
                  <a:gd name="T30" fmla="*/ 152 w 182"/>
                  <a:gd name="T31" fmla="*/ 85 h 181"/>
                  <a:gd name="T32" fmla="*/ 151 w 182"/>
                  <a:gd name="T33" fmla="*/ 103 h 181"/>
                  <a:gd name="T34" fmla="*/ 144 w 182"/>
                  <a:gd name="T35" fmla="*/ 119 h 181"/>
                  <a:gd name="T36" fmla="*/ 133 w 182"/>
                  <a:gd name="T37" fmla="*/ 133 h 181"/>
                  <a:gd name="T38" fmla="*/ 120 w 182"/>
                  <a:gd name="T39" fmla="*/ 144 h 181"/>
                  <a:gd name="T40" fmla="*/ 103 w 182"/>
                  <a:gd name="T41" fmla="*/ 150 h 181"/>
                  <a:gd name="T42" fmla="*/ 91 w 182"/>
                  <a:gd name="T43" fmla="*/ 0 h 181"/>
                  <a:gd name="T44" fmla="*/ 64 w 182"/>
                  <a:gd name="T45" fmla="*/ 4 h 181"/>
                  <a:gd name="T46" fmla="*/ 40 w 182"/>
                  <a:gd name="T47" fmla="*/ 15 h 181"/>
                  <a:gd name="T48" fmla="*/ 21 w 182"/>
                  <a:gd name="T49" fmla="*/ 33 h 181"/>
                  <a:gd name="T50" fmla="*/ 7 w 182"/>
                  <a:gd name="T51" fmla="*/ 55 h 181"/>
                  <a:gd name="T52" fmla="*/ 0 w 182"/>
                  <a:gd name="T53" fmla="*/ 81 h 181"/>
                  <a:gd name="T54" fmla="*/ 2 w 182"/>
                  <a:gd name="T55" fmla="*/ 108 h 181"/>
                  <a:gd name="T56" fmla="*/ 11 w 182"/>
                  <a:gd name="T57" fmla="*/ 134 h 181"/>
                  <a:gd name="T58" fmla="*/ 27 w 182"/>
                  <a:gd name="T59" fmla="*/ 154 h 181"/>
                  <a:gd name="T60" fmla="*/ 48 w 182"/>
                  <a:gd name="T61" fmla="*/ 170 h 181"/>
                  <a:gd name="T62" fmla="*/ 72 w 182"/>
                  <a:gd name="T63" fmla="*/ 179 h 181"/>
                  <a:gd name="T64" fmla="*/ 100 w 182"/>
                  <a:gd name="T65" fmla="*/ 181 h 181"/>
                  <a:gd name="T66" fmla="*/ 126 w 182"/>
                  <a:gd name="T67" fmla="*/ 174 h 181"/>
                  <a:gd name="T68" fmla="*/ 148 w 182"/>
                  <a:gd name="T69" fmla="*/ 161 h 181"/>
                  <a:gd name="T70" fmla="*/ 167 w 182"/>
                  <a:gd name="T71" fmla="*/ 141 h 181"/>
                  <a:gd name="T72" fmla="*/ 177 w 182"/>
                  <a:gd name="T73" fmla="*/ 118 h 181"/>
                  <a:gd name="T74" fmla="*/ 182 w 182"/>
                  <a:gd name="T75" fmla="*/ 90 h 181"/>
                  <a:gd name="T76" fmla="*/ 177 w 182"/>
                  <a:gd name="T77" fmla="*/ 63 h 181"/>
                  <a:gd name="T78" fmla="*/ 167 w 182"/>
                  <a:gd name="T79" fmla="*/ 40 h 181"/>
                  <a:gd name="T80" fmla="*/ 148 w 182"/>
                  <a:gd name="T81" fmla="*/ 20 h 181"/>
                  <a:gd name="T82" fmla="*/ 126 w 182"/>
                  <a:gd name="T83" fmla="*/ 6 h 181"/>
                  <a:gd name="T84" fmla="*/ 100 w 182"/>
                  <a:gd name="T8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2" h="181">
                    <a:moveTo>
                      <a:pt x="91" y="151"/>
                    </a:moveTo>
                    <a:lnTo>
                      <a:pt x="85" y="150"/>
                    </a:lnTo>
                    <a:lnTo>
                      <a:pt x="79" y="150"/>
                    </a:lnTo>
                    <a:lnTo>
                      <a:pt x="73" y="148"/>
                    </a:lnTo>
                    <a:lnTo>
                      <a:pt x="68" y="146"/>
                    </a:lnTo>
                    <a:lnTo>
                      <a:pt x="63" y="144"/>
                    </a:lnTo>
                    <a:lnTo>
                      <a:pt x="57" y="140"/>
                    </a:lnTo>
                    <a:lnTo>
                      <a:pt x="53" y="137"/>
                    </a:lnTo>
                    <a:lnTo>
                      <a:pt x="49" y="133"/>
                    </a:lnTo>
                    <a:lnTo>
                      <a:pt x="44" y="129"/>
                    </a:lnTo>
                    <a:lnTo>
                      <a:pt x="41" y="124"/>
                    </a:lnTo>
                    <a:lnTo>
                      <a:pt x="38" y="119"/>
                    </a:lnTo>
                    <a:lnTo>
                      <a:pt x="35" y="114"/>
                    </a:lnTo>
                    <a:lnTo>
                      <a:pt x="34" y="108"/>
                    </a:lnTo>
                    <a:lnTo>
                      <a:pt x="32" y="103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85"/>
                    </a:lnTo>
                    <a:lnTo>
                      <a:pt x="32" y="78"/>
                    </a:lnTo>
                    <a:lnTo>
                      <a:pt x="34" y="73"/>
                    </a:lnTo>
                    <a:lnTo>
                      <a:pt x="35" y="66"/>
                    </a:lnTo>
                    <a:lnTo>
                      <a:pt x="38" y="61"/>
                    </a:lnTo>
                    <a:lnTo>
                      <a:pt x="41" y="57"/>
                    </a:lnTo>
                    <a:lnTo>
                      <a:pt x="44" y="51"/>
                    </a:lnTo>
                    <a:lnTo>
                      <a:pt x="49" y="47"/>
                    </a:lnTo>
                    <a:lnTo>
                      <a:pt x="53" y="44"/>
                    </a:lnTo>
                    <a:lnTo>
                      <a:pt x="57" y="41"/>
                    </a:lnTo>
                    <a:lnTo>
                      <a:pt x="63" y="37"/>
                    </a:lnTo>
                    <a:lnTo>
                      <a:pt x="67" y="34"/>
                    </a:lnTo>
                    <a:lnTo>
                      <a:pt x="73" y="32"/>
                    </a:lnTo>
                    <a:lnTo>
                      <a:pt x="79" y="31"/>
                    </a:lnTo>
                    <a:lnTo>
                      <a:pt x="85" y="30"/>
                    </a:lnTo>
                    <a:lnTo>
                      <a:pt x="91" y="30"/>
                    </a:lnTo>
                    <a:lnTo>
                      <a:pt x="97" y="30"/>
                    </a:lnTo>
                    <a:lnTo>
                      <a:pt x="103" y="31"/>
                    </a:lnTo>
                    <a:lnTo>
                      <a:pt x="109" y="32"/>
                    </a:lnTo>
                    <a:lnTo>
                      <a:pt x="114" y="34"/>
                    </a:lnTo>
                    <a:lnTo>
                      <a:pt x="120" y="37"/>
                    </a:lnTo>
                    <a:lnTo>
                      <a:pt x="125" y="41"/>
                    </a:lnTo>
                    <a:lnTo>
                      <a:pt x="129" y="44"/>
                    </a:lnTo>
                    <a:lnTo>
                      <a:pt x="133" y="47"/>
                    </a:lnTo>
                    <a:lnTo>
                      <a:pt x="138" y="51"/>
                    </a:lnTo>
                    <a:lnTo>
                      <a:pt x="141" y="57"/>
                    </a:lnTo>
                    <a:lnTo>
                      <a:pt x="144" y="61"/>
                    </a:lnTo>
                    <a:lnTo>
                      <a:pt x="146" y="66"/>
                    </a:lnTo>
                    <a:lnTo>
                      <a:pt x="148" y="73"/>
                    </a:lnTo>
                    <a:lnTo>
                      <a:pt x="151" y="78"/>
                    </a:lnTo>
                    <a:lnTo>
                      <a:pt x="152" y="85"/>
                    </a:lnTo>
                    <a:lnTo>
                      <a:pt x="152" y="90"/>
                    </a:lnTo>
                    <a:lnTo>
                      <a:pt x="152" y="96"/>
                    </a:lnTo>
                    <a:lnTo>
                      <a:pt x="151" y="103"/>
                    </a:lnTo>
                    <a:lnTo>
                      <a:pt x="148" y="108"/>
                    </a:lnTo>
                    <a:lnTo>
                      <a:pt x="146" y="114"/>
                    </a:lnTo>
                    <a:lnTo>
                      <a:pt x="144" y="119"/>
                    </a:lnTo>
                    <a:lnTo>
                      <a:pt x="141" y="124"/>
                    </a:lnTo>
                    <a:lnTo>
                      <a:pt x="138" y="129"/>
                    </a:lnTo>
                    <a:lnTo>
                      <a:pt x="133" y="133"/>
                    </a:lnTo>
                    <a:lnTo>
                      <a:pt x="129" y="137"/>
                    </a:lnTo>
                    <a:lnTo>
                      <a:pt x="125" y="140"/>
                    </a:lnTo>
                    <a:lnTo>
                      <a:pt x="120" y="144"/>
                    </a:lnTo>
                    <a:lnTo>
                      <a:pt x="114" y="146"/>
                    </a:lnTo>
                    <a:lnTo>
                      <a:pt x="109" y="148"/>
                    </a:lnTo>
                    <a:lnTo>
                      <a:pt x="103" y="150"/>
                    </a:lnTo>
                    <a:lnTo>
                      <a:pt x="97" y="150"/>
                    </a:lnTo>
                    <a:lnTo>
                      <a:pt x="91" y="151"/>
                    </a:lnTo>
                    <a:close/>
                    <a:moveTo>
                      <a:pt x="91" y="0"/>
                    </a:moveTo>
                    <a:lnTo>
                      <a:pt x="82" y="0"/>
                    </a:lnTo>
                    <a:lnTo>
                      <a:pt x="72" y="1"/>
                    </a:lnTo>
                    <a:lnTo>
                      <a:pt x="64" y="4"/>
                    </a:lnTo>
                    <a:lnTo>
                      <a:pt x="55" y="6"/>
                    </a:lnTo>
                    <a:lnTo>
                      <a:pt x="48" y="11"/>
                    </a:lnTo>
                    <a:lnTo>
                      <a:pt x="40" y="15"/>
                    </a:lnTo>
                    <a:lnTo>
                      <a:pt x="34" y="20"/>
                    </a:lnTo>
                    <a:lnTo>
                      <a:pt x="27" y="27"/>
                    </a:lnTo>
                    <a:lnTo>
                      <a:pt x="21" y="33"/>
                    </a:lnTo>
                    <a:lnTo>
                      <a:pt x="15" y="40"/>
                    </a:lnTo>
                    <a:lnTo>
                      <a:pt x="11" y="47"/>
                    </a:lnTo>
                    <a:lnTo>
                      <a:pt x="7" y="55"/>
                    </a:lnTo>
                    <a:lnTo>
                      <a:pt x="5" y="63"/>
                    </a:lnTo>
                    <a:lnTo>
                      <a:pt x="2" y="72"/>
                    </a:lnTo>
                    <a:lnTo>
                      <a:pt x="0" y="81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2" y="108"/>
                    </a:lnTo>
                    <a:lnTo>
                      <a:pt x="5" y="118"/>
                    </a:lnTo>
                    <a:lnTo>
                      <a:pt x="7" y="125"/>
                    </a:lnTo>
                    <a:lnTo>
                      <a:pt x="11" y="134"/>
                    </a:lnTo>
                    <a:lnTo>
                      <a:pt x="15" y="141"/>
                    </a:lnTo>
                    <a:lnTo>
                      <a:pt x="21" y="148"/>
                    </a:lnTo>
                    <a:lnTo>
                      <a:pt x="27" y="154"/>
                    </a:lnTo>
                    <a:lnTo>
                      <a:pt x="34" y="161"/>
                    </a:lnTo>
                    <a:lnTo>
                      <a:pt x="40" y="166"/>
                    </a:lnTo>
                    <a:lnTo>
                      <a:pt x="48" y="170"/>
                    </a:lnTo>
                    <a:lnTo>
                      <a:pt x="55" y="174"/>
                    </a:lnTo>
                    <a:lnTo>
                      <a:pt x="64" y="177"/>
                    </a:lnTo>
                    <a:lnTo>
                      <a:pt x="72" y="179"/>
                    </a:lnTo>
                    <a:lnTo>
                      <a:pt x="82" y="181"/>
                    </a:lnTo>
                    <a:lnTo>
                      <a:pt x="91" y="181"/>
                    </a:lnTo>
                    <a:lnTo>
                      <a:pt x="100" y="181"/>
                    </a:lnTo>
                    <a:lnTo>
                      <a:pt x="109" y="179"/>
                    </a:lnTo>
                    <a:lnTo>
                      <a:pt x="118" y="177"/>
                    </a:lnTo>
                    <a:lnTo>
                      <a:pt x="126" y="174"/>
                    </a:lnTo>
                    <a:lnTo>
                      <a:pt x="135" y="170"/>
                    </a:lnTo>
                    <a:lnTo>
                      <a:pt x="142" y="166"/>
                    </a:lnTo>
                    <a:lnTo>
                      <a:pt x="148" y="161"/>
                    </a:lnTo>
                    <a:lnTo>
                      <a:pt x="155" y="154"/>
                    </a:lnTo>
                    <a:lnTo>
                      <a:pt x="161" y="148"/>
                    </a:lnTo>
                    <a:lnTo>
                      <a:pt x="167" y="141"/>
                    </a:lnTo>
                    <a:lnTo>
                      <a:pt x="171" y="134"/>
                    </a:lnTo>
                    <a:lnTo>
                      <a:pt x="174" y="125"/>
                    </a:lnTo>
                    <a:lnTo>
                      <a:pt x="177" y="118"/>
                    </a:lnTo>
                    <a:lnTo>
                      <a:pt x="180" y="108"/>
                    </a:lnTo>
                    <a:lnTo>
                      <a:pt x="182" y="100"/>
                    </a:lnTo>
                    <a:lnTo>
                      <a:pt x="182" y="90"/>
                    </a:lnTo>
                    <a:lnTo>
                      <a:pt x="182" y="81"/>
                    </a:lnTo>
                    <a:lnTo>
                      <a:pt x="180" y="72"/>
                    </a:lnTo>
                    <a:lnTo>
                      <a:pt x="177" y="63"/>
                    </a:lnTo>
                    <a:lnTo>
                      <a:pt x="174" y="55"/>
                    </a:lnTo>
                    <a:lnTo>
                      <a:pt x="171" y="47"/>
                    </a:lnTo>
                    <a:lnTo>
                      <a:pt x="167" y="40"/>
                    </a:lnTo>
                    <a:lnTo>
                      <a:pt x="161" y="33"/>
                    </a:lnTo>
                    <a:lnTo>
                      <a:pt x="155" y="27"/>
                    </a:lnTo>
                    <a:lnTo>
                      <a:pt x="148" y="20"/>
                    </a:lnTo>
                    <a:lnTo>
                      <a:pt x="142" y="15"/>
                    </a:lnTo>
                    <a:lnTo>
                      <a:pt x="135" y="11"/>
                    </a:lnTo>
                    <a:lnTo>
                      <a:pt x="126" y="6"/>
                    </a:lnTo>
                    <a:lnTo>
                      <a:pt x="118" y="4"/>
                    </a:lnTo>
                    <a:lnTo>
                      <a:pt x="109" y="1"/>
                    </a:lnTo>
                    <a:lnTo>
                      <a:pt x="100" y="0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88"/>
              <p:cNvSpPr>
                <a:spLocks/>
              </p:cNvSpPr>
              <p:nvPr/>
            </p:nvSpPr>
            <p:spPr bwMode="auto">
              <a:xfrm>
                <a:off x="5581650" y="946150"/>
                <a:ext cx="104775" cy="25400"/>
              </a:xfrm>
              <a:custGeom>
                <a:avLst/>
                <a:gdLst>
                  <a:gd name="T0" fmla="*/ 0 w 332"/>
                  <a:gd name="T1" fmla="*/ 53 h 78"/>
                  <a:gd name="T2" fmla="*/ 18 w 332"/>
                  <a:gd name="T3" fmla="*/ 78 h 78"/>
                  <a:gd name="T4" fmla="*/ 35 w 332"/>
                  <a:gd name="T5" fmla="*/ 67 h 78"/>
                  <a:gd name="T6" fmla="*/ 52 w 332"/>
                  <a:gd name="T7" fmla="*/ 58 h 78"/>
                  <a:gd name="T8" fmla="*/ 70 w 332"/>
                  <a:gd name="T9" fmla="*/ 49 h 78"/>
                  <a:gd name="T10" fmla="*/ 88 w 332"/>
                  <a:gd name="T11" fmla="*/ 43 h 78"/>
                  <a:gd name="T12" fmla="*/ 107 w 332"/>
                  <a:gd name="T13" fmla="*/ 37 h 78"/>
                  <a:gd name="T14" fmla="*/ 127 w 332"/>
                  <a:gd name="T15" fmla="*/ 34 h 78"/>
                  <a:gd name="T16" fmla="*/ 146 w 332"/>
                  <a:gd name="T17" fmla="*/ 31 h 78"/>
                  <a:gd name="T18" fmla="*/ 166 w 332"/>
                  <a:gd name="T19" fmla="*/ 31 h 78"/>
                  <a:gd name="T20" fmla="*/ 186 w 332"/>
                  <a:gd name="T21" fmla="*/ 31 h 78"/>
                  <a:gd name="T22" fmla="*/ 205 w 332"/>
                  <a:gd name="T23" fmla="*/ 33 h 78"/>
                  <a:gd name="T24" fmla="*/ 225 w 332"/>
                  <a:gd name="T25" fmla="*/ 37 h 78"/>
                  <a:gd name="T26" fmla="*/ 244 w 332"/>
                  <a:gd name="T27" fmla="*/ 43 h 78"/>
                  <a:gd name="T28" fmla="*/ 262 w 332"/>
                  <a:gd name="T29" fmla="*/ 49 h 78"/>
                  <a:gd name="T30" fmla="*/ 280 w 332"/>
                  <a:gd name="T31" fmla="*/ 58 h 78"/>
                  <a:gd name="T32" fmla="*/ 297 w 332"/>
                  <a:gd name="T33" fmla="*/ 67 h 78"/>
                  <a:gd name="T34" fmla="*/ 315 w 332"/>
                  <a:gd name="T35" fmla="*/ 78 h 78"/>
                  <a:gd name="T36" fmla="*/ 332 w 332"/>
                  <a:gd name="T37" fmla="*/ 53 h 78"/>
                  <a:gd name="T38" fmla="*/ 314 w 332"/>
                  <a:gd name="T39" fmla="*/ 40 h 78"/>
                  <a:gd name="T40" fmla="*/ 294 w 332"/>
                  <a:gd name="T41" fmla="*/ 30 h 78"/>
                  <a:gd name="T42" fmla="*/ 274 w 332"/>
                  <a:gd name="T43" fmla="*/ 21 h 78"/>
                  <a:gd name="T44" fmla="*/ 253 w 332"/>
                  <a:gd name="T45" fmla="*/ 14 h 78"/>
                  <a:gd name="T46" fmla="*/ 232 w 332"/>
                  <a:gd name="T47" fmla="*/ 8 h 78"/>
                  <a:gd name="T48" fmla="*/ 211 w 332"/>
                  <a:gd name="T49" fmla="*/ 4 h 78"/>
                  <a:gd name="T50" fmla="*/ 188 w 332"/>
                  <a:gd name="T51" fmla="*/ 1 h 78"/>
                  <a:gd name="T52" fmla="*/ 166 w 332"/>
                  <a:gd name="T53" fmla="*/ 0 h 78"/>
                  <a:gd name="T54" fmla="*/ 144 w 332"/>
                  <a:gd name="T55" fmla="*/ 1 h 78"/>
                  <a:gd name="T56" fmla="*/ 122 w 332"/>
                  <a:gd name="T57" fmla="*/ 4 h 78"/>
                  <a:gd name="T58" fmla="*/ 100 w 332"/>
                  <a:gd name="T59" fmla="*/ 8 h 78"/>
                  <a:gd name="T60" fmla="*/ 79 w 332"/>
                  <a:gd name="T61" fmla="*/ 14 h 78"/>
                  <a:gd name="T62" fmla="*/ 58 w 332"/>
                  <a:gd name="T63" fmla="*/ 21 h 78"/>
                  <a:gd name="T64" fmla="*/ 38 w 332"/>
                  <a:gd name="T65" fmla="*/ 31 h 78"/>
                  <a:gd name="T66" fmla="*/ 19 w 332"/>
                  <a:gd name="T67" fmla="*/ 40 h 78"/>
                  <a:gd name="T68" fmla="*/ 0 w 332"/>
                  <a:gd name="T69" fmla="*/ 5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78">
                    <a:moveTo>
                      <a:pt x="0" y="53"/>
                    </a:moveTo>
                    <a:lnTo>
                      <a:pt x="18" y="78"/>
                    </a:lnTo>
                    <a:lnTo>
                      <a:pt x="35" y="67"/>
                    </a:lnTo>
                    <a:lnTo>
                      <a:pt x="52" y="58"/>
                    </a:lnTo>
                    <a:lnTo>
                      <a:pt x="70" y="49"/>
                    </a:lnTo>
                    <a:lnTo>
                      <a:pt x="88" y="43"/>
                    </a:lnTo>
                    <a:lnTo>
                      <a:pt x="107" y="37"/>
                    </a:lnTo>
                    <a:lnTo>
                      <a:pt x="127" y="34"/>
                    </a:lnTo>
                    <a:lnTo>
                      <a:pt x="146" y="31"/>
                    </a:lnTo>
                    <a:lnTo>
                      <a:pt x="166" y="31"/>
                    </a:lnTo>
                    <a:lnTo>
                      <a:pt x="186" y="31"/>
                    </a:lnTo>
                    <a:lnTo>
                      <a:pt x="205" y="33"/>
                    </a:lnTo>
                    <a:lnTo>
                      <a:pt x="225" y="37"/>
                    </a:lnTo>
                    <a:lnTo>
                      <a:pt x="244" y="43"/>
                    </a:lnTo>
                    <a:lnTo>
                      <a:pt x="262" y="49"/>
                    </a:lnTo>
                    <a:lnTo>
                      <a:pt x="280" y="58"/>
                    </a:lnTo>
                    <a:lnTo>
                      <a:pt x="297" y="67"/>
                    </a:lnTo>
                    <a:lnTo>
                      <a:pt x="315" y="78"/>
                    </a:lnTo>
                    <a:lnTo>
                      <a:pt x="332" y="53"/>
                    </a:lnTo>
                    <a:lnTo>
                      <a:pt x="314" y="40"/>
                    </a:lnTo>
                    <a:lnTo>
                      <a:pt x="294" y="30"/>
                    </a:lnTo>
                    <a:lnTo>
                      <a:pt x="274" y="21"/>
                    </a:lnTo>
                    <a:lnTo>
                      <a:pt x="253" y="14"/>
                    </a:lnTo>
                    <a:lnTo>
                      <a:pt x="232" y="8"/>
                    </a:lnTo>
                    <a:lnTo>
                      <a:pt x="211" y="4"/>
                    </a:lnTo>
                    <a:lnTo>
                      <a:pt x="188" y="1"/>
                    </a:lnTo>
                    <a:lnTo>
                      <a:pt x="166" y="0"/>
                    </a:lnTo>
                    <a:lnTo>
                      <a:pt x="144" y="1"/>
                    </a:lnTo>
                    <a:lnTo>
                      <a:pt x="122" y="4"/>
                    </a:lnTo>
                    <a:lnTo>
                      <a:pt x="100" y="8"/>
                    </a:lnTo>
                    <a:lnTo>
                      <a:pt x="79" y="14"/>
                    </a:lnTo>
                    <a:lnTo>
                      <a:pt x="58" y="21"/>
                    </a:lnTo>
                    <a:lnTo>
                      <a:pt x="38" y="31"/>
                    </a:lnTo>
                    <a:lnTo>
                      <a:pt x="19" y="40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Freeform 89"/>
              <p:cNvSpPr>
                <a:spLocks/>
              </p:cNvSpPr>
              <p:nvPr/>
            </p:nvSpPr>
            <p:spPr bwMode="auto">
              <a:xfrm>
                <a:off x="5548313" y="889000"/>
                <a:ext cx="171450" cy="34925"/>
              </a:xfrm>
              <a:custGeom>
                <a:avLst/>
                <a:gdLst>
                  <a:gd name="T0" fmla="*/ 17 w 542"/>
                  <a:gd name="T1" fmla="*/ 111 h 111"/>
                  <a:gd name="T2" fmla="*/ 46 w 542"/>
                  <a:gd name="T3" fmla="*/ 92 h 111"/>
                  <a:gd name="T4" fmla="*/ 75 w 542"/>
                  <a:gd name="T5" fmla="*/ 76 h 111"/>
                  <a:gd name="T6" fmla="*/ 106 w 542"/>
                  <a:gd name="T7" fmla="*/ 62 h 111"/>
                  <a:gd name="T8" fmla="*/ 138 w 542"/>
                  <a:gd name="T9" fmla="*/ 51 h 111"/>
                  <a:gd name="T10" fmla="*/ 170 w 542"/>
                  <a:gd name="T11" fmla="*/ 41 h 111"/>
                  <a:gd name="T12" fmla="*/ 203 w 542"/>
                  <a:gd name="T13" fmla="*/ 35 h 111"/>
                  <a:gd name="T14" fmla="*/ 237 w 542"/>
                  <a:gd name="T15" fmla="*/ 32 h 111"/>
                  <a:gd name="T16" fmla="*/ 271 w 542"/>
                  <a:gd name="T17" fmla="*/ 30 h 111"/>
                  <a:gd name="T18" fmla="*/ 305 w 542"/>
                  <a:gd name="T19" fmla="*/ 32 h 111"/>
                  <a:gd name="T20" fmla="*/ 339 w 542"/>
                  <a:gd name="T21" fmla="*/ 35 h 111"/>
                  <a:gd name="T22" fmla="*/ 371 w 542"/>
                  <a:gd name="T23" fmla="*/ 41 h 111"/>
                  <a:gd name="T24" fmla="*/ 405 w 542"/>
                  <a:gd name="T25" fmla="*/ 51 h 111"/>
                  <a:gd name="T26" fmla="*/ 436 w 542"/>
                  <a:gd name="T27" fmla="*/ 62 h 111"/>
                  <a:gd name="T28" fmla="*/ 467 w 542"/>
                  <a:gd name="T29" fmla="*/ 76 h 111"/>
                  <a:gd name="T30" fmla="*/ 496 w 542"/>
                  <a:gd name="T31" fmla="*/ 92 h 111"/>
                  <a:gd name="T32" fmla="*/ 525 w 542"/>
                  <a:gd name="T33" fmla="*/ 111 h 111"/>
                  <a:gd name="T34" fmla="*/ 527 w 542"/>
                  <a:gd name="T35" fmla="*/ 76 h 111"/>
                  <a:gd name="T36" fmla="*/ 496 w 542"/>
                  <a:gd name="T37" fmla="*/ 57 h 111"/>
                  <a:gd name="T38" fmla="*/ 464 w 542"/>
                  <a:gd name="T39" fmla="*/ 41 h 111"/>
                  <a:gd name="T40" fmla="*/ 430 w 542"/>
                  <a:gd name="T41" fmla="*/ 27 h 111"/>
                  <a:gd name="T42" fmla="*/ 396 w 542"/>
                  <a:gd name="T43" fmla="*/ 17 h 111"/>
                  <a:gd name="T44" fmla="*/ 361 w 542"/>
                  <a:gd name="T45" fmla="*/ 8 h 111"/>
                  <a:gd name="T46" fmla="*/ 325 w 542"/>
                  <a:gd name="T47" fmla="*/ 3 h 111"/>
                  <a:gd name="T48" fmla="*/ 289 w 542"/>
                  <a:gd name="T49" fmla="*/ 1 h 111"/>
                  <a:gd name="T50" fmla="*/ 252 w 542"/>
                  <a:gd name="T51" fmla="*/ 1 h 111"/>
                  <a:gd name="T52" fmla="*/ 217 w 542"/>
                  <a:gd name="T53" fmla="*/ 3 h 111"/>
                  <a:gd name="T54" fmla="*/ 180 w 542"/>
                  <a:gd name="T55" fmla="*/ 8 h 111"/>
                  <a:gd name="T56" fmla="*/ 146 w 542"/>
                  <a:gd name="T57" fmla="*/ 17 h 111"/>
                  <a:gd name="T58" fmla="*/ 112 w 542"/>
                  <a:gd name="T59" fmla="*/ 27 h 111"/>
                  <a:gd name="T60" fmla="*/ 79 w 542"/>
                  <a:gd name="T61" fmla="*/ 41 h 111"/>
                  <a:gd name="T62" fmla="*/ 46 w 542"/>
                  <a:gd name="T63" fmla="*/ 57 h 111"/>
                  <a:gd name="T64" fmla="*/ 15 w 542"/>
                  <a:gd name="T65" fmla="*/ 7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2" h="111">
                    <a:moveTo>
                      <a:pt x="0" y="86"/>
                    </a:moveTo>
                    <a:lnTo>
                      <a:pt x="17" y="111"/>
                    </a:lnTo>
                    <a:lnTo>
                      <a:pt x="31" y="101"/>
                    </a:lnTo>
                    <a:lnTo>
                      <a:pt x="46" y="92"/>
                    </a:lnTo>
                    <a:lnTo>
                      <a:pt x="60" y="83"/>
                    </a:lnTo>
                    <a:lnTo>
                      <a:pt x="75" y="76"/>
                    </a:lnTo>
                    <a:lnTo>
                      <a:pt x="90" y="68"/>
                    </a:lnTo>
                    <a:lnTo>
                      <a:pt x="106" y="62"/>
                    </a:lnTo>
                    <a:lnTo>
                      <a:pt x="121" y="56"/>
                    </a:lnTo>
                    <a:lnTo>
                      <a:pt x="138" y="51"/>
                    </a:lnTo>
                    <a:lnTo>
                      <a:pt x="154" y="46"/>
                    </a:lnTo>
                    <a:lnTo>
                      <a:pt x="170" y="41"/>
                    </a:lnTo>
                    <a:lnTo>
                      <a:pt x="187" y="38"/>
                    </a:lnTo>
                    <a:lnTo>
                      <a:pt x="203" y="35"/>
                    </a:lnTo>
                    <a:lnTo>
                      <a:pt x="220" y="33"/>
                    </a:lnTo>
                    <a:lnTo>
                      <a:pt x="237" y="32"/>
                    </a:lnTo>
                    <a:lnTo>
                      <a:pt x="253" y="31"/>
                    </a:lnTo>
                    <a:lnTo>
                      <a:pt x="271" y="30"/>
                    </a:lnTo>
                    <a:lnTo>
                      <a:pt x="288" y="31"/>
                    </a:lnTo>
                    <a:lnTo>
                      <a:pt x="305" y="32"/>
                    </a:lnTo>
                    <a:lnTo>
                      <a:pt x="322" y="33"/>
                    </a:lnTo>
                    <a:lnTo>
                      <a:pt x="339" y="35"/>
                    </a:lnTo>
                    <a:lnTo>
                      <a:pt x="355" y="38"/>
                    </a:lnTo>
                    <a:lnTo>
                      <a:pt x="371" y="41"/>
                    </a:lnTo>
                    <a:lnTo>
                      <a:pt x="389" y="46"/>
                    </a:lnTo>
                    <a:lnTo>
                      <a:pt x="405" y="51"/>
                    </a:lnTo>
                    <a:lnTo>
                      <a:pt x="420" y="56"/>
                    </a:lnTo>
                    <a:lnTo>
                      <a:pt x="436" y="62"/>
                    </a:lnTo>
                    <a:lnTo>
                      <a:pt x="451" y="68"/>
                    </a:lnTo>
                    <a:lnTo>
                      <a:pt x="467" y="76"/>
                    </a:lnTo>
                    <a:lnTo>
                      <a:pt x="482" y="83"/>
                    </a:lnTo>
                    <a:lnTo>
                      <a:pt x="496" y="92"/>
                    </a:lnTo>
                    <a:lnTo>
                      <a:pt x="511" y="101"/>
                    </a:lnTo>
                    <a:lnTo>
                      <a:pt x="525" y="111"/>
                    </a:lnTo>
                    <a:lnTo>
                      <a:pt x="542" y="86"/>
                    </a:lnTo>
                    <a:lnTo>
                      <a:pt x="527" y="76"/>
                    </a:lnTo>
                    <a:lnTo>
                      <a:pt x="512" y="66"/>
                    </a:lnTo>
                    <a:lnTo>
                      <a:pt x="496" y="57"/>
                    </a:lnTo>
                    <a:lnTo>
                      <a:pt x="480" y="49"/>
                    </a:lnTo>
                    <a:lnTo>
                      <a:pt x="464" y="41"/>
                    </a:lnTo>
                    <a:lnTo>
                      <a:pt x="448" y="34"/>
                    </a:lnTo>
                    <a:lnTo>
                      <a:pt x="430" y="27"/>
                    </a:lnTo>
                    <a:lnTo>
                      <a:pt x="413" y="22"/>
                    </a:lnTo>
                    <a:lnTo>
                      <a:pt x="396" y="17"/>
                    </a:lnTo>
                    <a:lnTo>
                      <a:pt x="379" y="12"/>
                    </a:lnTo>
                    <a:lnTo>
                      <a:pt x="361" y="8"/>
                    </a:lnTo>
                    <a:lnTo>
                      <a:pt x="343" y="5"/>
                    </a:lnTo>
                    <a:lnTo>
                      <a:pt x="325" y="3"/>
                    </a:lnTo>
                    <a:lnTo>
                      <a:pt x="307" y="1"/>
                    </a:lnTo>
                    <a:lnTo>
                      <a:pt x="289" y="1"/>
                    </a:lnTo>
                    <a:lnTo>
                      <a:pt x="271" y="0"/>
                    </a:lnTo>
                    <a:lnTo>
                      <a:pt x="252" y="1"/>
                    </a:lnTo>
                    <a:lnTo>
                      <a:pt x="234" y="1"/>
                    </a:lnTo>
                    <a:lnTo>
                      <a:pt x="217" y="3"/>
                    </a:lnTo>
                    <a:lnTo>
                      <a:pt x="199" y="5"/>
                    </a:lnTo>
                    <a:lnTo>
                      <a:pt x="180" y="8"/>
                    </a:lnTo>
                    <a:lnTo>
                      <a:pt x="163" y="12"/>
                    </a:lnTo>
                    <a:lnTo>
                      <a:pt x="146" y="17"/>
                    </a:lnTo>
                    <a:lnTo>
                      <a:pt x="129" y="22"/>
                    </a:lnTo>
                    <a:lnTo>
                      <a:pt x="112" y="27"/>
                    </a:lnTo>
                    <a:lnTo>
                      <a:pt x="95" y="34"/>
                    </a:lnTo>
                    <a:lnTo>
                      <a:pt x="79" y="41"/>
                    </a:lnTo>
                    <a:lnTo>
                      <a:pt x="62" y="49"/>
                    </a:lnTo>
                    <a:lnTo>
                      <a:pt x="46" y="57"/>
                    </a:lnTo>
                    <a:lnTo>
                      <a:pt x="30" y="66"/>
                    </a:lnTo>
                    <a:lnTo>
                      <a:pt x="15" y="76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90"/>
              <p:cNvSpPr>
                <a:spLocks/>
              </p:cNvSpPr>
              <p:nvPr/>
            </p:nvSpPr>
            <p:spPr bwMode="auto">
              <a:xfrm>
                <a:off x="5514975" y="831850"/>
                <a:ext cx="238125" cy="46038"/>
              </a:xfrm>
              <a:custGeom>
                <a:avLst/>
                <a:gdLst>
                  <a:gd name="T0" fmla="*/ 351 w 752"/>
                  <a:gd name="T1" fmla="*/ 0 h 145"/>
                  <a:gd name="T2" fmla="*/ 300 w 752"/>
                  <a:gd name="T3" fmla="*/ 5 h 145"/>
                  <a:gd name="T4" fmla="*/ 251 w 752"/>
                  <a:gd name="T5" fmla="*/ 12 h 145"/>
                  <a:gd name="T6" fmla="*/ 203 w 752"/>
                  <a:gd name="T7" fmla="*/ 24 h 145"/>
                  <a:gd name="T8" fmla="*/ 155 w 752"/>
                  <a:gd name="T9" fmla="*/ 39 h 145"/>
                  <a:gd name="T10" fmla="*/ 109 w 752"/>
                  <a:gd name="T11" fmla="*/ 57 h 145"/>
                  <a:gd name="T12" fmla="*/ 65 w 752"/>
                  <a:gd name="T13" fmla="*/ 80 h 145"/>
                  <a:gd name="T14" fmla="*/ 21 w 752"/>
                  <a:gd name="T15" fmla="*/ 105 h 145"/>
                  <a:gd name="T16" fmla="*/ 17 w 752"/>
                  <a:gd name="T17" fmla="*/ 145 h 145"/>
                  <a:gd name="T18" fmla="*/ 58 w 752"/>
                  <a:gd name="T19" fmla="*/ 118 h 145"/>
                  <a:gd name="T20" fmla="*/ 100 w 752"/>
                  <a:gd name="T21" fmla="*/ 96 h 145"/>
                  <a:gd name="T22" fmla="*/ 143 w 752"/>
                  <a:gd name="T23" fmla="*/ 75 h 145"/>
                  <a:gd name="T24" fmla="*/ 188 w 752"/>
                  <a:gd name="T25" fmla="*/ 59 h 145"/>
                  <a:gd name="T26" fmla="*/ 234 w 752"/>
                  <a:gd name="T27" fmla="*/ 46 h 145"/>
                  <a:gd name="T28" fmla="*/ 280 w 752"/>
                  <a:gd name="T29" fmla="*/ 38 h 145"/>
                  <a:gd name="T30" fmla="*/ 327 w 752"/>
                  <a:gd name="T31" fmla="*/ 33 h 145"/>
                  <a:gd name="T32" fmla="*/ 376 w 752"/>
                  <a:gd name="T33" fmla="*/ 30 h 145"/>
                  <a:gd name="T34" fmla="*/ 424 w 752"/>
                  <a:gd name="T35" fmla="*/ 33 h 145"/>
                  <a:gd name="T36" fmla="*/ 472 w 752"/>
                  <a:gd name="T37" fmla="*/ 38 h 145"/>
                  <a:gd name="T38" fmla="*/ 518 w 752"/>
                  <a:gd name="T39" fmla="*/ 46 h 145"/>
                  <a:gd name="T40" fmla="*/ 564 w 752"/>
                  <a:gd name="T41" fmla="*/ 59 h 145"/>
                  <a:gd name="T42" fmla="*/ 609 w 752"/>
                  <a:gd name="T43" fmla="*/ 75 h 145"/>
                  <a:gd name="T44" fmla="*/ 652 w 752"/>
                  <a:gd name="T45" fmla="*/ 96 h 145"/>
                  <a:gd name="T46" fmla="*/ 694 w 752"/>
                  <a:gd name="T47" fmla="*/ 118 h 145"/>
                  <a:gd name="T48" fmla="*/ 735 w 752"/>
                  <a:gd name="T49" fmla="*/ 145 h 145"/>
                  <a:gd name="T50" fmla="*/ 731 w 752"/>
                  <a:gd name="T51" fmla="*/ 105 h 145"/>
                  <a:gd name="T52" fmla="*/ 688 w 752"/>
                  <a:gd name="T53" fmla="*/ 80 h 145"/>
                  <a:gd name="T54" fmla="*/ 644 w 752"/>
                  <a:gd name="T55" fmla="*/ 57 h 145"/>
                  <a:gd name="T56" fmla="*/ 596 w 752"/>
                  <a:gd name="T57" fmla="*/ 39 h 145"/>
                  <a:gd name="T58" fmla="*/ 549 w 752"/>
                  <a:gd name="T59" fmla="*/ 24 h 145"/>
                  <a:gd name="T60" fmla="*/ 501 w 752"/>
                  <a:gd name="T61" fmla="*/ 12 h 145"/>
                  <a:gd name="T62" fmla="*/ 452 w 752"/>
                  <a:gd name="T63" fmla="*/ 5 h 145"/>
                  <a:gd name="T64" fmla="*/ 401 w 752"/>
                  <a:gd name="T6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2" h="145">
                    <a:moveTo>
                      <a:pt x="376" y="0"/>
                    </a:moveTo>
                    <a:lnTo>
                      <a:pt x="351" y="0"/>
                    </a:lnTo>
                    <a:lnTo>
                      <a:pt x="325" y="3"/>
                    </a:lnTo>
                    <a:lnTo>
                      <a:pt x="300" y="5"/>
                    </a:lnTo>
                    <a:lnTo>
                      <a:pt x="276" y="8"/>
                    </a:lnTo>
                    <a:lnTo>
                      <a:pt x="251" y="12"/>
                    </a:lnTo>
                    <a:lnTo>
                      <a:pt x="226" y="18"/>
                    </a:lnTo>
                    <a:lnTo>
                      <a:pt x="203" y="24"/>
                    </a:lnTo>
                    <a:lnTo>
                      <a:pt x="178" y="30"/>
                    </a:lnTo>
                    <a:lnTo>
                      <a:pt x="155" y="39"/>
                    </a:lnTo>
                    <a:lnTo>
                      <a:pt x="132" y="48"/>
                    </a:lnTo>
                    <a:lnTo>
                      <a:pt x="109" y="57"/>
                    </a:lnTo>
                    <a:lnTo>
                      <a:pt x="86" y="68"/>
                    </a:lnTo>
                    <a:lnTo>
                      <a:pt x="65" y="80"/>
                    </a:lnTo>
                    <a:lnTo>
                      <a:pt x="42" y="93"/>
                    </a:lnTo>
                    <a:lnTo>
                      <a:pt x="21" y="105"/>
                    </a:lnTo>
                    <a:lnTo>
                      <a:pt x="0" y="120"/>
                    </a:lnTo>
                    <a:lnTo>
                      <a:pt x="17" y="145"/>
                    </a:lnTo>
                    <a:lnTo>
                      <a:pt x="38" y="131"/>
                    </a:lnTo>
                    <a:lnTo>
                      <a:pt x="58" y="118"/>
                    </a:lnTo>
                    <a:lnTo>
                      <a:pt x="78" y="107"/>
                    </a:lnTo>
                    <a:lnTo>
                      <a:pt x="100" y="96"/>
                    </a:lnTo>
                    <a:lnTo>
                      <a:pt x="121" y="85"/>
                    </a:lnTo>
                    <a:lnTo>
                      <a:pt x="143" y="75"/>
                    </a:lnTo>
                    <a:lnTo>
                      <a:pt x="165" y="67"/>
                    </a:lnTo>
                    <a:lnTo>
                      <a:pt x="188" y="59"/>
                    </a:lnTo>
                    <a:lnTo>
                      <a:pt x="210" y="53"/>
                    </a:lnTo>
                    <a:lnTo>
                      <a:pt x="234" y="46"/>
                    </a:lnTo>
                    <a:lnTo>
                      <a:pt x="257" y="42"/>
                    </a:lnTo>
                    <a:lnTo>
                      <a:pt x="280" y="38"/>
                    </a:lnTo>
                    <a:lnTo>
                      <a:pt x="304" y="35"/>
                    </a:lnTo>
                    <a:lnTo>
                      <a:pt x="327" y="33"/>
                    </a:lnTo>
                    <a:lnTo>
                      <a:pt x="352" y="31"/>
                    </a:lnTo>
                    <a:lnTo>
                      <a:pt x="376" y="30"/>
                    </a:lnTo>
                    <a:lnTo>
                      <a:pt x="400" y="31"/>
                    </a:lnTo>
                    <a:lnTo>
                      <a:pt x="424" y="33"/>
                    </a:lnTo>
                    <a:lnTo>
                      <a:pt x="448" y="35"/>
                    </a:lnTo>
                    <a:lnTo>
                      <a:pt x="472" y="38"/>
                    </a:lnTo>
                    <a:lnTo>
                      <a:pt x="496" y="42"/>
                    </a:lnTo>
                    <a:lnTo>
                      <a:pt x="518" y="46"/>
                    </a:lnTo>
                    <a:lnTo>
                      <a:pt x="542" y="53"/>
                    </a:lnTo>
                    <a:lnTo>
                      <a:pt x="564" y="59"/>
                    </a:lnTo>
                    <a:lnTo>
                      <a:pt x="587" y="67"/>
                    </a:lnTo>
                    <a:lnTo>
                      <a:pt x="609" y="75"/>
                    </a:lnTo>
                    <a:lnTo>
                      <a:pt x="631" y="85"/>
                    </a:lnTo>
                    <a:lnTo>
                      <a:pt x="652" y="96"/>
                    </a:lnTo>
                    <a:lnTo>
                      <a:pt x="674" y="107"/>
                    </a:lnTo>
                    <a:lnTo>
                      <a:pt x="694" y="118"/>
                    </a:lnTo>
                    <a:lnTo>
                      <a:pt x="714" y="131"/>
                    </a:lnTo>
                    <a:lnTo>
                      <a:pt x="735" y="145"/>
                    </a:lnTo>
                    <a:lnTo>
                      <a:pt x="752" y="120"/>
                    </a:lnTo>
                    <a:lnTo>
                      <a:pt x="731" y="105"/>
                    </a:lnTo>
                    <a:lnTo>
                      <a:pt x="710" y="93"/>
                    </a:lnTo>
                    <a:lnTo>
                      <a:pt x="688" y="80"/>
                    </a:lnTo>
                    <a:lnTo>
                      <a:pt x="666" y="68"/>
                    </a:lnTo>
                    <a:lnTo>
                      <a:pt x="644" y="57"/>
                    </a:lnTo>
                    <a:lnTo>
                      <a:pt x="620" y="48"/>
                    </a:lnTo>
                    <a:lnTo>
                      <a:pt x="596" y="39"/>
                    </a:lnTo>
                    <a:lnTo>
                      <a:pt x="573" y="30"/>
                    </a:lnTo>
                    <a:lnTo>
                      <a:pt x="549" y="24"/>
                    </a:lnTo>
                    <a:lnTo>
                      <a:pt x="526" y="18"/>
                    </a:lnTo>
                    <a:lnTo>
                      <a:pt x="501" y="12"/>
                    </a:lnTo>
                    <a:lnTo>
                      <a:pt x="476" y="8"/>
                    </a:lnTo>
                    <a:lnTo>
                      <a:pt x="452" y="5"/>
                    </a:lnTo>
                    <a:lnTo>
                      <a:pt x="427" y="3"/>
                    </a:lnTo>
                    <a:lnTo>
                      <a:pt x="401" y="0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1" name="Group 18"/>
            <p:cNvGrpSpPr/>
            <p:nvPr/>
          </p:nvGrpSpPr>
          <p:grpSpPr>
            <a:xfrm>
              <a:off x="7443919" y="3839340"/>
              <a:ext cx="578731" cy="298420"/>
              <a:chOff x="1317804" y="2302465"/>
              <a:chExt cx="723835" cy="37324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1668397" y="2302465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82" name="Straight Connector 281"/>
              <p:cNvCxnSpPr>
                <a:endCxn id="281" idx="2"/>
              </p:cNvCxnSpPr>
              <p:nvPr/>
            </p:nvCxnSpPr>
            <p:spPr>
              <a:xfrm flipV="1">
                <a:off x="1317804" y="2489086"/>
                <a:ext cx="350593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62" name="Oval 261"/>
            <p:cNvSpPr/>
            <p:nvPr/>
          </p:nvSpPr>
          <p:spPr>
            <a:xfrm flipH="1">
              <a:off x="6456781" y="3831088"/>
              <a:ext cx="298420" cy="298420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63" name="Straight Connector 262"/>
            <p:cNvCxnSpPr>
              <a:endCxn id="262" idx="2"/>
            </p:cNvCxnSpPr>
            <p:nvPr/>
          </p:nvCxnSpPr>
          <p:spPr>
            <a:xfrm flipH="1" flipV="1">
              <a:off x="6755201" y="3980298"/>
              <a:ext cx="280311" cy="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264" name="Group 21"/>
            <p:cNvGrpSpPr/>
            <p:nvPr/>
          </p:nvGrpSpPr>
          <p:grpSpPr>
            <a:xfrm>
              <a:off x="6556490" y="3920091"/>
              <a:ext cx="99002" cy="129851"/>
              <a:chOff x="3784600" y="2508250"/>
              <a:chExt cx="219075" cy="287338"/>
            </a:xfrm>
            <a:solidFill>
              <a:sysClr val="window" lastClr="FFFFFF"/>
            </a:solidFill>
          </p:grpSpPr>
          <p:sp>
            <p:nvSpPr>
              <p:cNvPr id="275" name="Freeform 31"/>
              <p:cNvSpPr>
                <a:spLocks noEditPoints="1"/>
              </p:cNvSpPr>
              <p:nvPr/>
            </p:nvSpPr>
            <p:spPr bwMode="auto">
              <a:xfrm>
                <a:off x="3784600" y="2508250"/>
                <a:ext cx="219075" cy="287338"/>
              </a:xfrm>
              <a:custGeom>
                <a:avLst/>
                <a:gdLst>
                  <a:gd name="T0" fmla="*/ 30 w 692"/>
                  <a:gd name="T1" fmla="*/ 874 h 904"/>
                  <a:gd name="T2" fmla="*/ 75 w 692"/>
                  <a:gd name="T3" fmla="*/ 512 h 904"/>
                  <a:gd name="T4" fmla="*/ 80 w 692"/>
                  <a:gd name="T5" fmla="*/ 511 h 904"/>
                  <a:gd name="T6" fmla="*/ 86 w 692"/>
                  <a:gd name="T7" fmla="*/ 508 h 904"/>
                  <a:gd name="T8" fmla="*/ 89 w 692"/>
                  <a:gd name="T9" fmla="*/ 502 h 904"/>
                  <a:gd name="T10" fmla="*/ 90 w 692"/>
                  <a:gd name="T11" fmla="*/ 497 h 904"/>
                  <a:gd name="T12" fmla="*/ 89 w 692"/>
                  <a:gd name="T13" fmla="*/ 344 h 904"/>
                  <a:gd name="T14" fmla="*/ 87 w 692"/>
                  <a:gd name="T15" fmla="*/ 338 h 904"/>
                  <a:gd name="T16" fmla="*/ 83 w 692"/>
                  <a:gd name="T17" fmla="*/ 334 h 904"/>
                  <a:gd name="T18" fmla="*/ 78 w 692"/>
                  <a:gd name="T19" fmla="*/ 332 h 904"/>
                  <a:gd name="T20" fmla="*/ 30 w 692"/>
                  <a:gd name="T21" fmla="*/ 331 h 904"/>
                  <a:gd name="T22" fmla="*/ 475 w 692"/>
                  <a:gd name="T23" fmla="*/ 30 h 904"/>
                  <a:gd name="T24" fmla="*/ 662 w 692"/>
                  <a:gd name="T25" fmla="*/ 874 h 904"/>
                  <a:gd name="T26" fmla="*/ 492 w 692"/>
                  <a:gd name="T27" fmla="*/ 5 h 904"/>
                  <a:gd name="T28" fmla="*/ 487 w 692"/>
                  <a:gd name="T29" fmla="*/ 2 h 904"/>
                  <a:gd name="T30" fmla="*/ 481 w 692"/>
                  <a:gd name="T31" fmla="*/ 0 h 904"/>
                  <a:gd name="T32" fmla="*/ 12 w 692"/>
                  <a:gd name="T33" fmla="*/ 0 h 904"/>
                  <a:gd name="T34" fmla="*/ 6 w 692"/>
                  <a:gd name="T35" fmla="*/ 3 h 904"/>
                  <a:gd name="T36" fmla="*/ 2 w 692"/>
                  <a:gd name="T37" fmla="*/ 7 h 904"/>
                  <a:gd name="T38" fmla="*/ 0 w 692"/>
                  <a:gd name="T39" fmla="*/ 12 h 904"/>
                  <a:gd name="T40" fmla="*/ 0 w 692"/>
                  <a:gd name="T41" fmla="*/ 346 h 904"/>
                  <a:gd name="T42" fmla="*/ 1 w 692"/>
                  <a:gd name="T43" fmla="*/ 352 h 904"/>
                  <a:gd name="T44" fmla="*/ 4 w 692"/>
                  <a:gd name="T45" fmla="*/ 357 h 904"/>
                  <a:gd name="T46" fmla="*/ 8 w 692"/>
                  <a:gd name="T47" fmla="*/ 360 h 904"/>
                  <a:gd name="T48" fmla="*/ 15 w 692"/>
                  <a:gd name="T49" fmla="*/ 361 h 904"/>
                  <a:gd name="T50" fmla="*/ 60 w 692"/>
                  <a:gd name="T51" fmla="*/ 482 h 904"/>
                  <a:gd name="T52" fmla="*/ 12 w 692"/>
                  <a:gd name="T53" fmla="*/ 482 h 904"/>
                  <a:gd name="T54" fmla="*/ 6 w 692"/>
                  <a:gd name="T55" fmla="*/ 484 h 904"/>
                  <a:gd name="T56" fmla="*/ 2 w 692"/>
                  <a:gd name="T57" fmla="*/ 488 h 904"/>
                  <a:gd name="T58" fmla="*/ 0 w 692"/>
                  <a:gd name="T59" fmla="*/ 494 h 904"/>
                  <a:gd name="T60" fmla="*/ 0 w 692"/>
                  <a:gd name="T61" fmla="*/ 889 h 904"/>
                  <a:gd name="T62" fmla="*/ 1 w 692"/>
                  <a:gd name="T63" fmla="*/ 894 h 904"/>
                  <a:gd name="T64" fmla="*/ 4 w 692"/>
                  <a:gd name="T65" fmla="*/ 899 h 904"/>
                  <a:gd name="T66" fmla="*/ 8 w 692"/>
                  <a:gd name="T67" fmla="*/ 902 h 904"/>
                  <a:gd name="T68" fmla="*/ 15 w 692"/>
                  <a:gd name="T69" fmla="*/ 904 h 904"/>
                  <a:gd name="T70" fmla="*/ 680 w 692"/>
                  <a:gd name="T71" fmla="*/ 902 h 904"/>
                  <a:gd name="T72" fmla="*/ 685 w 692"/>
                  <a:gd name="T73" fmla="*/ 900 h 904"/>
                  <a:gd name="T74" fmla="*/ 689 w 692"/>
                  <a:gd name="T75" fmla="*/ 897 h 904"/>
                  <a:gd name="T76" fmla="*/ 692 w 692"/>
                  <a:gd name="T77" fmla="*/ 892 h 904"/>
                  <a:gd name="T78" fmla="*/ 692 w 692"/>
                  <a:gd name="T79" fmla="*/ 211 h 904"/>
                  <a:gd name="T80" fmla="*/ 690 w 692"/>
                  <a:gd name="T81" fmla="*/ 205 h 904"/>
                  <a:gd name="T82" fmla="*/ 687 w 692"/>
                  <a:gd name="T83" fmla="*/ 200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2" h="904">
                    <a:moveTo>
                      <a:pt x="662" y="874"/>
                    </a:moveTo>
                    <a:lnTo>
                      <a:pt x="30" y="874"/>
                    </a:lnTo>
                    <a:lnTo>
                      <a:pt x="30" y="512"/>
                    </a:lnTo>
                    <a:lnTo>
                      <a:pt x="75" y="512"/>
                    </a:lnTo>
                    <a:lnTo>
                      <a:pt x="78" y="511"/>
                    </a:lnTo>
                    <a:lnTo>
                      <a:pt x="80" y="511"/>
                    </a:lnTo>
                    <a:lnTo>
                      <a:pt x="83" y="509"/>
                    </a:lnTo>
                    <a:lnTo>
                      <a:pt x="86" y="508"/>
                    </a:lnTo>
                    <a:lnTo>
                      <a:pt x="87" y="506"/>
                    </a:lnTo>
                    <a:lnTo>
                      <a:pt x="89" y="502"/>
                    </a:lnTo>
                    <a:lnTo>
                      <a:pt x="89" y="500"/>
                    </a:lnTo>
                    <a:lnTo>
                      <a:pt x="90" y="497"/>
                    </a:lnTo>
                    <a:lnTo>
                      <a:pt x="90" y="346"/>
                    </a:lnTo>
                    <a:lnTo>
                      <a:pt x="89" y="344"/>
                    </a:lnTo>
                    <a:lnTo>
                      <a:pt x="89" y="340"/>
                    </a:lnTo>
                    <a:lnTo>
                      <a:pt x="87" y="338"/>
                    </a:lnTo>
                    <a:lnTo>
                      <a:pt x="86" y="336"/>
                    </a:lnTo>
                    <a:lnTo>
                      <a:pt x="83" y="334"/>
                    </a:lnTo>
                    <a:lnTo>
                      <a:pt x="80" y="333"/>
                    </a:lnTo>
                    <a:lnTo>
                      <a:pt x="78" y="332"/>
                    </a:lnTo>
                    <a:lnTo>
                      <a:pt x="75" y="331"/>
                    </a:lnTo>
                    <a:lnTo>
                      <a:pt x="30" y="331"/>
                    </a:lnTo>
                    <a:lnTo>
                      <a:pt x="30" y="30"/>
                    </a:lnTo>
                    <a:lnTo>
                      <a:pt x="475" y="30"/>
                    </a:lnTo>
                    <a:lnTo>
                      <a:pt x="662" y="217"/>
                    </a:lnTo>
                    <a:lnTo>
                      <a:pt x="662" y="874"/>
                    </a:lnTo>
                    <a:close/>
                    <a:moveTo>
                      <a:pt x="687" y="200"/>
                    </a:moveTo>
                    <a:lnTo>
                      <a:pt x="492" y="5"/>
                    </a:lnTo>
                    <a:lnTo>
                      <a:pt x="489" y="3"/>
                    </a:lnTo>
                    <a:lnTo>
                      <a:pt x="487" y="2"/>
                    </a:lnTo>
                    <a:lnTo>
                      <a:pt x="484" y="0"/>
                    </a:lnTo>
                    <a:lnTo>
                      <a:pt x="481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346"/>
                    </a:lnTo>
                    <a:lnTo>
                      <a:pt x="0" y="349"/>
                    </a:lnTo>
                    <a:lnTo>
                      <a:pt x="1" y="352"/>
                    </a:lnTo>
                    <a:lnTo>
                      <a:pt x="2" y="354"/>
                    </a:lnTo>
                    <a:lnTo>
                      <a:pt x="4" y="357"/>
                    </a:lnTo>
                    <a:lnTo>
                      <a:pt x="6" y="359"/>
                    </a:lnTo>
                    <a:lnTo>
                      <a:pt x="8" y="360"/>
                    </a:lnTo>
                    <a:lnTo>
                      <a:pt x="12" y="361"/>
                    </a:lnTo>
                    <a:lnTo>
                      <a:pt x="15" y="361"/>
                    </a:lnTo>
                    <a:lnTo>
                      <a:pt x="60" y="361"/>
                    </a:lnTo>
                    <a:lnTo>
                      <a:pt x="60" y="482"/>
                    </a:lnTo>
                    <a:lnTo>
                      <a:pt x="15" y="482"/>
                    </a:lnTo>
                    <a:lnTo>
                      <a:pt x="12" y="482"/>
                    </a:lnTo>
                    <a:lnTo>
                      <a:pt x="8" y="483"/>
                    </a:lnTo>
                    <a:lnTo>
                      <a:pt x="6" y="484"/>
                    </a:lnTo>
                    <a:lnTo>
                      <a:pt x="4" y="486"/>
                    </a:lnTo>
                    <a:lnTo>
                      <a:pt x="2" y="488"/>
                    </a:lnTo>
                    <a:lnTo>
                      <a:pt x="1" y="491"/>
                    </a:lnTo>
                    <a:lnTo>
                      <a:pt x="0" y="494"/>
                    </a:lnTo>
                    <a:lnTo>
                      <a:pt x="0" y="497"/>
                    </a:lnTo>
                    <a:lnTo>
                      <a:pt x="0" y="889"/>
                    </a:lnTo>
                    <a:lnTo>
                      <a:pt x="0" y="891"/>
                    </a:lnTo>
                    <a:lnTo>
                      <a:pt x="1" y="894"/>
                    </a:lnTo>
                    <a:lnTo>
                      <a:pt x="2" y="897"/>
                    </a:lnTo>
                    <a:lnTo>
                      <a:pt x="4" y="899"/>
                    </a:lnTo>
                    <a:lnTo>
                      <a:pt x="6" y="900"/>
                    </a:lnTo>
                    <a:lnTo>
                      <a:pt x="8" y="902"/>
                    </a:lnTo>
                    <a:lnTo>
                      <a:pt x="12" y="902"/>
                    </a:lnTo>
                    <a:lnTo>
                      <a:pt x="15" y="904"/>
                    </a:lnTo>
                    <a:lnTo>
                      <a:pt x="677" y="904"/>
                    </a:lnTo>
                    <a:lnTo>
                      <a:pt x="680" y="902"/>
                    </a:lnTo>
                    <a:lnTo>
                      <a:pt x="683" y="902"/>
                    </a:lnTo>
                    <a:lnTo>
                      <a:pt x="685" y="900"/>
                    </a:lnTo>
                    <a:lnTo>
                      <a:pt x="687" y="899"/>
                    </a:lnTo>
                    <a:lnTo>
                      <a:pt x="689" y="897"/>
                    </a:lnTo>
                    <a:lnTo>
                      <a:pt x="690" y="894"/>
                    </a:lnTo>
                    <a:lnTo>
                      <a:pt x="692" y="892"/>
                    </a:lnTo>
                    <a:lnTo>
                      <a:pt x="692" y="889"/>
                    </a:lnTo>
                    <a:lnTo>
                      <a:pt x="692" y="211"/>
                    </a:lnTo>
                    <a:lnTo>
                      <a:pt x="692" y="207"/>
                    </a:lnTo>
                    <a:lnTo>
                      <a:pt x="690" y="205"/>
                    </a:lnTo>
                    <a:lnTo>
                      <a:pt x="689" y="202"/>
                    </a:lnTo>
                    <a:lnTo>
                      <a:pt x="687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32"/>
              <p:cNvSpPr>
                <a:spLocks/>
              </p:cNvSpPr>
              <p:nvPr/>
            </p:nvSpPr>
            <p:spPr bwMode="auto">
              <a:xfrm>
                <a:off x="3832225" y="2546350"/>
                <a:ext cx="9525" cy="66675"/>
              </a:xfrm>
              <a:custGeom>
                <a:avLst/>
                <a:gdLst>
                  <a:gd name="T0" fmla="*/ 15 w 30"/>
                  <a:gd name="T1" fmla="*/ 0 h 210"/>
                  <a:gd name="T2" fmla="*/ 12 w 30"/>
                  <a:gd name="T3" fmla="*/ 0 h 210"/>
                  <a:gd name="T4" fmla="*/ 9 w 30"/>
                  <a:gd name="T5" fmla="*/ 1 h 210"/>
                  <a:gd name="T6" fmla="*/ 6 w 30"/>
                  <a:gd name="T7" fmla="*/ 2 h 210"/>
                  <a:gd name="T8" fmla="*/ 4 w 30"/>
                  <a:gd name="T9" fmla="*/ 4 h 210"/>
                  <a:gd name="T10" fmla="*/ 2 w 30"/>
                  <a:gd name="T11" fmla="*/ 6 h 210"/>
                  <a:gd name="T12" fmla="*/ 1 w 30"/>
                  <a:gd name="T13" fmla="*/ 9 h 210"/>
                  <a:gd name="T14" fmla="*/ 0 w 30"/>
                  <a:gd name="T15" fmla="*/ 11 h 210"/>
                  <a:gd name="T16" fmla="*/ 0 w 30"/>
                  <a:gd name="T17" fmla="*/ 15 h 210"/>
                  <a:gd name="T18" fmla="*/ 0 w 30"/>
                  <a:gd name="T19" fmla="*/ 195 h 210"/>
                  <a:gd name="T20" fmla="*/ 0 w 30"/>
                  <a:gd name="T21" fmla="*/ 198 h 210"/>
                  <a:gd name="T22" fmla="*/ 1 w 30"/>
                  <a:gd name="T23" fmla="*/ 201 h 210"/>
                  <a:gd name="T24" fmla="*/ 2 w 30"/>
                  <a:gd name="T25" fmla="*/ 203 h 210"/>
                  <a:gd name="T26" fmla="*/ 4 w 30"/>
                  <a:gd name="T27" fmla="*/ 206 h 210"/>
                  <a:gd name="T28" fmla="*/ 6 w 30"/>
                  <a:gd name="T29" fmla="*/ 208 h 210"/>
                  <a:gd name="T30" fmla="*/ 9 w 30"/>
                  <a:gd name="T31" fmla="*/ 209 h 210"/>
                  <a:gd name="T32" fmla="*/ 12 w 30"/>
                  <a:gd name="T33" fmla="*/ 210 h 210"/>
                  <a:gd name="T34" fmla="*/ 15 w 30"/>
                  <a:gd name="T35" fmla="*/ 210 h 210"/>
                  <a:gd name="T36" fmla="*/ 18 w 30"/>
                  <a:gd name="T37" fmla="*/ 210 h 210"/>
                  <a:gd name="T38" fmla="*/ 20 w 30"/>
                  <a:gd name="T39" fmla="*/ 209 h 210"/>
                  <a:gd name="T40" fmla="*/ 24 w 30"/>
                  <a:gd name="T41" fmla="*/ 208 h 210"/>
                  <a:gd name="T42" fmla="*/ 26 w 30"/>
                  <a:gd name="T43" fmla="*/ 206 h 210"/>
                  <a:gd name="T44" fmla="*/ 28 w 30"/>
                  <a:gd name="T45" fmla="*/ 203 h 210"/>
                  <a:gd name="T46" fmla="*/ 29 w 30"/>
                  <a:gd name="T47" fmla="*/ 201 h 210"/>
                  <a:gd name="T48" fmla="*/ 30 w 30"/>
                  <a:gd name="T49" fmla="*/ 198 h 210"/>
                  <a:gd name="T50" fmla="*/ 30 w 30"/>
                  <a:gd name="T51" fmla="*/ 195 h 210"/>
                  <a:gd name="T52" fmla="*/ 30 w 30"/>
                  <a:gd name="T53" fmla="*/ 15 h 210"/>
                  <a:gd name="T54" fmla="*/ 30 w 30"/>
                  <a:gd name="T55" fmla="*/ 11 h 210"/>
                  <a:gd name="T56" fmla="*/ 29 w 30"/>
                  <a:gd name="T57" fmla="*/ 8 h 210"/>
                  <a:gd name="T58" fmla="*/ 28 w 30"/>
                  <a:gd name="T59" fmla="*/ 6 h 210"/>
                  <a:gd name="T60" fmla="*/ 26 w 30"/>
                  <a:gd name="T61" fmla="*/ 4 h 210"/>
                  <a:gd name="T62" fmla="*/ 24 w 30"/>
                  <a:gd name="T63" fmla="*/ 2 h 210"/>
                  <a:gd name="T64" fmla="*/ 20 w 30"/>
                  <a:gd name="T65" fmla="*/ 1 h 210"/>
                  <a:gd name="T66" fmla="*/ 18 w 30"/>
                  <a:gd name="T67" fmla="*/ 0 h 210"/>
                  <a:gd name="T68" fmla="*/ 15 w 30"/>
                  <a:gd name="T69" fmla="*/ 0 h 210"/>
                  <a:gd name="T70" fmla="*/ 15 w 30"/>
                  <a:gd name="T71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210">
                    <a:moveTo>
                      <a:pt x="15" y="0"/>
                    </a:move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95"/>
                    </a:lnTo>
                    <a:lnTo>
                      <a:pt x="0" y="198"/>
                    </a:lnTo>
                    <a:lnTo>
                      <a:pt x="1" y="201"/>
                    </a:lnTo>
                    <a:lnTo>
                      <a:pt x="2" y="203"/>
                    </a:lnTo>
                    <a:lnTo>
                      <a:pt x="4" y="206"/>
                    </a:lnTo>
                    <a:lnTo>
                      <a:pt x="6" y="208"/>
                    </a:lnTo>
                    <a:lnTo>
                      <a:pt x="9" y="209"/>
                    </a:lnTo>
                    <a:lnTo>
                      <a:pt x="12" y="210"/>
                    </a:lnTo>
                    <a:lnTo>
                      <a:pt x="15" y="210"/>
                    </a:lnTo>
                    <a:lnTo>
                      <a:pt x="18" y="210"/>
                    </a:lnTo>
                    <a:lnTo>
                      <a:pt x="20" y="209"/>
                    </a:lnTo>
                    <a:lnTo>
                      <a:pt x="24" y="208"/>
                    </a:lnTo>
                    <a:lnTo>
                      <a:pt x="26" y="206"/>
                    </a:lnTo>
                    <a:lnTo>
                      <a:pt x="28" y="203"/>
                    </a:lnTo>
                    <a:lnTo>
                      <a:pt x="29" y="201"/>
                    </a:lnTo>
                    <a:lnTo>
                      <a:pt x="30" y="198"/>
                    </a:lnTo>
                    <a:lnTo>
                      <a:pt x="30" y="19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33"/>
              <p:cNvSpPr>
                <a:spLocks/>
              </p:cNvSpPr>
              <p:nvPr/>
            </p:nvSpPr>
            <p:spPr bwMode="auto">
              <a:xfrm>
                <a:off x="3870325" y="2546350"/>
                <a:ext cx="9525" cy="66675"/>
              </a:xfrm>
              <a:custGeom>
                <a:avLst/>
                <a:gdLst>
                  <a:gd name="T0" fmla="*/ 15 w 30"/>
                  <a:gd name="T1" fmla="*/ 210 h 210"/>
                  <a:gd name="T2" fmla="*/ 18 w 30"/>
                  <a:gd name="T3" fmla="*/ 210 h 210"/>
                  <a:gd name="T4" fmla="*/ 22 w 30"/>
                  <a:gd name="T5" fmla="*/ 209 h 210"/>
                  <a:gd name="T6" fmla="*/ 24 w 30"/>
                  <a:gd name="T7" fmla="*/ 208 h 210"/>
                  <a:gd name="T8" fmla="*/ 26 w 30"/>
                  <a:gd name="T9" fmla="*/ 206 h 210"/>
                  <a:gd name="T10" fmla="*/ 28 w 30"/>
                  <a:gd name="T11" fmla="*/ 203 h 210"/>
                  <a:gd name="T12" fmla="*/ 29 w 30"/>
                  <a:gd name="T13" fmla="*/ 201 h 210"/>
                  <a:gd name="T14" fmla="*/ 30 w 30"/>
                  <a:gd name="T15" fmla="*/ 198 h 210"/>
                  <a:gd name="T16" fmla="*/ 30 w 30"/>
                  <a:gd name="T17" fmla="*/ 195 h 210"/>
                  <a:gd name="T18" fmla="*/ 30 w 30"/>
                  <a:gd name="T19" fmla="*/ 15 h 210"/>
                  <a:gd name="T20" fmla="*/ 30 w 30"/>
                  <a:gd name="T21" fmla="*/ 11 h 210"/>
                  <a:gd name="T22" fmla="*/ 29 w 30"/>
                  <a:gd name="T23" fmla="*/ 8 h 210"/>
                  <a:gd name="T24" fmla="*/ 28 w 30"/>
                  <a:gd name="T25" fmla="*/ 6 h 210"/>
                  <a:gd name="T26" fmla="*/ 26 w 30"/>
                  <a:gd name="T27" fmla="*/ 4 h 210"/>
                  <a:gd name="T28" fmla="*/ 24 w 30"/>
                  <a:gd name="T29" fmla="*/ 2 h 210"/>
                  <a:gd name="T30" fmla="*/ 22 w 30"/>
                  <a:gd name="T31" fmla="*/ 1 h 210"/>
                  <a:gd name="T32" fmla="*/ 18 w 30"/>
                  <a:gd name="T33" fmla="*/ 0 h 210"/>
                  <a:gd name="T34" fmla="*/ 15 w 30"/>
                  <a:gd name="T35" fmla="*/ 0 h 210"/>
                  <a:gd name="T36" fmla="*/ 12 w 30"/>
                  <a:gd name="T37" fmla="*/ 0 h 210"/>
                  <a:gd name="T38" fmla="*/ 10 w 30"/>
                  <a:gd name="T39" fmla="*/ 1 h 210"/>
                  <a:gd name="T40" fmla="*/ 7 w 30"/>
                  <a:gd name="T41" fmla="*/ 2 h 210"/>
                  <a:gd name="T42" fmla="*/ 4 w 30"/>
                  <a:gd name="T43" fmla="*/ 4 h 210"/>
                  <a:gd name="T44" fmla="*/ 3 w 30"/>
                  <a:gd name="T45" fmla="*/ 6 h 210"/>
                  <a:gd name="T46" fmla="*/ 1 w 30"/>
                  <a:gd name="T47" fmla="*/ 9 h 210"/>
                  <a:gd name="T48" fmla="*/ 0 w 30"/>
                  <a:gd name="T49" fmla="*/ 11 h 210"/>
                  <a:gd name="T50" fmla="*/ 0 w 30"/>
                  <a:gd name="T51" fmla="*/ 15 h 210"/>
                  <a:gd name="T52" fmla="*/ 0 w 30"/>
                  <a:gd name="T53" fmla="*/ 195 h 210"/>
                  <a:gd name="T54" fmla="*/ 0 w 30"/>
                  <a:gd name="T55" fmla="*/ 198 h 210"/>
                  <a:gd name="T56" fmla="*/ 1 w 30"/>
                  <a:gd name="T57" fmla="*/ 201 h 210"/>
                  <a:gd name="T58" fmla="*/ 3 w 30"/>
                  <a:gd name="T59" fmla="*/ 203 h 210"/>
                  <a:gd name="T60" fmla="*/ 4 w 30"/>
                  <a:gd name="T61" fmla="*/ 206 h 210"/>
                  <a:gd name="T62" fmla="*/ 7 w 30"/>
                  <a:gd name="T63" fmla="*/ 208 h 210"/>
                  <a:gd name="T64" fmla="*/ 10 w 30"/>
                  <a:gd name="T65" fmla="*/ 209 h 210"/>
                  <a:gd name="T66" fmla="*/ 12 w 30"/>
                  <a:gd name="T67" fmla="*/ 210 h 210"/>
                  <a:gd name="T68" fmla="*/ 15 w 30"/>
                  <a:gd name="T69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210">
                    <a:moveTo>
                      <a:pt x="15" y="210"/>
                    </a:moveTo>
                    <a:lnTo>
                      <a:pt x="18" y="210"/>
                    </a:lnTo>
                    <a:lnTo>
                      <a:pt x="22" y="209"/>
                    </a:lnTo>
                    <a:lnTo>
                      <a:pt x="24" y="208"/>
                    </a:lnTo>
                    <a:lnTo>
                      <a:pt x="26" y="206"/>
                    </a:lnTo>
                    <a:lnTo>
                      <a:pt x="28" y="203"/>
                    </a:lnTo>
                    <a:lnTo>
                      <a:pt x="29" y="201"/>
                    </a:lnTo>
                    <a:lnTo>
                      <a:pt x="30" y="198"/>
                    </a:lnTo>
                    <a:lnTo>
                      <a:pt x="30" y="19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95"/>
                    </a:lnTo>
                    <a:lnTo>
                      <a:pt x="0" y="198"/>
                    </a:lnTo>
                    <a:lnTo>
                      <a:pt x="1" y="201"/>
                    </a:lnTo>
                    <a:lnTo>
                      <a:pt x="3" y="203"/>
                    </a:lnTo>
                    <a:lnTo>
                      <a:pt x="4" y="206"/>
                    </a:lnTo>
                    <a:lnTo>
                      <a:pt x="7" y="208"/>
                    </a:lnTo>
                    <a:lnTo>
                      <a:pt x="10" y="209"/>
                    </a:lnTo>
                    <a:lnTo>
                      <a:pt x="12" y="210"/>
                    </a:lnTo>
                    <a:lnTo>
                      <a:pt x="15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34"/>
              <p:cNvSpPr>
                <a:spLocks/>
              </p:cNvSpPr>
              <p:nvPr/>
            </p:nvSpPr>
            <p:spPr bwMode="auto">
              <a:xfrm>
                <a:off x="3908425" y="2546350"/>
                <a:ext cx="9525" cy="66675"/>
              </a:xfrm>
              <a:custGeom>
                <a:avLst/>
                <a:gdLst>
                  <a:gd name="T0" fmla="*/ 15 w 31"/>
                  <a:gd name="T1" fmla="*/ 210 h 210"/>
                  <a:gd name="T2" fmla="*/ 18 w 31"/>
                  <a:gd name="T3" fmla="*/ 210 h 210"/>
                  <a:gd name="T4" fmla="*/ 22 w 31"/>
                  <a:gd name="T5" fmla="*/ 209 h 210"/>
                  <a:gd name="T6" fmla="*/ 24 w 31"/>
                  <a:gd name="T7" fmla="*/ 208 h 210"/>
                  <a:gd name="T8" fmla="*/ 26 w 31"/>
                  <a:gd name="T9" fmla="*/ 206 h 210"/>
                  <a:gd name="T10" fmla="*/ 28 w 31"/>
                  <a:gd name="T11" fmla="*/ 203 h 210"/>
                  <a:gd name="T12" fmla="*/ 29 w 31"/>
                  <a:gd name="T13" fmla="*/ 201 h 210"/>
                  <a:gd name="T14" fmla="*/ 30 w 31"/>
                  <a:gd name="T15" fmla="*/ 198 h 210"/>
                  <a:gd name="T16" fmla="*/ 31 w 31"/>
                  <a:gd name="T17" fmla="*/ 195 h 210"/>
                  <a:gd name="T18" fmla="*/ 31 w 31"/>
                  <a:gd name="T19" fmla="*/ 15 h 210"/>
                  <a:gd name="T20" fmla="*/ 30 w 31"/>
                  <a:gd name="T21" fmla="*/ 11 h 210"/>
                  <a:gd name="T22" fmla="*/ 29 w 31"/>
                  <a:gd name="T23" fmla="*/ 8 h 210"/>
                  <a:gd name="T24" fmla="*/ 28 w 31"/>
                  <a:gd name="T25" fmla="*/ 6 h 210"/>
                  <a:gd name="T26" fmla="*/ 26 w 31"/>
                  <a:gd name="T27" fmla="*/ 4 h 210"/>
                  <a:gd name="T28" fmla="*/ 24 w 31"/>
                  <a:gd name="T29" fmla="*/ 2 h 210"/>
                  <a:gd name="T30" fmla="*/ 22 w 31"/>
                  <a:gd name="T31" fmla="*/ 1 h 210"/>
                  <a:gd name="T32" fmla="*/ 18 w 31"/>
                  <a:gd name="T33" fmla="*/ 0 h 210"/>
                  <a:gd name="T34" fmla="*/ 15 w 31"/>
                  <a:gd name="T35" fmla="*/ 0 h 210"/>
                  <a:gd name="T36" fmla="*/ 13 w 31"/>
                  <a:gd name="T37" fmla="*/ 0 h 210"/>
                  <a:gd name="T38" fmla="*/ 10 w 31"/>
                  <a:gd name="T39" fmla="*/ 1 h 210"/>
                  <a:gd name="T40" fmla="*/ 8 w 31"/>
                  <a:gd name="T41" fmla="*/ 2 h 210"/>
                  <a:gd name="T42" fmla="*/ 6 w 31"/>
                  <a:gd name="T43" fmla="*/ 4 h 210"/>
                  <a:gd name="T44" fmla="*/ 3 w 31"/>
                  <a:gd name="T45" fmla="*/ 6 h 210"/>
                  <a:gd name="T46" fmla="*/ 2 w 31"/>
                  <a:gd name="T47" fmla="*/ 9 h 210"/>
                  <a:gd name="T48" fmla="*/ 1 w 31"/>
                  <a:gd name="T49" fmla="*/ 11 h 210"/>
                  <a:gd name="T50" fmla="*/ 0 w 31"/>
                  <a:gd name="T51" fmla="*/ 15 h 210"/>
                  <a:gd name="T52" fmla="*/ 0 w 31"/>
                  <a:gd name="T53" fmla="*/ 195 h 210"/>
                  <a:gd name="T54" fmla="*/ 1 w 31"/>
                  <a:gd name="T55" fmla="*/ 198 h 210"/>
                  <a:gd name="T56" fmla="*/ 2 w 31"/>
                  <a:gd name="T57" fmla="*/ 201 h 210"/>
                  <a:gd name="T58" fmla="*/ 3 w 31"/>
                  <a:gd name="T59" fmla="*/ 203 h 210"/>
                  <a:gd name="T60" fmla="*/ 6 w 31"/>
                  <a:gd name="T61" fmla="*/ 206 h 210"/>
                  <a:gd name="T62" fmla="*/ 8 w 31"/>
                  <a:gd name="T63" fmla="*/ 208 h 210"/>
                  <a:gd name="T64" fmla="*/ 10 w 31"/>
                  <a:gd name="T65" fmla="*/ 209 h 210"/>
                  <a:gd name="T66" fmla="*/ 13 w 31"/>
                  <a:gd name="T67" fmla="*/ 210 h 210"/>
                  <a:gd name="T68" fmla="*/ 15 w 31"/>
                  <a:gd name="T69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" h="210">
                    <a:moveTo>
                      <a:pt x="15" y="210"/>
                    </a:moveTo>
                    <a:lnTo>
                      <a:pt x="18" y="210"/>
                    </a:lnTo>
                    <a:lnTo>
                      <a:pt x="22" y="209"/>
                    </a:lnTo>
                    <a:lnTo>
                      <a:pt x="24" y="208"/>
                    </a:lnTo>
                    <a:lnTo>
                      <a:pt x="26" y="206"/>
                    </a:lnTo>
                    <a:lnTo>
                      <a:pt x="28" y="203"/>
                    </a:lnTo>
                    <a:lnTo>
                      <a:pt x="29" y="201"/>
                    </a:lnTo>
                    <a:lnTo>
                      <a:pt x="30" y="198"/>
                    </a:lnTo>
                    <a:lnTo>
                      <a:pt x="31" y="195"/>
                    </a:lnTo>
                    <a:lnTo>
                      <a:pt x="31" y="15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5"/>
                    </a:lnTo>
                    <a:lnTo>
                      <a:pt x="1" y="198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6" y="206"/>
                    </a:lnTo>
                    <a:lnTo>
                      <a:pt x="8" y="208"/>
                    </a:lnTo>
                    <a:lnTo>
                      <a:pt x="10" y="209"/>
                    </a:lnTo>
                    <a:lnTo>
                      <a:pt x="13" y="210"/>
                    </a:lnTo>
                    <a:lnTo>
                      <a:pt x="15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35"/>
              <p:cNvSpPr>
                <a:spLocks/>
              </p:cNvSpPr>
              <p:nvPr/>
            </p:nvSpPr>
            <p:spPr bwMode="auto">
              <a:xfrm>
                <a:off x="3946525" y="2565400"/>
                <a:ext cx="9525" cy="57150"/>
              </a:xfrm>
              <a:custGeom>
                <a:avLst/>
                <a:gdLst>
                  <a:gd name="T0" fmla="*/ 15 w 30"/>
                  <a:gd name="T1" fmla="*/ 180 h 180"/>
                  <a:gd name="T2" fmla="*/ 19 w 30"/>
                  <a:gd name="T3" fmla="*/ 180 h 180"/>
                  <a:gd name="T4" fmla="*/ 21 w 30"/>
                  <a:gd name="T5" fmla="*/ 179 h 180"/>
                  <a:gd name="T6" fmla="*/ 24 w 30"/>
                  <a:gd name="T7" fmla="*/ 178 h 180"/>
                  <a:gd name="T8" fmla="*/ 26 w 30"/>
                  <a:gd name="T9" fmla="*/ 176 h 180"/>
                  <a:gd name="T10" fmla="*/ 27 w 30"/>
                  <a:gd name="T11" fmla="*/ 173 h 180"/>
                  <a:gd name="T12" fmla="*/ 29 w 30"/>
                  <a:gd name="T13" fmla="*/ 171 h 180"/>
                  <a:gd name="T14" fmla="*/ 30 w 30"/>
                  <a:gd name="T15" fmla="*/ 168 h 180"/>
                  <a:gd name="T16" fmla="*/ 30 w 30"/>
                  <a:gd name="T17" fmla="*/ 165 h 180"/>
                  <a:gd name="T18" fmla="*/ 30 w 30"/>
                  <a:gd name="T19" fmla="*/ 15 h 180"/>
                  <a:gd name="T20" fmla="*/ 30 w 30"/>
                  <a:gd name="T21" fmla="*/ 11 h 180"/>
                  <a:gd name="T22" fmla="*/ 29 w 30"/>
                  <a:gd name="T23" fmla="*/ 9 h 180"/>
                  <a:gd name="T24" fmla="*/ 27 w 30"/>
                  <a:gd name="T25" fmla="*/ 6 h 180"/>
                  <a:gd name="T26" fmla="*/ 26 w 30"/>
                  <a:gd name="T27" fmla="*/ 4 h 180"/>
                  <a:gd name="T28" fmla="*/ 24 w 30"/>
                  <a:gd name="T29" fmla="*/ 2 h 180"/>
                  <a:gd name="T30" fmla="*/ 21 w 30"/>
                  <a:gd name="T31" fmla="*/ 1 h 180"/>
                  <a:gd name="T32" fmla="*/ 19 w 30"/>
                  <a:gd name="T33" fmla="*/ 0 h 180"/>
                  <a:gd name="T34" fmla="*/ 15 w 30"/>
                  <a:gd name="T35" fmla="*/ 0 h 180"/>
                  <a:gd name="T36" fmla="*/ 12 w 30"/>
                  <a:gd name="T37" fmla="*/ 0 h 180"/>
                  <a:gd name="T38" fmla="*/ 9 w 30"/>
                  <a:gd name="T39" fmla="*/ 1 h 180"/>
                  <a:gd name="T40" fmla="*/ 7 w 30"/>
                  <a:gd name="T41" fmla="*/ 2 h 180"/>
                  <a:gd name="T42" fmla="*/ 5 w 30"/>
                  <a:gd name="T43" fmla="*/ 4 h 180"/>
                  <a:gd name="T44" fmla="*/ 3 w 30"/>
                  <a:gd name="T45" fmla="*/ 6 h 180"/>
                  <a:gd name="T46" fmla="*/ 1 w 30"/>
                  <a:gd name="T47" fmla="*/ 9 h 180"/>
                  <a:gd name="T48" fmla="*/ 0 w 30"/>
                  <a:gd name="T49" fmla="*/ 11 h 180"/>
                  <a:gd name="T50" fmla="*/ 0 w 30"/>
                  <a:gd name="T51" fmla="*/ 15 h 180"/>
                  <a:gd name="T52" fmla="*/ 0 w 30"/>
                  <a:gd name="T53" fmla="*/ 165 h 180"/>
                  <a:gd name="T54" fmla="*/ 0 w 30"/>
                  <a:gd name="T55" fmla="*/ 168 h 180"/>
                  <a:gd name="T56" fmla="*/ 1 w 30"/>
                  <a:gd name="T57" fmla="*/ 171 h 180"/>
                  <a:gd name="T58" fmla="*/ 3 w 30"/>
                  <a:gd name="T59" fmla="*/ 173 h 180"/>
                  <a:gd name="T60" fmla="*/ 5 w 30"/>
                  <a:gd name="T61" fmla="*/ 176 h 180"/>
                  <a:gd name="T62" fmla="*/ 7 w 30"/>
                  <a:gd name="T63" fmla="*/ 178 h 180"/>
                  <a:gd name="T64" fmla="*/ 9 w 30"/>
                  <a:gd name="T65" fmla="*/ 179 h 180"/>
                  <a:gd name="T66" fmla="*/ 12 w 30"/>
                  <a:gd name="T67" fmla="*/ 180 h 180"/>
                  <a:gd name="T68" fmla="*/ 15 w 30"/>
                  <a:gd name="T6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180">
                    <a:moveTo>
                      <a:pt x="15" y="180"/>
                    </a:moveTo>
                    <a:lnTo>
                      <a:pt x="19" y="180"/>
                    </a:lnTo>
                    <a:lnTo>
                      <a:pt x="21" y="179"/>
                    </a:lnTo>
                    <a:lnTo>
                      <a:pt x="24" y="178"/>
                    </a:lnTo>
                    <a:lnTo>
                      <a:pt x="26" y="176"/>
                    </a:lnTo>
                    <a:lnTo>
                      <a:pt x="27" y="173"/>
                    </a:lnTo>
                    <a:lnTo>
                      <a:pt x="29" y="171"/>
                    </a:lnTo>
                    <a:lnTo>
                      <a:pt x="30" y="168"/>
                    </a:lnTo>
                    <a:lnTo>
                      <a:pt x="30" y="16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3" y="173"/>
                    </a:lnTo>
                    <a:lnTo>
                      <a:pt x="5" y="176"/>
                    </a:lnTo>
                    <a:lnTo>
                      <a:pt x="7" y="178"/>
                    </a:lnTo>
                    <a:lnTo>
                      <a:pt x="9" y="179"/>
                    </a:lnTo>
                    <a:lnTo>
                      <a:pt x="12" y="180"/>
                    </a:lnTo>
                    <a:lnTo>
                      <a:pt x="15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36"/>
              <p:cNvSpPr>
                <a:spLocks noEditPoints="1"/>
              </p:cNvSpPr>
              <p:nvPr/>
            </p:nvSpPr>
            <p:spPr bwMode="auto">
              <a:xfrm>
                <a:off x="3865563" y="2708275"/>
                <a:ext cx="57150" cy="47625"/>
              </a:xfrm>
              <a:custGeom>
                <a:avLst/>
                <a:gdLst>
                  <a:gd name="T0" fmla="*/ 42 w 181"/>
                  <a:gd name="T1" fmla="*/ 120 h 150"/>
                  <a:gd name="T2" fmla="*/ 90 w 181"/>
                  <a:gd name="T3" fmla="*/ 43 h 150"/>
                  <a:gd name="T4" fmla="*/ 138 w 181"/>
                  <a:gd name="T5" fmla="*/ 120 h 150"/>
                  <a:gd name="T6" fmla="*/ 42 w 181"/>
                  <a:gd name="T7" fmla="*/ 120 h 150"/>
                  <a:gd name="T8" fmla="*/ 103 w 181"/>
                  <a:gd name="T9" fmla="*/ 8 h 150"/>
                  <a:gd name="T10" fmla="*/ 101 w 181"/>
                  <a:gd name="T11" fmla="*/ 4 h 150"/>
                  <a:gd name="T12" fmla="*/ 98 w 181"/>
                  <a:gd name="T13" fmla="*/ 2 h 150"/>
                  <a:gd name="T14" fmla="*/ 94 w 181"/>
                  <a:gd name="T15" fmla="*/ 1 h 150"/>
                  <a:gd name="T16" fmla="*/ 90 w 181"/>
                  <a:gd name="T17" fmla="*/ 0 h 150"/>
                  <a:gd name="T18" fmla="*/ 87 w 181"/>
                  <a:gd name="T19" fmla="*/ 1 h 150"/>
                  <a:gd name="T20" fmla="*/ 84 w 181"/>
                  <a:gd name="T21" fmla="*/ 2 h 150"/>
                  <a:gd name="T22" fmla="*/ 80 w 181"/>
                  <a:gd name="T23" fmla="*/ 4 h 150"/>
                  <a:gd name="T24" fmla="*/ 77 w 181"/>
                  <a:gd name="T25" fmla="*/ 8 h 150"/>
                  <a:gd name="T26" fmla="*/ 2 w 181"/>
                  <a:gd name="T27" fmla="*/ 128 h 150"/>
                  <a:gd name="T28" fmla="*/ 1 w 181"/>
                  <a:gd name="T29" fmla="*/ 131 h 150"/>
                  <a:gd name="T30" fmla="*/ 0 w 181"/>
                  <a:gd name="T31" fmla="*/ 135 h 150"/>
                  <a:gd name="T32" fmla="*/ 1 w 181"/>
                  <a:gd name="T33" fmla="*/ 140 h 150"/>
                  <a:gd name="T34" fmla="*/ 2 w 181"/>
                  <a:gd name="T35" fmla="*/ 143 h 150"/>
                  <a:gd name="T36" fmla="*/ 4 w 181"/>
                  <a:gd name="T37" fmla="*/ 146 h 150"/>
                  <a:gd name="T38" fmla="*/ 8 w 181"/>
                  <a:gd name="T39" fmla="*/ 148 h 150"/>
                  <a:gd name="T40" fmla="*/ 11 w 181"/>
                  <a:gd name="T41" fmla="*/ 150 h 150"/>
                  <a:gd name="T42" fmla="*/ 15 w 181"/>
                  <a:gd name="T43" fmla="*/ 150 h 150"/>
                  <a:gd name="T44" fmla="*/ 166 w 181"/>
                  <a:gd name="T45" fmla="*/ 150 h 150"/>
                  <a:gd name="T46" fmla="*/ 166 w 181"/>
                  <a:gd name="T47" fmla="*/ 150 h 150"/>
                  <a:gd name="T48" fmla="*/ 166 w 181"/>
                  <a:gd name="T49" fmla="*/ 150 h 150"/>
                  <a:gd name="T50" fmla="*/ 170 w 181"/>
                  <a:gd name="T51" fmla="*/ 150 h 150"/>
                  <a:gd name="T52" fmla="*/ 172 w 181"/>
                  <a:gd name="T53" fmla="*/ 149 h 150"/>
                  <a:gd name="T54" fmla="*/ 175 w 181"/>
                  <a:gd name="T55" fmla="*/ 148 h 150"/>
                  <a:gd name="T56" fmla="*/ 177 w 181"/>
                  <a:gd name="T57" fmla="*/ 146 h 150"/>
                  <a:gd name="T58" fmla="*/ 178 w 181"/>
                  <a:gd name="T59" fmla="*/ 144 h 150"/>
                  <a:gd name="T60" fmla="*/ 180 w 181"/>
                  <a:gd name="T61" fmla="*/ 142 h 150"/>
                  <a:gd name="T62" fmla="*/ 181 w 181"/>
                  <a:gd name="T63" fmla="*/ 139 h 150"/>
                  <a:gd name="T64" fmla="*/ 181 w 181"/>
                  <a:gd name="T65" fmla="*/ 135 h 150"/>
                  <a:gd name="T66" fmla="*/ 180 w 181"/>
                  <a:gd name="T67" fmla="*/ 130 h 150"/>
                  <a:gd name="T68" fmla="*/ 177 w 181"/>
                  <a:gd name="T69" fmla="*/ 126 h 150"/>
                  <a:gd name="T70" fmla="*/ 103 w 181"/>
                  <a:gd name="T71" fmla="*/ 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150">
                    <a:moveTo>
                      <a:pt x="42" y="120"/>
                    </a:moveTo>
                    <a:lnTo>
                      <a:pt x="90" y="43"/>
                    </a:lnTo>
                    <a:lnTo>
                      <a:pt x="138" y="120"/>
                    </a:lnTo>
                    <a:lnTo>
                      <a:pt x="42" y="120"/>
                    </a:lnTo>
                    <a:close/>
                    <a:moveTo>
                      <a:pt x="103" y="8"/>
                    </a:moveTo>
                    <a:lnTo>
                      <a:pt x="101" y="4"/>
                    </a:lnTo>
                    <a:lnTo>
                      <a:pt x="98" y="2"/>
                    </a:lnTo>
                    <a:lnTo>
                      <a:pt x="94" y="1"/>
                    </a:lnTo>
                    <a:lnTo>
                      <a:pt x="90" y="0"/>
                    </a:lnTo>
                    <a:lnTo>
                      <a:pt x="87" y="1"/>
                    </a:lnTo>
                    <a:lnTo>
                      <a:pt x="84" y="2"/>
                    </a:lnTo>
                    <a:lnTo>
                      <a:pt x="80" y="4"/>
                    </a:lnTo>
                    <a:lnTo>
                      <a:pt x="77" y="8"/>
                    </a:lnTo>
                    <a:lnTo>
                      <a:pt x="2" y="128"/>
                    </a:lnTo>
                    <a:lnTo>
                      <a:pt x="1" y="131"/>
                    </a:lnTo>
                    <a:lnTo>
                      <a:pt x="0" y="135"/>
                    </a:lnTo>
                    <a:lnTo>
                      <a:pt x="1" y="140"/>
                    </a:lnTo>
                    <a:lnTo>
                      <a:pt x="2" y="143"/>
                    </a:lnTo>
                    <a:lnTo>
                      <a:pt x="4" y="146"/>
                    </a:lnTo>
                    <a:lnTo>
                      <a:pt x="8" y="148"/>
                    </a:lnTo>
                    <a:lnTo>
                      <a:pt x="11" y="150"/>
                    </a:lnTo>
                    <a:lnTo>
                      <a:pt x="15" y="150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70" y="150"/>
                    </a:lnTo>
                    <a:lnTo>
                      <a:pt x="172" y="149"/>
                    </a:lnTo>
                    <a:lnTo>
                      <a:pt x="175" y="148"/>
                    </a:lnTo>
                    <a:lnTo>
                      <a:pt x="177" y="146"/>
                    </a:lnTo>
                    <a:lnTo>
                      <a:pt x="178" y="144"/>
                    </a:lnTo>
                    <a:lnTo>
                      <a:pt x="180" y="142"/>
                    </a:lnTo>
                    <a:lnTo>
                      <a:pt x="181" y="139"/>
                    </a:lnTo>
                    <a:lnTo>
                      <a:pt x="181" y="135"/>
                    </a:lnTo>
                    <a:lnTo>
                      <a:pt x="180" y="130"/>
                    </a:lnTo>
                    <a:lnTo>
                      <a:pt x="177" y="126"/>
                    </a:lnTo>
                    <a:lnTo>
                      <a:pt x="10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5" name="Group 22"/>
            <p:cNvGrpSpPr/>
            <p:nvPr/>
          </p:nvGrpSpPr>
          <p:grpSpPr>
            <a:xfrm>
              <a:off x="5931646" y="3918636"/>
              <a:ext cx="160857" cy="123323"/>
              <a:chOff x="7018338" y="3700145"/>
              <a:chExt cx="285750" cy="219075"/>
            </a:xfrm>
            <a:solidFill>
              <a:sysClr val="window" lastClr="FFFFFF"/>
            </a:solidFill>
          </p:grpSpPr>
          <p:sp>
            <p:nvSpPr>
              <p:cNvPr id="271" name="Freeform 314"/>
              <p:cNvSpPr>
                <a:spLocks noEditPoints="1"/>
              </p:cNvSpPr>
              <p:nvPr/>
            </p:nvSpPr>
            <p:spPr bwMode="auto">
              <a:xfrm>
                <a:off x="7018338" y="3700145"/>
                <a:ext cx="285750" cy="219075"/>
              </a:xfrm>
              <a:custGeom>
                <a:avLst/>
                <a:gdLst>
                  <a:gd name="T0" fmla="*/ 869 w 901"/>
                  <a:gd name="T1" fmla="*/ 623 h 692"/>
                  <a:gd name="T2" fmla="*/ 860 w 901"/>
                  <a:gd name="T3" fmla="*/ 642 h 692"/>
                  <a:gd name="T4" fmla="*/ 842 w 901"/>
                  <a:gd name="T5" fmla="*/ 655 h 692"/>
                  <a:gd name="T6" fmla="*/ 93 w 901"/>
                  <a:gd name="T7" fmla="*/ 661 h 692"/>
                  <a:gd name="T8" fmla="*/ 54 w 901"/>
                  <a:gd name="T9" fmla="*/ 653 h 692"/>
                  <a:gd name="T10" fmla="*/ 38 w 901"/>
                  <a:gd name="T11" fmla="*/ 638 h 692"/>
                  <a:gd name="T12" fmla="*/ 31 w 901"/>
                  <a:gd name="T13" fmla="*/ 616 h 692"/>
                  <a:gd name="T14" fmla="*/ 31 w 901"/>
                  <a:gd name="T15" fmla="*/ 196 h 692"/>
                  <a:gd name="T16" fmla="*/ 42 w 901"/>
                  <a:gd name="T17" fmla="*/ 169 h 692"/>
                  <a:gd name="T18" fmla="*/ 59 w 901"/>
                  <a:gd name="T19" fmla="*/ 156 h 692"/>
                  <a:gd name="T20" fmla="*/ 337 w 901"/>
                  <a:gd name="T21" fmla="*/ 151 h 692"/>
                  <a:gd name="T22" fmla="*/ 428 w 901"/>
                  <a:gd name="T23" fmla="*/ 52 h 692"/>
                  <a:gd name="T24" fmla="*/ 651 w 901"/>
                  <a:gd name="T25" fmla="*/ 41 h 692"/>
                  <a:gd name="T26" fmla="*/ 728 w 901"/>
                  <a:gd name="T27" fmla="*/ 151 h 692"/>
                  <a:gd name="T28" fmla="*/ 850 w 901"/>
                  <a:gd name="T29" fmla="*/ 156 h 692"/>
                  <a:gd name="T30" fmla="*/ 865 w 901"/>
                  <a:gd name="T31" fmla="*/ 167 h 692"/>
                  <a:gd name="T32" fmla="*/ 871 w 901"/>
                  <a:gd name="T33" fmla="*/ 186 h 692"/>
                  <a:gd name="T34" fmla="*/ 165 w 901"/>
                  <a:gd name="T35" fmla="*/ 76 h 692"/>
                  <a:gd name="T36" fmla="*/ 182 w 901"/>
                  <a:gd name="T37" fmla="*/ 87 h 692"/>
                  <a:gd name="T38" fmla="*/ 189 w 901"/>
                  <a:gd name="T39" fmla="*/ 106 h 692"/>
                  <a:gd name="T40" fmla="*/ 108 w 901"/>
                  <a:gd name="T41" fmla="*/ 102 h 692"/>
                  <a:gd name="T42" fmla="*/ 121 w 901"/>
                  <a:gd name="T43" fmla="*/ 82 h 692"/>
                  <a:gd name="T44" fmla="*/ 810 w 901"/>
                  <a:gd name="T45" fmla="*/ 121 h 692"/>
                  <a:gd name="T46" fmla="*/ 698 w 901"/>
                  <a:gd name="T47" fmla="*/ 44 h 692"/>
                  <a:gd name="T48" fmla="*/ 648 w 901"/>
                  <a:gd name="T49" fmla="*/ 3 h 692"/>
                  <a:gd name="T50" fmla="*/ 424 w 901"/>
                  <a:gd name="T51" fmla="*/ 16 h 692"/>
                  <a:gd name="T52" fmla="*/ 388 w 901"/>
                  <a:gd name="T53" fmla="*/ 51 h 692"/>
                  <a:gd name="T54" fmla="*/ 220 w 901"/>
                  <a:gd name="T55" fmla="*/ 106 h 692"/>
                  <a:gd name="T56" fmla="*/ 203 w 901"/>
                  <a:gd name="T57" fmla="*/ 65 h 692"/>
                  <a:gd name="T58" fmla="*/ 177 w 901"/>
                  <a:gd name="T59" fmla="*/ 47 h 692"/>
                  <a:gd name="T60" fmla="*/ 131 w 901"/>
                  <a:gd name="T61" fmla="*/ 46 h 692"/>
                  <a:gd name="T62" fmla="*/ 105 w 901"/>
                  <a:gd name="T63" fmla="*/ 57 h 692"/>
                  <a:gd name="T64" fmla="*/ 80 w 901"/>
                  <a:gd name="T65" fmla="*/ 90 h 692"/>
                  <a:gd name="T66" fmla="*/ 76 w 901"/>
                  <a:gd name="T67" fmla="*/ 122 h 692"/>
                  <a:gd name="T68" fmla="*/ 44 w 901"/>
                  <a:gd name="T69" fmla="*/ 131 h 692"/>
                  <a:gd name="T70" fmla="*/ 20 w 901"/>
                  <a:gd name="T71" fmla="*/ 148 h 692"/>
                  <a:gd name="T72" fmla="*/ 5 w 901"/>
                  <a:gd name="T73" fmla="*/ 175 h 692"/>
                  <a:gd name="T74" fmla="*/ 0 w 901"/>
                  <a:gd name="T75" fmla="*/ 210 h 692"/>
                  <a:gd name="T76" fmla="*/ 3 w 901"/>
                  <a:gd name="T77" fmla="*/ 631 h 692"/>
                  <a:gd name="T78" fmla="*/ 18 w 901"/>
                  <a:gd name="T79" fmla="*/ 661 h 692"/>
                  <a:gd name="T80" fmla="*/ 45 w 901"/>
                  <a:gd name="T81" fmla="*/ 682 h 692"/>
                  <a:gd name="T82" fmla="*/ 82 w 901"/>
                  <a:gd name="T83" fmla="*/ 692 h 692"/>
                  <a:gd name="T84" fmla="*/ 820 w 901"/>
                  <a:gd name="T85" fmla="*/ 692 h 692"/>
                  <a:gd name="T86" fmla="*/ 857 w 901"/>
                  <a:gd name="T87" fmla="*/ 682 h 692"/>
                  <a:gd name="T88" fmla="*/ 883 w 901"/>
                  <a:gd name="T89" fmla="*/ 661 h 692"/>
                  <a:gd name="T90" fmla="*/ 898 w 901"/>
                  <a:gd name="T91" fmla="*/ 631 h 692"/>
                  <a:gd name="T92" fmla="*/ 901 w 901"/>
                  <a:gd name="T93" fmla="*/ 196 h 692"/>
                  <a:gd name="T94" fmla="*/ 896 w 901"/>
                  <a:gd name="T95" fmla="*/ 162 h 692"/>
                  <a:gd name="T96" fmla="*/ 880 w 901"/>
                  <a:gd name="T97" fmla="*/ 139 h 692"/>
                  <a:gd name="T98" fmla="*/ 851 w 901"/>
                  <a:gd name="T99" fmla="*/ 125 h 692"/>
                  <a:gd name="T100" fmla="*/ 810 w 901"/>
                  <a:gd name="T101" fmla="*/ 12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1" h="692">
                    <a:moveTo>
                      <a:pt x="871" y="604"/>
                    </a:moveTo>
                    <a:lnTo>
                      <a:pt x="871" y="610"/>
                    </a:lnTo>
                    <a:lnTo>
                      <a:pt x="870" y="616"/>
                    </a:lnTo>
                    <a:lnTo>
                      <a:pt x="869" y="623"/>
                    </a:lnTo>
                    <a:lnTo>
                      <a:pt x="868" y="628"/>
                    </a:lnTo>
                    <a:lnTo>
                      <a:pt x="866" y="634"/>
                    </a:lnTo>
                    <a:lnTo>
                      <a:pt x="863" y="638"/>
                    </a:lnTo>
                    <a:lnTo>
                      <a:pt x="860" y="642"/>
                    </a:lnTo>
                    <a:lnTo>
                      <a:pt x="856" y="646"/>
                    </a:lnTo>
                    <a:lnTo>
                      <a:pt x="852" y="650"/>
                    </a:lnTo>
                    <a:lnTo>
                      <a:pt x="848" y="653"/>
                    </a:lnTo>
                    <a:lnTo>
                      <a:pt x="842" y="655"/>
                    </a:lnTo>
                    <a:lnTo>
                      <a:pt x="837" y="657"/>
                    </a:lnTo>
                    <a:lnTo>
                      <a:pt x="824" y="660"/>
                    </a:lnTo>
                    <a:lnTo>
                      <a:pt x="808" y="661"/>
                    </a:lnTo>
                    <a:lnTo>
                      <a:pt x="93" y="661"/>
                    </a:lnTo>
                    <a:lnTo>
                      <a:pt x="78" y="660"/>
                    </a:lnTo>
                    <a:lnTo>
                      <a:pt x="65" y="657"/>
                    </a:lnTo>
                    <a:lnTo>
                      <a:pt x="60" y="655"/>
                    </a:lnTo>
                    <a:lnTo>
                      <a:pt x="54" y="653"/>
                    </a:lnTo>
                    <a:lnTo>
                      <a:pt x="50" y="650"/>
                    </a:lnTo>
                    <a:lnTo>
                      <a:pt x="46" y="646"/>
                    </a:lnTo>
                    <a:lnTo>
                      <a:pt x="42" y="642"/>
                    </a:lnTo>
                    <a:lnTo>
                      <a:pt x="38" y="638"/>
                    </a:lnTo>
                    <a:lnTo>
                      <a:pt x="36" y="634"/>
                    </a:lnTo>
                    <a:lnTo>
                      <a:pt x="34" y="628"/>
                    </a:lnTo>
                    <a:lnTo>
                      <a:pt x="32" y="623"/>
                    </a:lnTo>
                    <a:lnTo>
                      <a:pt x="31" y="616"/>
                    </a:lnTo>
                    <a:lnTo>
                      <a:pt x="30" y="610"/>
                    </a:lnTo>
                    <a:lnTo>
                      <a:pt x="30" y="604"/>
                    </a:lnTo>
                    <a:lnTo>
                      <a:pt x="30" y="210"/>
                    </a:lnTo>
                    <a:lnTo>
                      <a:pt x="31" y="196"/>
                    </a:lnTo>
                    <a:lnTo>
                      <a:pt x="34" y="183"/>
                    </a:lnTo>
                    <a:lnTo>
                      <a:pt x="36" y="178"/>
                    </a:lnTo>
                    <a:lnTo>
                      <a:pt x="38" y="174"/>
                    </a:lnTo>
                    <a:lnTo>
                      <a:pt x="42" y="169"/>
                    </a:lnTo>
                    <a:lnTo>
                      <a:pt x="45" y="165"/>
                    </a:lnTo>
                    <a:lnTo>
                      <a:pt x="49" y="162"/>
                    </a:lnTo>
                    <a:lnTo>
                      <a:pt x="53" y="159"/>
                    </a:lnTo>
                    <a:lnTo>
                      <a:pt x="59" y="156"/>
                    </a:lnTo>
                    <a:lnTo>
                      <a:pt x="64" y="154"/>
                    </a:lnTo>
                    <a:lnTo>
                      <a:pt x="76" y="152"/>
                    </a:lnTo>
                    <a:lnTo>
                      <a:pt x="90" y="151"/>
                    </a:lnTo>
                    <a:lnTo>
                      <a:pt x="337" y="151"/>
                    </a:lnTo>
                    <a:lnTo>
                      <a:pt x="405" y="79"/>
                    </a:lnTo>
                    <a:lnTo>
                      <a:pt x="406" y="77"/>
                    </a:lnTo>
                    <a:lnTo>
                      <a:pt x="416" y="64"/>
                    </a:lnTo>
                    <a:lnTo>
                      <a:pt x="428" y="52"/>
                    </a:lnTo>
                    <a:lnTo>
                      <a:pt x="440" y="41"/>
                    </a:lnTo>
                    <a:lnTo>
                      <a:pt x="455" y="31"/>
                    </a:lnTo>
                    <a:lnTo>
                      <a:pt x="636" y="31"/>
                    </a:lnTo>
                    <a:lnTo>
                      <a:pt x="651" y="41"/>
                    </a:lnTo>
                    <a:lnTo>
                      <a:pt x="664" y="52"/>
                    </a:lnTo>
                    <a:lnTo>
                      <a:pt x="675" y="64"/>
                    </a:lnTo>
                    <a:lnTo>
                      <a:pt x="684" y="76"/>
                    </a:lnTo>
                    <a:lnTo>
                      <a:pt x="728" y="151"/>
                    </a:lnTo>
                    <a:lnTo>
                      <a:pt x="810" y="151"/>
                    </a:lnTo>
                    <a:lnTo>
                      <a:pt x="830" y="152"/>
                    </a:lnTo>
                    <a:lnTo>
                      <a:pt x="844" y="154"/>
                    </a:lnTo>
                    <a:lnTo>
                      <a:pt x="850" y="156"/>
                    </a:lnTo>
                    <a:lnTo>
                      <a:pt x="854" y="159"/>
                    </a:lnTo>
                    <a:lnTo>
                      <a:pt x="859" y="161"/>
                    </a:lnTo>
                    <a:lnTo>
                      <a:pt x="863" y="164"/>
                    </a:lnTo>
                    <a:lnTo>
                      <a:pt x="865" y="167"/>
                    </a:lnTo>
                    <a:lnTo>
                      <a:pt x="867" y="170"/>
                    </a:lnTo>
                    <a:lnTo>
                      <a:pt x="869" y="174"/>
                    </a:lnTo>
                    <a:lnTo>
                      <a:pt x="870" y="178"/>
                    </a:lnTo>
                    <a:lnTo>
                      <a:pt x="871" y="186"/>
                    </a:lnTo>
                    <a:lnTo>
                      <a:pt x="871" y="196"/>
                    </a:lnTo>
                    <a:lnTo>
                      <a:pt x="871" y="604"/>
                    </a:lnTo>
                    <a:close/>
                    <a:moveTo>
                      <a:pt x="135" y="76"/>
                    </a:moveTo>
                    <a:lnTo>
                      <a:pt x="165" y="76"/>
                    </a:lnTo>
                    <a:lnTo>
                      <a:pt x="169" y="76"/>
                    </a:lnTo>
                    <a:lnTo>
                      <a:pt x="173" y="78"/>
                    </a:lnTo>
                    <a:lnTo>
                      <a:pt x="178" y="82"/>
                    </a:lnTo>
                    <a:lnTo>
                      <a:pt x="182" y="87"/>
                    </a:lnTo>
                    <a:lnTo>
                      <a:pt x="185" y="91"/>
                    </a:lnTo>
                    <a:lnTo>
                      <a:pt x="187" y="96"/>
                    </a:lnTo>
                    <a:lnTo>
                      <a:pt x="188" y="102"/>
                    </a:lnTo>
                    <a:lnTo>
                      <a:pt x="189" y="106"/>
                    </a:lnTo>
                    <a:lnTo>
                      <a:pt x="189" y="121"/>
                    </a:lnTo>
                    <a:lnTo>
                      <a:pt x="106" y="121"/>
                    </a:lnTo>
                    <a:lnTo>
                      <a:pt x="107" y="106"/>
                    </a:lnTo>
                    <a:lnTo>
                      <a:pt x="108" y="102"/>
                    </a:lnTo>
                    <a:lnTo>
                      <a:pt x="110" y="96"/>
                    </a:lnTo>
                    <a:lnTo>
                      <a:pt x="113" y="91"/>
                    </a:lnTo>
                    <a:lnTo>
                      <a:pt x="117" y="87"/>
                    </a:lnTo>
                    <a:lnTo>
                      <a:pt x="121" y="82"/>
                    </a:lnTo>
                    <a:lnTo>
                      <a:pt x="126" y="78"/>
                    </a:lnTo>
                    <a:lnTo>
                      <a:pt x="131" y="76"/>
                    </a:lnTo>
                    <a:lnTo>
                      <a:pt x="135" y="76"/>
                    </a:lnTo>
                    <a:close/>
                    <a:moveTo>
                      <a:pt x="810" y="121"/>
                    </a:moveTo>
                    <a:lnTo>
                      <a:pt x="745" y="121"/>
                    </a:lnTo>
                    <a:lnTo>
                      <a:pt x="710" y="60"/>
                    </a:lnTo>
                    <a:lnTo>
                      <a:pt x="704" y="52"/>
                    </a:lnTo>
                    <a:lnTo>
                      <a:pt x="698" y="44"/>
                    </a:lnTo>
                    <a:lnTo>
                      <a:pt x="691" y="36"/>
                    </a:lnTo>
                    <a:lnTo>
                      <a:pt x="684" y="30"/>
                    </a:lnTo>
                    <a:lnTo>
                      <a:pt x="667" y="16"/>
                    </a:lnTo>
                    <a:lnTo>
                      <a:pt x="648" y="3"/>
                    </a:lnTo>
                    <a:lnTo>
                      <a:pt x="645" y="0"/>
                    </a:lnTo>
                    <a:lnTo>
                      <a:pt x="447" y="0"/>
                    </a:lnTo>
                    <a:lnTo>
                      <a:pt x="443" y="3"/>
                    </a:lnTo>
                    <a:lnTo>
                      <a:pt x="424" y="16"/>
                    </a:lnTo>
                    <a:lnTo>
                      <a:pt x="408" y="29"/>
                    </a:lnTo>
                    <a:lnTo>
                      <a:pt x="401" y="36"/>
                    </a:lnTo>
                    <a:lnTo>
                      <a:pt x="394" y="44"/>
                    </a:lnTo>
                    <a:lnTo>
                      <a:pt x="388" y="51"/>
                    </a:lnTo>
                    <a:lnTo>
                      <a:pt x="382" y="59"/>
                    </a:lnTo>
                    <a:lnTo>
                      <a:pt x="325" y="121"/>
                    </a:lnTo>
                    <a:lnTo>
                      <a:pt x="220" y="121"/>
                    </a:lnTo>
                    <a:lnTo>
                      <a:pt x="220" y="106"/>
                    </a:lnTo>
                    <a:lnTo>
                      <a:pt x="218" y="95"/>
                    </a:lnTo>
                    <a:lnTo>
                      <a:pt x="215" y="86"/>
                    </a:lnTo>
                    <a:lnTo>
                      <a:pt x="210" y="75"/>
                    </a:lnTo>
                    <a:lnTo>
                      <a:pt x="203" y="65"/>
                    </a:lnTo>
                    <a:lnTo>
                      <a:pt x="196" y="58"/>
                    </a:lnTo>
                    <a:lnTo>
                      <a:pt x="186" y="51"/>
                    </a:lnTo>
                    <a:lnTo>
                      <a:pt x="182" y="49"/>
                    </a:lnTo>
                    <a:lnTo>
                      <a:pt x="177" y="47"/>
                    </a:lnTo>
                    <a:lnTo>
                      <a:pt x="171" y="46"/>
                    </a:lnTo>
                    <a:lnTo>
                      <a:pt x="165" y="46"/>
                    </a:lnTo>
                    <a:lnTo>
                      <a:pt x="135" y="46"/>
                    </a:lnTo>
                    <a:lnTo>
                      <a:pt x="131" y="46"/>
                    </a:lnTo>
                    <a:lnTo>
                      <a:pt x="125" y="47"/>
                    </a:lnTo>
                    <a:lnTo>
                      <a:pt x="120" y="49"/>
                    </a:lnTo>
                    <a:lnTo>
                      <a:pt x="114" y="51"/>
                    </a:lnTo>
                    <a:lnTo>
                      <a:pt x="105" y="57"/>
                    </a:lnTo>
                    <a:lnTo>
                      <a:pt x="96" y="65"/>
                    </a:lnTo>
                    <a:lnTo>
                      <a:pt x="88" y="74"/>
                    </a:lnTo>
                    <a:lnTo>
                      <a:pt x="82" y="85"/>
                    </a:lnTo>
                    <a:lnTo>
                      <a:pt x="80" y="90"/>
                    </a:lnTo>
                    <a:lnTo>
                      <a:pt x="78" y="95"/>
                    </a:lnTo>
                    <a:lnTo>
                      <a:pt x="77" y="101"/>
                    </a:lnTo>
                    <a:lnTo>
                      <a:pt x="77" y="105"/>
                    </a:lnTo>
                    <a:lnTo>
                      <a:pt x="76" y="122"/>
                    </a:lnTo>
                    <a:lnTo>
                      <a:pt x="67" y="123"/>
                    </a:lnTo>
                    <a:lnTo>
                      <a:pt x="59" y="125"/>
                    </a:lnTo>
                    <a:lnTo>
                      <a:pt x="51" y="127"/>
                    </a:lnTo>
                    <a:lnTo>
                      <a:pt x="44" y="131"/>
                    </a:lnTo>
                    <a:lnTo>
                      <a:pt x="37" y="134"/>
                    </a:lnTo>
                    <a:lnTo>
                      <a:pt x="31" y="138"/>
                    </a:lnTo>
                    <a:lnTo>
                      <a:pt x="25" y="142"/>
                    </a:lnTo>
                    <a:lnTo>
                      <a:pt x="20" y="148"/>
                    </a:lnTo>
                    <a:lnTo>
                      <a:pt x="15" y="154"/>
                    </a:lnTo>
                    <a:lnTo>
                      <a:pt x="12" y="161"/>
                    </a:lnTo>
                    <a:lnTo>
                      <a:pt x="8" y="167"/>
                    </a:lnTo>
                    <a:lnTo>
                      <a:pt x="5" y="175"/>
                    </a:lnTo>
                    <a:lnTo>
                      <a:pt x="3" y="183"/>
                    </a:lnTo>
                    <a:lnTo>
                      <a:pt x="1" y="191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604"/>
                    </a:lnTo>
                    <a:lnTo>
                      <a:pt x="1" y="613"/>
                    </a:lnTo>
                    <a:lnTo>
                      <a:pt x="2" y="623"/>
                    </a:lnTo>
                    <a:lnTo>
                      <a:pt x="3" y="631"/>
                    </a:lnTo>
                    <a:lnTo>
                      <a:pt x="6" y="640"/>
                    </a:lnTo>
                    <a:lnTo>
                      <a:pt x="9" y="648"/>
                    </a:lnTo>
                    <a:lnTo>
                      <a:pt x="14" y="655"/>
                    </a:lnTo>
                    <a:lnTo>
                      <a:pt x="18" y="661"/>
                    </a:lnTo>
                    <a:lnTo>
                      <a:pt x="24" y="668"/>
                    </a:lnTo>
                    <a:lnTo>
                      <a:pt x="30" y="673"/>
                    </a:lnTo>
                    <a:lnTo>
                      <a:pt x="37" y="678"/>
                    </a:lnTo>
                    <a:lnTo>
                      <a:pt x="45" y="682"/>
                    </a:lnTo>
                    <a:lnTo>
                      <a:pt x="53" y="685"/>
                    </a:lnTo>
                    <a:lnTo>
                      <a:pt x="62" y="688"/>
                    </a:lnTo>
                    <a:lnTo>
                      <a:pt x="72" y="689"/>
                    </a:lnTo>
                    <a:lnTo>
                      <a:pt x="82" y="692"/>
                    </a:lnTo>
                    <a:lnTo>
                      <a:pt x="93" y="692"/>
                    </a:lnTo>
                    <a:lnTo>
                      <a:pt x="809" y="692"/>
                    </a:lnTo>
                    <a:lnTo>
                      <a:pt x="809" y="692"/>
                    </a:lnTo>
                    <a:lnTo>
                      <a:pt x="820" y="692"/>
                    </a:lnTo>
                    <a:lnTo>
                      <a:pt x="831" y="689"/>
                    </a:lnTo>
                    <a:lnTo>
                      <a:pt x="840" y="688"/>
                    </a:lnTo>
                    <a:lnTo>
                      <a:pt x="849" y="685"/>
                    </a:lnTo>
                    <a:lnTo>
                      <a:pt x="857" y="682"/>
                    </a:lnTo>
                    <a:lnTo>
                      <a:pt x="865" y="678"/>
                    </a:lnTo>
                    <a:lnTo>
                      <a:pt x="871" y="673"/>
                    </a:lnTo>
                    <a:lnTo>
                      <a:pt x="878" y="668"/>
                    </a:lnTo>
                    <a:lnTo>
                      <a:pt x="883" y="661"/>
                    </a:lnTo>
                    <a:lnTo>
                      <a:pt x="889" y="655"/>
                    </a:lnTo>
                    <a:lnTo>
                      <a:pt x="893" y="648"/>
                    </a:lnTo>
                    <a:lnTo>
                      <a:pt x="896" y="640"/>
                    </a:lnTo>
                    <a:lnTo>
                      <a:pt x="898" y="631"/>
                    </a:lnTo>
                    <a:lnTo>
                      <a:pt x="900" y="623"/>
                    </a:lnTo>
                    <a:lnTo>
                      <a:pt x="901" y="613"/>
                    </a:lnTo>
                    <a:lnTo>
                      <a:pt x="901" y="604"/>
                    </a:lnTo>
                    <a:lnTo>
                      <a:pt x="901" y="196"/>
                    </a:lnTo>
                    <a:lnTo>
                      <a:pt x="901" y="186"/>
                    </a:lnTo>
                    <a:lnTo>
                      <a:pt x="900" y="178"/>
                    </a:lnTo>
                    <a:lnTo>
                      <a:pt x="899" y="169"/>
                    </a:lnTo>
                    <a:lnTo>
                      <a:pt x="896" y="162"/>
                    </a:lnTo>
                    <a:lnTo>
                      <a:pt x="893" y="155"/>
                    </a:lnTo>
                    <a:lnTo>
                      <a:pt x="890" y="149"/>
                    </a:lnTo>
                    <a:lnTo>
                      <a:pt x="885" y="144"/>
                    </a:lnTo>
                    <a:lnTo>
                      <a:pt x="880" y="139"/>
                    </a:lnTo>
                    <a:lnTo>
                      <a:pt x="874" y="135"/>
                    </a:lnTo>
                    <a:lnTo>
                      <a:pt x="867" y="131"/>
                    </a:lnTo>
                    <a:lnTo>
                      <a:pt x="860" y="127"/>
                    </a:lnTo>
                    <a:lnTo>
                      <a:pt x="851" y="125"/>
                    </a:lnTo>
                    <a:lnTo>
                      <a:pt x="842" y="123"/>
                    </a:lnTo>
                    <a:lnTo>
                      <a:pt x="833" y="122"/>
                    </a:lnTo>
                    <a:lnTo>
                      <a:pt x="822" y="121"/>
                    </a:lnTo>
                    <a:lnTo>
                      <a:pt x="81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315"/>
              <p:cNvSpPr>
                <a:spLocks noEditPoints="1"/>
              </p:cNvSpPr>
              <p:nvPr/>
            </p:nvSpPr>
            <p:spPr bwMode="auto">
              <a:xfrm>
                <a:off x="7118350" y="3752533"/>
                <a:ext cx="142875" cy="142875"/>
              </a:xfrm>
              <a:custGeom>
                <a:avLst/>
                <a:gdLst>
                  <a:gd name="T0" fmla="*/ 186 w 450"/>
                  <a:gd name="T1" fmla="*/ 417 h 450"/>
                  <a:gd name="T2" fmla="*/ 132 w 450"/>
                  <a:gd name="T3" fmla="*/ 397 h 450"/>
                  <a:gd name="T4" fmla="*/ 87 w 450"/>
                  <a:gd name="T5" fmla="*/ 364 h 450"/>
                  <a:gd name="T6" fmla="*/ 54 w 450"/>
                  <a:gd name="T7" fmla="*/ 319 h 450"/>
                  <a:gd name="T8" fmla="*/ 33 w 450"/>
                  <a:gd name="T9" fmla="*/ 265 h 450"/>
                  <a:gd name="T10" fmla="*/ 31 w 450"/>
                  <a:gd name="T11" fmla="*/ 205 h 450"/>
                  <a:gd name="T12" fmla="*/ 45 w 450"/>
                  <a:gd name="T13" fmla="*/ 149 h 450"/>
                  <a:gd name="T14" fmla="*/ 74 w 450"/>
                  <a:gd name="T15" fmla="*/ 101 h 450"/>
                  <a:gd name="T16" fmla="*/ 116 w 450"/>
                  <a:gd name="T17" fmla="*/ 63 h 450"/>
                  <a:gd name="T18" fmla="*/ 167 w 450"/>
                  <a:gd name="T19" fmla="*/ 39 h 450"/>
                  <a:gd name="T20" fmla="*/ 225 w 450"/>
                  <a:gd name="T21" fmla="*/ 30 h 450"/>
                  <a:gd name="T22" fmla="*/ 283 w 450"/>
                  <a:gd name="T23" fmla="*/ 39 h 450"/>
                  <a:gd name="T24" fmla="*/ 335 w 450"/>
                  <a:gd name="T25" fmla="*/ 63 h 450"/>
                  <a:gd name="T26" fmla="*/ 376 w 450"/>
                  <a:gd name="T27" fmla="*/ 101 h 450"/>
                  <a:gd name="T28" fmla="*/ 405 w 450"/>
                  <a:gd name="T29" fmla="*/ 149 h 450"/>
                  <a:gd name="T30" fmla="*/ 419 w 450"/>
                  <a:gd name="T31" fmla="*/ 205 h 450"/>
                  <a:gd name="T32" fmla="*/ 416 w 450"/>
                  <a:gd name="T33" fmla="*/ 265 h 450"/>
                  <a:gd name="T34" fmla="*/ 397 w 450"/>
                  <a:gd name="T35" fmla="*/ 319 h 450"/>
                  <a:gd name="T36" fmla="*/ 363 w 450"/>
                  <a:gd name="T37" fmla="*/ 364 h 450"/>
                  <a:gd name="T38" fmla="*/ 318 w 450"/>
                  <a:gd name="T39" fmla="*/ 397 h 450"/>
                  <a:gd name="T40" fmla="*/ 265 w 450"/>
                  <a:gd name="T41" fmla="*/ 417 h 450"/>
                  <a:gd name="T42" fmla="*/ 225 w 450"/>
                  <a:gd name="T43" fmla="*/ 0 h 450"/>
                  <a:gd name="T44" fmla="*/ 191 w 450"/>
                  <a:gd name="T45" fmla="*/ 2 h 450"/>
                  <a:gd name="T46" fmla="*/ 158 w 450"/>
                  <a:gd name="T47" fmla="*/ 10 h 450"/>
                  <a:gd name="T48" fmla="*/ 118 w 450"/>
                  <a:gd name="T49" fmla="*/ 27 h 450"/>
                  <a:gd name="T50" fmla="*/ 65 w 450"/>
                  <a:gd name="T51" fmla="*/ 65 h 450"/>
                  <a:gd name="T52" fmla="*/ 27 w 450"/>
                  <a:gd name="T53" fmla="*/ 118 h 450"/>
                  <a:gd name="T54" fmla="*/ 10 w 450"/>
                  <a:gd name="T55" fmla="*/ 159 h 450"/>
                  <a:gd name="T56" fmla="*/ 2 w 450"/>
                  <a:gd name="T57" fmla="*/ 191 h 450"/>
                  <a:gd name="T58" fmla="*/ 0 w 450"/>
                  <a:gd name="T59" fmla="*/ 225 h 450"/>
                  <a:gd name="T60" fmla="*/ 2 w 450"/>
                  <a:gd name="T61" fmla="*/ 260 h 450"/>
                  <a:gd name="T62" fmla="*/ 10 w 450"/>
                  <a:gd name="T63" fmla="*/ 292 h 450"/>
                  <a:gd name="T64" fmla="*/ 27 w 450"/>
                  <a:gd name="T65" fmla="*/ 333 h 450"/>
                  <a:gd name="T66" fmla="*/ 65 w 450"/>
                  <a:gd name="T67" fmla="*/ 385 h 450"/>
                  <a:gd name="T68" fmla="*/ 118 w 450"/>
                  <a:gd name="T69" fmla="*/ 424 h 450"/>
                  <a:gd name="T70" fmla="*/ 158 w 450"/>
                  <a:gd name="T71" fmla="*/ 441 h 450"/>
                  <a:gd name="T72" fmla="*/ 191 w 450"/>
                  <a:gd name="T73" fmla="*/ 448 h 450"/>
                  <a:gd name="T74" fmla="*/ 225 w 450"/>
                  <a:gd name="T75" fmla="*/ 450 h 450"/>
                  <a:gd name="T76" fmla="*/ 259 w 450"/>
                  <a:gd name="T77" fmla="*/ 448 h 450"/>
                  <a:gd name="T78" fmla="*/ 292 w 450"/>
                  <a:gd name="T79" fmla="*/ 441 h 450"/>
                  <a:gd name="T80" fmla="*/ 332 w 450"/>
                  <a:gd name="T81" fmla="*/ 424 h 450"/>
                  <a:gd name="T82" fmla="*/ 385 w 450"/>
                  <a:gd name="T83" fmla="*/ 385 h 450"/>
                  <a:gd name="T84" fmla="*/ 424 w 450"/>
                  <a:gd name="T85" fmla="*/ 333 h 450"/>
                  <a:gd name="T86" fmla="*/ 441 w 450"/>
                  <a:gd name="T87" fmla="*/ 292 h 450"/>
                  <a:gd name="T88" fmla="*/ 448 w 450"/>
                  <a:gd name="T89" fmla="*/ 260 h 450"/>
                  <a:gd name="T90" fmla="*/ 450 w 450"/>
                  <a:gd name="T91" fmla="*/ 225 h 450"/>
                  <a:gd name="T92" fmla="*/ 448 w 450"/>
                  <a:gd name="T93" fmla="*/ 191 h 450"/>
                  <a:gd name="T94" fmla="*/ 441 w 450"/>
                  <a:gd name="T95" fmla="*/ 159 h 450"/>
                  <a:gd name="T96" fmla="*/ 424 w 450"/>
                  <a:gd name="T97" fmla="*/ 118 h 450"/>
                  <a:gd name="T98" fmla="*/ 385 w 450"/>
                  <a:gd name="T99" fmla="*/ 65 h 450"/>
                  <a:gd name="T100" fmla="*/ 332 w 450"/>
                  <a:gd name="T101" fmla="*/ 27 h 450"/>
                  <a:gd name="T102" fmla="*/ 292 w 450"/>
                  <a:gd name="T103" fmla="*/ 10 h 450"/>
                  <a:gd name="T104" fmla="*/ 259 w 450"/>
                  <a:gd name="T105" fmla="*/ 2 h 450"/>
                  <a:gd name="T106" fmla="*/ 225 w 450"/>
                  <a:gd name="T107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50" h="450">
                    <a:moveTo>
                      <a:pt x="225" y="420"/>
                    </a:moveTo>
                    <a:lnTo>
                      <a:pt x="205" y="419"/>
                    </a:lnTo>
                    <a:lnTo>
                      <a:pt x="186" y="417"/>
                    </a:lnTo>
                    <a:lnTo>
                      <a:pt x="167" y="412"/>
                    </a:lnTo>
                    <a:lnTo>
                      <a:pt x="149" y="405"/>
                    </a:lnTo>
                    <a:lnTo>
                      <a:pt x="132" y="397"/>
                    </a:lnTo>
                    <a:lnTo>
                      <a:pt x="116" y="387"/>
                    </a:lnTo>
                    <a:lnTo>
                      <a:pt x="101" y="376"/>
                    </a:lnTo>
                    <a:lnTo>
                      <a:pt x="87" y="364"/>
                    </a:lnTo>
                    <a:lnTo>
                      <a:pt x="74" y="350"/>
                    </a:lnTo>
                    <a:lnTo>
                      <a:pt x="63" y="335"/>
                    </a:lnTo>
                    <a:lnTo>
                      <a:pt x="54" y="319"/>
                    </a:lnTo>
                    <a:lnTo>
                      <a:pt x="45" y="301"/>
                    </a:lnTo>
                    <a:lnTo>
                      <a:pt x="39" y="283"/>
                    </a:lnTo>
                    <a:lnTo>
                      <a:pt x="33" y="265"/>
                    </a:lnTo>
                    <a:lnTo>
                      <a:pt x="31" y="246"/>
                    </a:lnTo>
                    <a:lnTo>
                      <a:pt x="30" y="225"/>
                    </a:lnTo>
                    <a:lnTo>
                      <a:pt x="31" y="205"/>
                    </a:lnTo>
                    <a:lnTo>
                      <a:pt x="33" y="186"/>
                    </a:lnTo>
                    <a:lnTo>
                      <a:pt x="39" y="167"/>
                    </a:lnTo>
                    <a:lnTo>
                      <a:pt x="45" y="149"/>
                    </a:lnTo>
                    <a:lnTo>
                      <a:pt x="54" y="132"/>
                    </a:lnTo>
                    <a:lnTo>
                      <a:pt x="63" y="116"/>
                    </a:lnTo>
                    <a:lnTo>
                      <a:pt x="74" y="101"/>
                    </a:lnTo>
                    <a:lnTo>
                      <a:pt x="87" y="87"/>
                    </a:lnTo>
                    <a:lnTo>
                      <a:pt x="101" y="74"/>
                    </a:lnTo>
                    <a:lnTo>
                      <a:pt x="116" y="63"/>
                    </a:lnTo>
                    <a:lnTo>
                      <a:pt x="132" y="54"/>
                    </a:lnTo>
                    <a:lnTo>
                      <a:pt x="149" y="45"/>
                    </a:lnTo>
                    <a:lnTo>
                      <a:pt x="167" y="39"/>
                    </a:lnTo>
                    <a:lnTo>
                      <a:pt x="186" y="33"/>
                    </a:lnTo>
                    <a:lnTo>
                      <a:pt x="205" y="31"/>
                    </a:lnTo>
                    <a:lnTo>
                      <a:pt x="225" y="30"/>
                    </a:lnTo>
                    <a:lnTo>
                      <a:pt x="246" y="31"/>
                    </a:lnTo>
                    <a:lnTo>
                      <a:pt x="265" y="33"/>
                    </a:lnTo>
                    <a:lnTo>
                      <a:pt x="283" y="39"/>
                    </a:lnTo>
                    <a:lnTo>
                      <a:pt x="301" y="45"/>
                    </a:lnTo>
                    <a:lnTo>
                      <a:pt x="318" y="54"/>
                    </a:lnTo>
                    <a:lnTo>
                      <a:pt x="335" y="63"/>
                    </a:lnTo>
                    <a:lnTo>
                      <a:pt x="350" y="74"/>
                    </a:lnTo>
                    <a:lnTo>
                      <a:pt x="363" y="87"/>
                    </a:lnTo>
                    <a:lnTo>
                      <a:pt x="376" y="101"/>
                    </a:lnTo>
                    <a:lnTo>
                      <a:pt x="387" y="116"/>
                    </a:lnTo>
                    <a:lnTo>
                      <a:pt x="397" y="132"/>
                    </a:lnTo>
                    <a:lnTo>
                      <a:pt x="405" y="149"/>
                    </a:lnTo>
                    <a:lnTo>
                      <a:pt x="412" y="167"/>
                    </a:lnTo>
                    <a:lnTo>
                      <a:pt x="416" y="186"/>
                    </a:lnTo>
                    <a:lnTo>
                      <a:pt x="419" y="205"/>
                    </a:lnTo>
                    <a:lnTo>
                      <a:pt x="420" y="225"/>
                    </a:lnTo>
                    <a:lnTo>
                      <a:pt x="419" y="246"/>
                    </a:lnTo>
                    <a:lnTo>
                      <a:pt x="416" y="265"/>
                    </a:lnTo>
                    <a:lnTo>
                      <a:pt x="412" y="283"/>
                    </a:lnTo>
                    <a:lnTo>
                      <a:pt x="405" y="301"/>
                    </a:lnTo>
                    <a:lnTo>
                      <a:pt x="397" y="319"/>
                    </a:lnTo>
                    <a:lnTo>
                      <a:pt x="387" y="335"/>
                    </a:lnTo>
                    <a:lnTo>
                      <a:pt x="376" y="350"/>
                    </a:lnTo>
                    <a:lnTo>
                      <a:pt x="363" y="364"/>
                    </a:lnTo>
                    <a:lnTo>
                      <a:pt x="350" y="376"/>
                    </a:lnTo>
                    <a:lnTo>
                      <a:pt x="335" y="387"/>
                    </a:lnTo>
                    <a:lnTo>
                      <a:pt x="318" y="397"/>
                    </a:lnTo>
                    <a:lnTo>
                      <a:pt x="301" y="405"/>
                    </a:lnTo>
                    <a:lnTo>
                      <a:pt x="283" y="412"/>
                    </a:lnTo>
                    <a:lnTo>
                      <a:pt x="265" y="417"/>
                    </a:lnTo>
                    <a:lnTo>
                      <a:pt x="246" y="419"/>
                    </a:lnTo>
                    <a:lnTo>
                      <a:pt x="225" y="420"/>
                    </a:lnTo>
                    <a:close/>
                    <a:moveTo>
                      <a:pt x="225" y="0"/>
                    </a:moveTo>
                    <a:lnTo>
                      <a:pt x="213" y="0"/>
                    </a:lnTo>
                    <a:lnTo>
                      <a:pt x="202" y="1"/>
                    </a:lnTo>
                    <a:lnTo>
                      <a:pt x="191" y="2"/>
                    </a:lnTo>
                    <a:lnTo>
                      <a:pt x="180" y="4"/>
                    </a:lnTo>
                    <a:lnTo>
                      <a:pt x="168" y="7"/>
                    </a:lnTo>
                    <a:lnTo>
                      <a:pt x="158" y="10"/>
                    </a:lnTo>
                    <a:lnTo>
                      <a:pt x="148" y="14"/>
                    </a:lnTo>
                    <a:lnTo>
                      <a:pt x="137" y="17"/>
                    </a:lnTo>
                    <a:lnTo>
                      <a:pt x="118" y="27"/>
                    </a:lnTo>
                    <a:lnTo>
                      <a:pt x="99" y="39"/>
                    </a:lnTo>
                    <a:lnTo>
                      <a:pt x="82" y="52"/>
                    </a:lnTo>
                    <a:lnTo>
                      <a:pt x="65" y="65"/>
                    </a:lnTo>
                    <a:lnTo>
                      <a:pt x="51" y="82"/>
                    </a:lnTo>
                    <a:lnTo>
                      <a:pt x="39" y="100"/>
                    </a:lnTo>
                    <a:lnTo>
                      <a:pt x="27" y="118"/>
                    </a:lnTo>
                    <a:lnTo>
                      <a:pt x="17" y="137"/>
                    </a:lnTo>
                    <a:lnTo>
                      <a:pt x="13" y="148"/>
                    </a:lnTo>
                    <a:lnTo>
                      <a:pt x="10" y="159"/>
                    </a:lnTo>
                    <a:lnTo>
                      <a:pt x="6" y="170"/>
                    </a:lnTo>
                    <a:lnTo>
                      <a:pt x="4" y="180"/>
                    </a:lnTo>
                    <a:lnTo>
                      <a:pt x="2" y="191"/>
                    </a:lnTo>
                    <a:lnTo>
                      <a:pt x="1" y="203"/>
                    </a:lnTo>
                    <a:lnTo>
                      <a:pt x="0" y="213"/>
                    </a:lnTo>
                    <a:lnTo>
                      <a:pt x="0" y="225"/>
                    </a:lnTo>
                    <a:lnTo>
                      <a:pt x="0" y="237"/>
                    </a:lnTo>
                    <a:lnTo>
                      <a:pt x="1" y="248"/>
                    </a:lnTo>
                    <a:lnTo>
                      <a:pt x="2" y="260"/>
                    </a:lnTo>
                    <a:lnTo>
                      <a:pt x="4" y="270"/>
                    </a:lnTo>
                    <a:lnTo>
                      <a:pt x="6" y="282"/>
                    </a:lnTo>
                    <a:lnTo>
                      <a:pt x="10" y="292"/>
                    </a:lnTo>
                    <a:lnTo>
                      <a:pt x="13" y="302"/>
                    </a:lnTo>
                    <a:lnTo>
                      <a:pt x="17" y="313"/>
                    </a:lnTo>
                    <a:lnTo>
                      <a:pt x="27" y="333"/>
                    </a:lnTo>
                    <a:lnTo>
                      <a:pt x="39" y="352"/>
                    </a:lnTo>
                    <a:lnTo>
                      <a:pt x="51" y="369"/>
                    </a:lnTo>
                    <a:lnTo>
                      <a:pt x="65" y="385"/>
                    </a:lnTo>
                    <a:lnTo>
                      <a:pt x="82" y="399"/>
                    </a:lnTo>
                    <a:lnTo>
                      <a:pt x="99" y="412"/>
                    </a:lnTo>
                    <a:lnTo>
                      <a:pt x="118" y="424"/>
                    </a:lnTo>
                    <a:lnTo>
                      <a:pt x="137" y="433"/>
                    </a:lnTo>
                    <a:lnTo>
                      <a:pt x="148" y="438"/>
                    </a:lnTo>
                    <a:lnTo>
                      <a:pt x="158" y="441"/>
                    </a:lnTo>
                    <a:lnTo>
                      <a:pt x="168" y="444"/>
                    </a:lnTo>
                    <a:lnTo>
                      <a:pt x="180" y="446"/>
                    </a:lnTo>
                    <a:lnTo>
                      <a:pt x="191" y="448"/>
                    </a:lnTo>
                    <a:lnTo>
                      <a:pt x="202" y="449"/>
                    </a:lnTo>
                    <a:lnTo>
                      <a:pt x="213" y="450"/>
                    </a:lnTo>
                    <a:lnTo>
                      <a:pt x="225" y="450"/>
                    </a:lnTo>
                    <a:lnTo>
                      <a:pt x="237" y="450"/>
                    </a:lnTo>
                    <a:lnTo>
                      <a:pt x="248" y="449"/>
                    </a:lnTo>
                    <a:lnTo>
                      <a:pt x="259" y="448"/>
                    </a:lnTo>
                    <a:lnTo>
                      <a:pt x="270" y="446"/>
                    </a:lnTo>
                    <a:lnTo>
                      <a:pt x="281" y="444"/>
                    </a:lnTo>
                    <a:lnTo>
                      <a:pt x="292" y="441"/>
                    </a:lnTo>
                    <a:lnTo>
                      <a:pt x="302" y="438"/>
                    </a:lnTo>
                    <a:lnTo>
                      <a:pt x="313" y="433"/>
                    </a:lnTo>
                    <a:lnTo>
                      <a:pt x="332" y="424"/>
                    </a:lnTo>
                    <a:lnTo>
                      <a:pt x="351" y="412"/>
                    </a:lnTo>
                    <a:lnTo>
                      <a:pt x="369" y="399"/>
                    </a:lnTo>
                    <a:lnTo>
                      <a:pt x="385" y="385"/>
                    </a:lnTo>
                    <a:lnTo>
                      <a:pt x="399" y="369"/>
                    </a:lnTo>
                    <a:lnTo>
                      <a:pt x="412" y="351"/>
                    </a:lnTo>
                    <a:lnTo>
                      <a:pt x="424" y="333"/>
                    </a:lnTo>
                    <a:lnTo>
                      <a:pt x="433" y="313"/>
                    </a:lnTo>
                    <a:lnTo>
                      <a:pt x="436" y="302"/>
                    </a:lnTo>
                    <a:lnTo>
                      <a:pt x="441" y="292"/>
                    </a:lnTo>
                    <a:lnTo>
                      <a:pt x="444" y="282"/>
                    </a:lnTo>
                    <a:lnTo>
                      <a:pt x="446" y="270"/>
                    </a:lnTo>
                    <a:lnTo>
                      <a:pt x="448" y="260"/>
                    </a:lnTo>
                    <a:lnTo>
                      <a:pt x="449" y="248"/>
                    </a:lnTo>
                    <a:lnTo>
                      <a:pt x="450" y="237"/>
                    </a:lnTo>
                    <a:lnTo>
                      <a:pt x="450" y="225"/>
                    </a:lnTo>
                    <a:lnTo>
                      <a:pt x="450" y="213"/>
                    </a:lnTo>
                    <a:lnTo>
                      <a:pt x="449" y="203"/>
                    </a:lnTo>
                    <a:lnTo>
                      <a:pt x="448" y="191"/>
                    </a:lnTo>
                    <a:lnTo>
                      <a:pt x="446" y="180"/>
                    </a:lnTo>
                    <a:lnTo>
                      <a:pt x="444" y="170"/>
                    </a:lnTo>
                    <a:lnTo>
                      <a:pt x="441" y="159"/>
                    </a:lnTo>
                    <a:lnTo>
                      <a:pt x="436" y="148"/>
                    </a:lnTo>
                    <a:lnTo>
                      <a:pt x="433" y="137"/>
                    </a:lnTo>
                    <a:lnTo>
                      <a:pt x="424" y="118"/>
                    </a:lnTo>
                    <a:lnTo>
                      <a:pt x="412" y="100"/>
                    </a:lnTo>
                    <a:lnTo>
                      <a:pt x="399" y="82"/>
                    </a:lnTo>
                    <a:lnTo>
                      <a:pt x="385" y="65"/>
                    </a:lnTo>
                    <a:lnTo>
                      <a:pt x="369" y="52"/>
                    </a:lnTo>
                    <a:lnTo>
                      <a:pt x="351" y="39"/>
                    </a:lnTo>
                    <a:lnTo>
                      <a:pt x="332" y="27"/>
                    </a:lnTo>
                    <a:lnTo>
                      <a:pt x="313" y="17"/>
                    </a:lnTo>
                    <a:lnTo>
                      <a:pt x="302" y="14"/>
                    </a:lnTo>
                    <a:lnTo>
                      <a:pt x="292" y="10"/>
                    </a:lnTo>
                    <a:lnTo>
                      <a:pt x="281" y="7"/>
                    </a:lnTo>
                    <a:lnTo>
                      <a:pt x="270" y="4"/>
                    </a:lnTo>
                    <a:lnTo>
                      <a:pt x="259" y="2"/>
                    </a:lnTo>
                    <a:lnTo>
                      <a:pt x="248" y="1"/>
                    </a:lnTo>
                    <a:lnTo>
                      <a:pt x="237" y="0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316"/>
              <p:cNvSpPr>
                <a:spLocks noEditPoints="1"/>
              </p:cNvSpPr>
              <p:nvPr/>
            </p:nvSpPr>
            <p:spPr bwMode="auto">
              <a:xfrm>
                <a:off x="7146925" y="3781108"/>
                <a:ext cx="85725" cy="85725"/>
              </a:xfrm>
              <a:custGeom>
                <a:avLst/>
                <a:gdLst>
                  <a:gd name="T0" fmla="*/ 114 w 270"/>
                  <a:gd name="T1" fmla="*/ 238 h 270"/>
                  <a:gd name="T2" fmla="*/ 85 w 270"/>
                  <a:gd name="T3" fmla="*/ 227 h 270"/>
                  <a:gd name="T4" fmla="*/ 61 w 270"/>
                  <a:gd name="T5" fmla="*/ 209 h 270"/>
                  <a:gd name="T6" fmla="*/ 43 w 270"/>
                  <a:gd name="T7" fmla="*/ 186 h 270"/>
                  <a:gd name="T8" fmla="*/ 32 w 270"/>
                  <a:gd name="T9" fmla="*/ 157 h 270"/>
                  <a:gd name="T10" fmla="*/ 30 w 270"/>
                  <a:gd name="T11" fmla="*/ 125 h 270"/>
                  <a:gd name="T12" fmla="*/ 39 w 270"/>
                  <a:gd name="T13" fmla="*/ 95 h 270"/>
                  <a:gd name="T14" fmla="*/ 54 w 270"/>
                  <a:gd name="T15" fmla="*/ 69 h 270"/>
                  <a:gd name="T16" fmla="*/ 76 w 270"/>
                  <a:gd name="T17" fmla="*/ 48 h 270"/>
                  <a:gd name="T18" fmla="*/ 104 w 270"/>
                  <a:gd name="T19" fmla="*/ 34 h 270"/>
                  <a:gd name="T20" fmla="*/ 135 w 270"/>
                  <a:gd name="T21" fmla="*/ 30 h 270"/>
                  <a:gd name="T22" fmla="*/ 166 w 270"/>
                  <a:gd name="T23" fmla="*/ 34 h 270"/>
                  <a:gd name="T24" fmla="*/ 194 w 270"/>
                  <a:gd name="T25" fmla="*/ 48 h 270"/>
                  <a:gd name="T26" fmla="*/ 217 w 270"/>
                  <a:gd name="T27" fmla="*/ 69 h 270"/>
                  <a:gd name="T28" fmla="*/ 232 w 270"/>
                  <a:gd name="T29" fmla="*/ 95 h 270"/>
                  <a:gd name="T30" fmla="*/ 240 w 270"/>
                  <a:gd name="T31" fmla="*/ 125 h 270"/>
                  <a:gd name="T32" fmla="*/ 238 w 270"/>
                  <a:gd name="T33" fmla="*/ 157 h 270"/>
                  <a:gd name="T34" fmla="*/ 227 w 270"/>
                  <a:gd name="T35" fmla="*/ 186 h 270"/>
                  <a:gd name="T36" fmla="*/ 209 w 270"/>
                  <a:gd name="T37" fmla="*/ 209 h 270"/>
                  <a:gd name="T38" fmla="*/ 186 w 270"/>
                  <a:gd name="T39" fmla="*/ 227 h 270"/>
                  <a:gd name="T40" fmla="*/ 157 w 270"/>
                  <a:gd name="T41" fmla="*/ 238 h 270"/>
                  <a:gd name="T42" fmla="*/ 135 w 270"/>
                  <a:gd name="T43" fmla="*/ 0 h 270"/>
                  <a:gd name="T44" fmla="*/ 94 w 270"/>
                  <a:gd name="T45" fmla="*/ 7 h 270"/>
                  <a:gd name="T46" fmla="*/ 59 w 270"/>
                  <a:gd name="T47" fmla="*/ 23 h 270"/>
                  <a:gd name="T48" fmla="*/ 31 w 270"/>
                  <a:gd name="T49" fmla="*/ 49 h 270"/>
                  <a:gd name="T50" fmla="*/ 11 w 270"/>
                  <a:gd name="T51" fmla="*/ 83 h 270"/>
                  <a:gd name="T52" fmla="*/ 0 w 270"/>
                  <a:gd name="T53" fmla="*/ 121 h 270"/>
                  <a:gd name="T54" fmla="*/ 2 w 270"/>
                  <a:gd name="T55" fmla="*/ 162 h 270"/>
                  <a:gd name="T56" fmla="*/ 16 w 270"/>
                  <a:gd name="T57" fmla="*/ 200 h 270"/>
                  <a:gd name="T58" fmla="*/ 40 w 270"/>
                  <a:gd name="T59" fmla="*/ 231 h 270"/>
                  <a:gd name="T60" fmla="*/ 71 w 270"/>
                  <a:gd name="T61" fmla="*/ 254 h 270"/>
                  <a:gd name="T62" fmla="*/ 108 w 270"/>
                  <a:gd name="T63" fmla="*/ 268 h 270"/>
                  <a:gd name="T64" fmla="*/ 149 w 270"/>
                  <a:gd name="T65" fmla="*/ 270 h 270"/>
                  <a:gd name="T66" fmla="*/ 188 w 270"/>
                  <a:gd name="T67" fmla="*/ 260 h 270"/>
                  <a:gd name="T68" fmla="*/ 221 w 270"/>
                  <a:gd name="T69" fmla="*/ 239 h 270"/>
                  <a:gd name="T70" fmla="*/ 248 w 270"/>
                  <a:gd name="T71" fmla="*/ 210 h 270"/>
                  <a:gd name="T72" fmla="*/ 264 w 270"/>
                  <a:gd name="T73" fmla="*/ 175 h 270"/>
                  <a:gd name="T74" fmla="*/ 270 w 270"/>
                  <a:gd name="T75" fmla="*/ 135 h 270"/>
                  <a:gd name="T76" fmla="*/ 264 w 270"/>
                  <a:gd name="T77" fmla="*/ 96 h 270"/>
                  <a:gd name="T78" fmla="*/ 248 w 270"/>
                  <a:gd name="T79" fmla="*/ 60 h 270"/>
                  <a:gd name="T80" fmla="*/ 221 w 270"/>
                  <a:gd name="T81" fmla="*/ 31 h 270"/>
                  <a:gd name="T82" fmla="*/ 188 w 270"/>
                  <a:gd name="T83" fmla="*/ 11 h 270"/>
                  <a:gd name="T84" fmla="*/ 149 w 270"/>
                  <a:gd name="T85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0" h="270">
                    <a:moveTo>
                      <a:pt x="135" y="240"/>
                    </a:moveTo>
                    <a:lnTo>
                      <a:pt x="124" y="240"/>
                    </a:lnTo>
                    <a:lnTo>
                      <a:pt x="114" y="238"/>
                    </a:lnTo>
                    <a:lnTo>
                      <a:pt x="104" y="236"/>
                    </a:lnTo>
                    <a:lnTo>
                      <a:pt x="94" y="232"/>
                    </a:lnTo>
                    <a:lnTo>
                      <a:pt x="85" y="227"/>
                    </a:lnTo>
                    <a:lnTo>
                      <a:pt x="76" y="222"/>
                    </a:lnTo>
                    <a:lnTo>
                      <a:pt x="69" y="217"/>
                    </a:lnTo>
                    <a:lnTo>
                      <a:pt x="61" y="209"/>
                    </a:lnTo>
                    <a:lnTo>
                      <a:pt x="54" y="202"/>
                    </a:lnTo>
                    <a:lnTo>
                      <a:pt x="48" y="194"/>
                    </a:lnTo>
                    <a:lnTo>
                      <a:pt x="43" y="186"/>
                    </a:lnTo>
                    <a:lnTo>
                      <a:pt x="39" y="176"/>
                    </a:lnTo>
                    <a:lnTo>
                      <a:pt x="34" y="166"/>
                    </a:lnTo>
                    <a:lnTo>
                      <a:pt x="32" y="157"/>
                    </a:lnTo>
                    <a:lnTo>
                      <a:pt x="30" y="146"/>
                    </a:lnTo>
                    <a:lnTo>
                      <a:pt x="30" y="135"/>
                    </a:lnTo>
                    <a:lnTo>
                      <a:pt x="30" y="125"/>
                    </a:lnTo>
                    <a:lnTo>
                      <a:pt x="32" y="114"/>
                    </a:lnTo>
                    <a:lnTo>
                      <a:pt x="34" y="104"/>
                    </a:lnTo>
                    <a:lnTo>
                      <a:pt x="39" y="95"/>
                    </a:lnTo>
                    <a:lnTo>
                      <a:pt x="43" y="85"/>
                    </a:lnTo>
                    <a:lnTo>
                      <a:pt x="48" y="76"/>
                    </a:lnTo>
                    <a:lnTo>
                      <a:pt x="54" y="69"/>
                    </a:lnTo>
                    <a:lnTo>
                      <a:pt x="61" y="61"/>
                    </a:lnTo>
                    <a:lnTo>
                      <a:pt x="69" y="54"/>
                    </a:lnTo>
                    <a:lnTo>
                      <a:pt x="76" y="48"/>
                    </a:lnTo>
                    <a:lnTo>
                      <a:pt x="85" y="43"/>
                    </a:lnTo>
                    <a:lnTo>
                      <a:pt x="94" y="39"/>
                    </a:lnTo>
                    <a:lnTo>
                      <a:pt x="104" y="34"/>
                    </a:lnTo>
                    <a:lnTo>
                      <a:pt x="114" y="32"/>
                    </a:lnTo>
                    <a:lnTo>
                      <a:pt x="124" y="30"/>
                    </a:lnTo>
                    <a:lnTo>
                      <a:pt x="135" y="30"/>
                    </a:lnTo>
                    <a:lnTo>
                      <a:pt x="146" y="30"/>
                    </a:lnTo>
                    <a:lnTo>
                      <a:pt x="157" y="32"/>
                    </a:lnTo>
                    <a:lnTo>
                      <a:pt x="166" y="34"/>
                    </a:lnTo>
                    <a:lnTo>
                      <a:pt x="176" y="39"/>
                    </a:lnTo>
                    <a:lnTo>
                      <a:pt x="186" y="43"/>
                    </a:lnTo>
                    <a:lnTo>
                      <a:pt x="194" y="48"/>
                    </a:lnTo>
                    <a:lnTo>
                      <a:pt x="202" y="54"/>
                    </a:lnTo>
                    <a:lnTo>
                      <a:pt x="209" y="61"/>
                    </a:lnTo>
                    <a:lnTo>
                      <a:pt x="217" y="69"/>
                    </a:lnTo>
                    <a:lnTo>
                      <a:pt x="222" y="76"/>
                    </a:lnTo>
                    <a:lnTo>
                      <a:pt x="227" y="85"/>
                    </a:lnTo>
                    <a:lnTo>
                      <a:pt x="232" y="95"/>
                    </a:lnTo>
                    <a:lnTo>
                      <a:pt x="236" y="104"/>
                    </a:lnTo>
                    <a:lnTo>
                      <a:pt x="238" y="114"/>
                    </a:lnTo>
                    <a:lnTo>
                      <a:pt x="240" y="125"/>
                    </a:lnTo>
                    <a:lnTo>
                      <a:pt x="240" y="135"/>
                    </a:lnTo>
                    <a:lnTo>
                      <a:pt x="240" y="146"/>
                    </a:lnTo>
                    <a:lnTo>
                      <a:pt x="238" y="157"/>
                    </a:lnTo>
                    <a:lnTo>
                      <a:pt x="236" y="166"/>
                    </a:lnTo>
                    <a:lnTo>
                      <a:pt x="232" y="176"/>
                    </a:lnTo>
                    <a:lnTo>
                      <a:pt x="227" y="186"/>
                    </a:lnTo>
                    <a:lnTo>
                      <a:pt x="222" y="194"/>
                    </a:lnTo>
                    <a:lnTo>
                      <a:pt x="217" y="202"/>
                    </a:lnTo>
                    <a:lnTo>
                      <a:pt x="209" y="209"/>
                    </a:lnTo>
                    <a:lnTo>
                      <a:pt x="202" y="217"/>
                    </a:lnTo>
                    <a:lnTo>
                      <a:pt x="194" y="222"/>
                    </a:lnTo>
                    <a:lnTo>
                      <a:pt x="186" y="227"/>
                    </a:lnTo>
                    <a:lnTo>
                      <a:pt x="176" y="232"/>
                    </a:lnTo>
                    <a:lnTo>
                      <a:pt x="166" y="236"/>
                    </a:lnTo>
                    <a:lnTo>
                      <a:pt x="157" y="238"/>
                    </a:lnTo>
                    <a:lnTo>
                      <a:pt x="146" y="240"/>
                    </a:lnTo>
                    <a:lnTo>
                      <a:pt x="135" y="240"/>
                    </a:lnTo>
                    <a:close/>
                    <a:moveTo>
                      <a:pt x="135" y="0"/>
                    </a:moveTo>
                    <a:lnTo>
                      <a:pt x="121" y="0"/>
                    </a:lnTo>
                    <a:lnTo>
                      <a:pt x="108" y="2"/>
                    </a:lnTo>
                    <a:lnTo>
                      <a:pt x="94" y="7"/>
                    </a:lnTo>
                    <a:lnTo>
                      <a:pt x="83" y="11"/>
                    </a:lnTo>
                    <a:lnTo>
                      <a:pt x="71" y="16"/>
                    </a:lnTo>
                    <a:lnTo>
                      <a:pt x="59" y="23"/>
                    </a:lnTo>
                    <a:lnTo>
                      <a:pt x="49" y="31"/>
                    </a:lnTo>
                    <a:lnTo>
                      <a:pt x="40" y="40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6" y="71"/>
                    </a:lnTo>
                    <a:lnTo>
                      <a:pt x="11" y="83"/>
                    </a:lnTo>
                    <a:lnTo>
                      <a:pt x="5" y="96"/>
                    </a:lnTo>
                    <a:lnTo>
                      <a:pt x="2" y="108"/>
                    </a:lnTo>
                    <a:lnTo>
                      <a:pt x="0" y="121"/>
                    </a:lnTo>
                    <a:lnTo>
                      <a:pt x="0" y="135"/>
                    </a:lnTo>
                    <a:lnTo>
                      <a:pt x="0" y="149"/>
                    </a:lnTo>
                    <a:lnTo>
                      <a:pt x="2" y="162"/>
                    </a:lnTo>
                    <a:lnTo>
                      <a:pt x="5" y="175"/>
                    </a:lnTo>
                    <a:lnTo>
                      <a:pt x="11" y="188"/>
                    </a:lnTo>
                    <a:lnTo>
                      <a:pt x="16" y="200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40" y="231"/>
                    </a:lnTo>
                    <a:lnTo>
                      <a:pt x="49" y="239"/>
                    </a:lnTo>
                    <a:lnTo>
                      <a:pt x="59" y="248"/>
                    </a:lnTo>
                    <a:lnTo>
                      <a:pt x="71" y="254"/>
                    </a:lnTo>
                    <a:lnTo>
                      <a:pt x="83" y="260"/>
                    </a:lnTo>
                    <a:lnTo>
                      <a:pt x="94" y="265"/>
                    </a:lnTo>
                    <a:lnTo>
                      <a:pt x="108" y="268"/>
                    </a:lnTo>
                    <a:lnTo>
                      <a:pt x="121" y="270"/>
                    </a:lnTo>
                    <a:lnTo>
                      <a:pt x="135" y="270"/>
                    </a:lnTo>
                    <a:lnTo>
                      <a:pt x="149" y="270"/>
                    </a:lnTo>
                    <a:lnTo>
                      <a:pt x="162" y="268"/>
                    </a:lnTo>
                    <a:lnTo>
                      <a:pt x="175" y="265"/>
                    </a:lnTo>
                    <a:lnTo>
                      <a:pt x="188" y="260"/>
                    </a:lnTo>
                    <a:lnTo>
                      <a:pt x="200" y="254"/>
                    </a:lnTo>
                    <a:lnTo>
                      <a:pt x="210" y="248"/>
                    </a:lnTo>
                    <a:lnTo>
                      <a:pt x="221" y="239"/>
                    </a:lnTo>
                    <a:lnTo>
                      <a:pt x="231" y="231"/>
                    </a:lnTo>
                    <a:lnTo>
                      <a:pt x="239" y="221"/>
                    </a:lnTo>
                    <a:lnTo>
                      <a:pt x="248" y="210"/>
                    </a:lnTo>
                    <a:lnTo>
                      <a:pt x="254" y="200"/>
                    </a:lnTo>
                    <a:lnTo>
                      <a:pt x="260" y="188"/>
                    </a:lnTo>
                    <a:lnTo>
                      <a:pt x="264" y="175"/>
                    </a:lnTo>
                    <a:lnTo>
                      <a:pt x="268" y="162"/>
                    </a:lnTo>
                    <a:lnTo>
                      <a:pt x="269" y="149"/>
                    </a:lnTo>
                    <a:lnTo>
                      <a:pt x="270" y="135"/>
                    </a:lnTo>
                    <a:lnTo>
                      <a:pt x="269" y="121"/>
                    </a:lnTo>
                    <a:lnTo>
                      <a:pt x="268" y="108"/>
                    </a:lnTo>
                    <a:lnTo>
                      <a:pt x="264" y="96"/>
                    </a:lnTo>
                    <a:lnTo>
                      <a:pt x="260" y="83"/>
                    </a:lnTo>
                    <a:lnTo>
                      <a:pt x="254" y="71"/>
                    </a:lnTo>
                    <a:lnTo>
                      <a:pt x="248" y="60"/>
                    </a:lnTo>
                    <a:lnTo>
                      <a:pt x="239" y="49"/>
                    </a:lnTo>
                    <a:lnTo>
                      <a:pt x="231" y="40"/>
                    </a:lnTo>
                    <a:lnTo>
                      <a:pt x="221" y="31"/>
                    </a:lnTo>
                    <a:lnTo>
                      <a:pt x="210" y="23"/>
                    </a:lnTo>
                    <a:lnTo>
                      <a:pt x="200" y="16"/>
                    </a:lnTo>
                    <a:lnTo>
                      <a:pt x="188" y="11"/>
                    </a:lnTo>
                    <a:lnTo>
                      <a:pt x="175" y="7"/>
                    </a:lnTo>
                    <a:lnTo>
                      <a:pt x="162" y="2"/>
                    </a:lnTo>
                    <a:lnTo>
                      <a:pt x="149" y="0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317"/>
              <p:cNvSpPr>
                <a:spLocks noEditPoints="1"/>
              </p:cNvSpPr>
              <p:nvPr/>
            </p:nvSpPr>
            <p:spPr bwMode="auto">
              <a:xfrm>
                <a:off x="7037388" y="3766820"/>
                <a:ext cx="47625" cy="47625"/>
              </a:xfrm>
              <a:custGeom>
                <a:avLst/>
                <a:gdLst>
                  <a:gd name="T0" fmla="*/ 66 w 150"/>
                  <a:gd name="T1" fmla="*/ 119 h 150"/>
                  <a:gd name="T2" fmla="*/ 50 w 150"/>
                  <a:gd name="T3" fmla="*/ 113 h 150"/>
                  <a:gd name="T4" fmla="*/ 38 w 150"/>
                  <a:gd name="T5" fmla="*/ 100 h 150"/>
                  <a:gd name="T6" fmla="*/ 31 w 150"/>
                  <a:gd name="T7" fmla="*/ 84 h 150"/>
                  <a:gd name="T8" fmla="*/ 31 w 150"/>
                  <a:gd name="T9" fmla="*/ 66 h 150"/>
                  <a:gd name="T10" fmla="*/ 38 w 150"/>
                  <a:gd name="T11" fmla="*/ 49 h 150"/>
                  <a:gd name="T12" fmla="*/ 50 w 150"/>
                  <a:gd name="T13" fmla="*/ 38 h 150"/>
                  <a:gd name="T14" fmla="*/ 66 w 150"/>
                  <a:gd name="T15" fmla="*/ 31 h 150"/>
                  <a:gd name="T16" fmla="*/ 84 w 150"/>
                  <a:gd name="T17" fmla="*/ 31 h 150"/>
                  <a:gd name="T18" fmla="*/ 101 w 150"/>
                  <a:gd name="T19" fmla="*/ 38 h 150"/>
                  <a:gd name="T20" fmla="*/ 112 w 150"/>
                  <a:gd name="T21" fmla="*/ 49 h 150"/>
                  <a:gd name="T22" fmla="*/ 120 w 150"/>
                  <a:gd name="T23" fmla="*/ 66 h 150"/>
                  <a:gd name="T24" fmla="*/ 120 w 150"/>
                  <a:gd name="T25" fmla="*/ 84 h 150"/>
                  <a:gd name="T26" fmla="*/ 112 w 150"/>
                  <a:gd name="T27" fmla="*/ 100 h 150"/>
                  <a:gd name="T28" fmla="*/ 101 w 150"/>
                  <a:gd name="T29" fmla="*/ 113 h 150"/>
                  <a:gd name="T30" fmla="*/ 84 w 150"/>
                  <a:gd name="T31" fmla="*/ 119 h 150"/>
                  <a:gd name="T32" fmla="*/ 75 w 150"/>
                  <a:gd name="T33" fmla="*/ 0 h 150"/>
                  <a:gd name="T34" fmla="*/ 60 w 150"/>
                  <a:gd name="T35" fmla="*/ 1 h 150"/>
                  <a:gd name="T36" fmla="*/ 46 w 150"/>
                  <a:gd name="T37" fmla="*/ 5 h 150"/>
                  <a:gd name="T38" fmla="*/ 33 w 150"/>
                  <a:gd name="T39" fmla="*/ 13 h 150"/>
                  <a:gd name="T40" fmla="*/ 22 w 150"/>
                  <a:gd name="T41" fmla="*/ 22 h 150"/>
                  <a:gd name="T42" fmla="*/ 13 w 150"/>
                  <a:gd name="T43" fmla="*/ 33 h 150"/>
                  <a:gd name="T44" fmla="*/ 6 w 150"/>
                  <a:gd name="T45" fmla="*/ 46 h 150"/>
                  <a:gd name="T46" fmla="*/ 2 w 150"/>
                  <a:gd name="T47" fmla="*/ 60 h 150"/>
                  <a:gd name="T48" fmla="*/ 0 w 150"/>
                  <a:gd name="T49" fmla="*/ 75 h 150"/>
                  <a:gd name="T50" fmla="*/ 2 w 150"/>
                  <a:gd name="T51" fmla="*/ 90 h 150"/>
                  <a:gd name="T52" fmla="*/ 6 w 150"/>
                  <a:gd name="T53" fmla="*/ 104 h 150"/>
                  <a:gd name="T54" fmla="*/ 13 w 150"/>
                  <a:gd name="T55" fmla="*/ 117 h 150"/>
                  <a:gd name="T56" fmla="*/ 22 w 150"/>
                  <a:gd name="T57" fmla="*/ 128 h 150"/>
                  <a:gd name="T58" fmla="*/ 33 w 150"/>
                  <a:gd name="T59" fmla="*/ 137 h 150"/>
                  <a:gd name="T60" fmla="*/ 46 w 150"/>
                  <a:gd name="T61" fmla="*/ 144 h 150"/>
                  <a:gd name="T62" fmla="*/ 60 w 150"/>
                  <a:gd name="T63" fmla="*/ 149 h 150"/>
                  <a:gd name="T64" fmla="*/ 75 w 150"/>
                  <a:gd name="T65" fmla="*/ 150 h 150"/>
                  <a:gd name="T66" fmla="*/ 91 w 150"/>
                  <a:gd name="T67" fmla="*/ 149 h 150"/>
                  <a:gd name="T68" fmla="*/ 105 w 150"/>
                  <a:gd name="T69" fmla="*/ 144 h 150"/>
                  <a:gd name="T70" fmla="*/ 118 w 150"/>
                  <a:gd name="T71" fmla="*/ 137 h 150"/>
                  <a:gd name="T72" fmla="*/ 128 w 150"/>
                  <a:gd name="T73" fmla="*/ 128 h 150"/>
                  <a:gd name="T74" fmla="*/ 138 w 150"/>
                  <a:gd name="T75" fmla="*/ 117 h 150"/>
                  <a:gd name="T76" fmla="*/ 145 w 150"/>
                  <a:gd name="T77" fmla="*/ 104 h 150"/>
                  <a:gd name="T78" fmla="*/ 149 w 150"/>
                  <a:gd name="T79" fmla="*/ 90 h 150"/>
                  <a:gd name="T80" fmla="*/ 150 w 150"/>
                  <a:gd name="T81" fmla="*/ 75 h 150"/>
                  <a:gd name="T82" fmla="*/ 149 w 150"/>
                  <a:gd name="T83" fmla="*/ 60 h 150"/>
                  <a:gd name="T84" fmla="*/ 145 w 150"/>
                  <a:gd name="T85" fmla="*/ 46 h 150"/>
                  <a:gd name="T86" fmla="*/ 137 w 150"/>
                  <a:gd name="T87" fmla="*/ 33 h 150"/>
                  <a:gd name="T88" fmla="*/ 128 w 150"/>
                  <a:gd name="T89" fmla="*/ 22 h 150"/>
                  <a:gd name="T90" fmla="*/ 118 w 150"/>
                  <a:gd name="T91" fmla="*/ 13 h 150"/>
                  <a:gd name="T92" fmla="*/ 105 w 150"/>
                  <a:gd name="T93" fmla="*/ 5 h 150"/>
                  <a:gd name="T94" fmla="*/ 90 w 150"/>
                  <a:gd name="T95" fmla="*/ 1 h 150"/>
                  <a:gd name="T96" fmla="*/ 75 w 150"/>
                  <a:gd name="T9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0" h="150">
                    <a:moveTo>
                      <a:pt x="75" y="120"/>
                    </a:moveTo>
                    <a:lnTo>
                      <a:pt x="66" y="119"/>
                    </a:lnTo>
                    <a:lnTo>
                      <a:pt x="58" y="117"/>
                    </a:lnTo>
                    <a:lnTo>
                      <a:pt x="50" y="113"/>
                    </a:lnTo>
                    <a:lnTo>
                      <a:pt x="44" y="107"/>
                    </a:lnTo>
                    <a:lnTo>
                      <a:pt x="38" y="100"/>
                    </a:lnTo>
                    <a:lnTo>
                      <a:pt x="34" y="92"/>
                    </a:lnTo>
                    <a:lnTo>
                      <a:pt x="31" y="84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7"/>
                    </a:lnTo>
                    <a:lnTo>
                      <a:pt x="38" y="49"/>
                    </a:lnTo>
                    <a:lnTo>
                      <a:pt x="44" y="43"/>
                    </a:lnTo>
                    <a:lnTo>
                      <a:pt x="50" y="38"/>
                    </a:lnTo>
                    <a:lnTo>
                      <a:pt x="58" y="33"/>
                    </a:lnTo>
                    <a:lnTo>
                      <a:pt x="66" y="31"/>
                    </a:lnTo>
                    <a:lnTo>
                      <a:pt x="75" y="30"/>
                    </a:lnTo>
                    <a:lnTo>
                      <a:pt x="84" y="31"/>
                    </a:lnTo>
                    <a:lnTo>
                      <a:pt x="93" y="33"/>
                    </a:lnTo>
                    <a:lnTo>
                      <a:pt x="101" y="38"/>
                    </a:lnTo>
                    <a:lnTo>
                      <a:pt x="107" y="43"/>
                    </a:lnTo>
                    <a:lnTo>
                      <a:pt x="112" y="49"/>
                    </a:lnTo>
                    <a:lnTo>
                      <a:pt x="117" y="57"/>
                    </a:lnTo>
                    <a:lnTo>
                      <a:pt x="120" y="66"/>
                    </a:lnTo>
                    <a:lnTo>
                      <a:pt x="120" y="75"/>
                    </a:lnTo>
                    <a:lnTo>
                      <a:pt x="120" y="84"/>
                    </a:lnTo>
                    <a:lnTo>
                      <a:pt x="117" y="92"/>
                    </a:lnTo>
                    <a:lnTo>
                      <a:pt x="112" y="100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4" y="119"/>
                    </a:lnTo>
                    <a:lnTo>
                      <a:pt x="75" y="120"/>
                    </a:lnTo>
                    <a:close/>
                    <a:moveTo>
                      <a:pt x="75" y="0"/>
                    </a:moveTo>
                    <a:lnTo>
                      <a:pt x="67" y="0"/>
                    </a:lnTo>
                    <a:lnTo>
                      <a:pt x="60" y="1"/>
                    </a:lnTo>
                    <a:lnTo>
                      <a:pt x="53" y="3"/>
                    </a:lnTo>
                    <a:lnTo>
                      <a:pt x="46" y="5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7"/>
                    </a:lnTo>
                    <a:lnTo>
                      <a:pt x="17" y="122"/>
                    </a:lnTo>
                    <a:lnTo>
                      <a:pt x="22" y="128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1"/>
                    </a:lnTo>
                    <a:lnTo>
                      <a:pt x="46" y="144"/>
                    </a:lnTo>
                    <a:lnTo>
                      <a:pt x="53" y="147"/>
                    </a:lnTo>
                    <a:lnTo>
                      <a:pt x="60" y="149"/>
                    </a:lnTo>
                    <a:lnTo>
                      <a:pt x="67" y="150"/>
                    </a:lnTo>
                    <a:lnTo>
                      <a:pt x="75" y="150"/>
                    </a:lnTo>
                    <a:lnTo>
                      <a:pt x="83" y="150"/>
                    </a:lnTo>
                    <a:lnTo>
                      <a:pt x="91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1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8" y="128"/>
                    </a:lnTo>
                    <a:lnTo>
                      <a:pt x="133" y="122"/>
                    </a:lnTo>
                    <a:lnTo>
                      <a:pt x="138" y="117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7" y="53"/>
                    </a:lnTo>
                    <a:lnTo>
                      <a:pt x="145" y="46"/>
                    </a:lnTo>
                    <a:lnTo>
                      <a:pt x="141" y="39"/>
                    </a:lnTo>
                    <a:lnTo>
                      <a:pt x="137" y="33"/>
                    </a:lnTo>
                    <a:lnTo>
                      <a:pt x="133" y="27"/>
                    </a:lnTo>
                    <a:lnTo>
                      <a:pt x="128" y="22"/>
                    </a:lnTo>
                    <a:lnTo>
                      <a:pt x="123" y="17"/>
                    </a:lnTo>
                    <a:lnTo>
                      <a:pt x="118" y="13"/>
                    </a:lnTo>
                    <a:lnTo>
                      <a:pt x="111" y="9"/>
                    </a:lnTo>
                    <a:lnTo>
                      <a:pt x="105" y="5"/>
                    </a:lnTo>
                    <a:lnTo>
                      <a:pt x="97" y="3"/>
                    </a:lnTo>
                    <a:lnTo>
                      <a:pt x="90" y="1"/>
                    </a:lnTo>
                    <a:lnTo>
                      <a:pt x="83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6" name="Freeform 398"/>
            <p:cNvSpPr>
              <a:spLocks noEditPoints="1"/>
            </p:cNvSpPr>
            <p:nvPr/>
          </p:nvSpPr>
          <p:spPr bwMode="auto">
            <a:xfrm>
              <a:off x="5931646" y="4195470"/>
              <a:ext cx="142810" cy="142020"/>
            </a:xfrm>
            <a:custGeom>
              <a:avLst/>
              <a:gdLst>
                <a:gd name="T0" fmla="*/ 30 w 902"/>
                <a:gd name="T1" fmla="*/ 691 h 902"/>
                <a:gd name="T2" fmla="*/ 872 w 902"/>
                <a:gd name="T3" fmla="*/ 872 h 902"/>
                <a:gd name="T4" fmla="*/ 817 w 902"/>
                <a:gd name="T5" fmla="*/ 661 h 902"/>
                <a:gd name="T6" fmla="*/ 156 w 902"/>
                <a:gd name="T7" fmla="*/ 635 h 902"/>
                <a:gd name="T8" fmla="*/ 179 w 902"/>
                <a:gd name="T9" fmla="*/ 592 h 902"/>
                <a:gd name="T10" fmla="*/ 199 w 902"/>
                <a:gd name="T11" fmla="*/ 563 h 902"/>
                <a:gd name="T12" fmla="*/ 219 w 902"/>
                <a:gd name="T13" fmla="*/ 537 h 902"/>
                <a:gd name="T14" fmla="*/ 241 w 902"/>
                <a:gd name="T15" fmla="*/ 513 h 902"/>
                <a:gd name="T16" fmla="*/ 264 w 902"/>
                <a:gd name="T17" fmla="*/ 496 h 902"/>
                <a:gd name="T18" fmla="*/ 281 w 902"/>
                <a:gd name="T19" fmla="*/ 487 h 902"/>
                <a:gd name="T20" fmla="*/ 293 w 902"/>
                <a:gd name="T21" fmla="*/ 485 h 902"/>
                <a:gd name="T22" fmla="*/ 307 w 902"/>
                <a:gd name="T23" fmla="*/ 485 h 902"/>
                <a:gd name="T24" fmla="*/ 323 w 902"/>
                <a:gd name="T25" fmla="*/ 487 h 902"/>
                <a:gd name="T26" fmla="*/ 345 w 902"/>
                <a:gd name="T27" fmla="*/ 495 h 902"/>
                <a:gd name="T28" fmla="*/ 373 w 902"/>
                <a:gd name="T29" fmla="*/ 510 h 902"/>
                <a:gd name="T30" fmla="*/ 399 w 902"/>
                <a:gd name="T31" fmla="*/ 528 h 902"/>
                <a:gd name="T32" fmla="*/ 429 w 902"/>
                <a:gd name="T33" fmla="*/ 558 h 902"/>
                <a:gd name="T34" fmla="*/ 454 w 902"/>
                <a:gd name="T35" fmla="*/ 587 h 902"/>
                <a:gd name="T36" fmla="*/ 459 w 902"/>
                <a:gd name="T37" fmla="*/ 595 h 902"/>
                <a:gd name="T38" fmla="*/ 467 w 902"/>
                <a:gd name="T39" fmla="*/ 599 h 902"/>
                <a:gd name="T40" fmla="*/ 474 w 902"/>
                <a:gd name="T41" fmla="*/ 598 h 902"/>
                <a:gd name="T42" fmla="*/ 481 w 902"/>
                <a:gd name="T43" fmla="*/ 595 h 902"/>
                <a:gd name="T44" fmla="*/ 596 w 902"/>
                <a:gd name="T45" fmla="*/ 395 h 902"/>
                <a:gd name="T46" fmla="*/ 605 w 902"/>
                <a:gd name="T47" fmla="*/ 385 h 902"/>
                <a:gd name="T48" fmla="*/ 615 w 902"/>
                <a:gd name="T49" fmla="*/ 378 h 902"/>
                <a:gd name="T50" fmla="*/ 626 w 902"/>
                <a:gd name="T51" fmla="*/ 373 h 902"/>
                <a:gd name="T52" fmla="*/ 639 w 902"/>
                <a:gd name="T53" fmla="*/ 371 h 902"/>
                <a:gd name="T54" fmla="*/ 652 w 902"/>
                <a:gd name="T55" fmla="*/ 373 h 902"/>
                <a:gd name="T56" fmla="*/ 664 w 902"/>
                <a:gd name="T57" fmla="*/ 378 h 902"/>
                <a:gd name="T58" fmla="*/ 675 w 902"/>
                <a:gd name="T59" fmla="*/ 387 h 902"/>
                <a:gd name="T60" fmla="*/ 682 w 902"/>
                <a:gd name="T61" fmla="*/ 398 h 902"/>
                <a:gd name="T62" fmla="*/ 872 w 902"/>
                <a:gd name="T63" fmla="*/ 30 h 902"/>
                <a:gd name="T64" fmla="*/ 850 w 902"/>
                <a:gd name="T65" fmla="*/ 661 h 902"/>
                <a:gd name="T66" fmla="*/ 704 w 902"/>
                <a:gd name="T67" fmla="*/ 375 h 902"/>
                <a:gd name="T68" fmla="*/ 689 w 902"/>
                <a:gd name="T69" fmla="*/ 359 h 902"/>
                <a:gd name="T70" fmla="*/ 670 w 902"/>
                <a:gd name="T71" fmla="*/ 348 h 902"/>
                <a:gd name="T72" fmla="*/ 650 w 902"/>
                <a:gd name="T73" fmla="*/ 341 h 902"/>
                <a:gd name="T74" fmla="*/ 629 w 902"/>
                <a:gd name="T75" fmla="*/ 341 h 902"/>
                <a:gd name="T76" fmla="*/ 609 w 902"/>
                <a:gd name="T77" fmla="*/ 347 h 902"/>
                <a:gd name="T78" fmla="*/ 591 w 902"/>
                <a:gd name="T79" fmla="*/ 358 h 902"/>
                <a:gd name="T80" fmla="*/ 577 w 902"/>
                <a:gd name="T81" fmla="*/ 371 h 902"/>
                <a:gd name="T82" fmla="*/ 468 w 902"/>
                <a:gd name="T83" fmla="*/ 557 h 902"/>
                <a:gd name="T84" fmla="*/ 441 w 902"/>
                <a:gd name="T85" fmla="*/ 526 h 902"/>
                <a:gd name="T86" fmla="*/ 402 w 902"/>
                <a:gd name="T87" fmla="*/ 493 h 902"/>
                <a:gd name="T88" fmla="*/ 380 w 902"/>
                <a:gd name="T89" fmla="*/ 478 h 902"/>
                <a:gd name="T90" fmla="*/ 354 w 902"/>
                <a:gd name="T91" fmla="*/ 466 h 902"/>
                <a:gd name="T92" fmla="*/ 327 w 902"/>
                <a:gd name="T93" fmla="*/ 458 h 902"/>
                <a:gd name="T94" fmla="*/ 299 w 902"/>
                <a:gd name="T95" fmla="*/ 455 h 902"/>
                <a:gd name="T96" fmla="*/ 282 w 902"/>
                <a:gd name="T97" fmla="*/ 456 h 902"/>
                <a:gd name="T98" fmla="*/ 265 w 902"/>
                <a:gd name="T99" fmla="*/ 462 h 902"/>
                <a:gd name="T100" fmla="*/ 249 w 902"/>
                <a:gd name="T101" fmla="*/ 470 h 902"/>
                <a:gd name="T102" fmla="*/ 233 w 902"/>
                <a:gd name="T103" fmla="*/ 481 h 902"/>
                <a:gd name="T104" fmla="*/ 204 w 902"/>
                <a:gd name="T105" fmla="*/ 509 h 902"/>
                <a:gd name="T106" fmla="*/ 177 w 902"/>
                <a:gd name="T107" fmla="*/ 541 h 902"/>
                <a:gd name="T108" fmla="*/ 154 w 902"/>
                <a:gd name="T109" fmla="*/ 576 h 902"/>
                <a:gd name="T110" fmla="*/ 134 w 902"/>
                <a:gd name="T111" fmla="*/ 611 h 902"/>
                <a:gd name="T112" fmla="*/ 110 w 902"/>
                <a:gd name="T113" fmla="*/ 661 h 902"/>
                <a:gd name="T114" fmla="*/ 30 w 902"/>
                <a:gd name="T115" fmla="*/ 30 h 902"/>
                <a:gd name="T116" fmla="*/ 0 w 902"/>
                <a:gd name="T117" fmla="*/ 0 h 902"/>
                <a:gd name="T118" fmla="*/ 902 w 902"/>
                <a:gd name="T119" fmla="*/ 902 h 902"/>
                <a:gd name="T120" fmla="*/ 0 w 902"/>
                <a:gd name="T121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2" h="902">
                  <a:moveTo>
                    <a:pt x="30" y="872"/>
                  </a:moveTo>
                  <a:lnTo>
                    <a:pt x="30" y="691"/>
                  </a:lnTo>
                  <a:lnTo>
                    <a:pt x="872" y="691"/>
                  </a:lnTo>
                  <a:lnTo>
                    <a:pt x="872" y="872"/>
                  </a:lnTo>
                  <a:lnTo>
                    <a:pt x="30" y="872"/>
                  </a:lnTo>
                  <a:close/>
                  <a:moveTo>
                    <a:pt x="817" y="661"/>
                  </a:moveTo>
                  <a:lnTo>
                    <a:pt x="143" y="661"/>
                  </a:lnTo>
                  <a:lnTo>
                    <a:pt x="156" y="635"/>
                  </a:lnTo>
                  <a:lnTo>
                    <a:pt x="171" y="607"/>
                  </a:lnTo>
                  <a:lnTo>
                    <a:pt x="179" y="592"/>
                  </a:lnTo>
                  <a:lnTo>
                    <a:pt x="189" y="577"/>
                  </a:lnTo>
                  <a:lnTo>
                    <a:pt x="199" y="563"/>
                  </a:lnTo>
                  <a:lnTo>
                    <a:pt x="208" y="550"/>
                  </a:lnTo>
                  <a:lnTo>
                    <a:pt x="219" y="537"/>
                  </a:lnTo>
                  <a:lnTo>
                    <a:pt x="230" y="524"/>
                  </a:lnTo>
                  <a:lnTo>
                    <a:pt x="241" y="513"/>
                  </a:lnTo>
                  <a:lnTo>
                    <a:pt x="252" y="503"/>
                  </a:lnTo>
                  <a:lnTo>
                    <a:pt x="264" y="496"/>
                  </a:lnTo>
                  <a:lnTo>
                    <a:pt x="276" y="489"/>
                  </a:lnTo>
                  <a:lnTo>
                    <a:pt x="281" y="487"/>
                  </a:lnTo>
                  <a:lnTo>
                    <a:pt x="288" y="486"/>
                  </a:lnTo>
                  <a:lnTo>
                    <a:pt x="293" y="485"/>
                  </a:lnTo>
                  <a:lnTo>
                    <a:pt x="299" y="485"/>
                  </a:lnTo>
                  <a:lnTo>
                    <a:pt x="307" y="485"/>
                  </a:lnTo>
                  <a:lnTo>
                    <a:pt x="314" y="486"/>
                  </a:lnTo>
                  <a:lnTo>
                    <a:pt x="323" y="487"/>
                  </a:lnTo>
                  <a:lnTo>
                    <a:pt x="330" y="489"/>
                  </a:lnTo>
                  <a:lnTo>
                    <a:pt x="345" y="495"/>
                  </a:lnTo>
                  <a:lnTo>
                    <a:pt x="359" y="501"/>
                  </a:lnTo>
                  <a:lnTo>
                    <a:pt x="373" y="510"/>
                  </a:lnTo>
                  <a:lnTo>
                    <a:pt x="386" y="518"/>
                  </a:lnTo>
                  <a:lnTo>
                    <a:pt x="399" y="528"/>
                  </a:lnTo>
                  <a:lnTo>
                    <a:pt x="410" y="538"/>
                  </a:lnTo>
                  <a:lnTo>
                    <a:pt x="429" y="558"/>
                  </a:lnTo>
                  <a:lnTo>
                    <a:pt x="444" y="575"/>
                  </a:lnTo>
                  <a:lnTo>
                    <a:pt x="454" y="587"/>
                  </a:lnTo>
                  <a:lnTo>
                    <a:pt x="457" y="592"/>
                  </a:lnTo>
                  <a:lnTo>
                    <a:pt x="459" y="595"/>
                  </a:lnTo>
                  <a:lnTo>
                    <a:pt x="462" y="597"/>
                  </a:lnTo>
                  <a:lnTo>
                    <a:pt x="467" y="599"/>
                  </a:lnTo>
                  <a:lnTo>
                    <a:pt x="470" y="599"/>
                  </a:lnTo>
                  <a:lnTo>
                    <a:pt x="474" y="598"/>
                  </a:lnTo>
                  <a:lnTo>
                    <a:pt x="477" y="597"/>
                  </a:lnTo>
                  <a:lnTo>
                    <a:pt x="481" y="595"/>
                  </a:lnTo>
                  <a:lnTo>
                    <a:pt x="483" y="591"/>
                  </a:lnTo>
                  <a:lnTo>
                    <a:pt x="596" y="395"/>
                  </a:lnTo>
                  <a:lnTo>
                    <a:pt x="601" y="390"/>
                  </a:lnTo>
                  <a:lnTo>
                    <a:pt x="605" y="385"/>
                  </a:lnTo>
                  <a:lnTo>
                    <a:pt x="609" y="381"/>
                  </a:lnTo>
                  <a:lnTo>
                    <a:pt x="615" y="378"/>
                  </a:lnTo>
                  <a:lnTo>
                    <a:pt x="620" y="375"/>
                  </a:lnTo>
                  <a:lnTo>
                    <a:pt x="626" y="373"/>
                  </a:lnTo>
                  <a:lnTo>
                    <a:pt x="633" y="371"/>
                  </a:lnTo>
                  <a:lnTo>
                    <a:pt x="639" y="371"/>
                  </a:lnTo>
                  <a:lnTo>
                    <a:pt x="646" y="371"/>
                  </a:lnTo>
                  <a:lnTo>
                    <a:pt x="652" y="373"/>
                  </a:lnTo>
                  <a:lnTo>
                    <a:pt x="659" y="376"/>
                  </a:lnTo>
                  <a:lnTo>
                    <a:pt x="664" y="378"/>
                  </a:lnTo>
                  <a:lnTo>
                    <a:pt x="669" y="382"/>
                  </a:lnTo>
                  <a:lnTo>
                    <a:pt x="675" y="387"/>
                  </a:lnTo>
                  <a:lnTo>
                    <a:pt x="679" y="392"/>
                  </a:lnTo>
                  <a:lnTo>
                    <a:pt x="682" y="398"/>
                  </a:lnTo>
                  <a:lnTo>
                    <a:pt x="817" y="661"/>
                  </a:lnTo>
                  <a:close/>
                  <a:moveTo>
                    <a:pt x="872" y="30"/>
                  </a:moveTo>
                  <a:lnTo>
                    <a:pt x="872" y="661"/>
                  </a:lnTo>
                  <a:lnTo>
                    <a:pt x="850" y="661"/>
                  </a:lnTo>
                  <a:lnTo>
                    <a:pt x="709" y="384"/>
                  </a:lnTo>
                  <a:lnTo>
                    <a:pt x="704" y="375"/>
                  </a:lnTo>
                  <a:lnTo>
                    <a:pt x="697" y="366"/>
                  </a:lnTo>
                  <a:lnTo>
                    <a:pt x="689" y="359"/>
                  </a:lnTo>
                  <a:lnTo>
                    <a:pt x="680" y="353"/>
                  </a:lnTo>
                  <a:lnTo>
                    <a:pt x="670" y="348"/>
                  </a:lnTo>
                  <a:lnTo>
                    <a:pt x="661" y="344"/>
                  </a:lnTo>
                  <a:lnTo>
                    <a:pt x="650" y="341"/>
                  </a:lnTo>
                  <a:lnTo>
                    <a:pt x="639" y="341"/>
                  </a:lnTo>
                  <a:lnTo>
                    <a:pt x="629" y="341"/>
                  </a:lnTo>
                  <a:lnTo>
                    <a:pt x="619" y="344"/>
                  </a:lnTo>
                  <a:lnTo>
                    <a:pt x="609" y="347"/>
                  </a:lnTo>
                  <a:lnTo>
                    <a:pt x="600" y="351"/>
                  </a:lnTo>
                  <a:lnTo>
                    <a:pt x="591" y="358"/>
                  </a:lnTo>
                  <a:lnTo>
                    <a:pt x="583" y="364"/>
                  </a:lnTo>
                  <a:lnTo>
                    <a:pt x="577" y="371"/>
                  </a:lnTo>
                  <a:lnTo>
                    <a:pt x="571" y="380"/>
                  </a:lnTo>
                  <a:lnTo>
                    <a:pt x="468" y="557"/>
                  </a:lnTo>
                  <a:lnTo>
                    <a:pt x="456" y="542"/>
                  </a:lnTo>
                  <a:lnTo>
                    <a:pt x="441" y="526"/>
                  </a:lnTo>
                  <a:lnTo>
                    <a:pt x="423" y="510"/>
                  </a:lnTo>
                  <a:lnTo>
                    <a:pt x="402" y="493"/>
                  </a:lnTo>
                  <a:lnTo>
                    <a:pt x="392" y="485"/>
                  </a:lnTo>
                  <a:lnTo>
                    <a:pt x="380" y="478"/>
                  </a:lnTo>
                  <a:lnTo>
                    <a:pt x="367" y="471"/>
                  </a:lnTo>
                  <a:lnTo>
                    <a:pt x="354" y="466"/>
                  </a:lnTo>
                  <a:lnTo>
                    <a:pt x="341" y="462"/>
                  </a:lnTo>
                  <a:lnTo>
                    <a:pt x="327" y="458"/>
                  </a:lnTo>
                  <a:lnTo>
                    <a:pt x="313" y="456"/>
                  </a:lnTo>
                  <a:lnTo>
                    <a:pt x="299" y="455"/>
                  </a:lnTo>
                  <a:lnTo>
                    <a:pt x="291" y="455"/>
                  </a:lnTo>
                  <a:lnTo>
                    <a:pt x="282" y="456"/>
                  </a:lnTo>
                  <a:lnTo>
                    <a:pt x="274" y="459"/>
                  </a:lnTo>
                  <a:lnTo>
                    <a:pt x="265" y="462"/>
                  </a:lnTo>
                  <a:lnTo>
                    <a:pt x="256" y="466"/>
                  </a:lnTo>
                  <a:lnTo>
                    <a:pt x="249" y="470"/>
                  </a:lnTo>
                  <a:lnTo>
                    <a:pt x="240" y="476"/>
                  </a:lnTo>
                  <a:lnTo>
                    <a:pt x="233" y="481"/>
                  </a:lnTo>
                  <a:lnTo>
                    <a:pt x="218" y="494"/>
                  </a:lnTo>
                  <a:lnTo>
                    <a:pt x="204" y="509"/>
                  </a:lnTo>
                  <a:lnTo>
                    <a:pt x="190" y="525"/>
                  </a:lnTo>
                  <a:lnTo>
                    <a:pt x="177" y="541"/>
                  </a:lnTo>
                  <a:lnTo>
                    <a:pt x="165" y="559"/>
                  </a:lnTo>
                  <a:lnTo>
                    <a:pt x="154" y="576"/>
                  </a:lnTo>
                  <a:lnTo>
                    <a:pt x="144" y="593"/>
                  </a:lnTo>
                  <a:lnTo>
                    <a:pt x="134" y="611"/>
                  </a:lnTo>
                  <a:lnTo>
                    <a:pt x="120" y="640"/>
                  </a:lnTo>
                  <a:lnTo>
                    <a:pt x="110" y="661"/>
                  </a:lnTo>
                  <a:lnTo>
                    <a:pt x="30" y="661"/>
                  </a:lnTo>
                  <a:lnTo>
                    <a:pt x="30" y="30"/>
                  </a:lnTo>
                  <a:lnTo>
                    <a:pt x="872" y="30"/>
                  </a:lnTo>
                  <a:close/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7" name="Group 24"/>
            <p:cNvGrpSpPr/>
            <p:nvPr/>
          </p:nvGrpSpPr>
          <p:grpSpPr>
            <a:xfrm>
              <a:off x="5582406" y="3907800"/>
              <a:ext cx="173244" cy="161348"/>
              <a:chOff x="11035452" y="1366816"/>
              <a:chExt cx="287091" cy="267377"/>
            </a:xfrm>
            <a:solidFill>
              <a:sysClr val="window" lastClr="FFFFFF"/>
            </a:solidFill>
          </p:grpSpPr>
          <p:sp>
            <p:nvSpPr>
              <p:cNvPr id="268" name="Freeform 255"/>
              <p:cNvSpPr>
                <a:spLocks noEditPoints="1"/>
              </p:cNvSpPr>
              <p:nvPr/>
            </p:nvSpPr>
            <p:spPr bwMode="auto">
              <a:xfrm>
                <a:off x="11035452" y="1453067"/>
                <a:ext cx="287091" cy="181126"/>
              </a:xfrm>
              <a:custGeom>
                <a:avLst/>
                <a:gdLst>
                  <a:gd name="T0" fmla="*/ 31 w 932"/>
                  <a:gd name="T1" fmla="*/ 31 h 591"/>
                  <a:gd name="T2" fmla="*/ 901 w 932"/>
                  <a:gd name="T3" fmla="*/ 31 h 591"/>
                  <a:gd name="T4" fmla="*/ 901 w 932"/>
                  <a:gd name="T5" fmla="*/ 520 h 591"/>
                  <a:gd name="T6" fmla="*/ 901 w 932"/>
                  <a:gd name="T7" fmla="*/ 528 h 591"/>
                  <a:gd name="T8" fmla="*/ 897 w 932"/>
                  <a:gd name="T9" fmla="*/ 536 h 591"/>
                  <a:gd name="T10" fmla="*/ 894 w 932"/>
                  <a:gd name="T11" fmla="*/ 542 h 591"/>
                  <a:gd name="T12" fmla="*/ 889 w 932"/>
                  <a:gd name="T13" fmla="*/ 548 h 591"/>
                  <a:gd name="T14" fmla="*/ 883 w 932"/>
                  <a:gd name="T15" fmla="*/ 552 h 591"/>
                  <a:gd name="T16" fmla="*/ 876 w 932"/>
                  <a:gd name="T17" fmla="*/ 557 h 591"/>
                  <a:gd name="T18" fmla="*/ 868 w 932"/>
                  <a:gd name="T19" fmla="*/ 559 h 591"/>
                  <a:gd name="T20" fmla="*/ 859 w 932"/>
                  <a:gd name="T21" fmla="*/ 560 h 591"/>
                  <a:gd name="T22" fmla="*/ 72 w 932"/>
                  <a:gd name="T23" fmla="*/ 560 h 591"/>
                  <a:gd name="T24" fmla="*/ 64 w 932"/>
                  <a:gd name="T25" fmla="*/ 559 h 591"/>
                  <a:gd name="T26" fmla="*/ 56 w 932"/>
                  <a:gd name="T27" fmla="*/ 557 h 591"/>
                  <a:gd name="T28" fmla="*/ 48 w 932"/>
                  <a:gd name="T29" fmla="*/ 552 h 591"/>
                  <a:gd name="T30" fmla="*/ 43 w 932"/>
                  <a:gd name="T31" fmla="*/ 548 h 591"/>
                  <a:gd name="T32" fmla="*/ 37 w 932"/>
                  <a:gd name="T33" fmla="*/ 542 h 591"/>
                  <a:gd name="T34" fmla="*/ 34 w 932"/>
                  <a:gd name="T35" fmla="*/ 536 h 591"/>
                  <a:gd name="T36" fmla="*/ 32 w 932"/>
                  <a:gd name="T37" fmla="*/ 528 h 591"/>
                  <a:gd name="T38" fmla="*/ 31 w 932"/>
                  <a:gd name="T39" fmla="*/ 520 h 591"/>
                  <a:gd name="T40" fmla="*/ 31 w 932"/>
                  <a:gd name="T41" fmla="*/ 31 h 591"/>
                  <a:gd name="T42" fmla="*/ 0 w 932"/>
                  <a:gd name="T43" fmla="*/ 520 h 591"/>
                  <a:gd name="T44" fmla="*/ 0 w 932"/>
                  <a:gd name="T45" fmla="*/ 527 h 591"/>
                  <a:gd name="T46" fmla="*/ 1 w 932"/>
                  <a:gd name="T47" fmla="*/ 534 h 591"/>
                  <a:gd name="T48" fmla="*/ 3 w 932"/>
                  <a:gd name="T49" fmla="*/ 540 h 591"/>
                  <a:gd name="T50" fmla="*/ 5 w 932"/>
                  <a:gd name="T51" fmla="*/ 547 h 591"/>
                  <a:gd name="T52" fmla="*/ 8 w 932"/>
                  <a:gd name="T53" fmla="*/ 554 h 591"/>
                  <a:gd name="T54" fmla="*/ 12 w 932"/>
                  <a:gd name="T55" fmla="*/ 559 h 591"/>
                  <a:gd name="T56" fmla="*/ 16 w 932"/>
                  <a:gd name="T57" fmla="*/ 565 h 591"/>
                  <a:gd name="T58" fmla="*/ 21 w 932"/>
                  <a:gd name="T59" fmla="*/ 569 h 591"/>
                  <a:gd name="T60" fmla="*/ 26 w 932"/>
                  <a:gd name="T61" fmla="*/ 575 h 591"/>
                  <a:gd name="T62" fmla="*/ 32 w 932"/>
                  <a:gd name="T63" fmla="*/ 578 h 591"/>
                  <a:gd name="T64" fmla="*/ 37 w 932"/>
                  <a:gd name="T65" fmla="*/ 582 h 591"/>
                  <a:gd name="T66" fmla="*/ 44 w 932"/>
                  <a:gd name="T67" fmla="*/ 585 h 591"/>
                  <a:gd name="T68" fmla="*/ 49 w 932"/>
                  <a:gd name="T69" fmla="*/ 588 h 591"/>
                  <a:gd name="T70" fmla="*/ 57 w 932"/>
                  <a:gd name="T71" fmla="*/ 589 h 591"/>
                  <a:gd name="T72" fmla="*/ 64 w 932"/>
                  <a:gd name="T73" fmla="*/ 590 h 591"/>
                  <a:gd name="T74" fmla="*/ 72 w 932"/>
                  <a:gd name="T75" fmla="*/ 591 h 591"/>
                  <a:gd name="T76" fmla="*/ 861 w 932"/>
                  <a:gd name="T77" fmla="*/ 591 h 591"/>
                  <a:gd name="T78" fmla="*/ 861 w 932"/>
                  <a:gd name="T79" fmla="*/ 591 h 591"/>
                  <a:gd name="T80" fmla="*/ 868 w 932"/>
                  <a:gd name="T81" fmla="*/ 590 h 591"/>
                  <a:gd name="T82" fmla="*/ 875 w 932"/>
                  <a:gd name="T83" fmla="*/ 589 h 591"/>
                  <a:gd name="T84" fmla="*/ 882 w 932"/>
                  <a:gd name="T85" fmla="*/ 588 h 591"/>
                  <a:gd name="T86" fmla="*/ 888 w 932"/>
                  <a:gd name="T87" fmla="*/ 585 h 591"/>
                  <a:gd name="T88" fmla="*/ 895 w 932"/>
                  <a:gd name="T89" fmla="*/ 582 h 591"/>
                  <a:gd name="T90" fmla="*/ 901 w 932"/>
                  <a:gd name="T91" fmla="*/ 578 h 591"/>
                  <a:gd name="T92" fmla="*/ 906 w 932"/>
                  <a:gd name="T93" fmla="*/ 575 h 591"/>
                  <a:gd name="T94" fmla="*/ 911 w 932"/>
                  <a:gd name="T95" fmla="*/ 569 h 591"/>
                  <a:gd name="T96" fmla="*/ 916 w 932"/>
                  <a:gd name="T97" fmla="*/ 565 h 591"/>
                  <a:gd name="T98" fmla="*/ 919 w 932"/>
                  <a:gd name="T99" fmla="*/ 559 h 591"/>
                  <a:gd name="T100" fmla="*/ 924 w 932"/>
                  <a:gd name="T101" fmla="*/ 554 h 591"/>
                  <a:gd name="T102" fmla="*/ 926 w 932"/>
                  <a:gd name="T103" fmla="*/ 547 h 591"/>
                  <a:gd name="T104" fmla="*/ 928 w 932"/>
                  <a:gd name="T105" fmla="*/ 540 h 591"/>
                  <a:gd name="T106" fmla="*/ 931 w 932"/>
                  <a:gd name="T107" fmla="*/ 534 h 591"/>
                  <a:gd name="T108" fmla="*/ 932 w 932"/>
                  <a:gd name="T109" fmla="*/ 527 h 591"/>
                  <a:gd name="T110" fmla="*/ 932 w 932"/>
                  <a:gd name="T111" fmla="*/ 520 h 591"/>
                  <a:gd name="T112" fmla="*/ 932 w 932"/>
                  <a:gd name="T113" fmla="*/ 0 h 591"/>
                  <a:gd name="T114" fmla="*/ 0 w 932"/>
                  <a:gd name="T115" fmla="*/ 0 h 591"/>
                  <a:gd name="T116" fmla="*/ 0 w 932"/>
                  <a:gd name="T117" fmla="*/ 52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32" h="591">
                    <a:moveTo>
                      <a:pt x="31" y="31"/>
                    </a:moveTo>
                    <a:lnTo>
                      <a:pt x="901" y="31"/>
                    </a:lnTo>
                    <a:lnTo>
                      <a:pt x="901" y="520"/>
                    </a:lnTo>
                    <a:lnTo>
                      <a:pt x="901" y="528"/>
                    </a:lnTo>
                    <a:lnTo>
                      <a:pt x="897" y="536"/>
                    </a:lnTo>
                    <a:lnTo>
                      <a:pt x="894" y="542"/>
                    </a:lnTo>
                    <a:lnTo>
                      <a:pt x="889" y="548"/>
                    </a:lnTo>
                    <a:lnTo>
                      <a:pt x="883" y="552"/>
                    </a:lnTo>
                    <a:lnTo>
                      <a:pt x="876" y="557"/>
                    </a:lnTo>
                    <a:lnTo>
                      <a:pt x="868" y="559"/>
                    </a:lnTo>
                    <a:lnTo>
                      <a:pt x="859" y="560"/>
                    </a:lnTo>
                    <a:lnTo>
                      <a:pt x="72" y="560"/>
                    </a:lnTo>
                    <a:lnTo>
                      <a:pt x="64" y="559"/>
                    </a:lnTo>
                    <a:lnTo>
                      <a:pt x="56" y="557"/>
                    </a:lnTo>
                    <a:lnTo>
                      <a:pt x="48" y="552"/>
                    </a:lnTo>
                    <a:lnTo>
                      <a:pt x="43" y="548"/>
                    </a:lnTo>
                    <a:lnTo>
                      <a:pt x="37" y="542"/>
                    </a:lnTo>
                    <a:lnTo>
                      <a:pt x="34" y="536"/>
                    </a:lnTo>
                    <a:lnTo>
                      <a:pt x="32" y="528"/>
                    </a:lnTo>
                    <a:lnTo>
                      <a:pt x="31" y="520"/>
                    </a:lnTo>
                    <a:lnTo>
                      <a:pt x="31" y="31"/>
                    </a:lnTo>
                    <a:close/>
                    <a:moveTo>
                      <a:pt x="0" y="520"/>
                    </a:moveTo>
                    <a:lnTo>
                      <a:pt x="0" y="527"/>
                    </a:lnTo>
                    <a:lnTo>
                      <a:pt x="1" y="534"/>
                    </a:lnTo>
                    <a:lnTo>
                      <a:pt x="3" y="540"/>
                    </a:lnTo>
                    <a:lnTo>
                      <a:pt x="5" y="547"/>
                    </a:lnTo>
                    <a:lnTo>
                      <a:pt x="8" y="554"/>
                    </a:lnTo>
                    <a:lnTo>
                      <a:pt x="12" y="559"/>
                    </a:lnTo>
                    <a:lnTo>
                      <a:pt x="16" y="565"/>
                    </a:lnTo>
                    <a:lnTo>
                      <a:pt x="21" y="569"/>
                    </a:lnTo>
                    <a:lnTo>
                      <a:pt x="26" y="575"/>
                    </a:lnTo>
                    <a:lnTo>
                      <a:pt x="32" y="578"/>
                    </a:lnTo>
                    <a:lnTo>
                      <a:pt x="37" y="582"/>
                    </a:lnTo>
                    <a:lnTo>
                      <a:pt x="44" y="585"/>
                    </a:lnTo>
                    <a:lnTo>
                      <a:pt x="49" y="588"/>
                    </a:lnTo>
                    <a:lnTo>
                      <a:pt x="57" y="589"/>
                    </a:lnTo>
                    <a:lnTo>
                      <a:pt x="64" y="590"/>
                    </a:lnTo>
                    <a:lnTo>
                      <a:pt x="72" y="591"/>
                    </a:lnTo>
                    <a:lnTo>
                      <a:pt x="861" y="591"/>
                    </a:lnTo>
                    <a:lnTo>
                      <a:pt x="861" y="591"/>
                    </a:lnTo>
                    <a:lnTo>
                      <a:pt x="868" y="590"/>
                    </a:lnTo>
                    <a:lnTo>
                      <a:pt x="875" y="589"/>
                    </a:lnTo>
                    <a:lnTo>
                      <a:pt x="882" y="588"/>
                    </a:lnTo>
                    <a:lnTo>
                      <a:pt x="888" y="585"/>
                    </a:lnTo>
                    <a:lnTo>
                      <a:pt x="895" y="582"/>
                    </a:lnTo>
                    <a:lnTo>
                      <a:pt x="901" y="578"/>
                    </a:lnTo>
                    <a:lnTo>
                      <a:pt x="906" y="575"/>
                    </a:lnTo>
                    <a:lnTo>
                      <a:pt x="911" y="569"/>
                    </a:lnTo>
                    <a:lnTo>
                      <a:pt x="916" y="565"/>
                    </a:lnTo>
                    <a:lnTo>
                      <a:pt x="919" y="559"/>
                    </a:lnTo>
                    <a:lnTo>
                      <a:pt x="924" y="554"/>
                    </a:lnTo>
                    <a:lnTo>
                      <a:pt x="926" y="547"/>
                    </a:lnTo>
                    <a:lnTo>
                      <a:pt x="928" y="540"/>
                    </a:lnTo>
                    <a:lnTo>
                      <a:pt x="931" y="534"/>
                    </a:lnTo>
                    <a:lnTo>
                      <a:pt x="932" y="527"/>
                    </a:lnTo>
                    <a:lnTo>
                      <a:pt x="932" y="520"/>
                    </a:lnTo>
                    <a:lnTo>
                      <a:pt x="932" y="0"/>
                    </a:lnTo>
                    <a:lnTo>
                      <a:pt x="0" y="0"/>
                    </a:lnTo>
                    <a:lnTo>
                      <a:pt x="0" y="5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256"/>
              <p:cNvSpPr>
                <a:spLocks noEditPoints="1"/>
              </p:cNvSpPr>
              <p:nvPr/>
            </p:nvSpPr>
            <p:spPr bwMode="auto">
              <a:xfrm>
                <a:off x="11130328" y="1492495"/>
                <a:ext cx="107197" cy="105965"/>
              </a:xfrm>
              <a:custGeom>
                <a:avLst/>
                <a:gdLst>
                  <a:gd name="T0" fmla="*/ 31 w 346"/>
                  <a:gd name="T1" fmla="*/ 41 h 344"/>
                  <a:gd name="T2" fmla="*/ 296 w 346"/>
                  <a:gd name="T3" fmla="*/ 172 h 344"/>
                  <a:gd name="T4" fmla="*/ 31 w 346"/>
                  <a:gd name="T5" fmla="*/ 304 h 344"/>
                  <a:gd name="T6" fmla="*/ 31 w 346"/>
                  <a:gd name="T7" fmla="*/ 41 h 344"/>
                  <a:gd name="T8" fmla="*/ 6 w 346"/>
                  <a:gd name="T9" fmla="*/ 342 h 344"/>
                  <a:gd name="T10" fmla="*/ 11 w 346"/>
                  <a:gd name="T11" fmla="*/ 344 h 344"/>
                  <a:gd name="T12" fmla="*/ 15 w 346"/>
                  <a:gd name="T13" fmla="*/ 344 h 344"/>
                  <a:gd name="T14" fmla="*/ 18 w 346"/>
                  <a:gd name="T15" fmla="*/ 344 h 344"/>
                  <a:gd name="T16" fmla="*/ 22 w 346"/>
                  <a:gd name="T17" fmla="*/ 343 h 344"/>
                  <a:gd name="T18" fmla="*/ 338 w 346"/>
                  <a:gd name="T19" fmla="*/ 187 h 344"/>
                  <a:gd name="T20" fmla="*/ 342 w 346"/>
                  <a:gd name="T21" fmla="*/ 184 h 344"/>
                  <a:gd name="T22" fmla="*/ 344 w 346"/>
                  <a:gd name="T23" fmla="*/ 181 h 344"/>
                  <a:gd name="T24" fmla="*/ 346 w 346"/>
                  <a:gd name="T25" fmla="*/ 177 h 344"/>
                  <a:gd name="T26" fmla="*/ 346 w 346"/>
                  <a:gd name="T27" fmla="*/ 172 h 344"/>
                  <a:gd name="T28" fmla="*/ 346 w 346"/>
                  <a:gd name="T29" fmla="*/ 168 h 344"/>
                  <a:gd name="T30" fmla="*/ 344 w 346"/>
                  <a:gd name="T31" fmla="*/ 164 h 344"/>
                  <a:gd name="T32" fmla="*/ 342 w 346"/>
                  <a:gd name="T33" fmla="*/ 161 h 344"/>
                  <a:gd name="T34" fmla="*/ 338 w 346"/>
                  <a:gd name="T35" fmla="*/ 159 h 344"/>
                  <a:gd name="T36" fmla="*/ 22 w 346"/>
                  <a:gd name="T37" fmla="*/ 2 h 344"/>
                  <a:gd name="T38" fmla="*/ 18 w 346"/>
                  <a:gd name="T39" fmla="*/ 1 h 344"/>
                  <a:gd name="T40" fmla="*/ 14 w 346"/>
                  <a:gd name="T41" fmla="*/ 0 h 344"/>
                  <a:gd name="T42" fmla="*/ 11 w 346"/>
                  <a:gd name="T43" fmla="*/ 1 h 344"/>
                  <a:gd name="T44" fmla="*/ 6 w 346"/>
                  <a:gd name="T45" fmla="*/ 2 h 344"/>
                  <a:gd name="T46" fmla="*/ 4 w 346"/>
                  <a:gd name="T47" fmla="*/ 6 h 344"/>
                  <a:gd name="T48" fmla="*/ 2 w 346"/>
                  <a:gd name="T49" fmla="*/ 8 h 344"/>
                  <a:gd name="T50" fmla="*/ 0 w 346"/>
                  <a:gd name="T51" fmla="*/ 12 h 344"/>
                  <a:gd name="T52" fmla="*/ 0 w 346"/>
                  <a:gd name="T53" fmla="*/ 16 h 344"/>
                  <a:gd name="T54" fmla="*/ 0 w 346"/>
                  <a:gd name="T55" fmla="*/ 329 h 344"/>
                  <a:gd name="T56" fmla="*/ 0 w 346"/>
                  <a:gd name="T57" fmla="*/ 333 h 344"/>
                  <a:gd name="T58" fmla="*/ 2 w 346"/>
                  <a:gd name="T59" fmla="*/ 337 h 344"/>
                  <a:gd name="T60" fmla="*/ 4 w 346"/>
                  <a:gd name="T61" fmla="*/ 340 h 344"/>
                  <a:gd name="T62" fmla="*/ 6 w 346"/>
                  <a:gd name="T63" fmla="*/ 34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6" h="344">
                    <a:moveTo>
                      <a:pt x="31" y="41"/>
                    </a:moveTo>
                    <a:lnTo>
                      <a:pt x="296" y="172"/>
                    </a:lnTo>
                    <a:lnTo>
                      <a:pt x="31" y="304"/>
                    </a:lnTo>
                    <a:lnTo>
                      <a:pt x="31" y="41"/>
                    </a:lnTo>
                    <a:close/>
                    <a:moveTo>
                      <a:pt x="6" y="342"/>
                    </a:moveTo>
                    <a:lnTo>
                      <a:pt x="11" y="344"/>
                    </a:lnTo>
                    <a:lnTo>
                      <a:pt x="15" y="344"/>
                    </a:lnTo>
                    <a:lnTo>
                      <a:pt x="18" y="344"/>
                    </a:lnTo>
                    <a:lnTo>
                      <a:pt x="22" y="343"/>
                    </a:lnTo>
                    <a:lnTo>
                      <a:pt x="338" y="187"/>
                    </a:lnTo>
                    <a:lnTo>
                      <a:pt x="342" y="184"/>
                    </a:lnTo>
                    <a:lnTo>
                      <a:pt x="344" y="181"/>
                    </a:lnTo>
                    <a:lnTo>
                      <a:pt x="346" y="177"/>
                    </a:lnTo>
                    <a:lnTo>
                      <a:pt x="346" y="172"/>
                    </a:lnTo>
                    <a:lnTo>
                      <a:pt x="346" y="168"/>
                    </a:lnTo>
                    <a:lnTo>
                      <a:pt x="344" y="164"/>
                    </a:lnTo>
                    <a:lnTo>
                      <a:pt x="342" y="161"/>
                    </a:lnTo>
                    <a:lnTo>
                      <a:pt x="338" y="159"/>
                    </a:lnTo>
                    <a:lnTo>
                      <a:pt x="22" y="2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329"/>
                    </a:lnTo>
                    <a:lnTo>
                      <a:pt x="0" y="333"/>
                    </a:lnTo>
                    <a:lnTo>
                      <a:pt x="2" y="337"/>
                    </a:lnTo>
                    <a:lnTo>
                      <a:pt x="4" y="340"/>
                    </a:lnTo>
                    <a:lnTo>
                      <a:pt x="6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257"/>
              <p:cNvSpPr>
                <a:spLocks noEditPoints="1"/>
              </p:cNvSpPr>
              <p:nvPr/>
            </p:nvSpPr>
            <p:spPr bwMode="auto">
              <a:xfrm>
                <a:off x="11035452" y="1366816"/>
                <a:ext cx="287091" cy="76393"/>
              </a:xfrm>
              <a:custGeom>
                <a:avLst/>
                <a:gdLst>
                  <a:gd name="T0" fmla="*/ 901 w 932"/>
                  <a:gd name="T1" fmla="*/ 103 h 248"/>
                  <a:gd name="T2" fmla="*/ 796 w 932"/>
                  <a:gd name="T3" fmla="*/ 217 h 248"/>
                  <a:gd name="T4" fmla="*/ 177 w 932"/>
                  <a:gd name="T5" fmla="*/ 31 h 248"/>
                  <a:gd name="T6" fmla="*/ 117 w 932"/>
                  <a:gd name="T7" fmla="*/ 217 h 248"/>
                  <a:gd name="T8" fmla="*/ 31 w 932"/>
                  <a:gd name="T9" fmla="*/ 193 h 248"/>
                  <a:gd name="T10" fmla="*/ 135 w 932"/>
                  <a:gd name="T11" fmla="*/ 31 h 248"/>
                  <a:gd name="T12" fmla="*/ 31 w 932"/>
                  <a:gd name="T13" fmla="*/ 70 h 248"/>
                  <a:gd name="T14" fmla="*/ 33 w 932"/>
                  <a:gd name="T15" fmla="*/ 57 h 248"/>
                  <a:gd name="T16" fmla="*/ 38 w 932"/>
                  <a:gd name="T17" fmla="*/ 45 h 248"/>
                  <a:gd name="T18" fmla="*/ 46 w 932"/>
                  <a:gd name="T19" fmla="*/ 35 h 248"/>
                  <a:gd name="T20" fmla="*/ 54 w 932"/>
                  <a:gd name="T21" fmla="*/ 31 h 248"/>
                  <a:gd name="T22" fmla="*/ 772 w 932"/>
                  <a:gd name="T23" fmla="*/ 31 h 248"/>
                  <a:gd name="T24" fmla="*/ 486 w 932"/>
                  <a:gd name="T25" fmla="*/ 217 h 248"/>
                  <a:gd name="T26" fmla="*/ 273 w 932"/>
                  <a:gd name="T27" fmla="*/ 217 h 248"/>
                  <a:gd name="T28" fmla="*/ 333 w 932"/>
                  <a:gd name="T29" fmla="*/ 31 h 248"/>
                  <a:gd name="T30" fmla="*/ 273 w 932"/>
                  <a:gd name="T31" fmla="*/ 217 h 248"/>
                  <a:gd name="T32" fmla="*/ 617 w 932"/>
                  <a:gd name="T33" fmla="*/ 31 h 248"/>
                  <a:gd name="T34" fmla="*/ 315 w 932"/>
                  <a:gd name="T35" fmla="*/ 217 h 248"/>
                  <a:gd name="T36" fmla="*/ 899 w 932"/>
                  <a:gd name="T37" fmla="*/ 58 h 248"/>
                  <a:gd name="T38" fmla="*/ 642 w 932"/>
                  <a:gd name="T39" fmla="*/ 217 h 248"/>
                  <a:gd name="T40" fmla="*/ 877 w 932"/>
                  <a:gd name="T41" fmla="*/ 31 h 248"/>
                  <a:gd name="T42" fmla="*/ 884 w 932"/>
                  <a:gd name="T43" fmla="*/ 34 h 248"/>
                  <a:gd name="T44" fmla="*/ 891 w 932"/>
                  <a:gd name="T45" fmla="*/ 39 h 248"/>
                  <a:gd name="T46" fmla="*/ 899 w 932"/>
                  <a:gd name="T47" fmla="*/ 58 h 248"/>
                  <a:gd name="T48" fmla="*/ 54 w 932"/>
                  <a:gd name="T49" fmla="*/ 0 h 248"/>
                  <a:gd name="T50" fmla="*/ 42 w 932"/>
                  <a:gd name="T51" fmla="*/ 1 h 248"/>
                  <a:gd name="T52" fmla="*/ 32 w 932"/>
                  <a:gd name="T53" fmla="*/ 7 h 248"/>
                  <a:gd name="T54" fmla="*/ 22 w 932"/>
                  <a:gd name="T55" fmla="*/ 15 h 248"/>
                  <a:gd name="T56" fmla="*/ 14 w 932"/>
                  <a:gd name="T57" fmla="*/ 24 h 248"/>
                  <a:gd name="T58" fmla="*/ 3 w 932"/>
                  <a:gd name="T59" fmla="*/ 47 h 248"/>
                  <a:gd name="T60" fmla="*/ 0 w 932"/>
                  <a:gd name="T61" fmla="*/ 70 h 248"/>
                  <a:gd name="T62" fmla="*/ 932 w 932"/>
                  <a:gd name="T63" fmla="*/ 248 h 248"/>
                  <a:gd name="T64" fmla="*/ 932 w 932"/>
                  <a:gd name="T65" fmla="*/ 58 h 248"/>
                  <a:gd name="T66" fmla="*/ 924 w 932"/>
                  <a:gd name="T67" fmla="*/ 35 h 248"/>
                  <a:gd name="T68" fmla="*/ 914 w 932"/>
                  <a:gd name="T69" fmla="*/ 19 h 248"/>
                  <a:gd name="T70" fmla="*/ 905 w 932"/>
                  <a:gd name="T71" fmla="*/ 10 h 248"/>
                  <a:gd name="T72" fmla="*/ 895 w 932"/>
                  <a:gd name="T73" fmla="*/ 4 h 248"/>
                  <a:gd name="T74" fmla="*/ 884 w 932"/>
                  <a:gd name="T75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32" h="248">
                    <a:moveTo>
                      <a:pt x="796" y="217"/>
                    </a:moveTo>
                    <a:lnTo>
                      <a:pt x="901" y="103"/>
                    </a:lnTo>
                    <a:lnTo>
                      <a:pt x="901" y="217"/>
                    </a:lnTo>
                    <a:lnTo>
                      <a:pt x="796" y="217"/>
                    </a:lnTo>
                    <a:close/>
                    <a:moveTo>
                      <a:pt x="31" y="193"/>
                    </a:moveTo>
                    <a:lnTo>
                      <a:pt x="177" y="31"/>
                    </a:lnTo>
                    <a:lnTo>
                      <a:pt x="291" y="31"/>
                    </a:lnTo>
                    <a:lnTo>
                      <a:pt x="117" y="217"/>
                    </a:lnTo>
                    <a:lnTo>
                      <a:pt x="31" y="217"/>
                    </a:lnTo>
                    <a:lnTo>
                      <a:pt x="31" y="193"/>
                    </a:lnTo>
                    <a:close/>
                    <a:moveTo>
                      <a:pt x="54" y="31"/>
                    </a:moveTo>
                    <a:lnTo>
                      <a:pt x="135" y="31"/>
                    </a:lnTo>
                    <a:lnTo>
                      <a:pt x="31" y="146"/>
                    </a:lnTo>
                    <a:lnTo>
                      <a:pt x="31" y="70"/>
                    </a:lnTo>
                    <a:lnTo>
                      <a:pt x="31" y="64"/>
                    </a:lnTo>
                    <a:lnTo>
                      <a:pt x="33" y="57"/>
                    </a:lnTo>
                    <a:lnTo>
                      <a:pt x="35" y="50"/>
                    </a:lnTo>
                    <a:lnTo>
                      <a:pt x="38" y="45"/>
                    </a:lnTo>
                    <a:lnTo>
                      <a:pt x="42" y="39"/>
                    </a:lnTo>
                    <a:lnTo>
                      <a:pt x="46" y="35"/>
                    </a:lnTo>
                    <a:lnTo>
                      <a:pt x="49" y="31"/>
                    </a:lnTo>
                    <a:lnTo>
                      <a:pt x="54" y="31"/>
                    </a:lnTo>
                    <a:close/>
                    <a:moveTo>
                      <a:pt x="659" y="31"/>
                    </a:moveTo>
                    <a:lnTo>
                      <a:pt x="772" y="31"/>
                    </a:lnTo>
                    <a:lnTo>
                      <a:pt x="598" y="217"/>
                    </a:lnTo>
                    <a:lnTo>
                      <a:pt x="486" y="217"/>
                    </a:lnTo>
                    <a:lnTo>
                      <a:pt x="659" y="31"/>
                    </a:lnTo>
                    <a:close/>
                    <a:moveTo>
                      <a:pt x="273" y="217"/>
                    </a:moveTo>
                    <a:lnTo>
                      <a:pt x="159" y="217"/>
                    </a:lnTo>
                    <a:lnTo>
                      <a:pt x="333" y="31"/>
                    </a:lnTo>
                    <a:lnTo>
                      <a:pt x="446" y="31"/>
                    </a:lnTo>
                    <a:lnTo>
                      <a:pt x="273" y="217"/>
                    </a:lnTo>
                    <a:close/>
                    <a:moveTo>
                      <a:pt x="488" y="31"/>
                    </a:moveTo>
                    <a:lnTo>
                      <a:pt x="617" y="31"/>
                    </a:lnTo>
                    <a:lnTo>
                      <a:pt x="444" y="217"/>
                    </a:lnTo>
                    <a:lnTo>
                      <a:pt x="315" y="217"/>
                    </a:lnTo>
                    <a:lnTo>
                      <a:pt x="488" y="31"/>
                    </a:lnTo>
                    <a:close/>
                    <a:moveTo>
                      <a:pt x="899" y="58"/>
                    </a:moveTo>
                    <a:lnTo>
                      <a:pt x="754" y="217"/>
                    </a:lnTo>
                    <a:lnTo>
                      <a:pt x="642" y="217"/>
                    </a:lnTo>
                    <a:lnTo>
                      <a:pt x="815" y="31"/>
                    </a:lnTo>
                    <a:lnTo>
                      <a:pt x="877" y="31"/>
                    </a:lnTo>
                    <a:lnTo>
                      <a:pt x="881" y="31"/>
                    </a:lnTo>
                    <a:lnTo>
                      <a:pt x="884" y="34"/>
                    </a:lnTo>
                    <a:lnTo>
                      <a:pt x="887" y="36"/>
                    </a:lnTo>
                    <a:lnTo>
                      <a:pt x="891" y="39"/>
                    </a:lnTo>
                    <a:lnTo>
                      <a:pt x="895" y="48"/>
                    </a:lnTo>
                    <a:lnTo>
                      <a:pt x="899" y="58"/>
                    </a:lnTo>
                    <a:close/>
                    <a:moveTo>
                      <a:pt x="877" y="0"/>
                    </a:moveTo>
                    <a:lnTo>
                      <a:pt x="54" y="0"/>
                    </a:lnTo>
                    <a:lnTo>
                      <a:pt x="48" y="0"/>
                    </a:lnTo>
                    <a:lnTo>
                      <a:pt x="42" y="1"/>
                    </a:lnTo>
                    <a:lnTo>
                      <a:pt x="36" y="4"/>
                    </a:lnTo>
                    <a:lnTo>
                      <a:pt x="32" y="7"/>
                    </a:lnTo>
                    <a:lnTo>
                      <a:pt x="26" y="10"/>
                    </a:lnTo>
                    <a:lnTo>
                      <a:pt x="22" y="15"/>
                    </a:lnTo>
                    <a:lnTo>
                      <a:pt x="18" y="19"/>
                    </a:lnTo>
                    <a:lnTo>
                      <a:pt x="14" y="24"/>
                    </a:lnTo>
                    <a:lnTo>
                      <a:pt x="8" y="35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0" y="70"/>
                    </a:lnTo>
                    <a:lnTo>
                      <a:pt x="0" y="248"/>
                    </a:lnTo>
                    <a:lnTo>
                      <a:pt x="932" y="248"/>
                    </a:lnTo>
                    <a:lnTo>
                      <a:pt x="932" y="70"/>
                    </a:lnTo>
                    <a:lnTo>
                      <a:pt x="932" y="58"/>
                    </a:lnTo>
                    <a:lnTo>
                      <a:pt x="928" y="47"/>
                    </a:lnTo>
                    <a:lnTo>
                      <a:pt x="924" y="35"/>
                    </a:lnTo>
                    <a:lnTo>
                      <a:pt x="917" y="24"/>
                    </a:lnTo>
                    <a:lnTo>
                      <a:pt x="914" y="19"/>
                    </a:lnTo>
                    <a:lnTo>
                      <a:pt x="909" y="15"/>
                    </a:lnTo>
                    <a:lnTo>
                      <a:pt x="905" y="10"/>
                    </a:lnTo>
                    <a:lnTo>
                      <a:pt x="901" y="7"/>
                    </a:lnTo>
                    <a:lnTo>
                      <a:pt x="895" y="4"/>
                    </a:lnTo>
                    <a:lnTo>
                      <a:pt x="889" y="1"/>
                    </a:lnTo>
                    <a:lnTo>
                      <a:pt x="884" y="0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440"/>
            <a:ext cx="8229600" cy="85090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341"/>
            <a:ext cx="8229600" cy="3628763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>
                <a:latin typeface="+mn-lt"/>
                <a:ea typeface="微軟正黑體" pitchFamily="34" charset="-120"/>
              </a:defRPr>
            </a:lvl1pPr>
            <a:lvl2pPr>
              <a:spcBef>
                <a:spcPts val="300"/>
              </a:spcBef>
              <a:defRPr sz="2400">
                <a:latin typeface="+mn-lt"/>
                <a:ea typeface="微軟正黑體" pitchFamily="34" charset="-120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>
                <a:latin typeface="+mn-lt"/>
                <a:ea typeface="微軟正黑體" pitchFamily="34" charset="-120"/>
              </a:defRPr>
            </a:lvl3pPr>
            <a:lvl4pPr>
              <a:defRPr sz="1800">
                <a:latin typeface="+mn-lt"/>
                <a:ea typeface="微軟正黑體" pitchFamily="34" charset="-120"/>
              </a:defRPr>
            </a:lvl4pPr>
            <a:lvl5pPr>
              <a:defRPr sz="1800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" y="5100483"/>
            <a:ext cx="9143999" cy="4302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 flip="none" rotWithShape="1">
          <a:gsLst>
            <a:gs pos="0">
              <a:srgbClr val="F27A0C"/>
            </a:gs>
            <a:gs pos="50000">
              <a:srgbClr val="F39A1E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 userDrawn="1"/>
        </p:nvGrpSpPr>
        <p:grpSpPr>
          <a:xfrm>
            <a:off x="36704" y="4062202"/>
            <a:ext cx="9094370" cy="1013744"/>
            <a:chOff x="36704" y="3876641"/>
            <a:chExt cx="9094370" cy="1123103"/>
          </a:xfrm>
        </p:grpSpPr>
        <p:grpSp>
          <p:nvGrpSpPr>
            <p:cNvPr id="3" name="Group 4"/>
            <p:cNvGrpSpPr/>
            <p:nvPr/>
          </p:nvGrpSpPr>
          <p:grpSpPr>
            <a:xfrm>
              <a:off x="36702" y="3876632"/>
              <a:ext cx="4762402" cy="1123100"/>
              <a:chOff x="237224" y="4623276"/>
              <a:chExt cx="8663335" cy="2043049"/>
            </a:xfrm>
          </p:grpSpPr>
          <p:sp>
            <p:nvSpPr>
              <p:cNvPr id="167" name="Cloud Callout 1"/>
              <p:cNvSpPr/>
              <p:nvPr/>
            </p:nvSpPr>
            <p:spPr>
              <a:xfrm>
                <a:off x="2539029" y="5809194"/>
                <a:ext cx="479130" cy="316706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"/>
              <p:cNvSpPr/>
              <p:nvPr/>
            </p:nvSpPr>
            <p:spPr>
              <a:xfrm rot="816747">
                <a:off x="945430" y="5413738"/>
                <a:ext cx="395356" cy="398989"/>
              </a:xfrm>
              <a:custGeom>
                <a:avLst/>
                <a:gdLst/>
                <a:ahLst/>
                <a:cxnLst/>
                <a:rect l="l" t="t" r="r" b="b"/>
                <a:pathLst>
                  <a:path w="395356" h="398989">
                    <a:moveTo>
                      <a:pt x="14698" y="382144"/>
                    </a:moveTo>
                    <a:lnTo>
                      <a:pt x="14699" y="382145"/>
                    </a:lnTo>
                    <a:close/>
                    <a:moveTo>
                      <a:pt x="239151" y="0"/>
                    </a:moveTo>
                    <a:cubicBezTo>
                      <a:pt x="325421" y="0"/>
                      <a:pt x="395356" y="69935"/>
                      <a:pt x="395356" y="156205"/>
                    </a:cubicBezTo>
                    <a:cubicBezTo>
                      <a:pt x="395356" y="242475"/>
                      <a:pt x="325421" y="312410"/>
                      <a:pt x="239151" y="312410"/>
                    </a:cubicBezTo>
                    <a:cubicBezTo>
                      <a:pt x="217126" y="312410"/>
                      <a:pt x="196166" y="307852"/>
                      <a:pt x="177260" y="299401"/>
                    </a:cubicBezTo>
                    <a:cubicBezTo>
                      <a:pt x="176003" y="303137"/>
                      <a:pt x="173497" y="306090"/>
                      <a:pt x="170626" y="308803"/>
                    </a:cubicBezTo>
                    <a:lnTo>
                      <a:pt x="90754" y="384290"/>
                    </a:lnTo>
                    <a:cubicBezTo>
                      <a:pt x="69160" y="404699"/>
                      <a:pt x="35108" y="403738"/>
                      <a:pt x="14698" y="382144"/>
                    </a:cubicBezTo>
                    <a:cubicBezTo>
                      <a:pt x="-5710" y="360549"/>
                      <a:pt x="-4749" y="326498"/>
                      <a:pt x="16845" y="306089"/>
                    </a:cubicBezTo>
                    <a:lnTo>
                      <a:pt x="96717" y="230601"/>
                    </a:lnTo>
                    <a:lnTo>
                      <a:pt x="102115" y="227232"/>
                    </a:lnTo>
                    <a:cubicBezTo>
                      <a:pt x="89262" y="206582"/>
                      <a:pt x="82946" y="182131"/>
                      <a:pt x="82946" y="156205"/>
                    </a:cubicBezTo>
                    <a:cubicBezTo>
                      <a:pt x="82946" y="69935"/>
                      <a:pt x="152881" y="0"/>
                      <a:pt x="239151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168"/>
              <p:cNvGrpSpPr/>
              <p:nvPr/>
            </p:nvGrpSpPr>
            <p:grpSpPr>
              <a:xfrm rot="19463525">
                <a:off x="1564640" y="5425756"/>
                <a:ext cx="395356" cy="398989"/>
                <a:chOff x="3174604" y="3266608"/>
                <a:chExt cx="395356" cy="398989"/>
              </a:xfrm>
            </p:grpSpPr>
            <p:sp>
              <p:nvSpPr>
                <p:cNvPr id="343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" name="Group 169"/>
              <p:cNvGrpSpPr/>
              <p:nvPr/>
            </p:nvGrpSpPr>
            <p:grpSpPr>
              <a:xfrm rot="6202607">
                <a:off x="2185771" y="5214074"/>
                <a:ext cx="395356" cy="398989"/>
                <a:chOff x="3174604" y="3266608"/>
                <a:chExt cx="395356" cy="398989"/>
              </a:xfrm>
            </p:grpSpPr>
            <p:sp>
              <p:nvSpPr>
                <p:cNvPr id="340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rot="5400000"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 170"/>
              <p:cNvGrpSpPr/>
              <p:nvPr/>
            </p:nvGrpSpPr>
            <p:grpSpPr>
              <a:xfrm rot="3134815">
                <a:off x="4544287" y="5401111"/>
                <a:ext cx="407196" cy="401070"/>
                <a:chOff x="4386261" y="3266055"/>
                <a:chExt cx="407196" cy="401070"/>
              </a:xfrm>
            </p:grpSpPr>
            <p:sp>
              <p:nvSpPr>
                <p:cNvPr id="338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171"/>
              <p:cNvGrpSpPr/>
              <p:nvPr/>
            </p:nvGrpSpPr>
            <p:grpSpPr>
              <a:xfrm>
                <a:off x="5228086" y="5418763"/>
                <a:ext cx="418995" cy="504140"/>
                <a:chOff x="4948763" y="3262524"/>
                <a:chExt cx="418995" cy="504140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5067302" y="3550445"/>
                  <a:ext cx="71436" cy="71436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Block Arc 335"/>
                <p:cNvSpPr/>
                <p:nvPr/>
              </p:nvSpPr>
              <p:spPr>
                <a:xfrm rot="3192636">
                  <a:off x="4944155" y="3420896"/>
                  <a:ext cx="331954" cy="322738"/>
                </a:xfrm>
                <a:prstGeom prst="blockArc">
                  <a:avLst>
                    <a:gd name="adj1" fmla="val 11906369"/>
                    <a:gd name="adj2" fmla="val 19410793"/>
                    <a:gd name="adj3" fmla="val 148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Block Arc 336"/>
                <p:cNvSpPr/>
                <p:nvPr/>
              </p:nvSpPr>
              <p:spPr>
                <a:xfrm rot="3192636">
                  <a:off x="4949367" y="3348272"/>
                  <a:ext cx="504140" cy="332643"/>
                </a:xfrm>
                <a:prstGeom prst="blockArc">
                  <a:avLst>
                    <a:gd name="adj1" fmla="val 10856000"/>
                    <a:gd name="adj2" fmla="val 20657959"/>
                    <a:gd name="adj3" fmla="val 20982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3" name="Oval 36"/>
              <p:cNvSpPr/>
              <p:nvPr/>
            </p:nvSpPr>
            <p:spPr>
              <a:xfrm rot="946544">
                <a:off x="5905937" y="5430854"/>
                <a:ext cx="345283" cy="403620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173"/>
              <p:cNvGrpSpPr/>
              <p:nvPr/>
            </p:nvGrpSpPr>
            <p:grpSpPr>
              <a:xfrm>
                <a:off x="377094" y="5978173"/>
                <a:ext cx="426548" cy="426548"/>
                <a:chOff x="6037942" y="821421"/>
                <a:chExt cx="2235200" cy="2235200"/>
              </a:xfrm>
            </p:grpSpPr>
            <p:sp>
              <p:nvSpPr>
                <p:cNvPr id="333" name="Freeform 332"/>
                <p:cNvSpPr/>
                <p:nvPr/>
              </p:nvSpPr>
              <p:spPr>
                <a:xfrm>
                  <a:off x="6037942" y="821421"/>
                  <a:ext cx="2235200" cy="2235200"/>
                </a:xfrm>
                <a:custGeom>
                  <a:avLst/>
                  <a:gdLst>
                    <a:gd name="connsiteX0" fmla="*/ 1586555 w 2235200"/>
                    <a:gd name="connsiteY0" fmla="*/ 356377 h 2235200"/>
                    <a:gd name="connsiteX1" fmla="*/ 1760418 w 2235200"/>
                    <a:gd name="connsiteY1" fmla="*/ 210481 h 2235200"/>
                    <a:gd name="connsiteX2" fmla="*/ 1899314 w 2235200"/>
                    <a:gd name="connsiteY2" fmla="*/ 327029 h 2235200"/>
                    <a:gd name="connsiteX3" fmla="*/ 1785825 w 2235200"/>
                    <a:gd name="connsiteY3" fmla="*/ 523585 h 2235200"/>
                    <a:gd name="connsiteX4" fmla="*/ 1966144 w 2235200"/>
                    <a:gd name="connsiteY4" fmla="*/ 835907 h 2235200"/>
                    <a:gd name="connsiteX5" fmla="*/ 2193112 w 2235200"/>
                    <a:gd name="connsiteY5" fmla="*/ 835901 h 2235200"/>
                    <a:gd name="connsiteX6" fmla="*/ 2224597 w 2235200"/>
                    <a:gd name="connsiteY6" fmla="*/ 1014463 h 2235200"/>
                    <a:gd name="connsiteX7" fmla="*/ 2011316 w 2235200"/>
                    <a:gd name="connsiteY7" fmla="*/ 1092085 h 2235200"/>
                    <a:gd name="connsiteX8" fmla="*/ 1948692 w 2235200"/>
                    <a:gd name="connsiteY8" fmla="*/ 1447245 h 2235200"/>
                    <a:gd name="connsiteX9" fmla="*/ 2122562 w 2235200"/>
                    <a:gd name="connsiteY9" fmla="*/ 1593132 h 2235200"/>
                    <a:gd name="connsiteX10" fmla="*/ 2031904 w 2235200"/>
                    <a:gd name="connsiteY10" fmla="*/ 1750157 h 2235200"/>
                    <a:gd name="connsiteX11" fmla="*/ 1818627 w 2235200"/>
                    <a:gd name="connsiteY11" fmla="*/ 1672524 h 2235200"/>
                    <a:gd name="connsiteX12" fmla="*/ 1542362 w 2235200"/>
                    <a:gd name="connsiteY12" fmla="*/ 1904338 h 2235200"/>
                    <a:gd name="connsiteX13" fmla="*/ 1581780 w 2235200"/>
                    <a:gd name="connsiteY13" fmla="*/ 2127856 h 2235200"/>
                    <a:gd name="connsiteX14" fmla="*/ 1411398 w 2235200"/>
                    <a:gd name="connsiteY14" fmla="*/ 2189870 h 2235200"/>
                    <a:gd name="connsiteX15" fmla="*/ 1297919 w 2235200"/>
                    <a:gd name="connsiteY15" fmla="*/ 1993308 h 2235200"/>
                    <a:gd name="connsiteX16" fmla="*/ 937280 w 2235200"/>
                    <a:gd name="connsiteY16" fmla="*/ 1993308 h 2235200"/>
                    <a:gd name="connsiteX17" fmla="*/ 823802 w 2235200"/>
                    <a:gd name="connsiteY17" fmla="*/ 2189870 h 2235200"/>
                    <a:gd name="connsiteX18" fmla="*/ 653420 w 2235200"/>
                    <a:gd name="connsiteY18" fmla="*/ 2127856 h 2235200"/>
                    <a:gd name="connsiteX19" fmla="*/ 692839 w 2235200"/>
                    <a:gd name="connsiteY19" fmla="*/ 1904338 h 2235200"/>
                    <a:gd name="connsiteX20" fmla="*/ 416574 w 2235200"/>
                    <a:gd name="connsiteY20" fmla="*/ 1672524 h 2235200"/>
                    <a:gd name="connsiteX21" fmla="*/ 203296 w 2235200"/>
                    <a:gd name="connsiteY21" fmla="*/ 1750157 h 2235200"/>
                    <a:gd name="connsiteX22" fmla="*/ 112638 w 2235200"/>
                    <a:gd name="connsiteY22" fmla="*/ 1593132 h 2235200"/>
                    <a:gd name="connsiteX23" fmla="*/ 286508 w 2235200"/>
                    <a:gd name="connsiteY23" fmla="*/ 1447245 h 2235200"/>
                    <a:gd name="connsiteX24" fmla="*/ 223884 w 2235200"/>
                    <a:gd name="connsiteY24" fmla="*/ 1092085 h 2235200"/>
                    <a:gd name="connsiteX25" fmla="*/ 10603 w 2235200"/>
                    <a:gd name="connsiteY25" fmla="*/ 1014463 h 2235200"/>
                    <a:gd name="connsiteX26" fmla="*/ 42088 w 2235200"/>
                    <a:gd name="connsiteY26" fmla="*/ 835901 h 2235200"/>
                    <a:gd name="connsiteX27" fmla="*/ 269055 w 2235200"/>
                    <a:gd name="connsiteY27" fmla="*/ 835907 h 2235200"/>
                    <a:gd name="connsiteX28" fmla="*/ 449374 w 2235200"/>
                    <a:gd name="connsiteY28" fmla="*/ 523585 h 2235200"/>
                    <a:gd name="connsiteX29" fmla="*/ 335886 w 2235200"/>
                    <a:gd name="connsiteY29" fmla="*/ 327029 h 2235200"/>
                    <a:gd name="connsiteX30" fmla="*/ 474782 w 2235200"/>
                    <a:gd name="connsiteY30" fmla="*/ 210481 h 2235200"/>
                    <a:gd name="connsiteX31" fmla="*/ 648645 w 2235200"/>
                    <a:gd name="connsiteY31" fmla="*/ 356377 h 2235200"/>
                    <a:gd name="connsiteX32" fmla="*/ 987535 w 2235200"/>
                    <a:gd name="connsiteY32" fmla="*/ 233031 h 2235200"/>
                    <a:gd name="connsiteX33" fmla="*/ 1026942 w 2235200"/>
                    <a:gd name="connsiteY33" fmla="*/ 9511 h 2235200"/>
                    <a:gd name="connsiteX34" fmla="*/ 1208258 w 2235200"/>
                    <a:gd name="connsiteY34" fmla="*/ 9511 h 2235200"/>
                    <a:gd name="connsiteX35" fmla="*/ 1247665 w 2235200"/>
                    <a:gd name="connsiteY35" fmla="*/ 233031 h 2235200"/>
                    <a:gd name="connsiteX36" fmla="*/ 1586555 w 2235200"/>
                    <a:gd name="connsiteY36" fmla="*/ 356377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35200" h="2235200">
                      <a:moveTo>
                        <a:pt x="1586555" y="356377"/>
                      </a:moveTo>
                      <a:lnTo>
                        <a:pt x="1760418" y="210481"/>
                      </a:lnTo>
                      <a:lnTo>
                        <a:pt x="1899314" y="327029"/>
                      </a:lnTo>
                      <a:lnTo>
                        <a:pt x="1785825" y="523585"/>
                      </a:lnTo>
                      <a:cubicBezTo>
                        <a:pt x="1866522" y="614364"/>
                        <a:pt x="1927876" y="720632"/>
                        <a:pt x="1966144" y="835907"/>
                      </a:cubicBezTo>
                      <a:lnTo>
                        <a:pt x="2193112" y="835901"/>
                      </a:lnTo>
                      <a:lnTo>
                        <a:pt x="2224597" y="1014463"/>
                      </a:lnTo>
                      <a:lnTo>
                        <a:pt x="2011316" y="1092085"/>
                      </a:lnTo>
                      <a:cubicBezTo>
                        <a:pt x="2014782" y="1213496"/>
                        <a:pt x="1993474" y="1334341"/>
                        <a:pt x="1948692" y="1447245"/>
                      </a:cubicBezTo>
                      <a:lnTo>
                        <a:pt x="2122562" y="1593132"/>
                      </a:lnTo>
                      <a:lnTo>
                        <a:pt x="2031904" y="1750157"/>
                      </a:lnTo>
                      <a:lnTo>
                        <a:pt x="1818627" y="1672524"/>
                      </a:lnTo>
                      <a:cubicBezTo>
                        <a:pt x="1743241" y="1767759"/>
                        <a:pt x="1649240" y="1846634"/>
                        <a:pt x="1542362" y="1904338"/>
                      </a:cubicBezTo>
                      <a:lnTo>
                        <a:pt x="1581780" y="2127856"/>
                      </a:lnTo>
                      <a:lnTo>
                        <a:pt x="1411398" y="2189870"/>
                      </a:lnTo>
                      <a:lnTo>
                        <a:pt x="1297919" y="1993308"/>
                      </a:lnTo>
                      <a:cubicBezTo>
                        <a:pt x="1178954" y="2017804"/>
                        <a:pt x="1056245" y="2017804"/>
                        <a:pt x="937280" y="1993308"/>
                      </a:cubicBezTo>
                      <a:lnTo>
                        <a:pt x="823802" y="2189870"/>
                      </a:lnTo>
                      <a:lnTo>
                        <a:pt x="653420" y="2127856"/>
                      </a:lnTo>
                      <a:lnTo>
                        <a:pt x="692839" y="1904338"/>
                      </a:lnTo>
                      <a:cubicBezTo>
                        <a:pt x="585961" y="1846634"/>
                        <a:pt x="491960" y="1767758"/>
                        <a:pt x="416574" y="1672524"/>
                      </a:cubicBezTo>
                      <a:lnTo>
                        <a:pt x="203296" y="1750157"/>
                      </a:lnTo>
                      <a:lnTo>
                        <a:pt x="112638" y="1593132"/>
                      </a:lnTo>
                      <a:lnTo>
                        <a:pt x="286508" y="1447245"/>
                      </a:lnTo>
                      <a:cubicBezTo>
                        <a:pt x="241726" y="1334341"/>
                        <a:pt x="220417" y="1213496"/>
                        <a:pt x="223884" y="1092085"/>
                      </a:cubicBezTo>
                      <a:lnTo>
                        <a:pt x="10603" y="1014463"/>
                      </a:lnTo>
                      <a:lnTo>
                        <a:pt x="42088" y="835901"/>
                      </a:lnTo>
                      <a:lnTo>
                        <a:pt x="269055" y="835907"/>
                      </a:lnTo>
                      <a:cubicBezTo>
                        <a:pt x="307323" y="720632"/>
                        <a:pt x="368677" y="614363"/>
                        <a:pt x="449374" y="523585"/>
                      </a:cubicBezTo>
                      <a:lnTo>
                        <a:pt x="335886" y="327029"/>
                      </a:lnTo>
                      <a:lnTo>
                        <a:pt x="474782" y="210481"/>
                      </a:lnTo>
                      <a:lnTo>
                        <a:pt x="648645" y="356377"/>
                      </a:lnTo>
                      <a:cubicBezTo>
                        <a:pt x="752057" y="292669"/>
                        <a:pt x="867366" y="250701"/>
                        <a:pt x="987535" y="233031"/>
                      </a:cubicBezTo>
                      <a:lnTo>
                        <a:pt x="1026942" y="9511"/>
                      </a:lnTo>
                      <a:lnTo>
                        <a:pt x="1208258" y="9511"/>
                      </a:lnTo>
                      <a:lnTo>
                        <a:pt x="1247665" y="233031"/>
                      </a:lnTo>
                      <a:cubicBezTo>
                        <a:pt x="1367834" y="250700"/>
                        <a:pt x="1483142" y="292669"/>
                        <a:pt x="1586555" y="356377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6802625" y="1586104"/>
                  <a:ext cx="705834" cy="705834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74"/>
              <p:cNvGrpSpPr/>
              <p:nvPr/>
            </p:nvGrpSpPr>
            <p:grpSpPr>
              <a:xfrm>
                <a:off x="7786881" y="5440169"/>
                <a:ext cx="318594" cy="318594"/>
                <a:chOff x="7024458" y="3269704"/>
                <a:chExt cx="318594" cy="318594"/>
              </a:xfrm>
            </p:grpSpPr>
            <p:sp>
              <p:nvSpPr>
                <p:cNvPr id="331" name="Teardrop 330"/>
                <p:cNvSpPr/>
                <p:nvPr/>
              </p:nvSpPr>
              <p:spPr>
                <a:xfrm rot="8088137">
                  <a:off x="7024458" y="3269704"/>
                  <a:ext cx="318594" cy="318594"/>
                </a:xfrm>
                <a:prstGeom prst="teardrop">
                  <a:avLst>
                    <a:gd name="adj" fmla="val 135714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7116604" y="3361850"/>
                  <a:ext cx="134302" cy="134302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Block Arc 55"/>
              <p:cNvSpPr/>
              <p:nvPr/>
            </p:nvSpPr>
            <p:spPr>
              <a:xfrm>
                <a:off x="8477038" y="5463584"/>
                <a:ext cx="344432" cy="338161"/>
              </a:xfrm>
              <a:custGeom>
                <a:avLst/>
                <a:gdLst/>
                <a:ahLst/>
                <a:cxnLst/>
                <a:rect l="l" t="t" r="r" b="b"/>
                <a:pathLst>
                  <a:path w="344432" h="338161">
                    <a:moveTo>
                      <a:pt x="164716" y="55"/>
                    </a:moveTo>
                    <a:cubicBezTo>
                      <a:pt x="206237" y="-1009"/>
                      <a:pt x="247036" y="13299"/>
                      <a:pt x="277658" y="41949"/>
                    </a:cubicBezTo>
                    <a:lnTo>
                      <a:pt x="332956" y="1738"/>
                    </a:lnTo>
                    <a:lnTo>
                      <a:pt x="344432" y="164494"/>
                    </a:lnTo>
                    <a:lnTo>
                      <a:pt x="193137" y="103411"/>
                    </a:lnTo>
                    <a:lnTo>
                      <a:pt x="235996" y="72245"/>
                    </a:lnTo>
                    <a:cubicBezTo>
                      <a:pt x="205209" y="50897"/>
                      <a:pt x="165254" y="45081"/>
                      <a:pt x="128623" y="58478"/>
                    </a:cubicBezTo>
                    <a:cubicBezTo>
                      <a:pt x="79603" y="76405"/>
                      <a:pt x="48231" y="124461"/>
                      <a:pt x="51542" y="176551"/>
                    </a:cubicBezTo>
                    <a:cubicBezTo>
                      <a:pt x="54853" y="228641"/>
                      <a:pt x="92056" y="272338"/>
                      <a:pt x="142952" y="283914"/>
                    </a:cubicBezTo>
                    <a:cubicBezTo>
                      <a:pt x="193847" y="295491"/>
                      <a:pt x="246291" y="272185"/>
                      <a:pt x="271807" y="226652"/>
                    </a:cubicBezTo>
                    <a:lnTo>
                      <a:pt x="316561" y="251732"/>
                    </a:lnTo>
                    <a:cubicBezTo>
                      <a:pt x="279929" y="317100"/>
                      <a:pt x="204640" y="350558"/>
                      <a:pt x="131573" y="333938"/>
                    </a:cubicBezTo>
                    <a:cubicBezTo>
                      <a:pt x="58506" y="317318"/>
                      <a:pt x="5096" y="254587"/>
                      <a:pt x="343" y="179805"/>
                    </a:cubicBezTo>
                    <a:cubicBezTo>
                      <a:pt x="-4410" y="105023"/>
                      <a:pt x="40627" y="36034"/>
                      <a:pt x="111002" y="10297"/>
                    </a:cubicBezTo>
                    <a:cubicBezTo>
                      <a:pt x="128596" y="3863"/>
                      <a:pt x="146723" y="516"/>
                      <a:pt x="164716" y="55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58"/>
              <p:cNvSpPr/>
              <p:nvPr/>
            </p:nvSpPr>
            <p:spPr>
              <a:xfrm rot="20745857">
                <a:off x="3817584" y="5444241"/>
                <a:ext cx="368301" cy="385234"/>
              </a:xfrm>
              <a:custGeom>
                <a:avLst/>
                <a:gdLst/>
                <a:ahLst/>
                <a:cxnLst/>
                <a:rect l="l" t="t" r="r" b="b"/>
                <a:pathLst>
                  <a:path w="368301" h="385234">
                    <a:moveTo>
                      <a:pt x="126986" y="84"/>
                    </a:moveTo>
                    <a:cubicBezTo>
                      <a:pt x="193306" y="-2586"/>
                      <a:pt x="212977" y="59133"/>
                      <a:pt x="268288" y="75892"/>
                    </a:cubicBezTo>
                    <a:cubicBezTo>
                      <a:pt x="294482" y="83829"/>
                      <a:pt x="334963" y="87003"/>
                      <a:pt x="368301" y="63985"/>
                    </a:cubicBezTo>
                    <a:lnTo>
                      <a:pt x="368301" y="240198"/>
                    </a:lnTo>
                    <a:cubicBezTo>
                      <a:pt x="318294" y="294966"/>
                      <a:pt x="261145" y="275917"/>
                      <a:pt x="211138" y="254485"/>
                    </a:cubicBezTo>
                    <a:cubicBezTo>
                      <a:pt x="142876" y="167172"/>
                      <a:pt x="103188" y="217973"/>
                      <a:pt x="49213" y="214004"/>
                    </a:cubicBezTo>
                    <a:lnTo>
                      <a:pt x="45720" y="123170"/>
                    </a:lnTo>
                    <a:cubicBezTo>
                      <a:pt x="45720" y="202905"/>
                      <a:pt x="45719" y="282639"/>
                      <a:pt x="45719" y="362374"/>
                    </a:cubicBezTo>
                    <a:cubicBezTo>
                      <a:pt x="45719" y="374999"/>
                      <a:pt x="35484" y="385234"/>
                      <a:pt x="22859" y="385234"/>
                    </a:cubicBezTo>
                    <a:lnTo>
                      <a:pt x="22860" y="385233"/>
                    </a:lnTo>
                    <a:cubicBezTo>
                      <a:pt x="10235" y="385233"/>
                      <a:pt x="0" y="374998"/>
                      <a:pt x="0" y="362373"/>
                    </a:cubicBezTo>
                    <a:lnTo>
                      <a:pt x="0" y="38653"/>
                    </a:lnTo>
                    <a:cubicBezTo>
                      <a:pt x="0" y="26028"/>
                      <a:pt x="10235" y="15793"/>
                      <a:pt x="22860" y="15793"/>
                    </a:cubicBezTo>
                    <a:cubicBezTo>
                      <a:pt x="32149" y="15793"/>
                      <a:pt x="40144" y="21334"/>
                      <a:pt x="42137" y="30003"/>
                    </a:cubicBezTo>
                    <a:lnTo>
                      <a:pt x="42070" y="28267"/>
                    </a:lnTo>
                    <a:cubicBezTo>
                      <a:pt x="77590" y="9018"/>
                      <a:pt x="104880" y="974"/>
                      <a:pt x="126986" y="84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77"/>
              <p:cNvGrpSpPr/>
              <p:nvPr/>
            </p:nvGrpSpPr>
            <p:grpSpPr>
              <a:xfrm rot="21007505">
                <a:off x="237224" y="6423906"/>
                <a:ext cx="243719" cy="235241"/>
                <a:chOff x="1946275" y="2841625"/>
                <a:chExt cx="365125" cy="352425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1946275" y="2841625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1946275" y="2973387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1946275" y="3105150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2089150" y="2841625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2089150" y="2973387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2089150" y="3105150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78"/>
              <p:cNvGrpSpPr/>
              <p:nvPr/>
            </p:nvGrpSpPr>
            <p:grpSpPr>
              <a:xfrm>
                <a:off x="6157150" y="6266308"/>
                <a:ext cx="364004" cy="352425"/>
                <a:chOff x="2554653" y="2841625"/>
                <a:chExt cx="364004" cy="352425"/>
              </a:xfrm>
            </p:grpSpPr>
            <p:grpSp>
              <p:nvGrpSpPr>
                <p:cNvPr id="15" name="Group 312"/>
                <p:cNvGrpSpPr/>
                <p:nvPr/>
              </p:nvGrpSpPr>
              <p:grpSpPr>
                <a:xfrm>
                  <a:off x="2554653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322" name="Rectangle 321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313"/>
                <p:cNvGrpSpPr/>
                <p:nvPr/>
              </p:nvGrpSpPr>
              <p:grpSpPr>
                <a:xfrm>
                  <a:off x="269379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319" name="Rectangle 318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314"/>
                <p:cNvGrpSpPr/>
                <p:nvPr/>
              </p:nvGrpSpPr>
              <p:grpSpPr>
                <a:xfrm>
                  <a:off x="283293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316" name="Rectangle 315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79"/>
              <p:cNvGrpSpPr/>
              <p:nvPr/>
            </p:nvGrpSpPr>
            <p:grpSpPr>
              <a:xfrm rot="1799031">
                <a:off x="1168587" y="5847102"/>
                <a:ext cx="381031" cy="343694"/>
                <a:chOff x="3171793" y="2844314"/>
                <a:chExt cx="381031" cy="343694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91"/>
              <p:cNvSpPr/>
              <p:nvPr/>
            </p:nvSpPr>
            <p:spPr>
              <a:xfrm rot="1184983">
                <a:off x="3199031" y="5395612"/>
                <a:ext cx="363175" cy="362015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97"/>
              <p:cNvSpPr/>
              <p:nvPr/>
            </p:nvSpPr>
            <p:spPr>
              <a:xfrm>
                <a:off x="1556882" y="6191447"/>
                <a:ext cx="419238" cy="339658"/>
              </a:xfrm>
              <a:custGeom>
                <a:avLst/>
                <a:gdLst/>
                <a:ahLst/>
                <a:cxnLst/>
                <a:rect l="l" t="t" r="r" b="b"/>
                <a:pathLst>
                  <a:path w="419238" h="339658">
                    <a:moveTo>
                      <a:pt x="74059" y="0"/>
                    </a:moveTo>
                    <a:lnTo>
                      <a:pt x="186208" y="0"/>
                    </a:lnTo>
                    <a:lnTo>
                      <a:pt x="195733" y="38100"/>
                    </a:lnTo>
                    <a:lnTo>
                      <a:pt x="368977" y="38100"/>
                    </a:lnTo>
                    <a:cubicBezTo>
                      <a:pt x="396735" y="38100"/>
                      <a:pt x="419238" y="60603"/>
                      <a:pt x="419238" y="88361"/>
                    </a:cubicBezTo>
                    <a:lnTo>
                      <a:pt x="419238" y="289397"/>
                    </a:lnTo>
                    <a:cubicBezTo>
                      <a:pt x="419238" y="317155"/>
                      <a:pt x="396735" y="339658"/>
                      <a:pt x="368977" y="339658"/>
                    </a:cubicBezTo>
                    <a:lnTo>
                      <a:pt x="50261" y="339658"/>
                    </a:lnTo>
                    <a:cubicBezTo>
                      <a:pt x="22503" y="339658"/>
                      <a:pt x="0" y="317155"/>
                      <a:pt x="0" y="289397"/>
                    </a:cubicBezTo>
                    <a:lnTo>
                      <a:pt x="0" y="88361"/>
                    </a:lnTo>
                    <a:cubicBezTo>
                      <a:pt x="0" y="60603"/>
                      <a:pt x="22503" y="38100"/>
                      <a:pt x="50261" y="38100"/>
                    </a:cubicBezTo>
                    <a:lnTo>
                      <a:pt x="64534" y="38100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82"/>
              <p:cNvGrpSpPr/>
              <p:nvPr/>
            </p:nvGrpSpPr>
            <p:grpSpPr>
              <a:xfrm>
                <a:off x="1865952" y="5787792"/>
                <a:ext cx="381000" cy="381000"/>
                <a:chOff x="5029200" y="2825750"/>
                <a:chExt cx="381000" cy="381000"/>
              </a:xfrm>
            </p:grpSpPr>
            <p:sp>
              <p:nvSpPr>
                <p:cNvPr id="308" name="Donut 307"/>
                <p:cNvSpPr/>
                <p:nvPr/>
              </p:nvSpPr>
              <p:spPr>
                <a:xfrm>
                  <a:off x="5029200" y="2825750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reeform 308"/>
                <p:cNvSpPr/>
                <p:nvPr/>
              </p:nvSpPr>
              <p:spPr>
                <a:xfrm>
                  <a:off x="5146675" y="2938462"/>
                  <a:ext cx="146050" cy="155575"/>
                </a:xfrm>
                <a:custGeom>
                  <a:avLst/>
                  <a:gdLst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73025 w 174625"/>
                    <a:gd name="connsiteY3" fmla="*/ 50800 h 117475"/>
                    <a:gd name="connsiteX4" fmla="*/ 0 w 174625"/>
                    <a:gd name="connsiteY4" fmla="*/ 47625 h 117475"/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87313 w 174625"/>
                    <a:gd name="connsiteY3" fmla="*/ 76994 h 117475"/>
                    <a:gd name="connsiteX4" fmla="*/ 0 w 174625"/>
                    <a:gd name="connsiteY4" fmla="*/ 47625 h 117475"/>
                    <a:gd name="connsiteX0" fmla="*/ 0 w 162719"/>
                    <a:gd name="connsiteY0" fmla="*/ 78581 h 148431"/>
                    <a:gd name="connsiteX1" fmla="*/ 85725 w 162719"/>
                    <a:gd name="connsiteY1" fmla="*/ 148431 h 148431"/>
                    <a:gd name="connsiteX2" fmla="*/ 162719 w 162719"/>
                    <a:gd name="connsiteY2" fmla="*/ 0 h 148431"/>
                    <a:gd name="connsiteX3" fmla="*/ 87313 w 162719"/>
                    <a:gd name="connsiteY3" fmla="*/ 107950 h 148431"/>
                    <a:gd name="connsiteX4" fmla="*/ 0 w 162719"/>
                    <a:gd name="connsiteY4" fmla="*/ 78581 h 148431"/>
                    <a:gd name="connsiteX0" fmla="*/ 0 w 162719"/>
                    <a:gd name="connsiteY0" fmla="*/ 78581 h 155575"/>
                    <a:gd name="connsiteX1" fmla="*/ 107156 w 162719"/>
                    <a:gd name="connsiteY1" fmla="*/ 155575 h 155575"/>
                    <a:gd name="connsiteX2" fmla="*/ 162719 w 162719"/>
                    <a:gd name="connsiteY2" fmla="*/ 0 h 155575"/>
                    <a:gd name="connsiteX3" fmla="*/ 87313 w 162719"/>
                    <a:gd name="connsiteY3" fmla="*/ 107950 h 155575"/>
                    <a:gd name="connsiteX4" fmla="*/ 0 w 162719"/>
                    <a:gd name="connsiteY4" fmla="*/ 785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0644 w 146050"/>
                    <a:gd name="connsiteY3" fmla="*/ 107950 h 155575"/>
                    <a:gd name="connsiteX4" fmla="*/ 0 w 146050"/>
                    <a:gd name="connsiteY4" fmla="*/ 1166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7788 w 146050"/>
                    <a:gd name="connsiteY3" fmla="*/ 115094 h 155575"/>
                    <a:gd name="connsiteX4" fmla="*/ 0 w 146050"/>
                    <a:gd name="connsiteY4" fmla="*/ 116681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050" h="155575">
                      <a:moveTo>
                        <a:pt x="0" y="116681"/>
                      </a:moveTo>
                      <a:lnTo>
                        <a:pt x="90487" y="155575"/>
                      </a:lnTo>
                      <a:lnTo>
                        <a:pt x="146050" y="0"/>
                      </a:lnTo>
                      <a:lnTo>
                        <a:pt x="77788" y="115094"/>
                      </a:lnTo>
                      <a:lnTo>
                        <a:pt x="0" y="11668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183"/>
              <p:cNvGrpSpPr/>
              <p:nvPr/>
            </p:nvGrpSpPr>
            <p:grpSpPr>
              <a:xfrm>
                <a:off x="3107905" y="5942067"/>
                <a:ext cx="381000" cy="381000"/>
                <a:chOff x="5680993" y="2821826"/>
                <a:chExt cx="381000" cy="381000"/>
              </a:xfrm>
            </p:grpSpPr>
            <p:sp>
              <p:nvSpPr>
                <p:cNvPr id="306" name="Donut 305"/>
                <p:cNvSpPr/>
                <p:nvPr/>
              </p:nvSpPr>
              <p:spPr>
                <a:xfrm>
                  <a:off x="5680993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5772119" y="3012326"/>
                  <a:ext cx="198749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3" name="Group 184"/>
              <p:cNvGrpSpPr/>
              <p:nvPr/>
            </p:nvGrpSpPr>
            <p:grpSpPr>
              <a:xfrm>
                <a:off x="3756831" y="5913634"/>
                <a:ext cx="381000" cy="381000"/>
                <a:chOff x="6314300" y="2821826"/>
                <a:chExt cx="381000" cy="381000"/>
              </a:xfrm>
            </p:grpSpPr>
            <p:sp>
              <p:nvSpPr>
                <p:cNvPr id="302" name="Donut 301"/>
                <p:cNvSpPr/>
                <p:nvPr/>
              </p:nvSpPr>
              <p:spPr>
                <a:xfrm>
                  <a:off x="6314300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302"/>
                <p:cNvGrpSpPr/>
                <p:nvPr/>
              </p:nvGrpSpPr>
              <p:grpSpPr>
                <a:xfrm>
                  <a:off x="6450396" y="2950753"/>
                  <a:ext cx="108808" cy="123146"/>
                  <a:chOff x="6115551" y="2503373"/>
                  <a:chExt cx="108808" cy="123146"/>
                </a:xfrm>
              </p:grpSpPr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6115551" y="2503374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flipH="1">
                    <a:off x="6124985" y="2503373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7" name="Group 185"/>
              <p:cNvGrpSpPr/>
              <p:nvPr/>
            </p:nvGrpSpPr>
            <p:grpSpPr>
              <a:xfrm rot="691215">
                <a:off x="4373350" y="5993010"/>
                <a:ext cx="405261" cy="330200"/>
                <a:chOff x="7011539" y="2851150"/>
                <a:chExt cx="405261" cy="330200"/>
              </a:xfrm>
            </p:grpSpPr>
            <p:sp>
              <p:nvSpPr>
                <p:cNvPr id="300" name="Frame 299"/>
                <p:cNvSpPr/>
                <p:nvPr/>
              </p:nvSpPr>
              <p:spPr>
                <a:xfrm>
                  <a:off x="7011539" y="2851150"/>
                  <a:ext cx="405261" cy="330200"/>
                </a:xfrm>
                <a:prstGeom prst="fram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Isosceles Triangle 300"/>
                <p:cNvSpPr/>
                <p:nvPr/>
              </p:nvSpPr>
              <p:spPr>
                <a:xfrm rot="5400000" flipH="1">
                  <a:off x="7122634" y="2948970"/>
                  <a:ext cx="183071" cy="134560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186"/>
              <p:cNvGrpSpPr/>
              <p:nvPr/>
            </p:nvGrpSpPr>
            <p:grpSpPr>
              <a:xfrm>
                <a:off x="5033447" y="5945809"/>
                <a:ext cx="366713" cy="265851"/>
                <a:chOff x="7639050" y="2885815"/>
                <a:chExt cx="366713" cy="265851"/>
              </a:xfrm>
            </p:grpSpPr>
            <p:sp>
              <p:nvSpPr>
                <p:cNvPr id="298" name="Freeform 297"/>
                <p:cNvSpPr/>
                <p:nvPr/>
              </p:nvSpPr>
              <p:spPr>
                <a:xfrm>
                  <a:off x="7639050" y="2885815"/>
                  <a:ext cx="366713" cy="265851"/>
                </a:xfrm>
                <a:custGeom>
                  <a:avLst/>
                  <a:gdLst>
                    <a:gd name="connsiteX0" fmla="*/ 0 w 366713"/>
                    <a:gd name="connsiteY0" fmla="*/ 109538 h 219075"/>
                    <a:gd name="connsiteX1" fmla="*/ 121444 w 366713"/>
                    <a:gd name="connsiteY1" fmla="*/ 0 h 219075"/>
                    <a:gd name="connsiteX2" fmla="*/ 314325 w 366713"/>
                    <a:gd name="connsiteY2" fmla="*/ 50007 h 219075"/>
                    <a:gd name="connsiteX3" fmla="*/ 366713 w 366713"/>
                    <a:gd name="connsiteY3" fmla="*/ 107157 h 219075"/>
                    <a:gd name="connsiteX4" fmla="*/ 264319 w 366713"/>
                    <a:gd name="connsiteY4" fmla="*/ 209550 h 219075"/>
                    <a:gd name="connsiteX5" fmla="*/ 104775 w 366713"/>
                    <a:gd name="connsiteY5" fmla="*/ 219075 h 219075"/>
                    <a:gd name="connsiteX6" fmla="*/ 0 w 366713"/>
                    <a:gd name="connsiteY6" fmla="*/ 109538 h 219075"/>
                    <a:gd name="connsiteX0" fmla="*/ 0 w 366713"/>
                    <a:gd name="connsiteY0" fmla="*/ 129227 h 238764"/>
                    <a:gd name="connsiteX1" fmla="*/ 121444 w 366713"/>
                    <a:gd name="connsiteY1" fmla="*/ 19689 h 238764"/>
                    <a:gd name="connsiteX2" fmla="*/ 314325 w 366713"/>
                    <a:gd name="connsiteY2" fmla="*/ 69696 h 238764"/>
                    <a:gd name="connsiteX3" fmla="*/ 366713 w 366713"/>
                    <a:gd name="connsiteY3" fmla="*/ 126846 h 238764"/>
                    <a:gd name="connsiteX4" fmla="*/ 264319 w 366713"/>
                    <a:gd name="connsiteY4" fmla="*/ 229239 h 238764"/>
                    <a:gd name="connsiteX5" fmla="*/ 104775 w 366713"/>
                    <a:gd name="connsiteY5" fmla="*/ 238764 h 238764"/>
                    <a:gd name="connsiteX6" fmla="*/ 0 w 366713"/>
                    <a:gd name="connsiteY6" fmla="*/ 129227 h 238764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58899"/>
                    <a:gd name="connsiteX1" fmla="*/ 121444 w 366713"/>
                    <a:gd name="connsiteY1" fmla="*/ 21690 h 258899"/>
                    <a:gd name="connsiteX2" fmla="*/ 314325 w 366713"/>
                    <a:gd name="connsiteY2" fmla="*/ 71697 h 258899"/>
                    <a:gd name="connsiteX3" fmla="*/ 366713 w 366713"/>
                    <a:gd name="connsiteY3" fmla="*/ 128847 h 258899"/>
                    <a:gd name="connsiteX4" fmla="*/ 264319 w 366713"/>
                    <a:gd name="connsiteY4" fmla="*/ 231240 h 258899"/>
                    <a:gd name="connsiteX5" fmla="*/ 104775 w 366713"/>
                    <a:gd name="connsiteY5" fmla="*/ 240765 h 258899"/>
                    <a:gd name="connsiteX6" fmla="*/ 0 w 366713"/>
                    <a:gd name="connsiteY6" fmla="*/ 131228 h 258899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6713" h="265851">
                      <a:moveTo>
                        <a:pt x="0" y="131228"/>
                      </a:moveTo>
                      <a:lnTo>
                        <a:pt x="121444" y="21690"/>
                      </a:lnTo>
                      <a:cubicBezTo>
                        <a:pt x="221456" y="-37841"/>
                        <a:pt x="271462" y="40740"/>
                        <a:pt x="314325" y="71697"/>
                      </a:cubicBezTo>
                      <a:cubicBezTo>
                        <a:pt x="334169" y="107415"/>
                        <a:pt x="349250" y="109797"/>
                        <a:pt x="366713" y="128847"/>
                      </a:cubicBezTo>
                      <a:lnTo>
                        <a:pt x="264319" y="231240"/>
                      </a:lnTo>
                      <a:cubicBezTo>
                        <a:pt x="211138" y="289184"/>
                        <a:pt x="155574" y="261403"/>
                        <a:pt x="104775" y="240765"/>
                      </a:cubicBezTo>
                      <a:cubicBezTo>
                        <a:pt x="60326" y="178060"/>
                        <a:pt x="34925" y="167740"/>
                        <a:pt x="0" y="13122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7734299" y="2930633"/>
                  <a:ext cx="176214" cy="176214"/>
                </a:xfrm>
                <a:prstGeom prst="donu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Rectangle 122"/>
              <p:cNvSpPr/>
              <p:nvPr/>
            </p:nvSpPr>
            <p:spPr>
              <a:xfrm rot="2029570">
                <a:off x="861657" y="6254337"/>
                <a:ext cx="412749" cy="411988"/>
              </a:xfrm>
              <a:custGeom>
                <a:avLst/>
                <a:gdLst/>
                <a:ahLst/>
                <a:cxnLst/>
                <a:rect l="l" t="t" r="r" b="b"/>
                <a:pathLst>
                  <a:path w="412749" h="411988">
                    <a:moveTo>
                      <a:pt x="96913" y="312705"/>
                    </a:moveTo>
                    <a:lnTo>
                      <a:pt x="315836" y="312705"/>
                    </a:lnTo>
                    <a:lnTo>
                      <a:pt x="315836" y="96152"/>
                    </a:lnTo>
                    <a:lnTo>
                      <a:pt x="96913" y="96152"/>
                    </a:lnTo>
                    <a:close/>
                    <a:moveTo>
                      <a:pt x="0" y="361237"/>
                    </a:moveTo>
                    <a:lnTo>
                      <a:pt x="0" y="312705"/>
                    </a:lnTo>
                    <a:lnTo>
                      <a:pt x="48381" y="312705"/>
                    </a:lnTo>
                    <a:lnTo>
                      <a:pt x="48381" y="96152"/>
                    </a:lnTo>
                    <a:lnTo>
                      <a:pt x="48381" y="47620"/>
                    </a:lnTo>
                    <a:lnTo>
                      <a:pt x="96913" y="47620"/>
                    </a:lnTo>
                    <a:lnTo>
                      <a:pt x="315836" y="47620"/>
                    </a:lnTo>
                    <a:lnTo>
                      <a:pt x="315836" y="0"/>
                    </a:lnTo>
                    <a:lnTo>
                      <a:pt x="364368" y="0"/>
                    </a:lnTo>
                    <a:lnTo>
                      <a:pt x="364368" y="47620"/>
                    </a:lnTo>
                    <a:lnTo>
                      <a:pt x="412749" y="47620"/>
                    </a:lnTo>
                    <a:lnTo>
                      <a:pt x="412749" y="96152"/>
                    </a:lnTo>
                    <a:lnTo>
                      <a:pt x="364368" y="96152"/>
                    </a:lnTo>
                    <a:lnTo>
                      <a:pt x="364368" y="312705"/>
                    </a:lnTo>
                    <a:lnTo>
                      <a:pt x="364368" y="361237"/>
                    </a:lnTo>
                    <a:lnTo>
                      <a:pt x="364368" y="364368"/>
                    </a:lnTo>
                    <a:lnTo>
                      <a:pt x="315836" y="364368"/>
                    </a:lnTo>
                    <a:lnTo>
                      <a:pt x="315836" y="361237"/>
                    </a:lnTo>
                    <a:lnTo>
                      <a:pt x="96913" y="361237"/>
                    </a:lnTo>
                    <a:lnTo>
                      <a:pt x="96913" y="411988"/>
                    </a:lnTo>
                    <a:lnTo>
                      <a:pt x="48381" y="411988"/>
                    </a:lnTo>
                    <a:lnTo>
                      <a:pt x="48381" y="361237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188"/>
              <p:cNvGrpSpPr/>
              <p:nvPr/>
            </p:nvGrpSpPr>
            <p:grpSpPr>
              <a:xfrm>
                <a:off x="2127284" y="6275572"/>
                <a:ext cx="391466" cy="365523"/>
                <a:chOff x="1930724" y="3742133"/>
                <a:chExt cx="391466" cy="365523"/>
              </a:xfrm>
            </p:grpSpPr>
            <p:sp>
              <p:nvSpPr>
                <p:cNvPr id="295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rapezoid 295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Down Arrow 296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89"/>
              <p:cNvGrpSpPr/>
              <p:nvPr/>
            </p:nvGrpSpPr>
            <p:grpSpPr>
              <a:xfrm>
                <a:off x="2777140" y="6242843"/>
                <a:ext cx="409575" cy="415925"/>
                <a:chOff x="2546350" y="3708400"/>
                <a:chExt cx="409575" cy="415925"/>
              </a:xfrm>
            </p:grpSpPr>
            <p:sp>
              <p:nvSpPr>
                <p:cNvPr id="293" name="Freeform 292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Isosceles Triangle 293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90"/>
              <p:cNvGrpSpPr/>
              <p:nvPr/>
            </p:nvGrpSpPr>
            <p:grpSpPr>
              <a:xfrm>
                <a:off x="3645843" y="6339036"/>
                <a:ext cx="387350" cy="282575"/>
                <a:chOff x="3171826" y="3794125"/>
                <a:chExt cx="387350" cy="282575"/>
              </a:xfrm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3171826" y="3794125"/>
                  <a:ext cx="387350" cy="282575"/>
                </a:xfrm>
                <a:prstGeom prst="round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reeform 291"/>
                <p:cNvSpPr/>
                <p:nvPr/>
              </p:nvSpPr>
              <p:spPr>
                <a:xfrm>
                  <a:off x="3238500" y="3883025"/>
                  <a:ext cx="257175" cy="133350"/>
                </a:xfrm>
                <a:custGeom>
                  <a:avLst/>
                  <a:gdLst>
                    <a:gd name="connsiteX0" fmla="*/ 0 w 257175"/>
                    <a:gd name="connsiteY0" fmla="*/ 133350 h 133350"/>
                    <a:gd name="connsiteX1" fmla="*/ 44450 w 257175"/>
                    <a:gd name="connsiteY1" fmla="*/ 85725 h 133350"/>
                    <a:gd name="connsiteX2" fmla="*/ 85725 w 257175"/>
                    <a:gd name="connsiteY2" fmla="*/ 117475 h 133350"/>
                    <a:gd name="connsiteX3" fmla="*/ 136525 w 257175"/>
                    <a:gd name="connsiteY3" fmla="*/ 34925 h 133350"/>
                    <a:gd name="connsiteX4" fmla="*/ 187325 w 257175"/>
                    <a:gd name="connsiteY4" fmla="*/ 117475 h 133350"/>
                    <a:gd name="connsiteX5" fmla="*/ 257175 w 257175"/>
                    <a:gd name="connsiteY5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7175" h="133350">
                      <a:moveTo>
                        <a:pt x="0" y="133350"/>
                      </a:moveTo>
                      <a:lnTo>
                        <a:pt x="44450" y="85725"/>
                      </a:lnTo>
                      <a:lnTo>
                        <a:pt x="85725" y="117475"/>
                      </a:lnTo>
                      <a:lnTo>
                        <a:pt x="136525" y="34925"/>
                      </a:lnTo>
                      <a:lnTo>
                        <a:pt x="187325" y="117475"/>
                      </a:lnTo>
                      <a:lnTo>
                        <a:pt x="25717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3" name="Group 191"/>
              <p:cNvGrpSpPr/>
              <p:nvPr/>
            </p:nvGrpSpPr>
            <p:grpSpPr>
              <a:xfrm rot="20864044">
                <a:off x="4902801" y="6287041"/>
                <a:ext cx="413037" cy="361156"/>
                <a:chOff x="3778250" y="3731419"/>
                <a:chExt cx="413037" cy="361156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3778250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891069" y="3968461"/>
                  <a:ext cx="74581" cy="124114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4003888" y="3731419"/>
                  <a:ext cx="74581" cy="36115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4116706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192"/>
              <p:cNvGrpSpPr/>
              <p:nvPr/>
            </p:nvGrpSpPr>
            <p:grpSpPr>
              <a:xfrm>
                <a:off x="7231027" y="5718023"/>
                <a:ext cx="371217" cy="312708"/>
                <a:chOff x="4419857" y="3770508"/>
                <a:chExt cx="371217" cy="312708"/>
              </a:xfrm>
            </p:grpSpPr>
            <p:sp>
              <p:nvSpPr>
                <p:cNvPr id="284" name="Rectangle 283"/>
                <p:cNvSpPr/>
                <p:nvPr/>
              </p:nvSpPr>
              <p:spPr>
                <a:xfrm rot="5400000">
                  <a:off x="4490785" y="3699581"/>
                  <a:ext cx="74581" cy="21643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 rot="5400000">
                  <a:off x="4568175" y="3741253"/>
                  <a:ext cx="74581" cy="371217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 rot="5400000">
                  <a:off x="4515788" y="3912705"/>
                  <a:ext cx="74581" cy="266442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193"/>
              <p:cNvGrpSpPr/>
              <p:nvPr/>
            </p:nvGrpSpPr>
            <p:grpSpPr>
              <a:xfrm>
                <a:off x="5655116" y="6109241"/>
                <a:ext cx="393696" cy="391315"/>
                <a:chOff x="5032375" y="3726660"/>
                <a:chExt cx="393696" cy="391315"/>
              </a:xfrm>
            </p:grpSpPr>
            <p:sp>
              <p:nvSpPr>
                <p:cNvPr id="282" name="Pie 281"/>
                <p:cNvSpPr/>
                <p:nvPr/>
              </p:nvSpPr>
              <p:spPr>
                <a:xfrm>
                  <a:off x="5032375" y="3762375"/>
                  <a:ext cx="355600" cy="355600"/>
                </a:xfrm>
                <a:prstGeom prst="pi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Pie 282"/>
                <p:cNvSpPr/>
                <p:nvPr/>
              </p:nvSpPr>
              <p:spPr>
                <a:xfrm>
                  <a:off x="5070471" y="3726660"/>
                  <a:ext cx="355600" cy="355600"/>
                </a:xfrm>
                <a:prstGeom prst="pie">
                  <a:avLst>
                    <a:gd name="adj1" fmla="val 16256495"/>
                    <a:gd name="adj2" fmla="val 21502568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94"/>
              <p:cNvGrpSpPr/>
              <p:nvPr/>
            </p:nvGrpSpPr>
            <p:grpSpPr>
              <a:xfrm rot="1380185">
                <a:off x="6532138" y="5658011"/>
                <a:ext cx="380999" cy="350044"/>
                <a:chOff x="5679282" y="3745706"/>
                <a:chExt cx="380999" cy="350044"/>
              </a:xfrm>
            </p:grpSpPr>
            <p:sp>
              <p:nvSpPr>
                <p:cNvPr id="280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 280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95"/>
              <p:cNvGrpSpPr/>
              <p:nvPr/>
            </p:nvGrpSpPr>
            <p:grpSpPr>
              <a:xfrm>
                <a:off x="6874213" y="6254702"/>
                <a:ext cx="409204" cy="300038"/>
                <a:chOff x="6306307" y="3790950"/>
                <a:chExt cx="409204" cy="300038"/>
              </a:xfrm>
            </p:grpSpPr>
            <p:grpSp>
              <p:nvGrpSpPr>
                <p:cNvPr id="38" name="Group 267"/>
                <p:cNvGrpSpPr/>
                <p:nvPr/>
              </p:nvGrpSpPr>
              <p:grpSpPr>
                <a:xfrm>
                  <a:off x="6306307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268"/>
                <p:cNvGrpSpPr/>
                <p:nvPr/>
              </p:nvGrpSpPr>
              <p:grpSpPr>
                <a:xfrm>
                  <a:off x="6456519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269"/>
                <p:cNvGrpSpPr/>
                <p:nvPr/>
              </p:nvGrpSpPr>
              <p:grpSpPr>
                <a:xfrm>
                  <a:off x="6606730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7" name="Freeform 196"/>
              <p:cNvSpPr/>
              <p:nvPr/>
            </p:nvSpPr>
            <p:spPr>
              <a:xfrm>
                <a:off x="7570517" y="6165706"/>
                <a:ext cx="342900" cy="381000"/>
              </a:xfrm>
              <a:custGeom>
                <a:avLst/>
                <a:gdLst>
                  <a:gd name="connsiteX0" fmla="*/ 0 w 342900"/>
                  <a:gd name="connsiteY0" fmla="*/ 378619 h 381000"/>
                  <a:gd name="connsiteX1" fmla="*/ 0 w 342900"/>
                  <a:gd name="connsiteY1" fmla="*/ 135731 h 381000"/>
                  <a:gd name="connsiteX2" fmla="*/ 164306 w 342900"/>
                  <a:gd name="connsiteY2" fmla="*/ 0 h 381000"/>
                  <a:gd name="connsiteX3" fmla="*/ 342900 w 342900"/>
                  <a:gd name="connsiteY3" fmla="*/ 140494 h 381000"/>
                  <a:gd name="connsiteX4" fmla="*/ 342900 w 342900"/>
                  <a:gd name="connsiteY4" fmla="*/ 381000 h 381000"/>
                  <a:gd name="connsiteX5" fmla="*/ 223837 w 342900"/>
                  <a:gd name="connsiteY5" fmla="*/ 381000 h 381000"/>
                  <a:gd name="connsiteX6" fmla="*/ 223837 w 342900"/>
                  <a:gd name="connsiteY6" fmla="*/ 207169 h 381000"/>
                  <a:gd name="connsiteX7" fmla="*/ 102393 w 342900"/>
                  <a:gd name="connsiteY7" fmla="*/ 207169 h 381000"/>
                  <a:gd name="connsiteX8" fmla="*/ 102393 w 342900"/>
                  <a:gd name="connsiteY8" fmla="*/ 373856 h 381000"/>
                  <a:gd name="connsiteX9" fmla="*/ 0 w 342900"/>
                  <a:gd name="connsiteY9" fmla="*/ 378619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381000">
                    <a:moveTo>
                      <a:pt x="0" y="378619"/>
                    </a:moveTo>
                    <a:lnTo>
                      <a:pt x="0" y="135731"/>
                    </a:lnTo>
                    <a:lnTo>
                      <a:pt x="164306" y="0"/>
                    </a:lnTo>
                    <a:lnTo>
                      <a:pt x="342900" y="140494"/>
                    </a:lnTo>
                    <a:lnTo>
                      <a:pt x="342900" y="381000"/>
                    </a:lnTo>
                    <a:lnTo>
                      <a:pt x="223837" y="381000"/>
                    </a:lnTo>
                    <a:lnTo>
                      <a:pt x="223837" y="207169"/>
                    </a:lnTo>
                    <a:lnTo>
                      <a:pt x="102393" y="207169"/>
                    </a:lnTo>
                    <a:lnTo>
                      <a:pt x="102393" y="373856"/>
                    </a:lnTo>
                    <a:lnTo>
                      <a:pt x="0" y="378619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197"/>
              <p:cNvGrpSpPr/>
              <p:nvPr/>
            </p:nvGrpSpPr>
            <p:grpSpPr>
              <a:xfrm>
                <a:off x="8148878" y="6211140"/>
                <a:ext cx="326771" cy="391718"/>
                <a:chOff x="7655449" y="3692126"/>
                <a:chExt cx="326771" cy="391718"/>
              </a:xfrm>
            </p:grpSpPr>
            <p:sp>
              <p:nvSpPr>
                <p:cNvPr id="266" name="Rounded Rectangle 265"/>
                <p:cNvSpPr/>
                <p:nvPr/>
              </p:nvSpPr>
              <p:spPr>
                <a:xfrm>
                  <a:off x="7672388" y="3793331"/>
                  <a:ext cx="292893" cy="290513"/>
                </a:xfrm>
                <a:prstGeom prst="roundRect">
                  <a:avLst>
                    <a:gd name="adj" fmla="val 929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ounded Rectangle 168"/>
                <p:cNvSpPr/>
                <p:nvPr/>
              </p:nvSpPr>
              <p:spPr>
                <a:xfrm>
                  <a:off x="7655449" y="3692126"/>
                  <a:ext cx="326771" cy="77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71" h="77392">
                      <a:moveTo>
                        <a:pt x="119017" y="0"/>
                      </a:moveTo>
                      <a:lnTo>
                        <a:pt x="207753" y="0"/>
                      </a:lnTo>
                      <a:cubicBezTo>
                        <a:pt x="210319" y="0"/>
                        <a:pt x="212399" y="2080"/>
                        <a:pt x="212399" y="4646"/>
                      </a:cubicBezTo>
                      <a:lnTo>
                        <a:pt x="212399" y="27385"/>
                      </a:lnTo>
                      <a:lnTo>
                        <a:pt x="322125" y="27385"/>
                      </a:lnTo>
                      <a:cubicBezTo>
                        <a:pt x="324691" y="27385"/>
                        <a:pt x="326771" y="29465"/>
                        <a:pt x="326771" y="32031"/>
                      </a:cubicBezTo>
                      <a:lnTo>
                        <a:pt x="326771" y="72746"/>
                      </a:lnTo>
                      <a:cubicBezTo>
                        <a:pt x="326771" y="75312"/>
                        <a:pt x="324691" y="77392"/>
                        <a:pt x="322125" y="77392"/>
                      </a:cubicBezTo>
                      <a:lnTo>
                        <a:pt x="4646" y="77392"/>
                      </a:lnTo>
                      <a:cubicBezTo>
                        <a:pt x="2080" y="77392"/>
                        <a:pt x="0" y="75312"/>
                        <a:pt x="0" y="72746"/>
                      </a:cubicBezTo>
                      <a:lnTo>
                        <a:pt x="0" y="32031"/>
                      </a:lnTo>
                      <a:cubicBezTo>
                        <a:pt x="0" y="29465"/>
                        <a:pt x="2080" y="27385"/>
                        <a:pt x="4646" y="27385"/>
                      </a:cubicBezTo>
                      <a:lnTo>
                        <a:pt x="114371" y="27385"/>
                      </a:lnTo>
                      <a:lnTo>
                        <a:pt x="114371" y="4646"/>
                      </a:lnTo>
                      <a:cubicBezTo>
                        <a:pt x="114371" y="2080"/>
                        <a:pt x="116451" y="0"/>
                        <a:pt x="119017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198"/>
              <p:cNvGrpSpPr/>
              <p:nvPr/>
            </p:nvGrpSpPr>
            <p:grpSpPr>
              <a:xfrm rot="2874928">
                <a:off x="5553053" y="4664463"/>
                <a:ext cx="409575" cy="415925"/>
                <a:chOff x="2546350" y="3708400"/>
                <a:chExt cx="409575" cy="415925"/>
              </a:xfrm>
            </p:grpSpPr>
            <p:sp>
              <p:nvSpPr>
                <p:cNvPr id="264" name="Freeform 263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Isosceles Triangle 264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Oval 36"/>
              <p:cNvSpPr/>
              <p:nvPr/>
            </p:nvSpPr>
            <p:spPr>
              <a:xfrm rot="946544">
                <a:off x="8181994" y="5697275"/>
                <a:ext cx="345283" cy="403620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loud Callout 1"/>
              <p:cNvSpPr/>
              <p:nvPr/>
            </p:nvSpPr>
            <p:spPr>
              <a:xfrm>
                <a:off x="8582872" y="6303172"/>
                <a:ext cx="289619" cy="191439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201"/>
              <p:cNvGrpSpPr/>
              <p:nvPr/>
            </p:nvGrpSpPr>
            <p:grpSpPr>
              <a:xfrm>
                <a:off x="8588449" y="5862212"/>
                <a:ext cx="312110" cy="312110"/>
                <a:chOff x="5680993" y="2821826"/>
                <a:chExt cx="381000" cy="381000"/>
              </a:xfrm>
            </p:grpSpPr>
            <p:sp>
              <p:nvSpPr>
                <p:cNvPr id="262" name="Donut 261"/>
                <p:cNvSpPr/>
                <p:nvPr/>
              </p:nvSpPr>
              <p:spPr>
                <a:xfrm>
                  <a:off x="5680993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5772119" y="3012326"/>
                  <a:ext cx="198749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 202"/>
              <p:cNvGrpSpPr/>
              <p:nvPr/>
            </p:nvGrpSpPr>
            <p:grpSpPr>
              <a:xfrm>
                <a:off x="6115780" y="5753551"/>
                <a:ext cx="280582" cy="377032"/>
                <a:chOff x="4165600" y="2873829"/>
                <a:chExt cx="928914" cy="1248228"/>
              </a:xfrm>
            </p:grpSpPr>
            <p:sp>
              <p:nvSpPr>
                <p:cNvPr id="256" name="Rounded Rectangle 255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ounded Rectangle 256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203"/>
              <p:cNvGrpSpPr/>
              <p:nvPr/>
            </p:nvGrpSpPr>
            <p:grpSpPr>
              <a:xfrm rot="18591755">
                <a:off x="4162409" y="6313684"/>
                <a:ext cx="280582" cy="377032"/>
                <a:chOff x="4165600" y="2873829"/>
                <a:chExt cx="928914" cy="124822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204"/>
              <p:cNvGrpSpPr/>
              <p:nvPr/>
            </p:nvGrpSpPr>
            <p:grpSpPr>
              <a:xfrm>
                <a:off x="413173" y="5391519"/>
                <a:ext cx="331584" cy="445567"/>
                <a:chOff x="4165600" y="2873829"/>
                <a:chExt cx="928914" cy="1248228"/>
              </a:xfrm>
            </p:grpSpPr>
            <p:sp>
              <p:nvSpPr>
                <p:cNvPr id="244" name="Rounded Rectangle 243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36"/>
              <p:cNvSpPr/>
              <p:nvPr/>
            </p:nvSpPr>
            <p:spPr>
              <a:xfrm rot="946544">
                <a:off x="1650972" y="4627216"/>
                <a:ext cx="345283" cy="403620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91"/>
              <p:cNvSpPr/>
              <p:nvPr/>
            </p:nvSpPr>
            <p:spPr>
              <a:xfrm rot="1184983">
                <a:off x="4710669" y="4635531"/>
                <a:ext cx="363175" cy="362015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207"/>
              <p:cNvGrpSpPr/>
              <p:nvPr/>
            </p:nvGrpSpPr>
            <p:grpSpPr>
              <a:xfrm rot="3134815">
                <a:off x="3499704" y="4834818"/>
                <a:ext cx="407196" cy="401070"/>
                <a:chOff x="4386261" y="3266055"/>
                <a:chExt cx="407196" cy="401070"/>
              </a:xfrm>
            </p:grpSpPr>
            <p:sp>
              <p:nvSpPr>
                <p:cNvPr id="242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208"/>
              <p:cNvGrpSpPr/>
              <p:nvPr/>
            </p:nvGrpSpPr>
            <p:grpSpPr>
              <a:xfrm>
                <a:off x="903971" y="4857105"/>
                <a:ext cx="391466" cy="365523"/>
                <a:chOff x="1930724" y="3742133"/>
                <a:chExt cx="391466" cy="365523"/>
              </a:xfrm>
            </p:grpSpPr>
            <p:sp>
              <p:nvSpPr>
                <p:cNvPr id="239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rapezoid 239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Down Arrow 240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209"/>
              <p:cNvGrpSpPr/>
              <p:nvPr/>
            </p:nvGrpSpPr>
            <p:grpSpPr>
              <a:xfrm rot="1799031">
                <a:off x="2842142" y="4845006"/>
                <a:ext cx="381031" cy="343694"/>
                <a:chOff x="3171793" y="2844314"/>
                <a:chExt cx="381031" cy="343694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210"/>
              <p:cNvGrpSpPr/>
              <p:nvPr/>
            </p:nvGrpSpPr>
            <p:grpSpPr>
              <a:xfrm>
                <a:off x="4436726" y="5014487"/>
                <a:ext cx="280582" cy="377032"/>
                <a:chOff x="4165600" y="2873829"/>
                <a:chExt cx="928914" cy="1248228"/>
              </a:xfrm>
            </p:grpSpPr>
            <p:sp>
              <p:nvSpPr>
                <p:cNvPr id="230" name="Rounded Rectangle 229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Cloud Callout 1"/>
              <p:cNvSpPr/>
              <p:nvPr/>
            </p:nvSpPr>
            <p:spPr>
              <a:xfrm>
                <a:off x="6188672" y="5192694"/>
                <a:ext cx="409817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loud Callout 1"/>
              <p:cNvSpPr/>
              <p:nvPr/>
            </p:nvSpPr>
            <p:spPr>
              <a:xfrm>
                <a:off x="8582872" y="4623276"/>
                <a:ext cx="289619" cy="191439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213"/>
              <p:cNvGrpSpPr/>
              <p:nvPr/>
            </p:nvGrpSpPr>
            <p:grpSpPr>
              <a:xfrm rot="1380185">
                <a:off x="7690722" y="4902951"/>
                <a:ext cx="380999" cy="350044"/>
                <a:chOff x="5679282" y="3745706"/>
                <a:chExt cx="380999" cy="350044"/>
              </a:xfrm>
            </p:grpSpPr>
            <p:sp>
              <p:nvSpPr>
                <p:cNvPr id="228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214"/>
              <p:cNvGrpSpPr/>
              <p:nvPr/>
            </p:nvGrpSpPr>
            <p:grpSpPr>
              <a:xfrm>
                <a:off x="8336665" y="5022901"/>
                <a:ext cx="409204" cy="300038"/>
                <a:chOff x="6306307" y="3790950"/>
                <a:chExt cx="409204" cy="300038"/>
              </a:xfrm>
            </p:grpSpPr>
            <p:grpSp>
              <p:nvGrpSpPr>
                <p:cNvPr id="125" name="Group 215"/>
                <p:cNvGrpSpPr/>
                <p:nvPr/>
              </p:nvGrpSpPr>
              <p:grpSpPr>
                <a:xfrm>
                  <a:off x="6306307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25" name="Rounded Rectangle 224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216"/>
                <p:cNvGrpSpPr/>
                <p:nvPr/>
              </p:nvGrpSpPr>
              <p:grpSpPr>
                <a:xfrm>
                  <a:off x="6456519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22" name="Rounded Rectangle 221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oup 217"/>
                <p:cNvGrpSpPr/>
                <p:nvPr/>
              </p:nvGrpSpPr>
              <p:grpSpPr>
                <a:xfrm>
                  <a:off x="6606730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19" name="Rounded Rectangle 218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7" name="Group 5"/>
            <p:cNvGrpSpPr/>
            <p:nvPr/>
          </p:nvGrpSpPr>
          <p:grpSpPr>
            <a:xfrm>
              <a:off x="4805756" y="3878807"/>
              <a:ext cx="4325318" cy="1120937"/>
              <a:chOff x="4805756" y="3878807"/>
              <a:chExt cx="4325318" cy="1120937"/>
            </a:xfrm>
          </p:grpSpPr>
          <p:sp>
            <p:nvSpPr>
              <p:cNvPr id="12" name="Cloud Callout 1"/>
              <p:cNvSpPr/>
              <p:nvPr/>
            </p:nvSpPr>
            <p:spPr>
              <a:xfrm>
                <a:off x="6071092" y="4528563"/>
                <a:ext cx="263387" cy="174099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6"/>
              <p:cNvSpPr/>
              <p:nvPr/>
            </p:nvSpPr>
            <p:spPr>
              <a:xfrm rot="816747">
                <a:off x="5195061" y="4311173"/>
                <a:ext cx="217335" cy="219332"/>
              </a:xfrm>
              <a:custGeom>
                <a:avLst/>
                <a:gdLst/>
                <a:ahLst/>
                <a:cxnLst/>
                <a:rect l="l" t="t" r="r" b="b"/>
                <a:pathLst>
                  <a:path w="395356" h="398989">
                    <a:moveTo>
                      <a:pt x="14698" y="382144"/>
                    </a:moveTo>
                    <a:lnTo>
                      <a:pt x="14699" y="382145"/>
                    </a:lnTo>
                    <a:close/>
                    <a:moveTo>
                      <a:pt x="239151" y="0"/>
                    </a:moveTo>
                    <a:cubicBezTo>
                      <a:pt x="325421" y="0"/>
                      <a:pt x="395356" y="69935"/>
                      <a:pt x="395356" y="156205"/>
                    </a:cubicBezTo>
                    <a:cubicBezTo>
                      <a:pt x="395356" y="242475"/>
                      <a:pt x="325421" y="312410"/>
                      <a:pt x="239151" y="312410"/>
                    </a:cubicBezTo>
                    <a:cubicBezTo>
                      <a:pt x="217126" y="312410"/>
                      <a:pt x="196166" y="307852"/>
                      <a:pt x="177260" y="299401"/>
                    </a:cubicBezTo>
                    <a:cubicBezTo>
                      <a:pt x="176003" y="303137"/>
                      <a:pt x="173497" y="306090"/>
                      <a:pt x="170626" y="308803"/>
                    </a:cubicBezTo>
                    <a:lnTo>
                      <a:pt x="90754" y="384290"/>
                    </a:lnTo>
                    <a:cubicBezTo>
                      <a:pt x="69160" y="404699"/>
                      <a:pt x="35108" y="403738"/>
                      <a:pt x="14698" y="382144"/>
                    </a:cubicBezTo>
                    <a:cubicBezTo>
                      <a:pt x="-5710" y="360549"/>
                      <a:pt x="-4749" y="326498"/>
                      <a:pt x="16845" y="306089"/>
                    </a:cubicBezTo>
                    <a:lnTo>
                      <a:pt x="96717" y="230601"/>
                    </a:lnTo>
                    <a:lnTo>
                      <a:pt x="102115" y="227232"/>
                    </a:lnTo>
                    <a:cubicBezTo>
                      <a:pt x="89262" y="206582"/>
                      <a:pt x="82946" y="182131"/>
                      <a:pt x="82946" y="156205"/>
                    </a:cubicBezTo>
                    <a:cubicBezTo>
                      <a:pt x="82946" y="69935"/>
                      <a:pt x="152881" y="0"/>
                      <a:pt x="239151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9" name="Group 13"/>
              <p:cNvGrpSpPr/>
              <p:nvPr/>
            </p:nvGrpSpPr>
            <p:grpSpPr>
              <a:xfrm rot="19463525">
                <a:off x="5535452" y="4317780"/>
                <a:ext cx="217335" cy="219332"/>
                <a:chOff x="3174604" y="3266608"/>
                <a:chExt cx="395356" cy="398989"/>
              </a:xfrm>
            </p:grpSpPr>
            <p:sp>
              <p:nvSpPr>
                <p:cNvPr id="165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0" name="Group 14"/>
              <p:cNvGrpSpPr/>
              <p:nvPr/>
            </p:nvGrpSpPr>
            <p:grpSpPr>
              <a:xfrm rot="6202607">
                <a:off x="5876900" y="4201414"/>
                <a:ext cx="217335" cy="219332"/>
                <a:chOff x="3174604" y="3266608"/>
                <a:chExt cx="395356" cy="398989"/>
              </a:xfrm>
            </p:grpSpPr>
            <p:sp>
              <p:nvSpPr>
                <p:cNvPr id="162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1" name="Group 15"/>
              <p:cNvGrpSpPr/>
              <p:nvPr/>
            </p:nvGrpSpPr>
            <p:grpSpPr>
              <a:xfrm rot="3134815">
                <a:off x="7173421" y="4304232"/>
                <a:ext cx="223843" cy="220476"/>
                <a:chOff x="4386261" y="3266055"/>
                <a:chExt cx="407196" cy="401070"/>
              </a:xfrm>
            </p:grpSpPr>
            <p:sp>
              <p:nvSpPr>
                <p:cNvPr id="160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6"/>
              <p:cNvGrpSpPr/>
              <p:nvPr/>
            </p:nvGrpSpPr>
            <p:grpSpPr>
              <a:xfrm>
                <a:off x="7549330" y="4313954"/>
                <a:ext cx="230331" cy="277138"/>
                <a:chOff x="4948763" y="3262524"/>
                <a:chExt cx="418995" cy="504140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5067302" y="3550445"/>
                  <a:ext cx="71436" cy="71436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Block Arc 157"/>
                <p:cNvSpPr/>
                <p:nvPr/>
              </p:nvSpPr>
              <p:spPr>
                <a:xfrm rot="3192636">
                  <a:off x="4944155" y="3420896"/>
                  <a:ext cx="331954" cy="322738"/>
                </a:xfrm>
                <a:prstGeom prst="blockArc">
                  <a:avLst>
                    <a:gd name="adj1" fmla="val 11906369"/>
                    <a:gd name="adj2" fmla="val 19410793"/>
                    <a:gd name="adj3" fmla="val 148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Block Arc 158"/>
                <p:cNvSpPr/>
                <p:nvPr/>
              </p:nvSpPr>
              <p:spPr>
                <a:xfrm rot="3192636">
                  <a:off x="4949367" y="3348272"/>
                  <a:ext cx="504140" cy="332643"/>
                </a:xfrm>
                <a:prstGeom prst="blockArc">
                  <a:avLst>
                    <a:gd name="adj1" fmla="val 10856000"/>
                    <a:gd name="adj2" fmla="val 20657959"/>
                    <a:gd name="adj3" fmla="val 20982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36"/>
              <p:cNvSpPr/>
              <p:nvPr/>
            </p:nvSpPr>
            <p:spPr>
              <a:xfrm rot="946544">
                <a:off x="7921946" y="4320582"/>
                <a:ext cx="189809" cy="221878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8"/>
              <p:cNvGrpSpPr/>
              <p:nvPr/>
            </p:nvGrpSpPr>
            <p:grpSpPr>
              <a:xfrm>
                <a:off x="4882635" y="4621454"/>
                <a:ext cx="234482" cy="234482"/>
                <a:chOff x="6037942" y="821421"/>
                <a:chExt cx="2235200" cy="2235200"/>
              </a:xfrm>
            </p:grpSpPr>
            <p:sp>
              <p:nvSpPr>
                <p:cNvPr id="155" name="Freeform 154"/>
                <p:cNvSpPr/>
                <p:nvPr/>
              </p:nvSpPr>
              <p:spPr>
                <a:xfrm>
                  <a:off x="6037942" y="821421"/>
                  <a:ext cx="2235200" cy="2235200"/>
                </a:xfrm>
                <a:custGeom>
                  <a:avLst/>
                  <a:gdLst>
                    <a:gd name="connsiteX0" fmla="*/ 1586555 w 2235200"/>
                    <a:gd name="connsiteY0" fmla="*/ 356377 h 2235200"/>
                    <a:gd name="connsiteX1" fmla="*/ 1760418 w 2235200"/>
                    <a:gd name="connsiteY1" fmla="*/ 210481 h 2235200"/>
                    <a:gd name="connsiteX2" fmla="*/ 1899314 w 2235200"/>
                    <a:gd name="connsiteY2" fmla="*/ 327029 h 2235200"/>
                    <a:gd name="connsiteX3" fmla="*/ 1785825 w 2235200"/>
                    <a:gd name="connsiteY3" fmla="*/ 523585 h 2235200"/>
                    <a:gd name="connsiteX4" fmla="*/ 1966144 w 2235200"/>
                    <a:gd name="connsiteY4" fmla="*/ 835907 h 2235200"/>
                    <a:gd name="connsiteX5" fmla="*/ 2193112 w 2235200"/>
                    <a:gd name="connsiteY5" fmla="*/ 835901 h 2235200"/>
                    <a:gd name="connsiteX6" fmla="*/ 2224597 w 2235200"/>
                    <a:gd name="connsiteY6" fmla="*/ 1014463 h 2235200"/>
                    <a:gd name="connsiteX7" fmla="*/ 2011316 w 2235200"/>
                    <a:gd name="connsiteY7" fmla="*/ 1092085 h 2235200"/>
                    <a:gd name="connsiteX8" fmla="*/ 1948692 w 2235200"/>
                    <a:gd name="connsiteY8" fmla="*/ 1447245 h 2235200"/>
                    <a:gd name="connsiteX9" fmla="*/ 2122562 w 2235200"/>
                    <a:gd name="connsiteY9" fmla="*/ 1593132 h 2235200"/>
                    <a:gd name="connsiteX10" fmla="*/ 2031904 w 2235200"/>
                    <a:gd name="connsiteY10" fmla="*/ 1750157 h 2235200"/>
                    <a:gd name="connsiteX11" fmla="*/ 1818627 w 2235200"/>
                    <a:gd name="connsiteY11" fmla="*/ 1672524 h 2235200"/>
                    <a:gd name="connsiteX12" fmla="*/ 1542362 w 2235200"/>
                    <a:gd name="connsiteY12" fmla="*/ 1904338 h 2235200"/>
                    <a:gd name="connsiteX13" fmla="*/ 1581780 w 2235200"/>
                    <a:gd name="connsiteY13" fmla="*/ 2127856 h 2235200"/>
                    <a:gd name="connsiteX14" fmla="*/ 1411398 w 2235200"/>
                    <a:gd name="connsiteY14" fmla="*/ 2189870 h 2235200"/>
                    <a:gd name="connsiteX15" fmla="*/ 1297919 w 2235200"/>
                    <a:gd name="connsiteY15" fmla="*/ 1993308 h 2235200"/>
                    <a:gd name="connsiteX16" fmla="*/ 937280 w 2235200"/>
                    <a:gd name="connsiteY16" fmla="*/ 1993308 h 2235200"/>
                    <a:gd name="connsiteX17" fmla="*/ 823802 w 2235200"/>
                    <a:gd name="connsiteY17" fmla="*/ 2189870 h 2235200"/>
                    <a:gd name="connsiteX18" fmla="*/ 653420 w 2235200"/>
                    <a:gd name="connsiteY18" fmla="*/ 2127856 h 2235200"/>
                    <a:gd name="connsiteX19" fmla="*/ 692839 w 2235200"/>
                    <a:gd name="connsiteY19" fmla="*/ 1904338 h 2235200"/>
                    <a:gd name="connsiteX20" fmla="*/ 416574 w 2235200"/>
                    <a:gd name="connsiteY20" fmla="*/ 1672524 h 2235200"/>
                    <a:gd name="connsiteX21" fmla="*/ 203296 w 2235200"/>
                    <a:gd name="connsiteY21" fmla="*/ 1750157 h 2235200"/>
                    <a:gd name="connsiteX22" fmla="*/ 112638 w 2235200"/>
                    <a:gd name="connsiteY22" fmla="*/ 1593132 h 2235200"/>
                    <a:gd name="connsiteX23" fmla="*/ 286508 w 2235200"/>
                    <a:gd name="connsiteY23" fmla="*/ 1447245 h 2235200"/>
                    <a:gd name="connsiteX24" fmla="*/ 223884 w 2235200"/>
                    <a:gd name="connsiteY24" fmla="*/ 1092085 h 2235200"/>
                    <a:gd name="connsiteX25" fmla="*/ 10603 w 2235200"/>
                    <a:gd name="connsiteY25" fmla="*/ 1014463 h 2235200"/>
                    <a:gd name="connsiteX26" fmla="*/ 42088 w 2235200"/>
                    <a:gd name="connsiteY26" fmla="*/ 835901 h 2235200"/>
                    <a:gd name="connsiteX27" fmla="*/ 269055 w 2235200"/>
                    <a:gd name="connsiteY27" fmla="*/ 835907 h 2235200"/>
                    <a:gd name="connsiteX28" fmla="*/ 449374 w 2235200"/>
                    <a:gd name="connsiteY28" fmla="*/ 523585 h 2235200"/>
                    <a:gd name="connsiteX29" fmla="*/ 335886 w 2235200"/>
                    <a:gd name="connsiteY29" fmla="*/ 327029 h 2235200"/>
                    <a:gd name="connsiteX30" fmla="*/ 474782 w 2235200"/>
                    <a:gd name="connsiteY30" fmla="*/ 210481 h 2235200"/>
                    <a:gd name="connsiteX31" fmla="*/ 648645 w 2235200"/>
                    <a:gd name="connsiteY31" fmla="*/ 356377 h 2235200"/>
                    <a:gd name="connsiteX32" fmla="*/ 987535 w 2235200"/>
                    <a:gd name="connsiteY32" fmla="*/ 233031 h 2235200"/>
                    <a:gd name="connsiteX33" fmla="*/ 1026942 w 2235200"/>
                    <a:gd name="connsiteY33" fmla="*/ 9511 h 2235200"/>
                    <a:gd name="connsiteX34" fmla="*/ 1208258 w 2235200"/>
                    <a:gd name="connsiteY34" fmla="*/ 9511 h 2235200"/>
                    <a:gd name="connsiteX35" fmla="*/ 1247665 w 2235200"/>
                    <a:gd name="connsiteY35" fmla="*/ 233031 h 2235200"/>
                    <a:gd name="connsiteX36" fmla="*/ 1586555 w 2235200"/>
                    <a:gd name="connsiteY36" fmla="*/ 356377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35200" h="2235200">
                      <a:moveTo>
                        <a:pt x="1586555" y="356377"/>
                      </a:moveTo>
                      <a:lnTo>
                        <a:pt x="1760418" y="210481"/>
                      </a:lnTo>
                      <a:lnTo>
                        <a:pt x="1899314" y="327029"/>
                      </a:lnTo>
                      <a:lnTo>
                        <a:pt x="1785825" y="523585"/>
                      </a:lnTo>
                      <a:cubicBezTo>
                        <a:pt x="1866522" y="614364"/>
                        <a:pt x="1927876" y="720632"/>
                        <a:pt x="1966144" y="835907"/>
                      </a:cubicBezTo>
                      <a:lnTo>
                        <a:pt x="2193112" y="835901"/>
                      </a:lnTo>
                      <a:lnTo>
                        <a:pt x="2224597" y="1014463"/>
                      </a:lnTo>
                      <a:lnTo>
                        <a:pt x="2011316" y="1092085"/>
                      </a:lnTo>
                      <a:cubicBezTo>
                        <a:pt x="2014782" y="1213496"/>
                        <a:pt x="1993474" y="1334341"/>
                        <a:pt x="1948692" y="1447245"/>
                      </a:cubicBezTo>
                      <a:lnTo>
                        <a:pt x="2122562" y="1593132"/>
                      </a:lnTo>
                      <a:lnTo>
                        <a:pt x="2031904" y="1750157"/>
                      </a:lnTo>
                      <a:lnTo>
                        <a:pt x="1818627" y="1672524"/>
                      </a:lnTo>
                      <a:cubicBezTo>
                        <a:pt x="1743241" y="1767759"/>
                        <a:pt x="1649240" y="1846634"/>
                        <a:pt x="1542362" y="1904338"/>
                      </a:cubicBezTo>
                      <a:lnTo>
                        <a:pt x="1581780" y="2127856"/>
                      </a:lnTo>
                      <a:lnTo>
                        <a:pt x="1411398" y="2189870"/>
                      </a:lnTo>
                      <a:lnTo>
                        <a:pt x="1297919" y="1993308"/>
                      </a:lnTo>
                      <a:cubicBezTo>
                        <a:pt x="1178954" y="2017804"/>
                        <a:pt x="1056245" y="2017804"/>
                        <a:pt x="937280" y="1993308"/>
                      </a:cubicBezTo>
                      <a:lnTo>
                        <a:pt x="823802" y="2189870"/>
                      </a:lnTo>
                      <a:lnTo>
                        <a:pt x="653420" y="2127856"/>
                      </a:lnTo>
                      <a:lnTo>
                        <a:pt x="692839" y="1904338"/>
                      </a:lnTo>
                      <a:cubicBezTo>
                        <a:pt x="585961" y="1846634"/>
                        <a:pt x="491960" y="1767758"/>
                        <a:pt x="416574" y="1672524"/>
                      </a:cubicBezTo>
                      <a:lnTo>
                        <a:pt x="203296" y="1750157"/>
                      </a:lnTo>
                      <a:lnTo>
                        <a:pt x="112638" y="1593132"/>
                      </a:lnTo>
                      <a:lnTo>
                        <a:pt x="286508" y="1447245"/>
                      </a:lnTo>
                      <a:cubicBezTo>
                        <a:pt x="241726" y="1334341"/>
                        <a:pt x="220417" y="1213496"/>
                        <a:pt x="223884" y="1092085"/>
                      </a:cubicBezTo>
                      <a:lnTo>
                        <a:pt x="10603" y="1014463"/>
                      </a:lnTo>
                      <a:lnTo>
                        <a:pt x="42088" y="835901"/>
                      </a:lnTo>
                      <a:lnTo>
                        <a:pt x="269055" y="835907"/>
                      </a:lnTo>
                      <a:cubicBezTo>
                        <a:pt x="307323" y="720632"/>
                        <a:pt x="368677" y="614363"/>
                        <a:pt x="449374" y="523585"/>
                      </a:cubicBezTo>
                      <a:lnTo>
                        <a:pt x="335886" y="327029"/>
                      </a:lnTo>
                      <a:lnTo>
                        <a:pt x="474782" y="210481"/>
                      </a:lnTo>
                      <a:lnTo>
                        <a:pt x="648645" y="356377"/>
                      </a:lnTo>
                      <a:cubicBezTo>
                        <a:pt x="752057" y="292669"/>
                        <a:pt x="867366" y="250701"/>
                        <a:pt x="987535" y="233031"/>
                      </a:cubicBezTo>
                      <a:lnTo>
                        <a:pt x="1026942" y="9511"/>
                      </a:lnTo>
                      <a:lnTo>
                        <a:pt x="1208258" y="9511"/>
                      </a:lnTo>
                      <a:lnTo>
                        <a:pt x="1247665" y="233031"/>
                      </a:lnTo>
                      <a:cubicBezTo>
                        <a:pt x="1367834" y="250700"/>
                        <a:pt x="1483142" y="292669"/>
                        <a:pt x="1586555" y="356377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802625" y="1586104"/>
                  <a:ext cx="705834" cy="705834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9"/>
              <p:cNvGrpSpPr/>
              <p:nvPr/>
            </p:nvGrpSpPr>
            <p:grpSpPr>
              <a:xfrm>
                <a:off x="8955937" y="4325703"/>
                <a:ext cx="175137" cy="175137"/>
                <a:chOff x="7024458" y="3269704"/>
                <a:chExt cx="318594" cy="318594"/>
              </a:xfrm>
            </p:grpSpPr>
            <p:sp>
              <p:nvSpPr>
                <p:cNvPr id="153" name="Teardrop 152"/>
                <p:cNvSpPr/>
                <p:nvPr/>
              </p:nvSpPr>
              <p:spPr>
                <a:xfrm rot="8088137">
                  <a:off x="7024458" y="3269704"/>
                  <a:ext cx="318594" cy="318594"/>
                </a:xfrm>
                <a:prstGeom prst="teardrop">
                  <a:avLst>
                    <a:gd name="adj" fmla="val 135714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7116604" y="3361850"/>
                  <a:ext cx="134302" cy="134302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ounded Rectangle 58"/>
              <p:cNvSpPr/>
              <p:nvPr/>
            </p:nvSpPr>
            <p:spPr>
              <a:xfrm rot="20745857">
                <a:off x="6773938" y="4327941"/>
                <a:ext cx="202462" cy="211770"/>
              </a:xfrm>
              <a:custGeom>
                <a:avLst/>
                <a:gdLst/>
                <a:ahLst/>
                <a:cxnLst/>
                <a:rect l="l" t="t" r="r" b="b"/>
                <a:pathLst>
                  <a:path w="368301" h="385234">
                    <a:moveTo>
                      <a:pt x="126986" y="84"/>
                    </a:moveTo>
                    <a:cubicBezTo>
                      <a:pt x="193306" y="-2586"/>
                      <a:pt x="212977" y="59133"/>
                      <a:pt x="268288" y="75892"/>
                    </a:cubicBezTo>
                    <a:cubicBezTo>
                      <a:pt x="294482" y="83829"/>
                      <a:pt x="334963" y="87003"/>
                      <a:pt x="368301" y="63985"/>
                    </a:cubicBezTo>
                    <a:lnTo>
                      <a:pt x="368301" y="240198"/>
                    </a:lnTo>
                    <a:cubicBezTo>
                      <a:pt x="318294" y="294966"/>
                      <a:pt x="261145" y="275917"/>
                      <a:pt x="211138" y="254485"/>
                    </a:cubicBezTo>
                    <a:cubicBezTo>
                      <a:pt x="142876" y="167172"/>
                      <a:pt x="103188" y="217973"/>
                      <a:pt x="49213" y="214004"/>
                    </a:cubicBezTo>
                    <a:lnTo>
                      <a:pt x="45720" y="123170"/>
                    </a:lnTo>
                    <a:cubicBezTo>
                      <a:pt x="45720" y="202905"/>
                      <a:pt x="45719" y="282639"/>
                      <a:pt x="45719" y="362374"/>
                    </a:cubicBezTo>
                    <a:cubicBezTo>
                      <a:pt x="45719" y="374999"/>
                      <a:pt x="35484" y="385234"/>
                      <a:pt x="22859" y="385234"/>
                    </a:cubicBezTo>
                    <a:lnTo>
                      <a:pt x="22860" y="385233"/>
                    </a:lnTo>
                    <a:cubicBezTo>
                      <a:pt x="10235" y="385233"/>
                      <a:pt x="0" y="374998"/>
                      <a:pt x="0" y="362373"/>
                    </a:cubicBezTo>
                    <a:lnTo>
                      <a:pt x="0" y="38653"/>
                    </a:lnTo>
                    <a:cubicBezTo>
                      <a:pt x="0" y="26028"/>
                      <a:pt x="10235" y="15793"/>
                      <a:pt x="22860" y="15793"/>
                    </a:cubicBezTo>
                    <a:cubicBezTo>
                      <a:pt x="32149" y="15793"/>
                      <a:pt x="40144" y="21334"/>
                      <a:pt x="42137" y="30003"/>
                    </a:cubicBezTo>
                    <a:lnTo>
                      <a:pt x="42070" y="28267"/>
                    </a:lnTo>
                    <a:cubicBezTo>
                      <a:pt x="77590" y="9018"/>
                      <a:pt x="104880" y="974"/>
                      <a:pt x="126986" y="84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8" name="Group 21"/>
              <p:cNvGrpSpPr/>
              <p:nvPr/>
            </p:nvGrpSpPr>
            <p:grpSpPr>
              <a:xfrm rot="21007505">
                <a:off x="4805756" y="4866501"/>
                <a:ext cx="133979" cy="129319"/>
                <a:chOff x="1946275" y="2841625"/>
                <a:chExt cx="365125" cy="352425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1946275" y="2841625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1946275" y="2973387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946275" y="3105150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089150" y="2841625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089150" y="2973387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089150" y="3105150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22"/>
              <p:cNvGrpSpPr/>
              <p:nvPr/>
            </p:nvGrpSpPr>
            <p:grpSpPr>
              <a:xfrm>
                <a:off x="8060055" y="4779847"/>
                <a:ext cx="200102" cy="193735"/>
                <a:chOff x="2554653" y="2841625"/>
                <a:chExt cx="364004" cy="352425"/>
              </a:xfrm>
            </p:grpSpPr>
            <p:grpSp>
              <p:nvGrpSpPr>
                <p:cNvPr id="180" name="Group 134"/>
                <p:cNvGrpSpPr/>
                <p:nvPr/>
              </p:nvGrpSpPr>
              <p:grpSpPr>
                <a:xfrm>
                  <a:off x="2554653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35"/>
                <p:cNvGrpSpPr/>
                <p:nvPr/>
              </p:nvGrpSpPr>
              <p:grpSpPr>
                <a:xfrm>
                  <a:off x="269379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36"/>
                <p:cNvGrpSpPr/>
                <p:nvPr/>
              </p:nvGrpSpPr>
              <p:grpSpPr>
                <a:xfrm>
                  <a:off x="283293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" name="Group 23"/>
              <p:cNvGrpSpPr/>
              <p:nvPr/>
            </p:nvGrpSpPr>
            <p:grpSpPr>
              <a:xfrm rot="1799031">
                <a:off x="5317729" y="4549408"/>
                <a:ext cx="209460" cy="188936"/>
                <a:chOff x="3171793" y="2844314"/>
                <a:chExt cx="381031" cy="34369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91"/>
              <p:cNvSpPr/>
              <p:nvPr/>
            </p:nvSpPr>
            <p:spPr>
              <a:xfrm rot="1184983">
                <a:off x="6433908" y="4301209"/>
                <a:ext cx="199644" cy="199007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97"/>
              <p:cNvSpPr/>
              <p:nvPr/>
            </p:nvSpPr>
            <p:spPr>
              <a:xfrm>
                <a:off x="5531187" y="4738695"/>
                <a:ext cx="230463" cy="186716"/>
              </a:xfrm>
              <a:custGeom>
                <a:avLst/>
                <a:gdLst/>
                <a:ahLst/>
                <a:cxnLst/>
                <a:rect l="l" t="t" r="r" b="b"/>
                <a:pathLst>
                  <a:path w="419238" h="339658">
                    <a:moveTo>
                      <a:pt x="74059" y="0"/>
                    </a:moveTo>
                    <a:lnTo>
                      <a:pt x="186208" y="0"/>
                    </a:lnTo>
                    <a:lnTo>
                      <a:pt x="195733" y="38100"/>
                    </a:lnTo>
                    <a:lnTo>
                      <a:pt x="368977" y="38100"/>
                    </a:lnTo>
                    <a:cubicBezTo>
                      <a:pt x="396735" y="38100"/>
                      <a:pt x="419238" y="60603"/>
                      <a:pt x="419238" y="88361"/>
                    </a:cubicBezTo>
                    <a:lnTo>
                      <a:pt x="419238" y="289397"/>
                    </a:lnTo>
                    <a:cubicBezTo>
                      <a:pt x="419238" y="317155"/>
                      <a:pt x="396735" y="339658"/>
                      <a:pt x="368977" y="339658"/>
                    </a:cubicBezTo>
                    <a:lnTo>
                      <a:pt x="50261" y="339658"/>
                    </a:lnTo>
                    <a:cubicBezTo>
                      <a:pt x="22503" y="339658"/>
                      <a:pt x="0" y="317155"/>
                      <a:pt x="0" y="289397"/>
                    </a:cubicBezTo>
                    <a:lnTo>
                      <a:pt x="0" y="88361"/>
                    </a:lnTo>
                    <a:cubicBezTo>
                      <a:pt x="0" y="60603"/>
                      <a:pt x="22503" y="38100"/>
                      <a:pt x="50261" y="38100"/>
                    </a:cubicBezTo>
                    <a:lnTo>
                      <a:pt x="64534" y="38100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26"/>
              <p:cNvGrpSpPr/>
              <p:nvPr/>
            </p:nvGrpSpPr>
            <p:grpSpPr>
              <a:xfrm>
                <a:off x="5701089" y="4516798"/>
                <a:ext cx="209443" cy="209443"/>
                <a:chOff x="5029200" y="2825750"/>
                <a:chExt cx="381000" cy="381000"/>
              </a:xfrm>
            </p:grpSpPr>
            <p:sp>
              <p:nvSpPr>
                <p:cNvPr id="130" name="Donut 129"/>
                <p:cNvSpPr/>
                <p:nvPr/>
              </p:nvSpPr>
              <p:spPr>
                <a:xfrm>
                  <a:off x="5029200" y="2825750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5146675" y="2938462"/>
                  <a:ext cx="146050" cy="155575"/>
                </a:xfrm>
                <a:custGeom>
                  <a:avLst/>
                  <a:gdLst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73025 w 174625"/>
                    <a:gd name="connsiteY3" fmla="*/ 50800 h 117475"/>
                    <a:gd name="connsiteX4" fmla="*/ 0 w 174625"/>
                    <a:gd name="connsiteY4" fmla="*/ 47625 h 117475"/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87313 w 174625"/>
                    <a:gd name="connsiteY3" fmla="*/ 76994 h 117475"/>
                    <a:gd name="connsiteX4" fmla="*/ 0 w 174625"/>
                    <a:gd name="connsiteY4" fmla="*/ 47625 h 117475"/>
                    <a:gd name="connsiteX0" fmla="*/ 0 w 162719"/>
                    <a:gd name="connsiteY0" fmla="*/ 78581 h 148431"/>
                    <a:gd name="connsiteX1" fmla="*/ 85725 w 162719"/>
                    <a:gd name="connsiteY1" fmla="*/ 148431 h 148431"/>
                    <a:gd name="connsiteX2" fmla="*/ 162719 w 162719"/>
                    <a:gd name="connsiteY2" fmla="*/ 0 h 148431"/>
                    <a:gd name="connsiteX3" fmla="*/ 87313 w 162719"/>
                    <a:gd name="connsiteY3" fmla="*/ 107950 h 148431"/>
                    <a:gd name="connsiteX4" fmla="*/ 0 w 162719"/>
                    <a:gd name="connsiteY4" fmla="*/ 78581 h 148431"/>
                    <a:gd name="connsiteX0" fmla="*/ 0 w 162719"/>
                    <a:gd name="connsiteY0" fmla="*/ 78581 h 155575"/>
                    <a:gd name="connsiteX1" fmla="*/ 107156 w 162719"/>
                    <a:gd name="connsiteY1" fmla="*/ 155575 h 155575"/>
                    <a:gd name="connsiteX2" fmla="*/ 162719 w 162719"/>
                    <a:gd name="connsiteY2" fmla="*/ 0 h 155575"/>
                    <a:gd name="connsiteX3" fmla="*/ 87313 w 162719"/>
                    <a:gd name="connsiteY3" fmla="*/ 107950 h 155575"/>
                    <a:gd name="connsiteX4" fmla="*/ 0 w 162719"/>
                    <a:gd name="connsiteY4" fmla="*/ 785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0644 w 146050"/>
                    <a:gd name="connsiteY3" fmla="*/ 107950 h 155575"/>
                    <a:gd name="connsiteX4" fmla="*/ 0 w 146050"/>
                    <a:gd name="connsiteY4" fmla="*/ 1166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7788 w 146050"/>
                    <a:gd name="connsiteY3" fmla="*/ 115094 h 155575"/>
                    <a:gd name="connsiteX4" fmla="*/ 0 w 146050"/>
                    <a:gd name="connsiteY4" fmla="*/ 116681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050" h="155575">
                      <a:moveTo>
                        <a:pt x="0" y="116681"/>
                      </a:moveTo>
                      <a:lnTo>
                        <a:pt x="90487" y="155575"/>
                      </a:lnTo>
                      <a:lnTo>
                        <a:pt x="146050" y="0"/>
                      </a:lnTo>
                      <a:lnTo>
                        <a:pt x="77788" y="115094"/>
                      </a:lnTo>
                      <a:lnTo>
                        <a:pt x="0" y="11668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27"/>
              <p:cNvGrpSpPr/>
              <p:nvPr/>
            </p:nvGrpSpPr>
            <p:grpSpPr>
              <a:xfrm>
                <a:off x="6383814" y="4601606"/>
                <a:ext cx="209443" cy="209443"/>
                <a:chOff x="5680993" y="2821826"/>
                <a:chExt cx="381000" cy="381000"/>
              </a:xfrm>
            </p:grpSpPr>
            <p:sp>
              <p:nvSpPr>
                <p:cNvPr id="128" name="Donut 127"/>
                <p:cNvSpPr/>
                <p:nvPr/>
              </p:nvSpPr>
              <p:spPr>
                <a:xfrm>
                  <a:off x="5680993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772119" y="3012326"/>
                  <a:ext cx="198749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89" name="Group 28"/>
              <p:cNvGrpSpPr/>
              <p:nvPr/>
            </p:nvGrpSpPr>
            <p:grpSpPr>
              <a:xfrm>
                <a:off x="6740541" y="4585975"/>
                <a:ext cx="209443" cy="209443"/>
                <a:chOff x="6314300" y="2821826"/>
                <a:chExt cx="381000" cy="381000"/>
              </a:xfrm>
            </p:grpSpPr>
            <p:sp>
              <p:nvSpPr>
                <p:cNvPr id="124" name="Donut 123"/>
                <p:cNvSpPr/>
                <p:nvPr/>
              </p:nvSpPr>
              <p:spPr>
                <a:xfrm>
                  <a:off x="6314300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" name="Group 124"/>
                <p:cNvGrpSpPr/>
                <p:nvPr/>
              </p:nvGrpSpPr>
              <p:grpSpPr>
                <a:xfrm>
                  <a:off x="6450396" y="2950753"/>
                  <a:ext cx="108808" cy="123146"/>
                  <a:chOff x="6115551" y="2503373"/>
                  <a:chExt cx="108808" cy="123146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6115551" y="2503374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flipH="1">
                    <a:off x="6124985" y="2503373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1" name="Group 29"/>
              <p:cNvGrpSpPr/>
              <p:nvPr/>
            </p:nvGrpSpPr>
            <p:grpSpPr>
              <a:xfrm rot="691215">
                <a:off x="7079454" y="4629610"/>
                <a:ext cx="222780" cy="181517"/>
                <a:chOff x="7011539" y="2851150"/>
                <a:chExt cx="405261" cy="330200"/>
              </a:xfrm>
            </p:grpSpPr>
            <p:sp>
              <p:nvSpPr>
                <p:cNvPr id="122" name="Frame 121"/>
                <p:cNvSpPr/>
                <p:nvPr/>
              </p:nvSpPr>
              <p:spPr>
                <a:xfrm>
                  <a:off x="7011539" y="2851150"/>
                  <a:ext cx="405261" cy="330200"/>
                </a:xfrm>
                <a:prstGeom prst="fram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Isosceles Triangle 122"/>
                <p:cNvSpPr/>
                <p:nvPr/>
              </p:nvSpPr>
              <p:spPr>
                <a:xfrm rot="5400000" flipH="1">
                  <a:off x="7122634" y="2948970"/>
                  <a:ext cx="183071" cy="134560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30"/>
              <p:cNvGrpSpPr/>
              <p:nvPr/>
            </p:nvGrpSpPr>
            <p:grpSpPr>
              <a:xfrm>
                <a:off x="7442322" y="4603663"/>
                <a:ext cx="201589" cy="146143"/>
                <a:chOff x="7639050" y="2885815"/>
                <a:chExt cx="366713" cy="265851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7639050" y="2885815"/>
                  <a:ext cx="366713" cy="265851"/>
                </a:xfrm>
                <a:custGeom>
                  <a:avLst/>
                  <a:gdLst>
                    <a:gd name="connsiteX0" fmla="*/ 0 w 366713"/>
                    <a:gd name="connsiteY0" fmla="*/ 109538 h 219075"/>
                    <a:gd name="connsiteX1" fmla="*/ 121444 w 366713"/>
                    <a:gd name="connsiteY1" fmla="*/ 0 h 219075"/>
                    <a:gd name="connsiteX2" fmla="*/ 314325 w 366713"/>
                    <a:gd name="connsiteY2" fmla="*/ 50007 h 219075"/>
                    <a:gd name="connsiteX3" fmla="*/ 366713 w 366713"/>
                    <a:gd name="connsiteY3" fmla="*/ 107157 h 219075"/>
                    <a:gd name="connsiteX4" fmla="*/ 264319 w 366713"/>
                    <a:gd name="connsiteY4" fmla="*/ 209550 h 219075"/>
                    <a:gd name="connsiteX5" fmla="*/ 104775 w 366713"/>
                    <a:gd name="connsiteY5" fmla="*/ 219075 h 219075"/>
                    <a:gd name="connsiteX6" fmla="*/ 0 w 366713"/>
                    <a:gd name="connsiteY6" fmla="*/ 109538 h 219075"/>
                    <a:gd name="connsiteX0" fmla="*/ 0 w 366713"/>
                    <a:gd name="connsiteY0" fmla="*/ 129227 h 238764"/>
                    <a:gd name="connsiteX1" fmla="*/ 121444 w 366713"/>
                    <a:gd name="connsiteY1" fmla="*/ 19689 h 238764"/>
                    <a:gd name="connsiteX2" fmla="*/ 314325 w 366713"/>
                    <a:gd name="connsiteY2" fmla="*/ 69696 h 238764"/>
                    <a:gd name="connsiteX3" fmla="*/ 366713 w 366713"/>
                    <a:gd name="connsiteY3" fmla="*/ 126846 h 238764"/>
                    <a:gd name="connsiteX4" fmla="*/ 264319 w 366713"/>
                    <a:gd name="connsiteY4" fmla="*/ 229239 h 238764"/>
                    <a:gd name="connsiteX5" fmla="*/ 104775 w 366713"/>
                    <a:gd name="connsiteY5" fmla="*/ 238764 h 238764"/>
                    <a:gd name="connsiteX6" fmla="*/ 0 w 366713"/>
                    <a:gd name="connsiteY6" fmla="*/ 129227 h 238764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58899"/>
                    <a:gd name="connsiteX1" fmla="*/ 121444 w 366713"/>
                    <a:gd name="connsiteY1" fmla="*/ 21690 h 258899"/>
                    <a:gd name="connsiteX2" fmla="*/ 314325 w 366713"/>
                    <a:gd name="connsiteY2" fmla="*/ 71697 h 258899"/>
                    <a:gd name="connsiteX3" fmla="*/ 366713 w 366713"/>
                    <a:gd name="connsiteY3" fmla="*/ 128847 h 258899"/>
                    <a:gd name="connsiteX4" fmla="*/ 264319 w 366713"/>
                    <a:gd name="connsiteY4" fmla="*/ 231240 h 258899"/>
                    <a:gd name="connsiteX5" fmla="*/ 104775 w 366713"/>
                    <a:gd name="connsiteY5" fmla="*/ 240765 h 258899"/>
                    <a:gd name="connsiteX6" fmla="*/ 0 w 366713"/>
                    <a:gd name="connsiteY6" fmla="*/ 131228 h 258899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6713" h="265851">
                      <a:moveTo>
                        <a:pt x="0" y="131228"/>
                      </a:moveTo>
                      <a:lnTo>
                        <a:pt x="121444" y="21690"/>
                      </a:lnTo>
                      <a:cubicBezTo>
                        <a:pt x="221456" y="-37841"/>
                        <a:pt x="271462" y="40740"/>
                        <a:pt x="314325" y="71697"/>
                      </a:cubicBezTo>
                      <a:cubicBezTo>
                        <a:pt x="334169" y="107415"/>
                        <a:pt x="349250" y="109797"/>
                        <a:pt x="366713" y="128847"/>
                      </a:cubicBezTo>
                      <a:lnTo>
                        <a:pt x="264319" y="231240"/>
                      </a:lnTo>
                      <a:cubicBezTo>
                        <a:pt x="211138" y="289184"/>
                        <a:pt x="155574" y="261403"/>
                        <a:pt x="104775" y="240765"/>
                      </a:cubicBezTo>
                      <a:cubicBezTo>
                        <a:pt x="60326" y="178060"/>
                        <a:pt x="34925" y="167740"/>
                        <a:pt x="0" y="13122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onut 120"/>
                <p:cNvSpPr/>
                <p:nvPr/>
              </p:nvSpPr>
              <p:spPr>
                <a:xfrm>
                  <a:off x="7734299" y="2930633"/>
                  <a:ext cx="176214" cy="176214"/>
                </a:xfrm>
                <a:prstGeom prst="donu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122"/>
              <p:cNvSpPr/>
              <p:nvPr/>
            </p:nvSpPr>
            <p:spPr>
              <a:xfrm rot="2029570">
                <a:off x="5149009" y="4773266"/>
                <a:ext cx="226896" cy="226478"/>
              </a:xfrm>
              <a:custGeom>
                <a:avLst/>
                <a:gdLst/>
                <a:ahLst/>
                <a:cxnLst/>
                <a:rect l="l" t="t" r="r" b="b"/>
                <a:pathLst>
                  <a:path w="412749" h="411988">
                    <a:moveTo>
                      <a:pt x="96913" y="312705"/>
                    </a:moveTo>
                    <a:lnTo>
                      <a:pt x="315836" y="312705"/>
                    </a:lnTo>
                    <a:lnTo>
                      <a:pt x="315836" y="96152"/>
                    </a:lnTo>
                    <a:lnTo>
                      <a:pt x="96913" y="96152"/>
                    </a:lnTo>
                    <a:close/>
                    <a:moveTo>
                      <a:pt x="0" y="361237"/>
                    </a:moveTo>
                    <a:lnTo>
                      <a:pt x="0" y="312705"/>
                    </a:lnTo>
                    <a:lnTo>
                      <a:pt x="48381" y="312705"/>
                    </a:lnTo>
                    <a:lnTo>
                      <a:pt x="48381" y="96152"/>
                    </a:lnTo>
                    <a:lnTo>
                      <a:pt x="48381" y="47620"/>
                    </a:lnTo>
                    <a:lnTo>
                      <a:pt x="96913" y="47620"/>
                    </a:lnTo>
                    <a:lnTo>
                      <a:pt x="315836" y="47620"/>
                    </a:lnTo>
                    <a:lnTo>
                      <a:pt x="315836" y="0"/>
                    </a:lnTo>
                    <a:lnTo>
                      <a:pt x="364368" y="0"/>
                    </a:lnTo>
                    <a:lnTo>
                      <a:pt x="364368" y="47620"/>
                    </a:lnTo>
                    <a:lnTo>
                      <a:pt x="412749" y="47620"/>
                    </a:lnTo>
                    <a:lnTo>
                      <a:pt x="412749" y="96152"/>
                    </a:lnTo>
                    <a:lnTo>
                      <a:pt x="364368" y="96152"/>
                    </a:lnTo>
                    <a:lnTo>
                      <a:pt x="364368" y="312705"/>
                    </a:lnTo>
                    <a:lnTo>
                      <a:pt x="364368" y="361237"/>
                    </a:lnTo>
                    <a:lnTo>
                      <a:pt x="364368" y="364368"/>
                    </a:lnTo>
                    <a:lnTo>
                      <a:pt x="315836" y="364368"/>
                    </a:lnTo>
                    <a:lnTo>
                      <a:pt x="315836" y="361237"/>
                    </a:lnTo>
                    <a:lnTo>
                      <a:pt x="96913" y="361237"/>
                    </a:lnTo>
                    <a:lnTo>
                      <a:pt x="96913" y="411988"/>
                    </a:lnTo>
                    <a:lnTo>
                      <a:pt x="48381" y="411988"/>
                    </a:lnTo>
                    <a:lnTo>
                      <a:pt x="48381" y="361237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3" name="Group 32"/>
              <p:cNvGrpSpPr/>
              <p:nvPr/>
            </p:nvGrpSpPr>
            <p:grpSpPr>
              <a:xfrm>
                <a:off x="5844748" y="4784940"/>
                <a:ext cx="215196" cy="200935"/>
                <a:chOff x="1930724" y="3742133"/>
                <a:chExt cx="391466" cy="365523"/>
              </a:xfrm>
            </p:grpSpPr>
            <p:sp>
              <p:nvSpPr>
                <p:cNvPr id="117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rapezoid 117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own Arrow 118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33"/>
              <p:cNvGrpSpPr/>
              <p:nvPr/>
            </p:nvGrpSpPr>
            <p:grpSpPr>
              <a:xfrm>
                <a:off x="6201987" y="4766948"/>
                <a:ext cx="225151" cy="228642"/>
                <a:chOff x="2546350" y="3708400"/>
                <a:chExt cx="409575" cy="415925"/>
              </a:xfrm>
            </p:grpSpPr>
            <p:sp>
              <p:nvSpPr>
                <p:cNvPr id="115" name="Freeform 114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Isosceles Triangle 115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34"/>
              <p:cNvGrpSpPr/>
              <p:nvPr/>
            </p:nvGrpSpPr>
            <p:grpSpPr>
              <a:xfrm>
                <a:off x="6679529" y="4819827"/>
                <a:ext cx="212934" cy="155337"/>
                <a:chOff x="3171826" y="3794125"/>
                <a:chExt cx="387350" cy="282575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3171826" y="3794125"/>
                  <a:ext cx="387350" cy="282575"/>
                </a:xfrm>
                <a:prstGeom prst="round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3238500" y="3883025"/>
                  <a:ext cx="257175" cy="133350"/>
                </a:xfrm>
                <a:custGeom>
                  <a:avLst/>
                  <a:gdLst>
                    <a:gd name="connsiteX0" fmla="*/ 0 w 257175"/>
                    <a:gd name="connsiteY0" fmla="*/ 133350 h 133350"/>
                    <a:gd name="connsiteX1" fmla="*/ 44450 w 257175"/>
                    <a:gd name="connsiteY1" fmla="*/ 85725 h 133350"/>
                    <a:gd name="connsiteX2" fmla="*/ 85725 w 257175"/>
                    <a:gd name="connsiteY2" fmla="*/ 117475 h 133350"/>
                    <a:gd name="connsiteX3" fmla="*/ 136525 w 257175"/>
                    <a:gd name="connsiteY3" fmla="*/ 34925 h 133350"/>
                    <a:gd name="connsiteX4" fmla="*/ 187325 w 257175"/>
                    <a:gd name="connsiteY4" fmla="*/ 117475 h 133350"/>
                    <a:gd name="connsiteX5" fmla="*/ 257175 w 257175"/>
                    <a:gd name="connsiteY5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7175" h="133350">
                      <a:moveTo>
                        <a:pt x="0" y="133350"/>
                      </a:moveTo>
                      <a:lnTo>
                        <a:pt x="44450" y="85725"/>
                      </a:lnTo>
                      <a:lnTo>
                        <a:pt x="85725" y="117475"/>
                      </a:lnTo>
                      <a:lnTo>
                        <a:pt x="136525" y="34925"/>
                      </a:lnTo>
                      <a:lnTo>
                        <a:pt x="187325" y="117475"/>
                      </a:lnTo>
                      <a:lnTo>
                        <a:pt x="25717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96" name="Group 35"/>
              <p:cNvGrpSpPr/>
              <p:nvPr/>
            </p:nvGrpSpPr>
            <p:grpSpPr>
              <a:xfrm rot="20864044">
                <a:off x="7370521" y="4791241"/>
                <a:ext cx="227056" cy="198534"/>
                <a:chOff x="3778250" y="3731419"/>
                <a:chExt cx="413037" cy="361156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3778250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891069" y="3968461"/>
                  <a:ext cx="74581" cy="124114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4003888" y="3731419"/>
                  <a:ext cx="74581" cy="36115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116706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36"/>
              <p:cNvGrpSpPr/>
              <p:nvPr/>
            </p:nvGrpSpPr>
            <p:grpSpPr>
              <a:xfrm>
                <a:off x="8650373" y="4478456"/>
                <a:ext cx="204065" cy="171903"/>
                <a:chOff x="4419857" y="3770508"/>
                <a:chExt cx="371217" cy="31270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 rot="5400000">
                  <a:off x="4490785" y="3699581"/>
                  <a:ext cx="74581" cy="21643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5400000">
                  <a:off x="4568175" y="3741253"/>
                  <a:ext cx="74581" cy="371217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 rot="5400000">
                  <a:off x="4515788" y="3912705"/>
                  <a:ext cx="74581" cy="266442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37"/>
              <p:cNvGrpSpPr/>
              <p:nvPr/>
            </p:nvGrpSpPr>
            <p:grpSpPr>
              <a:xfrm>
                <a:off x="7784065" y="4693504"/>
                <a:ext cx="216422" cy="215113"/>
                <a:chOff x="5032375" y="3726660"/>
                <a:chExt cx="393696" cy="391315"/>
              </a:xfrm>
            </p:grpSpPr>
            <p:sp>
              <p:nvSpPr>
                <p:cNvPr id="104" name="Pie 103"/>
                <p:cNvSpPr/>
                <p:nvPr/>
              </p:nvSpPr>
              <p:spPr>
                <a:xfrm>
                  <a:off x="5032375" y="3762375"/>
                  <a:ext cx="355600" cy="355600"/>
                </a:xfrm>
                <a:prstGeom prst="pi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Pie 104"/>
                <p:cNvSpPr/>
                <p:nvPr/>
              </p:nvSpPr>
              <p:spPr>
                <a:xfrm>
                  <a:off x="5070471" y="3726660"/>
                  <a:ext cx="355600" cy="355600"/>
                </a:xfrm>
                <a:prstGeom prst="pie">
                  <a:avLst>
                    <a:gd name="adj1" fmla="val 16256495"/>
                    <a:gd name="adj2" fmla="val 21502568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38"/>
              <p:cNvGrpSpPr/>
              <p:nvPr/>
            </p:nvGrpSpPr>
            <p:grpSpPr>
              <a:xfrm rot="1380185">
                <a:off x="8266181" y="4445455"/>
                <a:ext cx="209442" cy="192426"/>
                <a:chOff x="5679282" y="3745706"/>
                <a:chExt cx="380999" cy="350044"/>
              </a:xfrm>
            </p:grpSpPr>
            <p:sp>
              <p:nvSpPr>
                <p:cNvPr id="102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39"/>
              <p:cNvGrpSpPr/>
              <p:nvPr/>
            </p:nvGrpSpPr>
            <p:grpSpPr>
              <a:xfrm>
                <a:off x="8454226" y="4773467"/>
                <a:ext cx="224947" cy="164937"/>
                <a:chOff x="6306307" y="3790950"/>
                <a:chExt cx="409204" cy="300038"/>
              </a:xfrm>
            </p:grpSpPr>
            <p:grpSp>
              <p:nvGrpSpPr>
                <p:cNvPr id="204" name="Group 89"/>
                <p:cNvGrpSpPr/>
                <p:nvPr/>
              </p:nvGrpSpPr>
              <p:grpSpPr>
                <a:xfrm>
                  <a:off x="6306307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90"/>
                <p:cNvGrpSpPr/>
                <p:nvPr/>
              </p:nvGrpSpPr>
              <p:grpSpPr>
                <a:xfrm>
                  <a:off x="6456519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" name="Group 91"/>
                <p:cNvGrpSpPr/>
                <p:nvPr/>
              </p:nvGrpSpPr>
              <p:grpSpPr>
                <a:xfrm>
                  <a:off x="6606730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1" name="Freeform 40"/>
              <p:cNvSpPr/>
              <p:nvPr/>
            </p:nvSpPr>
            <p:spPr>
              <a:xfrm>
                <a:off x="8836997" y="4724544"/>
                <a:ext cx="188499" cy="209443"/>
              </a:xfrm>
              <a:custGeom>
                <a:avLst/>
                <a:gdLst>
                  <a:gd name="connsiteX0" fmla="*/ 0 w 342900"/>
                  <a:gd name="connsiteY0" fmla="*/ 378619 h 381000"/>
                  <a:gd name="connsiteX1" fmla="*/ 0 w 342900"/>
                  <a:gd name="connsiteY1" fmla="*/ 135731 h 381000"/>
                  <a:gd name="connsiteX2" fmla="*/ 164306 w 342900"/>
                  <a:gd name="connsiteY2" fmla="*/ 0 h 381000"/>
                  <a:gd name="connsiteX3" fmla="*/ 342900 w 342900"/>
                  <a:gd name="connsiteY3" fmla="*/ 140494 h 381000"/>
                  <a:gd name="connsiteX4" fmla="*/ 342900 w 342900"/>
                  <a:gd name="connsiteY4" fmla="*/ 381000 h 381000"/>
                  <a:gd name="connsiteX5" fmla="*/ 223837 w 342900"/>
                  <a:gd name="connsiteY5" fmla="*/ 381000 h 381000"/>
                  <a:gd name="connsiteX6" fmla="*/ 223837 w 342900"/>
                  <a:gd name="connsiteY6" fmla="*/ 207169 h 381000"/>
                  <a:gd name="connsiteX7" fmla="*/ 102393 w 342900"/>
                  <a:gd name="connsiteY7" fmla="*/ 207169 h 381000"/>
                  <a:gd name="connsiteX8" fmla="*/ 102393 w 342900"/>
                  <a:gd name="connsiteY8" fmla="*/ 373856 h 381000"/>
                  <a:gd name="connsiteX9" fmla="*/ 0 w 342900"/>
                  <a:gd name="connsiteY9" fmla="*/ 378619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381000">
                    <a:moveTo>
                      <a:pt x="0" y="378619"/>
                    </a:moveTo>
                    <a:lnTo>
                      <a:pt x="0" y="135731"/>
                    </a:lnTo>
                    <a:lnTo>
                      <a:pt x="164306" y="0"/>
                    </a:lnTo>
                    <a:lnTo>
                      <a:pt x="342900" y="140494"/>
                    </a:lnTo>
                    <a:lnTo>
                      <a:pt x="342900" y="381000"/>
                    </a:lnTo>
                    <a:lnTo>
                      <a:pt x="223837" y="381000"/>
                    </a:lnTo>
                    <a:lnTo>
                      <a:pt x="223837" y="207169"/>
                    </a:lnTo>
                    <a:lnTo>
                      <a:pt x="102393" y="207169"/>
                    </a:lnTo>
                    <a:lnTo>
                      <a:pt x="102393" y="373856"/>
                    </a:lnTo>
                    <a:lnTo>
                      <a:pt x="0" y="378619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9" name="Group 41"/>
              <p:cNvGrpSpPr/>
              <p:nvPr/>
            </p:nvGrpSpPr>
            <p:grpSpPr>
              <a:xfrm rot="2874928">
                <a:off x="7727959" y="3899282"/>
                <a:ext cx="225151" cy="228642"/>
                <a:chOff x="2546350" y="3708400"/>
                <a:chExt cx="409575" cy="415925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Isosceles Triangle 88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42"/>
              <p:cNvGrpSpPr/>
              <p:nvPr/>
            </p:nvGrpSpPr>
            <p:grpSpPr>
              <a:xfrm>
                <a:off x="8037301" y="4497975"/>
                <a:ext cx="154241" cy="207262"/>
                <a:chOff x="4165600" y="2873829"/>
                <a:chExt cx="928914" cy="1248228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43"/>
              <p:cNvGrpSpPr/>
              <p:nvPr/>
            </p:nvGrpSpPr>
            <p:grpSpPr>
              <a:xfrm rot="18591755">
                <a:off x="6963495" y="4805891"/>
                <a:ext cx="154241" cy="207262"/>
                <a:chOff x="4165600" y="2873829"/>
                <a:chExt cx="928914" cy="1248228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44"/>
              <p:cNvGrpSpPr/>
              <p:nvPr/>
            </p:nvGrpSpPr>
            <p:grpSpPr>
              <a:xfrm>
                <a:off x="4902469" y="4298959"/>
                <a:ext cx="182278" cy="244937"/>
                <a:chOff x="4165600" y="2873829"/>
                <a:chExt cx="928914" cy="1248228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Oval 36"/>
              <p:cNvSpPr/>
              <p:nvPr/>
            </p:nvSpPr>
            <p:spPr>
              <a:xfrm rot="946544">
                <a:off x="5582910" y="3878807"/>
                <a:ext cx="189809" cy="221878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91"/>
              <p:cNvSpPr/>
              <p:nvPr/>
            </p:nvSpPr>
            <p:spPr>
              <a:xfrm rot="1184983">
                <a:off x="7264884" y="3883378"/>
                <a:ext cx="199644" cy="199007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47"/>
              <p:cNvGrpSpPr/>
              <p:nvPr/>
            </p:nvGrpSpPr>
            <p:grpSpPr>
              <a:xfrm rot="3134815">
                <a:off x="6599194" y="3992930"/>
                <a:ext cx="223843" cy="220476"/>
                <a:chOff x="4386261" y="3266055"/>
                <a:chExt cx="407196" cy="401070"/>
              </a:xfrm>
            </p:grpSpPr>
            <p:sp>
              <p:nvSpPr>
                <p:cNvPr id="68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48"/>
              <p:cNvGrpSpPr/>
              <p:nvPr/>
            </p:nvGrpSpPr>
            <p:grpSpPr>
              <a:xfrm>
                <a:off x="5172270" y="4005181"/>
                <a:ext cx="215196" cy="200935"/>
                <a:chOff x="1930724" y="3742133"/>
                <a:chExt cx="391466" cy="365523"/>
              </a:xfrm>
            </p:grpSpPr>
            <p:sp>
              <p:nvSpPr>
                <p:cNvPr id="65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Down Arrow 66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49"/>
              <p:cNvGrpSpPr/>
              <p:nvPr/>
            </p:nvGrpSpPr>
            <p:grpSpPr>
              <a:xfrm rot="1799031">
                <a:off x="6237714" y="3998537"/>
                <a:ext cx="209460" cy="188936"/>
                <a:chOff x="3171793" y="2844314"/>
                <a:chExt cx="381031" cy="343694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50"/>
              <p:cNvGrpSpPr/>
              <p:nvPr/>
            </p:nvGrpSpPr>
            <p:grpSpPr>
              <a:xfrm>
                <a:off x="7114293" y="4091697"/>
                <a:ext cx="154241" cy="207262"/>
                <a:chOff x="4165600" y="2873829"/>
                <a:chExt cx="928914" cy="1248228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Cloud Callout 1"/>
              <p:cNvSpPr/>
              <p:nvPr/>
            </p:nvSpPr>
            <p:spPr>
              <a:xfrm>
                <a:off x="8077371" y="4189661"/>
                <a:ext cx="225284" cy="148913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52"/>
              <p:cNvGrpSpPr/>
              <p:nvPr/>
            </p:nvGrpSpPr>
            <p:grpSpPr>
              <a:xfrm rot="1380185">
                <a:off x="8903076" y="4030384"/>
                <a:ext cx="209442" cy="192426"/>
                <a:chOff x="5679282" y="3745706"/>
                <a:chExt cx="380999" cy="350044"/>
              </a:xfrm>
            </p:grpSpPr>
            <p:sp>
              <p:nvSpPr>
                <p:cNvPr id="54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34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93050" y="1620390"/>
            <a:ext cx="3357900" cy="14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1863725"/>
            <a:ext cx="4064000" cy="132207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4669632"/>
            <a:ext cx="2881312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75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75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75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75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75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40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432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8229600" cy="370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4709004"/>
            <a:ext cx="3035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4709004"/>
            <a:ext cx="10601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96" r:id="rId2"/>
    <p:sldLayoutId id="2147483895" r:id="rId3"/>
    <p:sldLayoutId id="2147483897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png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4186" y="1413828"/>
            <a:ext cx="416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[Gen93] IWLAN Introduction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3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899"/>
            <a:ext cx="8229600" cy="850901"/>
          </a:xfrm>
        </p:spPr>
        <p:txBody>
          <a:bodyPr/>
          <a:lstStyle/>
          <a:p>
            <a:r>
              <a:rPr lang="en-US" dirty="0"/>
              <a:t>[WANS] RPL </a:t>
            </a:r>
            <a:r>
              <a:rPr lang="en-US" dirty="0" smtClean="0"/>
              <a:t>Generation Flow</a:t>
            </a:r>
            <a:endParaRPr lang="en-US" dirty="0"/>
          </a:p>
        </p:txBody>
      </p:sp>
      <p:sp>
        <p:nvSpPr>
          <p:cNvPr id="10" name="流程圖: 結束點 9"/>
          <p:cNvSpPr/>
          <p:nvPr/>
        </p:nvSpPr>
        <p:spPr>
          <a:xfrm>
            <a:off x="678324" y="1108356"/>
            <a:ext cx="1425146" cy="304800"/>
          </a:xfrm>
          <a:prstGeom prst="flowChartTerminator">
            <a:avLst/>
          </a:prstGeom>
          <a:solidFill>
            <a:srgbClr val="FFFFCC"/>
          </a:solidFill>
          <a:ln w="12700"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RAT </a:t>
            </a:r>
            <a:r>
              <a:rPr lang="en-US" sz="1100" dirty="0" smtClean="0">
                <a:solidFill>
                  <a:schemeClr val="tx1"/>
                </a:solidFill>
              </a:rPr>
              <a:t>Status Monitor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93653" y="1709719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MD </a:t>
            </a:r>
            <a:r>
              <a:rPr lang="en-US" sz="1100" dirty="0" smtClean="0">
                <a:solidFill>
                  <a:schemeClr val="tx1"/>
                </a:solidFill>
              </a:rPr>
              <a:t>network register status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78324" y="2409935"/>
            <a:ext cx="1425146" cy="1631092"/>
            <a:chOff x="617838" y="2471351"/>
            <a:chExt cx="1425146" cy="1631092"/>
          </a:xfrm>
          <a:effectLst/>
        </p:grpSpPr>
        <p:sp>
          <p:nvSpPr>
            <p:cNvPr id="16" name="流程圖: 程序 15"/>
            <p:cNvSpPr/>
            <p:nvPr/>
          </p:nvSpPr>
          <p:spPr>
            <a:xfrm>
              <a:off x="617838" y="2471351"/>
              <a:ext cx="1425146" cy="1631092"/>
            </a:xfrm>
            <a:prstGeom prst="flowChartProcess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33164" y="2568143"/>
              <a:ext cx="1194487" cy="42836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WLAN association status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733165" y="3050056"/>
              <a:ext cx="1194487" cy="42836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WLAN IKE8192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733166" y="3560802"/>
              <a:ext cx="1194487" cy="42836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WLAN offload enable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直線單箭頭接點 20"/>
          <p:cNvCxnSpPr>
            <a:stCxn id="10" idx="2"/>
            <a:endCxn id="11" idx="0"/>
          </p:cNvCxnSpPr>
          <p:nvPr/>
        </p:nvCxnSpPr>
        <p:spPr>
          <a:xfrm>
            <a:off x="1390897" y="1413156"/>
            <a:ext cx="0" cy="296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1" idx="2"/>
            <a:endCxn id="16" idx="0"/>
          </p:cNvCxnSpPr>
          <p:nvPr/>
        </p:nvCxnSpPr>
        <p:spPr>
          <a:xfrm>
            <a:off x="1390897" y="2138086"/>
            <a:ext cx="0" cy="271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6" idx="3"/>
            <a:endCxn id="54" idx="1"/>
          </p:cNvCxnSpPr>
          <p:nvPr/>
        </p:nvCxnSpPr>
        <p:spPr>
          <a:xfrm flipV="1">
            <a:off x="2103470" y="1257557"/>
            <a:ext cx="788250" cy="1967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流程圖: 結束點 9"/>
          <p:cNvSpPr/>
          <p:nvPr/>
        </p:nvSpPr>
        <p:spPr>
          <a:xfrm>
            <a:off x="7050022" y="1107945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APN based 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7165351" y="1755476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APN based rule handling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直線單箭頭接點 99"/>
          <p:cNvCxnSpPr>
            <a:endCxn id="99" idx="0"/>
          </p:cNvCxnSpPr>
          <p:nvPr/>
        </p:nvCxnSpPr>
        <p:spPr>
          <a:xfrm>
            <a:off x="7762594" y="1419032"/>
            <a:ext cx="1" cy="336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框架 100"/>
          <p:cNvSpPr/>
          <p:nvPr/>
        </p:nvSpPr>
        <p:spPr>
          <a:xfrm>
            <a:off x="7165351" y="2489350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RPL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直線單箭頭接點 101"/>
          <p:cNvCxnSpPr>
            <a:endCxn id="101" idx="0"/>
          </p:cNvCxnSpPr>
          <p:nvPr/>
        </p:nvCxnSpPr>
        <p:spPr>
          <a:xfrm flipH="1">
            <a:off x="7762595" y="2185080"/>
            <a:ext cx="1" cy="30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流程圖: 結束點 53"/>
          <p:cNvSpPr/>
          <p:nvPr/>
        </p:nvSpPr>
        <p:spPr>
          <a:xfrm>
            <a:off x="2891720" y="1105157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Ranking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流程圖: 程序 55"/>
          <p:cNvSpPr/>
          <p:nvPr/>
        </p:nvSpPr>
        <p:spPr>
          <a:xfrm>
            <a:off x="3008850" y="1774994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MD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LTE/Fair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3008850" y="2568398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WiFi</a:t>
            </a:r>
            <a:r>
              <a:rPr lang="en-US" sz="1100" dirty="0" smtClean="0">
                <a:solidFill>
                  <a:schemeClr val="tx1"/>
                </a:solidFill>
              </a:rPr>
              <a:t>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/Good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框架 58"/>
          <p:cNvSpPr/>
          <p:nvPr/>
        </p:nvSpPr>
        <p:spPr>
          <a:xfrm>
            <a:off x="3008850" y="3361802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RAT Ranking 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4" idx="2"/>
            <a:endCxn id="56" idx="0"/>
          </p:cNvCxnSpPr>
          <p:nvPr/>
        </p:nvCxnSpPr>
        <p:spPr>
          <a:xfrm>
            <a:off x="3604293" y="1409957"/>
            <a:ext cx="1801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7" idx="2"/>
            <a:endCxn id="59" idx="0"/>
          </p:cNvCxnSpPr>
          <p:nvPr/>
        </p:nvCxnSpPr>
        <p:spPr>
          <a:xfrm>
            <a:off x="3606094" y="2996765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6" idx="2"/>
            <a:endCxn id="57" idx="0"/>
          </p:cNvCxnSpPr>
          <p:nvPr/>
        </p:nvCxnSpPr>
        <p:spPr>
          <a:xfrm>
            <a:off x="3606094" y="2203361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流程圖: 結束點 65"/>
          <p:cNvSpPr/>
          <p:nvPr/>
        </p:nvSpPr>
        <p:spPr>
          <a:xfrm>
            <a:off x="4914109" y="1102848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Barring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5029433" y="1600665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 UI enable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5029438" y="221760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WLAN Access Barring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/>
          <p:cNvCxnSpPr>
            <a:stCxn id="66" idx="2"/>
            <a:endCxn id="67" idx="0"/>
          </p:cNvCxnSpPr>
          <p:nvPr/>
        </p:nvCxnSpPr>
        <p:spPr>
          <a:xfrm flipH="1">
            <a:off x="5626677" y="1407648"/>
            <a:ext cx="5" cy="193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70" idx="2"/>
            <a:endCxn id="77" idx="0"/>
          </p:cNvCxnSpPr>
          <p:nvPr/>
        </p:nvCxnSpPr>
        <p:spPr>
          <a:xfrm flipH="1">
            <a:off x="5626677" y="2645967"/>
            <a:ext cx="5" cy="192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框架 72"/>
          <p:cNvSpPr/>
          <p:nvPr/>
        </p:nvSpPr>
        <p:spPr>
          <a:xfrm>
            <a:off x="5029438" y="4072207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Available RAT List</a:t>
            </a:r>
          </a:p>
        </p:txBody>
      </p:sp>
      <p:cxnSp>
        <p:nvCxnSpPr>
          <p:cNvPr id="74" name="直線單箭頭接點 73"/>
          <p:cNvCxnSpPr>
            <a:stCxn id="67" idx="2"/>
            <a:endCxn id="70" idx="0"/>
          </p:cNvCxnSpPr>
          <p:nvPr/>
        </p:nvCxnSpPr>
        <p:spPr>
          <a:xfrm>
            <a:off x="5626677" y="2029032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流程圖: 程序 43"/>
          <p:cNvSpPr/>
          <p:nvPr/>
        </p:nvSpPr>
        <p:spPr>
          <a:xfrm>
            <a:off x="5029438" y="3455272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 Customized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 Barring </a:t>
            </a:r>
          </a:p>
        </p:txBody>
      </p:sp>
      <p:cxnSp>
        <p:nvCxnSpPr>
          <p:cNvPr id="76" name="直線單箭頭接點 32"/>
          <p:cNvCxnSpPr>
            <a:stCxn id="75" idx="2"/>
            <a:endCxn id="73" idx="0"/>
          </p:cNvCxnSpPr>
          <p:nvPr/>
        </p:nvCxnSpPr>
        <p:spPr>
          <a:xfrm>
            <a:off x="5626682" y="3883639"/>
            <a:ext cx="0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流程圖: 程序 76"/>
          <p:cNvSpPr/>
          <p:nvPr/>
        </p:nvSpPr>
        <p:spPr>
          <a:xfrm>
            <a:off x="5029433" y="2838337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 Preference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Cellular/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 only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>
            <a:stCxn id="77" idx="2"/>
            <a:endCxn id="75" idx="0"/>
          </p:cNvCxnSpPr>
          <p:nvPr/>
        </p:nvCxnSpPr>
        <p:spPr>
          <a:xfrm>
            <a:off x="5626677" y="3266704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59" idx="3"/>
            <a:endCxn id="66" idx="1"/>
          </p:cNvCxnSpPr>
          <p:nvPr/>
        </p:nvCxnSpPr>
        <p:spPr>
          <a:xfrm flipV="1">
            <a:off x="4203337" y="1255248"/>
            <a:ext cx="710772" cy="2368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3" idx="3"/>
            <a:endCxn id="41" idx="1"/>
          </p:cNvCxnSpPr>
          <p:nvPr/>
        </p:nvCxnSpPr>
        <p:spPr>
          <a:xfrm flipV="1">
            <a:off x="6223925" y="1260345"/>
            <a:ext cx="826097" cy="3073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35" y="3767729"/>
            <a:ext cx="863497" cy="420387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944" y="4482355"/>
            <a:ext cx="822381" cy="40037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485" y="2863066"/>
            <a:ext cx="741364" cy="4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5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[WANS] </a:t>
            </a:r>
            <a:r>
              <a:rPr lang="en-US" dirty="0" smtClean="0"/>
              <a:t>RAT Ranking</a:t>
            </a:r>
            <a:endParaRPr lang="en-US" dirty="0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747996" y="3982820"/>
          <a:ext cx="136567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5"/>
                <a:gridCol w="394744"/>
                <a:gridCol w="444842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Qual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WLAN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WiFi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Good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Content Placeholder 2"/>
          <p:cNvSpPr>
            <a:spLocks noGrp="1"/>
          </p:cNvSpPr>
          <p:nvPr>
            <p:ph idx="1"/>
          </p:nvPr>
        </p:nvSpPr>
        <p:spPr>
          <a:xfrm>
            <a:off x="457200" y="981340"/>
            <a:ext cx="5561270" cy="15555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Check RAT signal quality status</a:t>
            </a:r>
          </a:p>
          <a:p>
            <a:pPr lvl="1"/>
            <a:r>
              <a:rPr lang="en-US" dirty="0" smtClean="0"/>
              <a:t>Signal quality are categorize as 5 levels</a:t>
            </a:r>
          </a:p>
          <a:p>
            <a:pPr lvl="2"/>
            <a:r>
              <a:rPr lang="en-US" dirty="0" smtClean="0"/>
              <a:t> NA/poor/fair/good/excellent</a:t>
            </a:r>
          </a:p>
          <a:p>
            <a:pPr lvl="2"/>
            <a:r>
              <a:rPr lang="en-US" dirty="0" smtClean="0"/>
              <a:t>Excellent current are reserved in OM</a:t>
            </a:r>
          </a:p>
          <a:p>
            <a:pPr lvl="1"/>
            <a:r>
              <a:rPr lang="en-US" dirty="0" smtClean="0"/>
              <a:t>Thresholds are selected by current registration RAT and service status (e.g., PDN on WLAN)</a:t>
            </a:r>
          </a:p>
        </p:txBody>
      </p:sp>
      <p:sp>
        <p:nvSpPr>
          <p:cNvPr id="106" name="流程圖: 結束點 105"/>
          <p:cNvSpPr/>
          <p:nvPr/>
        </p:nvSpPr>
        <p:spPr>
          <a:xfrm>
            <a:off x="6688521" y="676540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Ranking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6805651" y="1346377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MD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LTE/Fair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805651" y="2139781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WiFi</a:t>
            </a:r>
            <a:r>
              <a:rPr lang="en-US" sz="1100" dirty="0" smtClean="0">
                <a:solidFill>
                  <a:schemeClr val="tx1"/>
                </a:solidFill>
              </a:rPr>
              <a:t>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/Good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框架 108"/>
          <p:cNvSpPr/>
          <p:nvPr/>
        </p:nvSpPr>
        <p:spPr>
          <a:xfrm>
            <a:off x="6805651" y="2933185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RAT Ranking 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直線單箭頭接點 110"/>
          <p:cNvCxnSpPr>
            <a:stCxn id="106" idx="2"/>
            <a:endCxn id="107" idx="0"/>
          </p:cNvCxnSpPr>
          <p:nvPr/>
        </p:nvCxnSpPr>
        <p:spPr>
          <a:xfrm>
            <a:off x="7401094" y="981340"/>
            <a:ext cx="1801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08" idx="2"/>
            <a:endCxn id="109" idx="0"/>
          </p:cNvCxnSpPr>
          <p:nvPr/>
        </p:nvCxnSpPr>
        <p:spPr>
          <a:xfrm>
            <a:off x="7402895" y="2568148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07" idx="2"/>
            <a:endCxn id="108" idx="0"/>
          </p:cNvCxnSpPr>
          <p:nvPr/>
        </p:nvCxnSpPr>
        <p:spPr>
          <a:xfrm>
            <a:off x="7402895" y="1774744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7241768" y="3336316"/>
            <a:ext cx="370951" cy="62191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流程圖: 程序 144"/>
          <p:cNvSpPr/>
          <p:nvPr/>
        </p:nvSpPr>
        <p:spPr>
          <a:xfrm>
            <a:off x="1980049" y="2986154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-116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3251637" y="2986154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-116~-106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4523225" y="2987422"/>
            <a:ext cx="12708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50" name="直線接點 149"/>
          <p:cNvCxnSpPr/>
          <p:nvPr/>
        </p:nvCxnSpPr>
        <p:spPr>
          <a:xfrm>
            <a:off x="3251638" y="3226178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2636175" y="3366974"/>
            <a:ext cx="1217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WANS_LTE_RSRP_POOR_TH</a:t>
            </a:r>
          </a:p>
          <a:p>
            <a:pPr algn="ctr"/>
            <a:r>
              <a:rPr lang="en-US" sz="700" dirty="0" smtClean="0"/>
              <a:t>-116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cxnSp>
        <p:nvCxnSpPr>
          <p:cNvPr id="152" name="直線接點 151"/>
          <p:cNvCxnSpPr/>
          <p:nvPr/>
        </p:nvCxnSpPr>
        <p:spPr>
          <a:xfrm>
            <a:off x="4523226" y="3228083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3932223" y="3383711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WANS_LTE_RSRP_FAIR_TH</a:t>
            </a:r>
          </a:p>
          <a:p>
            <a:pPr algn="ctr"/>
            <a:r>
              <a:rPr lang="en-US" sz="700" dirty="0" smtClean="0"/>
              <a:t>-106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sp>
        <p:nvSpPr>
          <p:cNvPr id="157" name="圓角化單一角落矩形 156"/>
          <p:cNvSpPr/>
          <p:nvPr/>
        </p:nvSpPr>
        <p:spPr>
          <a:xfrm>
            <a:off x="888471" y="2571045"/>
            <a:ext cx="1357679" cy="225425"/>
          </a:xfrm>
          <a:prstGeom prst="round1Rect">
            <a:avLst>
              <a:gd name="adj" fmla="val 3644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OM Example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流程圖: 程序 139"/>
          <p:cNvSpPr/>
          <p:nvPr/>
        </p:nvSpPr>
        <p:spPr>
          <a:xfrm>
            <a:off x="888470" y="2987422"/>
            <a:ext cx="109157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LTE</a:t>
            </a:r>
          </a:p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Not Available</a:t>
            </a:r>
            <a:endParaRPr lang="en-US" sz="1000" dirty="0">
              <a:solidFill>
                <a:srgbClr val="0066FF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 flipV="1">
            <a:off x="888470" y="3310001"/>
            <a:ext cx="5130000" cy="3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409299">
            <a:off x="7178594" y="3551573"/>
            <a:ext cx="74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RAT list</a:t>
            </a:r>
            <a:endParaRPr lang="en-US" sz="800" dirty="0"/>
          </a:p>
        </p:txBody>
      </p:sp>
      <p:sp>
        <p:nvSpPr>
          <p:cNvPr id="41" name="流程圖: 程序 40"/>
          <p:cNvSpPr/>
          <p:nvPr/>
        </p:nvSpPr>
        <p:spPr>
          <a:xfrm>
            <a:off x="1980049" y="4001193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RSRP</a:t>
            </a:r>
            <a:endParaRPr lang="en-US" sz="1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-85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3251637" y="4001193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RSRP</a:t>
            </a:r>
            <a:endParaRPr lang="en-US" sz="1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-85~-75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4530189" y="4002461"/>
            <a:ext cx="12708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RSRP</a:t>
            </a:r>
            <a:endParaRPr lang="en-US" sz="1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5" name="直線接點 44"/>
          <p:cNvCxnSpPr/>
          <p:nvPr/>
        </p:nvCxnSpPr>
        <p:spPr>
          <a:xfrm>
            <a:off x="3251638" y="4241217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10925" y="4416770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WANS_WLAN_RSSI_ROVE_POOR_TH</a:t>
            </a:r>
          </a:p>
          <a:p>
            <a:pPr algn="ctr"/>
            <a:r>
              <a:rPr lang="en-US" sz="700" dirty="0" smtClean="0"/>
              <a:t>-85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523226" y="4243122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853175" y="4416770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WANS_WLAN_RSSI_ROVE_FAIR_TH</a:t>
            </a:r>
          </a:p>
          <a:p>
            <a:pPr algn="ctr"/>
            <a:r>
              <a:rPr lang="en-US" sz="700" dirty="0" smtClean="0"/>
              <a:t>-75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sp>
        <p:nvSpPr>
          <p:cNvPr id="51" name="流程圖: 程序 139"/>
          <p:cNvSpPr/>
          <p:nvPr/>
        </p:nvSpPr>
        <p:spPr>
          <a:xfrm>
            <a:off x="888470" y="4002461"/>
            <a:ext cx="109157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WLAN</a:t>
            </a:r>
          </a:p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Not Available</a:t>
            </a:r>
            <a:endParaRPr lang="en-US" sz="1000" dirty="0">
              <a:solidFill>
                <a:srgbClr val="0066FF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888470" y="4325040"/>
            <a:ext cx="5130000" cy="3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62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790"/>
            <a:ext cx="8229600" cy="850901"/>
          </a:xfrm>
        </p:spPr>
        <p:txBody>
          <a:bodyPr/>
          <a:lstStyle/>
          <a:p>
            <a:r>
              <a:rPr lang="en-US" dirty="0"/>
              <a:t>[WANS] </a:t>
            </a:r>
            <a:r>
              <a:rPr lang="en-US" dirty="0" smtClean="0"/>
              <a:t>RAT Barring</a:t>
            </a:r>
            <a:endParaRPr lang="en-US" dirty="0"/>
          </a:p>
        </p:txBody>
      </p:sp>
      <p:sp>
        <p:nvSpPr>
          <p:cNvPr id="10" name="流程圖: 結束點 9"/>
          <p:cNvSpPr/>
          <p:nvPr/>
        </p:nvSpPr>
        <p:spPr>
          <a:xfrm>
            <a:off x="5808167" y="347966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Barring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5923491" y="845783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 UI enable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923496" y="1462718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WLAN Access Barring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0" idx="2"/>
            <a:endCxn id="12" idx="0"/>
          </p:cNvCxnSpPr>
          <p:nvPr/>
        </p:nvCxnSpPr>
        <p:spPr>
          <a:xfrm flipH="1">
            <a:off x="6520735" y="652766"/>
            <a:ext cx="5" cy="193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2"/>
            <a:endCxn id="25" idx="0"/>
          </p:cNvCxnSpPr>
          <p:nvPr/>
        </p:nvCxnSpPr>
        <p:spPr>
          <a:xfrm flipH="1">
            <a:off x="6520735" y="1891085"/>
            <a:ext cx="5" cy="192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框架 31"/>
          <p:cNvSpPr/>
          <p:nvPr/>
        </p:nvSpPr>
        <p:spPr>
          <a:xfrm>
            <a:off x="5923496" y="3317325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Available RAT List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933613" y="3968024"/>
          <a:ext cx="136567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5"/>
                <a:gridCol w="394744"/>
                <a:gridCol w="444842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Qlt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28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WLAN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--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6" name="直線單箭頭接點 85"/>
          <p:cNvCxnSpPr>
            <a:stCxn id="12" idx="2"/>
            <a:endCxn id="13" idx="0"/>
          </p:cNvCxnSpPr>
          <p:nvPr/>
        </p:nvCxnSpPr>
        <p:spPr>
          <a:xfrm>
            <a:off x="6520735" y="1274150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2"/>
          <p:cNvSpPr>
            <a:spLocks noGrp="1"/>
          </p:cNvSpPr>
          <p:nvPr>
            <p:ph idx="1"/>
          </p:nvPr>
        </p:nvSpPr>
        <p:spPr>
          <a:xfrm>
            <a:off x="793742" y="1169259"/>
            <a:ext cx="5534809" cy="291652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RAT Access Barring</a:t>
            </a:r>
          </a:p>
          <a:p>
            <a:pPr lvl="1"/>
            <a:r>
              <a:rPr lang="en-US" dirty="0" smtClean="0"/>
              <a:t>WI</a:t>
            </a:r>
            <a:r>
              <a:rPr lang="en-US" baseline="-25000" dirty="0" smtClean="0"/>
              <a:t>(WLAN Interworking) </a:t>
            </a:r>
            <a:r>
              <a:rPr lang="en-US" dirty="0" smtClean="0"/>
              <a:t>UI enable</a:t>
            </a:r>
          </a:p>
          <a:p>
            <a:pPr lvl="2"/>
            <a:r>
              <a:rPr lang="en-US" dirty="0" smtClean="0"/>
              <a:t>AT+EIMSCFG: </a:t>
            </a:r>
            <a:r>
              <a:rPr lang="en-US" dirty="0" err="1" smtClean="0"/>
              <a:t>vowifi</a:t>
            </a:r>
            <a:r>
              <a:rPr lang="en-US" dirty="0" smtClean="0"/>
              <a:t>/</a:t>
            </a:r>
            <a:r>
              <a:rPr lang="en-US" dirty="0" err="1" smtClean="0"/>
              <a:t>viwifi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WLAN Access Barring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WANS_IKE8192_ERR_SUPPORT</a:t>
            </a:r>
          </a:p>
          <a:p>
            <a:pPr lvl="2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User Preference </a:t>
            </a:r>
          </a:p>
          <a:p>
            <a:pPr lvl="2"/>
            <a:r>
              <a:rPr lang="en-US" dirty="0" smtClean="0"/>
              <a:t>E.g., Cellular only = disable WLAN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 customized RAT Barring</a:t>
            </a:r>
          </a:p>
          <a:p>
            <a:pPr lvl="2"/>
            <a:r>
              <a:rPr lang="en-US" dirty="0" smtClean="0"/>
              <a:t>WANS_MD_RAT_SUPPORT</a:t>
            </a:r>
            <a:endParaRPr lang="en-US" dirty="0"/>
          </a:p>
        </p:txBody>
      </p:sp>
      <p:sp>
        <p:nvSpPr>
          <p:cNvPr id="31" name="流程圖: 程序 43"/>
          <p:cNvSpPr/>
          <p:nvPr/>
        </p:nvSpPr>
        <p:spPr>
          <a:xfrm>
            <a:off x="5923496" y="270039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 Customized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 Barring </a:t>
            </a:r>
          </a:p>
        </p:txBody>
      </p:sp>
      <p:cxnSp>
        <p:nvCxnSpPr>
          <p:cNvPr id="37" name="直線單箭頭接點 32"/>
          <p:cNvCxnSpPr>
            <a:stCxn id="31" idx="2"/>
            <a:endCxn id="32" idx="0"/>
          </p:cNvCxnSpPr>
          <p:nvPr/>
        </p:nvCxnSpPr>
        <p:spPr>
          <a:xfrm>
            <a:off x="6520740" y="3128757"/>
            <a:ext cx="0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21"/>
          <p:cNvCxnSpPr/>
          <p:nvPr/>
        </p:nvCxnSpPr>
        <p:spPr>
          <a:xfrm>
            <a:off x="6974855" y="3604524"/>
            <a:ext cx="316121" cy="4552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409299">
            <a:off x="6862184" y="3608492"/>
            <a:ext cx="74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RAT list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324892" y="4645062"/>
            <a:ext cx="1309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e.g., </a:t>
            </a:r>
            <a:r>
              <a:rPr lang="en-US" sz="1100" dirty="0" err="1" smtClean="0"/>
              <a:t>WiFi</a:t>
            </a:r>
            <a:r>
              <a:rPr lang="en-US" sz="1100" dirty="0" smtClean="0"/>
              <a:t> Disabled</a:t>
            </a:r>
            <a:endParaRPr lang="en-US" sz="1100" dirty="0"/>
          </a:p>
        </p:txBody>
      </p:sp>
      <p:sp>
        <p:nvSpPr>
          <p:cNvPr id="25" name="流程圖: 程序 24"/>
          <p:cNvSpPr/>
          <p:nvPr/>
        </p:nvSpPr>
        <p:spPr>
          <a:xfrm>
            <a:off x="5923491" y="2083455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 Preference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Cellular/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 only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25" idx="2"/>
            <a:endCxn id="31" idx="0"/>
          </p:cNvCxnSpPr>
          <p:nvPr/>
        </p:nvCxnSpPr>
        <p:spPr>
          <a:xfrm>
            <a:off x="6520735" y="2511822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81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[WANS] APN Based Access Network Selection</a:t>
            </a:r>
            <a:endParaRPr lang="en-US" dirty="0"/>
          </a:p>
        </p:txBody>
      </p: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382095" y="1053688"/>
            <a:ext cx="5534809" cy="20364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ANS solutions are specified for each APN</a:t>
            </a:r>
          </a:p>
          <a:p>
            <a:endParaRPr lang="en-US" dirty="0" smtClean="0"/>
          </a:p>
          <a:p>
            <a:r>
              <a:rPr lang="en-US" dirty="0" smtClean="0"/>
              <a:t>APN Based ANS </a:t>
            </a:r>
          </a:p>
          <a:p>
            <a:pPr lvl="1"/>
            <a:r>
              <a:rPr lang="en-US" altLang="zh-TW" dirty="0" smtClean="0"/>
              <a:t>Service specific </a:t>
            </a:r>
            <a:r>
              <a:rPr lang="en-US" dirty="0" smtClean="0"/>
              <a:t>Barring </a:t>
            </a:r>
          </a:p>
          <a:p>
            <a:pPr lvl="1"/>
            <a:r>
              <a:rPr lang="en-US" dirty="0" smtClean="0"/>
              <a:t>RAT Preference Selection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WANS relies on RAT selection LUT for </a:t>
            </a:r>
          </a:p>
          <a:p>
            <a:pPr lvl="1"/>
            <a:r>
              <a:rPr lang="en-US" dirty="0" smtClean="0"/>
              <a:t>E.g., Cellular prefer LUTkal_uint32</a:t>
            </a:r>
          </a:p>
        </p:txBody>
      </p:sp>
      <p:sp>
        <p:nvSpPr>
          <p:cNvPr id="20" name="流程圖: 結束點 9"/>
          <p:cNvSpPr/>
          <p:nvPr/>
        </p:nvSpPr>
        <p:spPr>
          <a:xfrm>
            <a:off x="6312037" y="944574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APN </a:t>
            </a:r>
            <a:r>
              <a:rPr lang="en-US" sz="1200" dirty="0">
                <a:solidFill>
                  <a:schemeClr val="tx1"/>
                </a:solidFill>
              </a:rPr>
              <a:t>based ANS</a:t>
            </a:r>
          </a:p>
        </p:txBody>
      </p:sp>
      <p:sp>
        <p:nvSpPr>
          <p:cNvPr id="22" name="Diamond 25"/>
          <p:cNvSpPr/>
          <p:nvPr/>
        </p:nvSpPr>
        <p:spPr>
          <a:xfrm>
            <a:off x="6493880" y="1484644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 ANS?</a:t>
            </a:r>
          </a:p>
        </p:txBody>
      </p:sp>
      <p:sp>
        <p:nvSpPr>
          <p:cNvPr id="23" name="Diamond 26"/>
          <p:cNvSpPr/>
          <p:nvPr/>
        </p:nvSpPr>
        <p:spPr>
          <a:xfrm>
            <a:off x="6495281" y="2256610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MMS ANS?</a:t>
            </a:r>
          </a:p>
        </p:txBody>
      </p:sp>
      <p:sp>
        <p:nvSpPr>
          <p:cNvPr id="25" name="Diamond 28"/>
          <p:cNvSpPr/>
          <p:nvPr/>
        </p:nvSpPr>
        <p:spPr>
          <a:xfrm>
            <a:off x="6495281" y="3019753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ECC ANS?</a:t>
            </a:r>
          </a:p>
        </p:txBody>
      </p:sp>
      <p:sp>
        <p:nvSpPr>
          <p:cNvPr id="26" name="Diamond 33"/>
          <p:cNvSpPr/>
          <p:nvPr/>
        </p:nvSpPr>
        <p:spPr>
          <a:xfrm>
            <a:off x="6495281" y="3791577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ADM </a:t>
            </a:r>
            <a:r>
              <a:rPr lang="en-US" sz="1100" smtClean="0">
                <a:solidFill>
                  <a:schemeClr val="tx1"/>
                </a:solidFill>
              </a:rPr>
              <a:t>APN?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單箭頭接點 20"/>
          <p:cNvCxnSpPr>
            <a:stCxn id="20" idx="2"/>
            <a:endCxn id="22" idx="0"/>
          </p:cNvCxnSpPr>
          <p:nvPr/>
        </p:nvCxnSpPr>
        <p:spPr>
          <a:xfrm>
            <a:off x="7024610" y="1249374"/>
            <a:ext cx="1774" cy="235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0"/>
          <p:cNvCxnSpPr>
            <a:stCxn id="22" idx="2"/>
            <a:endCxn id="23" idx="0"/>
          </p:cNvCxnSpPr>
          <p:nvPr/>
        </p:nvCxnSpPr>
        <p:spPr>
          <a:xfrm>
            <a:off x="7026384" y="2019441"/>
            <a:ext cx="1401" cy="237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0"/>
          <p:cNvCxnSpPr>
            <a:stCxn id="22" idx="3"/>
            <a:endCxn id="33" idx="1"/>
          </p:cNvCxnSpPr>
          <p:nvPr/>
        </p:nvCxnSpPr>
        <p:spPr>
          <a:xfrm>
            <a:off x="7558887" y="1752043"/>
            <a:ext cx="330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20"/>
          <p:cNvCxnSpPr>
            <a:stCxn id="23" idx="2"/>
            <a:endCxn id="25" idx="0"/>
          </p:cNvCxnSpPr>
          <p:nvPr/>
        </p:nvCxnSpPr>
        <p:spPr>
          <a:xfrm>
            <a:off x="7027785" y="2791407"/>
            <a:ext cx="0" cy="228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0"/>
          <p:cNvCxnSpPr>
            <a:stCxn id="25" idx="2"/>
            <a:endCxn id="26" idx="0"/>
          </p:cNvCxnSpPr>
          <p:nvPr/>
        </p:nvCxnSpPr>
        <p:spPr>
          <a:xfrm>
            <a:off x="7027785" y="3554550"/>
            <a:ext cx="0" cy="237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流程圖: 結束點 9"/>
          <p:cNvSpPr/>
          <p:nvPr/>
        </p:nvSpPr>
        <p:spPr>
          <a:xfrm>
            <a:off x="7889583" y="1599643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ims_ans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流程圖: 結束點 9"/>
          <p:cNvSpPr/>
          <p:nvPr/>
        </p:nvSpPr>
        <p:spPr>
          <a:xfrm>
            <a:off x="7889583" y="2368978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mms_ans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流程圖: 結束點 9"/>
          <p:cNvSpPr/>
          <p:nvPr/>
        </p:nvSpPr>
        <p:spPr>
          <a:xfrm>
            <a:off x="7889583" y="3134752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ecc_ans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流程圖: 結束點 9"/>
          <p:cNvSpPr/>
          <p:nvPr/>
        </p:nvSpPr>
        <p:spPr>
          <a:xfrm>
            <a:off x="7889583" y="3909694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adm_ans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流程圖: 結束點 9"/>
          <p:cNvSpPr/>
          <p:nvPr/>
        </p:nvSpPr>
        <p:spPr>
          <a:xfrm>
            <a:off x="6504631" y="4566450"/>
            <a:ext cx="1046307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general_ans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20"/>
          <p:cNvCxnSpPr>
            <a:stCxn id="26" idx="2"/>
            <a:endCxn id="37" idx="0"/>
          </p:cNvCxnSpPr>
          <p:nvPr/>
        </p:nvCxnSpPr>
        <p:spPr>
          <a:xfrm>
            <a:off x="7027785" y="4326374"/>
            <a:ext cx="0" cy="240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20"/>
          <p:cNvCxnSpPr/>
          <p:nvPr/>
        </p:nvCxnSpPr>
        <p:spPr>
          <a:xfrm>
            <a:off x="7550938" y="2522802"/>
            <a:ext cx="330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0"/>
          <p:cNvCxnSpPr>
            <a:stCxn id="25" idx="3"/>
            <a:endCxn id="35" idx="1"/>
          </p:cNvCxnSpPr>
          <p:nvPr/>
        </p:nvCxnSpPr>
        <p:spPr>
          <a:xfrm>
            <a:off x="7560288" y="3287152"/>
            <a:ext cx="329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0"/>
          <p:cNvCxnSpPr>
            <a:stCxn id="26" idx="3"/>
            <a:endCxn id="36" idx="1"/>
          </p:cNvCxnSpPr>
          <p:nvPr/>
        </p:nvCxnSpPr>
        <p:spPr>
          <a:xfrm>
            <a:off x="7560288" y="4058976"/>
            <a:ext cx="329295" cy="3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80"/>
          <p:cNvSpPr txBox="1"/>
          <p:nvPr/>
        </p:nvSpPr>
        <p:spPr>
          <a:xfrm>
            <a:off x="7447427" y="1546857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5" name="TextBox 81"/>
          <p:cNvSpPr txBox="1"/>
          <p:nvPr/>
        </p:nvSpPr>
        <p:spPr>
          <a:xfrm>
            <a:off x="7447427" y="2321433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6" name="TextBox 83"/>
          <p:cNvSpPr txBox="1"/>
          <p:nvPr/>
        </p:nvSpPr>
        <p:spPr>
          <a:xfrm>
            <a:off x="7447427" y="3090090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84"/>
          <p:cNvSpPr txBox="1"/>
          <p:nvPr/>
        </p:nvSpPr>
        <p:spPr>
          <a:xfrm>
            <a:off x="7452734" y="3867398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8" name="TextBox 86"/>
          <p:cNvSpPr txBox="1"/>
          <p:nvPr/>
        </p:nvSpPr>
        <p:spPr>
          <a:xfrm>
            <a:off x="6756370" y="1958233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9" name="TextBox 87"/>
          <p:cNvSpPr txBox="1"/>
          <p:nvPr/>
        </p:nvSpPr>
        <p:spPr>
          <a:xfrm>
            <a:off x="6758158" y="2734597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50" name="TextBox 88"/>
          <p:cNvSpPr txBox="1"/>
          <p:nvPr/>
        </p:nvSpPr>
        <p:spPr>
          <a:xfrm>
            <a:off x="6758158" y="3498415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51" name="TextBox 89"/>
          <p:cNvSpPr txBox="1"/>
          <p:nvPr/>
        </p:nvSpPr>
        <p:spPr>
          <a:xfrm>
            <a:off x="6736642" y="4294507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1278339" y="3287609"/>
          <a:ext cx="322278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556"/>
                <a:gridCol w="644556"/>
                <a:gridCol w="644556"/>
                <a:gridCol w="644556"/>
                <a:gridCol w="644556"/>
              </a:tblGrid>
              <a:tr h="262572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Cellular Prefer LUT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Good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Poor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NA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7761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Poor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WiFi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WiFi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WiFi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602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[WANS] </a:t>
            </a:r>
            <a:r>
              <a:rPr lang="en-US" dirty="0" smtClean="0"/>
              <a:t>IMS Access Network Selection</a:t>
            </a:r>
            <a:endParaRPr lang="en-US" dirty="0"/>
          </a:p>
        </p:txBody>
      </p:sp>
      <p:sp>
        <p:nvSpPr>
          <p:cNvPr id="12" name="流程圖: 程序 11"/>
          <p:cNvSpPr/>
          <p:nvPr/>
        </p:nvSpPr>
        <p:spPr>
          <a:xfrm>
            <a:off x="6127465" y="162321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IMS_UI_STA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6127464" y="236874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IMS_VOPS_STA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127463" y="311427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IMS_MD_RAT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91" idx="2"/>
            <a:endCxn id="12" idx="0"/>
          </p:cNvCxnSpPr>
          <p:nvPr/>
        </p:nvCxnSpPr>
        <p:spPr>
          <a:xfrm>
            <a:off x="6724709" y="1303213"/>
            <a:ext cx="0" cy="319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2"/>
            <a:endCxn id="14" idx="0"/>
          </p:cNvCxnSpPr>
          <p:nvPr/>
        </p:nvCxnSpPr>
        <p:spPr>
          <a:xfrm flipH="1">
            <a:off x="6724707" y="2797107"/>
            <a:ext cx="1" cy="317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99" idx="3"/>
            <a:endCxn id="102" idx="1"/>
          </p:cNvCxnSpPr>
          <p:nvPr/>
        </p:nvCxnSpPr>
        <p:spPr>
          <a:xfrm flipV="1">
            <a:off x="7321950" y="1837394"/>
            <a:ext cx="296344" cy="22000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7618294" y="3222597"/>
          <a:ext cx="9800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66"/>
                <a:gridCol w="401328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Pri</a:t>
                      </a:r>
                      <a:r>
                        <a:rPr lang="en-US" sz="800" dirty="0" smtClean="0"/>
                        <a:t>. RAT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28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Sec. RAT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0xFF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6" name="直線單箭頭接點 85"/>
          <p:cNvCxnSpPr>
            <a:stCxn id="12" idx="2"/>
            <a:endCxn id="13" idx="0"/>
          </p:cNvCxnSpPr>
          <p:nvPr/>
        </p:nvCxnSpPr>
        <p:spPr>
          <a:xfrm flipH="1">
            <a:off x="6724708" y="2051577"/>
            <a:ext cx="1" cy="317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21"/>
          <p:cNvCxnSpPr/>
          <p:nvPr/>
        </p:nvCxnSpPr>
        <p:spPr>
          <a:xfrm>
            <a:off x="8107772" y="2693509"/>
            <a:ext cx="370951" cy="62191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409299">
            <a:off x="8044598" y="2908766"/>
            <a:ext cx="74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IMS RPL</a:t>
            </a:r>
            <a:endParaRPr lang="en-US" sz="800" dirty="0"/>
          </a:p>
        </p:txBody>
      </p:sp>
      <p:sp>
        <p:nvSpPr>
          <p:cNvPr id="91" name="流程圖: 結束點 9"/>
          <p:cNvSpPr/>
          <p:nvPr/>
        </p:nvSpPr>
        <p:spPr>
          <a:xfrm>
            <a:off x="6272762" y="998413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ims_ans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直線單箭頭接點 23"/>
          <p:cNvCxnSpPr>
            <a:stCxn id="14" idx="2"/>
            <a:endCxn id="99" idx="0"/>
          </p:cNvCxnSpPr>
          <p:nvPr/>
        </p:nvCxnSpPr>
        <p:spPr>
          <a:xfrm>
            <a:off x="6724707" y="3542637"/>
            <a:ext cx="0" cy="280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流程圖: 程序 13"/>
          <p:cNvSpPr/>
          <p:nvPr/>
        </p:nvSpPr>
        <p:spPr>
          <a:xfrm>
            <a:off x="6127463" y="3823261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IMS_ROAMING_STA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2" name="流程圖: 程序 16"/>
          <p:cNvSpPr/>
          <p:nvPr/>
        </p:nvSpPr>
        <p:spPr>
          <a:xfrm>
            <a:off x="7618294" y="162321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PDN RAT Preference</a:t>
            </a:r>
          </a:p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e.g., UI preference, </a:t>
            </a:r>
            <a:r>
              <a:rPr lang="en-US" sz="500" dirty="0" err="1" smtClean="0">
                <a:solidFill>
                  <a:schemeClr val="tx1"/>
                </a:solidFill>
              </a:rPr>
              <a:t>WiFi</a:t>
            </a:r>
            <a:r>
              <a:rPr lang="en-US" sz="500" dirty="0" smtClean="0">
                <a:solidFill>
                  <a:schemeClr val="tx1"/>
                </a:solidFill>
              </a:rPr>
              <a:t> Prefer, in scope service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06" name="框架 31"/>
          <p:cNvSpPr/>
          <p:nvPr/>
        </p:nvSpPr>
        <p:spPr>
          <a:xfrm>
            <a:off x="7618294" y="2341620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PDN RPL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85"/>
          <p:cNvCxnSpPr>
            <a:stCxn id="102" idx="2"/>
            <a:endCxn id="106" idx="0"/>
          </p:cNvCxnSpPr>
          <p:nvPr/>
        </p:nvCxnSpPr>
        <p:spPr>
          <a:xfrm>
            <a:off x="8215538" y="2051577"/>
            <a:ext cx="0" cy="290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457200" y="859422"/>
            <a:ext cx="5534809" cy="39805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IMS PDN Access Network Selection</a:t>
            </a:r>
          </a:p>
          <a:p>
            <a:pPr lvl="1"/>
            <a:r>
              <a:rPr lang="en-US" dirty="0" smtClean="0"/>
              <a:t>PDN RAT Barring</a:t>
            </a:r>
          </a:p>
          <a:p>
            <a:pPr lvl="2"/>
            <a:r>
              <a:rPr lang="en-US" dirty="0" smtClean="0"/>
              <a:t>IMS_UI_STA</a:t>
            </a:r>
          </a:p>
          <a:p>
            <a:pPr lvl="3"/>
            <a:r>
              <a:rPr lang="en-US" dirty="0" err="1" smtClean="0"/>
              <a:t>volte_en</a:t>
            </a:r>
            <a:r>
              <a:rPr lang="en-US" dirty="0" smtClean="0"/>
              <a:t>/</a:t>
            </a:r>
            <a:r>
              <a:rPr lang="en-US" dirty="0" err="1" smtClean="0"/>
              <a:t>vilte_en</a:t>
            </a:r>
            <a:endParaRPr lang="en-US" dirty="0" smtClean="0"/>
          </a:p>
          <a:p>
            <a:pPr lvl="2"/>
            <a:r>
              <a:rPr lang="en-US" dirty="0" smtClean="0"/>
              <a:t>IMS_VOPS_STA</a:t>
            </a:r>
          </a:p>
          <a:p>
            <a:pPr lvl="2"/>
            <a:r>
              <a:rPr lang="en-US" dirty="0" smtClean="0"/>
              <a:t>IMS_MD_RAT</a:t>
            </a:r>
          </a:p>
          <a:p>
            <a:pPr lvl="3"/>
            <a:r>
              <a:rPr lang="en-US" dirty="0" smtClean="0"/>
              <a:t>MD RAT which can used to setup IMS PDN.</a:t>
            </a:r>
          </a:p>
          <a:p>
            <a:pPr lvl="3"/>
            <a:r>
              <a:rPr lang="en-US" dirty="0" smtClean="0"/>
              <a:t>[0]: LTE [1]: UMTS [2]: GSM [3]: C2K</a:t>
            </a:r>
          </a:p>
          <a:p>
            <a:pPr lvl="2"/>
            <a:r>
              <a:rPr lang="en-US" dirty="0" smtClean="0"/>
              <a:t>IMS_ROAMING_STA</a:t>
            </a:r>
            <a:endParaRPr lang="en-US" dirty="0"/>
          </a:p>
          <a:p>
            <a:pPr lvl="1"/>
            <a:r>
              <a:rPr lang="en-US" dirty="0" smtClean="0"/>
              <a:t>PDN RAT Preference</a:t>
            </a:r>
          </a:p>
          <a:p>
            <a:pPr lvl="2"/>
            <a:r>
              <a:rPr lang="en-US" dirty="0" smtClean="0"/>
              <a:t>Current RAT preference</a:t>
            </a:r>
          </a:p>
          <a:p>
            <a:pPr lvl="2"/>
            <a:r>
              <a:rPr lang="en-US" dirty="0" smtClean="0"/>
              <a:t>UI preference mode: cellular/</a:t>
            </a:r>
            <a:r>
              <a:rPr lang="en-US" dirty="0" err="1" smtClean="0"/>
              <a:t>wifi</a:t>
            </a:r>
            <a:r>
              <a:rPr lang="en-US" dirty="0" smtClean="0"/>
              <a:t> prefer</a:t>
            </a:r>
          </a:p>
          <a:p>
            <a:pPr lvl="2"/>
            <a:r>
              <a:rPr lang="en-US" dirty="0"/>
              <a:t>RAT </a:t>
            </a:r>
            <a:r>
              <a:rPr lang="en-US" dirty="0" smtClean="0"/>
              <a:t>throttling</a:t>
            </a:r>
            <a:endParaRPr lang="en-US" dirty="0"/>
          </a:p>
          <a:p>
            <a:pPr lvl="2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preference service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scope service 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7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[WANS</a:t>
            </a:r>
            <a:r>
              <a:rPr lang="en-US" dirty="0"/>
              <a:t>] </a:t>
            </a:r>
            <a:r>
              <a:rPr lang="en-US" dirty="0" smtClean="0"/>
              <a:t>Current RAT Preference Configuration</a:t>
            </a:r>
            <a:endParaRPr lang="en-US" dirty="0"/>
          </a:p>
        </p:txBody>
      </p:sp>
      <p:sp>
        <p:nvSpPr>
          <p:cNvPr id="41" name="Rectangle 35"/>
          <p:cNvSpPr/>
          <p:nvPr/>
        </p:nvSpPr>
        <p:spPr>
          <a:xfrm>
            <a:off x="898339" y="2731193"/>
            <a:ext cx="3820940" cy="2286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bg1"/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Wi-Fi Signal </a:t>
            </a:r>
            <a:r>
              <a:rPr lang="en-US" sz="1400" dirty="0" err="1" smtClean="0">
                <a:solidFill>
                  <a:schemeClr val="bg1"/>
                </a:solidFill>
              </a:rPr>
              <a:t>Stregth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38"/>
          <p:cNvSpPr/>
          <p:nvPr/>
        </p:nvSpPr>
        <p:spPr>
          <a:xfrm rot="10800000">
            <a:off x="425398" y="3834804"/>
            <a:ext cx="5136096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40"/>
          <p:cNvSpPr txBox="1"/>
          <p:nvPr/>
        </p:nvSpPr>
        <p:spPr>
          <a:xfrm>
            <a:off x="3833213" y="3788481"/>
            <a:ext cx="19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3GPP  Signal Strength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25396" y="4064348"/>
            <a:ext cx="1544051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-116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1969448" y="4060496"/>
            <a:ext cx="21600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-116~-106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4129448" y="4058443"/>
            <a:ext cx="1432046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3447691" y="2401587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RSSI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-85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6" name="流程圖: 程序 95"/>
          <p:cNvSpPr/>
          <p:nvPr/>
        </p:nvSpPr>
        <p:spPr>
          <a:xfrm>
            <a:off x="2169927" y="2401587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RSSI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-85~-75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7" name="流程圖: 程序 96"/>
          <p:cNvSpPr/>
          <p:nvPr/>
        </p:nvSpPr>
        <p:spPr>
          <a:xfrm>
            <a:off x="899127" y="2402855"/>
            <a:ext cx="12708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RSSI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215645" y="1059925"/>
            <a:ext cx="5373672" cy="98892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Current RAT Preference  (</a:t>
            </a:r>
            <a:r>
              <a:rPr lang="en-US" dirty="0" err="1" smtClean="0">
                <a:solidFill>
                  <a:srgbClr val="0070C0"/>
                </a:solidFill>
              </a:rPr>
              <a:t>WiFi</a:t>
            </a:r>
            <a:r>
              <a:rPr lang="en-US" dirty="0" smtClean="0">
                <a:solidFill>
                  <a:srgbClr val="0070C0"/>
                </a:solidFill>
              </a:rPr>
              <a:t> Prefer Mode)</a:t>
            </a:r>
          </a:p>
          <a:p>
            <a:pPr lvl="1"/>
            <a:r>
              <a:rPr lang="en-US" dirty="0" smtClean="0"/>
              <a:t>Prevent ping pong in the WLAN boundary condition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WiFi</a:t>
            </a:r>
            <a:r>
              <a:rPr lang="en-US" dirty="0" smtClean="0"/>
              <a:t> Prefer,  UE moving condition</a:t>
            </a:r>
          </a:p>
        </p:txBody>
      </p:sp>
      <p:sp>
        <p:nvSpPr>
          <p:cNvPr id="14" name="橢圓 13"/>
          <p:cNvSpPr/>
          <p:nvPr/>
        </p:nvSpPr>
        <p:spPr>
          <a:xfrm>
            <a:off x="1085261" y="3153983"/>
            <a:ext cx="178543" cy="1725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84998" y="3032525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Stop1: </a:t>
            </a:r>
            <a:r>
              <a:rPr lang="en-US" sz="800" dirty="0" err="1" smtClean="0"/>
              <a:t>WiFi</a:t>
            </a:r>
            <a:endParaRPr lang="en-US" sz="800" dirty="0"/>
          </a:p>
        </p:txBody>
      </p:sp>
      <p:sp>
        <p:nvSpPr>
          <p:cNvPr id="100" name="橢圓 99"/>
          <p:cNvSpPr/>
          <p:nvPr/>
        </p:nvSpPr>
        <p:spPr>
          <a:xfrm>
            <a:off x="3717708" y="3151460"/>
            <a:ext cx="178543" cy="172512"/>
          </a:xfrm>
          <a:prstGeom prst="ellipse">
            <a:avLst/>
          </a:prstGeom>
          <a:solidFill>
            <a:srgbClr val="E6740C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3862628" y="3129989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Stop2: LTE</a:t>
            </a:r>
            <a:endParaRPr lang="en-US" sz="800" dirty="0"/>
          </a:p>
        </p:txBody>
      </p:sp>
      <p:cxnSp>
        <p:nvCxnSpPr>
          <p:cNvPr id="17" name="直線單箭頭接點 16"/>
          <p:cNvCxnSpPr>
            <a:stCxn id="14" idx="6"/>
            <a:endCxn id="100" idx="2"/>
          </p:cNvCxnSpPr>
          <p:nvPr/>
        </p:nvCxnSpPr>
        <p:spPr>
          <a:xfrm flipV="1">
            <a:off x="1263804" y="3237716"/>
            <a:ext cx="2453904" cy="2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568358" y="3322528"/>
            <a:ext cx="178543" cy="172512"/>
          </a:xfrm>
          <a:prstGeom prst="ellipse">
            <a:avLst/>
          </a:prstGeom>
          <a:solidFill>
            <a:srgbClr val="E6740C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肘形接點 20"/>
          <p:cNvCxnSpPr>
            <a:stCxn id="100" idx="4"/>
            <a:endCxn id="102" idx="6"/>
          </p:cNvCxnSpPr>
          <p:nvPr/>
        </p:nvCxnSpPr>
        <p:spPr>
          <a:xfrm rot="5400000">
            <a:off x="3234535" y="2836339"/>
            <a:ext cx="84812" cy="106007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2029852" y="3307659"/>
            <a:ext cx="649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Stop3: LTE</a:t>
            </a:r>
            <a:endParaRPr lang="en-US" sz="800" dirty="0"/>
          </a:p>
        </p:txBody>
      </p:sp>
      <p:sp>
        <p:nvSpPr>
          <p:cNvPr id="104" name="橢圓 103"/>
          <p:cNvSpPr/>
          <p:nvPr/>
        </p:nvSpPr>
        <p:spPr>
          <a:xfrm>
            <a:off x="3938005" y="3497023"/>
            <a:ext cx="178543" cy="172512"/>
          </a:xfrm>
          <a:prstGeom prst="ellipse">
            <a:avLst/>
          </a:prstGeom>
          <a:solidFill>
            <a:srgbClr val="E6740C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肘形接點 104"/>
          <p:cNvCxnSpPr>
            <a:stCxn id="102" idx="4"/>
            <a:endCxn id="104" idx="2"/>
          </p:cNvCxnSpPr>
          <p:nvPr/>
        </p:nvCxnSpPr>
        <p:spPr>
          <a:xfrm rot="16200000" flipH="1">
            <a:off x="3253698" y="2898971"/>
            <a:ext cx="88239" cy="128037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4060693" y="3482681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Stop4: LTE</a:t>
            </a:r>
            <a:endParaRPr lang="en-US" sz="800" dirty="0"/>
          </a:p>
        </p:txBody>
      </p:sp>
      <p:sp>
        <p:nvSpPr>
          <p:cNvPr id="113" name="橢圓 112"/>
          <p:cNvSpPr/>
          <p:nvPr/>
        </p:nvSpPr>
        <p:spPr>
          <a:xfrm>
            <a:off x="1721055" y="3645614"/>
            <a:ext cx="178543" cy="1725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肘形接點 113"/>
          <p:cNvCxnSpPr>
            <a:stCxn id="104" idx="4"/>
            <a:endCxn id="113" idx="6"/>
          </p:cNvCxnSpPr>
          <p:nvPr/>
        </p:nvCxnSpPr>
        <p:spPr>
          <a:xfrm rot="5400000">
            <a:off x="2932271" y="2636863"/>
            <a:ext cx="62335" cy="212767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1128856" y="3624149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Stop5: </a:t>
            </a:r>
            <a:r>
              <a:rPr lang="en-US" sz="800" dirty="0" err="1" smtClean="0"/>
              <a:t>WiFi</a:t>
            </a:r>
            <a:endParaRPr lang="en-US" sz="800" dirty="0"/>
          </a:p>
        </p:txBody>
      </p:sp>
      <p:sp>
        <p:nvSpPr>
          <p:cNvPr id="116" name="圓角矩形 115"/>
          <p:cNvSpPr/>
          <p:nvPr/>
        </p:nvSpPr>
        <p:spPr>
          <a:xfrm>
            <a:off x="2029852" y="3327208"/>
            <a:ext cx="2094261" cy="4909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>
            <p:extLst/>
          </p:nvPr>
        </p:nvGraphicFramePr>
        <p:xfrm>
          <a:off x="6147927" y="2759700"/>
          <a:ext cx="257822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556"/>
                <a:gridCol w="644556"/>
                <a:gridCol w="644556"/>
                <a:gridCol w="644556"/>
              </a:tblGrid>
              <a:tr h="262572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WiFi</a:t>
                      </a:r>
                      <a:r>
                        <a:rPr lang="en-US" sz="700" dirty="0" smtClean="0"/>
                        <a:t> Prefer </a:t>
                      </a:r>
                      <a:r>
                        <a:rPr lang="en-US" sz="700" baseline="0" dirty="0" smtClean="0"/>
                        <a:t>C-RAT </a:t>
                      </a:r>
                      <a:r>
                        <a:rPr lang="en-US" sz="700" baseline="0" dirty="0" err="1" smtClean="0"/>
                        <a:t>WiFi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Good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Poor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7761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Poor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表格 119"/>
          <p:cNvGraphicFramePr>
            <a:graphicFrameLocks noGrp="1"/>
          </p:cNvGraphicFramePr>
          <p:nvPr>
            <p:extLst/>
          </p:nvPr>
        </p:nvGraphicFramePr>
        <p:xfrm>
          <a:off x="6147927" y="1511993"/>
          <a:ext cx="257822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556"/>
                <a:gridCol w="644556"/>
                <a:gridCol w="644556"/>
                <a:gridCol w="644556"/>
              </a:tblGrid>
              <a:tr h="17471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WiFi</a:t>
                      </a:r>
                      <a:r>
                        <a:rPr lang="en-US" sz="700" dirty="0" smtClean="0"/>
                        <a:t> Prefer </a:t>
                      </a:r>
                      <a:r>
                        <a:rPr lang="en-US" sz="700" baseline="0" dirty="0" smtClean="0"/>
                        <a:t>C-RAT LTE</a:t>
                      </a:r>
                      <a:endParaRPr lang="en-US" sz="7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Good</a:t>
                      </a:r>
                      <a:endParaRPr lang="en-US" sz="7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Fair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Poor</a:t>
                      </a:r>
                      <a:endParaRPr lang="en-US" sz="7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188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</a:tr>
              <a:tr h="13188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Fair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/>
                </a:tc>
              </a:tr>
              <a:tr h="13188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橢圓 122"/>
          <p:cNvSpPr/>
          <p:nvPr/>
        </p:nvSpPr>
        <p:spPr>
          <a:xfrm>
            <a:off x="7274823" y="3849288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橢圓 143"/>
          <p:cNvSpPr/>
          <p:nvPr/>
        </p:nvSpPr>
        <p:spPr>
          <a:xfrm>
            <a:off x="8580109" y="2279208"/>
            <a:ext cx="106944" cy="11402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橢圓 149"/>
          <p:cNvSpPr/>
          <p:nvPr/>
        </p:nvSpPr>
        <p:spPr>
          <a:xfrm>
            <a:off x="7921338" y="2279208"/>
            <a:ext cx="106944" cy="11402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線單箭頭接點 150"/>
          <p:cNvCxnSpPr/>
          <p:nvPr/>
        </p:nvCxnSpPr>
        <p:spPr>
          <a:xfrm flipH="1">
            <a:off x="8028282" y="2363370"/>
            <a:ext cx="551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V="1">
            <a:off x="8028282" y="2279207"/>
            <a:ext cx="551827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橢圓 169"/>
          <p:cNvSpPr/>
          <p:nvPr/>
        </p:nvSpPr>
        <p:spPr>
          <a:xfrm>
            <a:off x="6826631" y="3845869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橢圓 175"/>
          <p:cNvSpPr/>
          <p:nvPr/>
        </p:nvSpPr>
        <p:spPr>
          <a:xfrm>
            <a:off x="2432355" y="3129018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7" name="橢圓 176"/>
          <p:cNvSpPr/>
          <p:nvPr/>
        </p:nvSpPr>
        <p:spPr>
          <a:xfrm>
            <a:off x="8004784" y="3527649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8" name="橢圓 177"/>
          <p:cNvSpPr/>
          <p:nvPr/>
        </p:nvSpPr>
        <p:spPr>
          <a:xfrm>
            <a:off x="3611042" y="3363222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84" name="肘形接點 183"/>
          <p:cNvCxnSpPr>
            <a:stCxn id="123" idx="0"/>
          </p:cNvCxnSpPr>
          <p:nvPr/>
        </p:nvCxnSpPr>
        <p:spPr>
          <a:xfrm rot="5400000" flipH="1" flipV="1">
            <a:off x="7252913" y="2468620"/>
            <a:ext cx="1456050" cy="1305287"/>
          </a:xfrm>
          <a:prstGeom prst="bentConnector3">
            <a:avLst>
              <a:gd name="adj1" fmla="val 14021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橢圓 186"/>
          <p:cNvSpPr/>
          <p:nvPr/>
        </p:nvSpPr>
        <p:spPr>
          <a:xfrm>
            <a:off x="8394899" y="2328615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橢圓 187"/>
          <p:cNvSpPr/>
          <p:nvPr/>
        </p:nvSpPr>
        <p:spPr>
          <a:xfrm>
            <a:off x="2813656" y="3510120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8114680" y="2196884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91" name="肘形接點 190"/>
          <p:cNvCxnSpPr>
            <a:stCxn id="144" idx="0"/>
            <a:endCxn id="170" idx="0"/>
          </p:cNvCxnSpPr>
          <p:nvPr/>
        </p:nvCxnSpPr>
        <p:spPr>
          <a:xfrm rot="16200000" flipH="1" flipV="1">
            <a:off x="6973511" y="2185799"/>
            <a:ext cx="1566661" cy="1753478"/>
          </a:xfrm>
          <a:prstGeom prst="bentConnector3">
            <a:avLst>
              <a:gd name="adj1" fmla="val -14592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橢圓 194"/>
          <p:cNvSpPr/>
          <p:nvPr/>
        </p:nvSpPr>
        <p:spPr>
          <a:xfrm>
            <a:off x="8026260" y="1960987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6" name="橢圓 195"/>
          <p:cNvSpPr/>
          <p:nvPr/>
        </p:nvSpPr>
        <p:spPr>
          <a:xfrm>
            <a:off x="3611042" y="3675870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8" name="橢圓 197"/>
          <p:cNvSpPr/>
          <p:nvPr/>
        </p:nvSpPr>
        <p:spPr>
          <a:xfrm>
            <a:off x="8582611" y="3583278"/>
            <a:ext cx="106944" cy="11402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橢圓 198"/>
          <p:cNvSpPr/>
          <p:nvPr/>
        </p:nvSpPr>
        <p:spPr>
          <a:xfrm>
            <a:off x="6826631" y="2007564"/>
            <a:ext cx="106944" cy="1140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506989" y="3043922"/>
            <a:ext cx="553825" cy="487869"/>
            <a:chOff x="5053747" y="2965911"/>
            <a:chExt cx="553825" cy="48786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747" y="2965911"/>
              <a:ext cx="487869" cy="487869"/>
            </a:xfrm>
            <a:prstGeom prst="rect">
              <a:avLst/>
            </a:prstGeom>
            <a:scene3d>
              <a:camera prst="orthographicFront">
                <a:rot lat="0" lon="300000" rev="0"/>
              </a:camera>
              <a:lightRig rig="threePt" dir="t"/>
            </a:scene3d>
          </p:spPr>
        </p:pic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70490" y="2965912"/>
              <a:ext cx="137082" cy="295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517" y="2557157"/>
            <a:ext cx="336923" cy="36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0187" y="3303600"/>
            <a:ext cx="597929" cy="51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6084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 animBg="1"/>
      <p:bldP spid="103" grpId="0"/>
      <p:bldP spid="104" grpId="0" animBg="1"/>
      <p:bldP spid="109" grpId="0"/>
      <p:bldP spid="113" grpId="0" animBg="1"/>
      <p:bldP spid="117" grpId="0"/>
      <p:bldP spid="144" grpId="0" animBg="1"/>
      <p:bldP spid="150" grpId="0" animBg="1"/>
      <p:bldP spid="170" grpId="0" animBg="1"/>
      <p:bldP spid="176" grpId="0" animBg="1"/>
      <p:bldP spid="177" grpId="0" animBg="1"/>
      <p:bldP spid="178" grpId="0" animBg="1"/>
      <p:bldP spid="187" grpId="0" animBg="1"/>
      <p:bldP spid="188" grpId="0" animBg="1"/>
      <p:bldP spid="190" grpId="0" animBg="1"/>
      <p:bldP spid="195" grpId="0" animBg="1"/>
      <p:bldP spid="196" grpId="0" animBg="1"/>
      <p:bldP spid="198" grpId="0" animBg="1"/>
      <p:bldP spid="1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Gen93 IWLAN DSBP Configuration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607038"/>
            <a:ext cx="3289300" cy="218232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67" y="1065187"/>
            <a:ext cx="4561072" cy="293129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000" dirty="0" smtClean="0"/>
              <a:t>Gen90~Gen92:</a:t>
            </a:r>
          </a:p>
          <a:p>
            <a:pPr marL="742950" lvl="2" indent="-342900"/>
            <a:r>
              <a:rPr lang="en-US" sz="1600" dirty="0" smtClean="0"/>
              <a:t>DSBP information provided by AP DSBP module through system property key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sz="2000" dirty="0"/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000" dirty="0" smtClean="0"/>
              <a:t>Gen93 Objectives</a:t>
            </a:r>
          </a:p>
          <a:p>
            <a:pPr marL="742950" lvl="2" indent="-342900"/>
            <a:r>
              <a:rPr lang="en-US" sz="1600" dirty="0" smtClean="0"/>
              <a:t>DSBP module re-arch from AP to MD/L4C in Gen93</a:t>
            </a:r>
          </a:p>
          <a:p>
            <a:pPr marL="742950" lvl="2" indent="-342900"/>
            <a:r>
              <a:rPr lang="en-US" sz="1600" dirty="0" smtClean="0"/>
              <a:t>MOD_IWLAN operator setting configuration triggered by DSBP update 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2571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175"/>
            <a:ext cx="8229600" cy="850901"/>
          </a:xfrm>
        </p:spPr>
        <p:txBody>
          <a:bodyPr/>
          <a:lstStyle/>
          <a:p>
            <a:r>
              <a:rPr lang="en-US" dirty="0" smtClean="0"/>
              <a:t>Gen93 IWLAN IMS </a:t>
            </a:r>
            <a:r>
              <a:rPr lang="en-US" dirty="0"/>
              <a:t>Configuration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0628" y="938187"/>
            <a:ext cx="8066272" cy="293129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000" dirty="0" smtClean="0"/>
              <a:t>Gen93 IMS Configuration Objectives</a:t>
            </a:r>
          </a:p>
          <a:p>
            <a:pPr marL="742950" lvl="2" indent="-342900"/>
            <a:r>
              <a:rPr lang="en-US" sz="1600" dirty="0" smtClean="0"/>
              <a:t>Maintain service continuity when IMS capability switched</a:t>
            </a:r>
          </a:p>
          <a:p>
            <a:pPr marL="742950" lvl="2" indent="-342900"/>
            <a:r>
              <a:rPr lang="en-US" sz="1600" dirty="0" smtClean="0"/>
              <a:t>AP consolidates </a:t>
            </a:r>
            <a:r>
              <a:rPr lang="en-US" sz="1600" dirty="0"/>
              <a:t>UI_CHANGE and EIMS in single </a:t>
            </a:r>
            <a:r>
              <a:rPr lang="en-US" sz="1600" dirty="0" smtClean="0"/>
              <a:t>AT-CMD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80" y="2306030"/>
            <a:ext cx="4425020" cy="24088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9" y="2226387"/>
            <a:ext cx="3845783" cy="25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>
                <a:solidFill>
                  <a:srgbClr val="0066FF"/>
                </a:solidFill>
              </a:rPr>
              <a:t>Test Procedure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Highlight modifications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RD IT test cases</a:t>
            </a:r>
          </a:p>
          <a:p>
            <a:r>
              <a:rPr lang="en-US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16564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PDN connection setup flow</a:t>
            </a:r>
          </a:p>
          <a:p>
            <a:r>
              <a:rPr lang="en-US" dirty="0" smtClean="0"/>
              <a:t>WFC RAT selection techniques</a:t>
            </a:r>
          </a:p>
          <a:p>
            <a:pPr lvl="1"/>
            <a:r>
              <a:rPr lang="en-US" dirty="0"/>
              <a:t>IMS/MMS PDN </a:t>
            </a:r>
            <a:r>
              <a:rPr lang="en-US" dirty="0" smtClean="0"/>
              <a:t>connection handover b/t 3GPP/WLAN</a:t>
            </a:r>
          </a:p>
          <a:p>
            <a:pPr lvl="1"/>
            <a:r>
              <a:rPr lang="en-US" dirty="0" smtClean="0"/>
              <a:t>Operator specific hysteresis &amp; throttling techniques</a:t>
            </a:r>
          </a:p>
          <a:p>
            <a:r>
              <a:rPr lang="en-US" dirty="0" smtClean="0"/>
              <a:t>SIM hot-plug DSBP</a:t>
            </a:r>
          </a:p>
          <a:p>
            <a:r>
              <a:rPr lang="en-US" dirty="0" smtClean="0"/>
              <a:t>IMSCFG flow (+EIMSCFG</a:t>
            </a:r>
            <a:r>
              <a:rPr lang="en-US" altLang="zh-TW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740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/>
              <a:t>Case Study </a:t>
            </a:r>
            <a:r>
              <a:rPr lang="en-US" smtClean="0"/>
              <a:t>(Jen-Ping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9584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 IT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E/// IOT RD IT basic test cases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Gen93 M3 RD IT test cases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01739"/>
              </p:ext>
            </p:extLst>
          </p:nvPr>
        </p:nvGraphicFramePr>
        <p:xfrm>
          <a:off x="5588758" y="1074874"/>
          <a:ext cx="91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File" showAsIcon="1" r:id="rId3" imgW="914400" imgH="800100" progId="Outlook.FileAttach">
                  <p:embed/>
                </p:oleObj>
              </mc:Choice>
              <mc:Fallback>
                <p:oleObj name="File" showAsIcon="1" r:id="rId3" imgW="914400" imgH="800100" progId="Outlook.FileAttach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758" y="1074874"/>
                        <a:ext cx="914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71" y="1474924"/>
            <a:ext cx="4089816" cy="1442235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84862"/>
              </p:ext>
            </p:extLst>
          </p:nvPr>
        </p:nvGraphicFramePr>
        <p:xfrm>
          <a:off x="5588758" y="3283048"/>
          <a:ext cx="91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" name="Worksheet" showAsIcon="1" r:id="rId7" imgW="914400" imgH="800280" progId="Excel.Sheet.12">
                  <p:embed/>
                </p:oleObj>
              </mc:Choice>
              <mc:Fallback>
                <p:oleObj name="Worksheet" showAsIcon="1" r:id="rId7" imgW="914400" imgH="800280" progId="Excel.Sheet.12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758" y="3283048"/>
                        <a:ext cx="9144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975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>
                <a:solidFill>
                  <a:srgbClr val="0066FF"/>
                </a:solidFill>
              </a:rPr>
              <a:t>Case Study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PDN Connection Activation/Deactivation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PDN Connection Handover </a:t>
            </a:r>
          </a:p>
          <a:p>
            <a:pPr lvl="1"/>
            <a:endParaRPr lang="en-US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4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successfully on MD</a:t>
            </a:r>
          </a:p>
          <a:p>
            <a:endParaRPr lang="en-US" sz="2200" dirty="0"/>
          </a:p>
          <a:p>
            <a:endParaRPr lang="en-US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7" y="1767729"/>
            <a:ext cx="8230313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Failure on MD</a:t>
            </a:r>
          </a:p>
          <a:p>
            <a:pPr lvl="1"/>
            <a:r>
              <a:rPr lang="en-US" sz="1800" dirty="0" smtClean="0"/>
              <a:t>Dispatch to DDM for Analysis</a:t>
            </a:r>
          </a:p>
          <a:p>
            <a:endParaRPr lang="en-US" sz="2200" dirty="0"/>
          </a:p>
          <a:p>
            <a:endParaRPr lang="en-US" sz="2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949247"/>
            <a:ext cx="8114925" cy="18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7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Deactivation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Deactivate PDN connection successfully on MD</a:t>
            </a:r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100332"/>
              </p:ext>
            </p:extLst>
          </p:nvPr>
        </p:nvGraphicFramePr>
        <p:xfrm>
          <a:off x="941163" y="1761200"/>
          <a:ext cx="6267948" cy="1552310"/>
        </p:xfrm>
        <a:graphic>
          <a:graphicData uri="http://schemas.openxmlformats.org/drawingml/2006/table">
            <a:tbl>
              <a:tblPr firstRow="1" firstCol="1" bandRow="1"/>
              <a:tblGrid>
                <a:gridCol w="376706"/>
                <a:gridCol w="485336"/>
                <a:gridCol w="583809"/>
                <a:gridCol w="815926"/>
                <a:gridCol w="1188720"/>
                <a:gridCol w="2817451"/>
              </a:tblGrid>
              <a:tr h="57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1170027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10986024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1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1170029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10986025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[wsem_deact_data_call_req:1435][INFO]: deact req on cid&lt;0&gt;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1170033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10986026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DDM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MSG_ID_IWLAN_DDM_DEACT_DATA_CALL_REQ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1172068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10987236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MSG_ID_IWLAN_DDM_DEACT_DATA_CALL_CNF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51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1172073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10987237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IWLAN_EVHD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MSG_ID_EVHD_WSEM_DEACT_DATA_CALL_CNF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1172074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10987237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79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successfully on </a:t>
            </a:r>
            <a:r>
              <a:rPr lang="en-US" sz="2200" dirty="0" err="1" smtClean="0"/>
              <a:t>WiFi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70077"/>
              </p:ext>
            </p:extLst>
          </p:nvPr>
        </p:nvGraphicFramePr>
        <p:xfrm>
          <a:off x="457200" y="1733548"/>
          <a:ext cx="8032752" cy="1896707"/>
        </p:xfrm>
        <a:graphic>
          <a:graphicData uri="http://schemas.openxmlformats.org/drawingml/2006/table">
            <a:tbl>
              <a:tblPr firstRow="1" firstCol="1" bandRow="1"/>
              <a:tblGrid>
                <a:gridCol w="323852"/>
                <a:gridCol w="444500"/>
                <a:gridCol w="450850"/>
                <a:gridCol w="723900"/>
                <a:gridCol w="1619250"/>
                <a:gridCol w="4470400"/>
              </a:tblGrid>
              <a:tr h="97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1035919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[wsem_parse_request_apn:186]get Wifi apn info &lt;ims&gt;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1035922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IWLAN_WMOB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197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[wsem_act_data_call_with_rpl:1891][INFO]: </a:t>
                      </a:r>
                      <a:r>
                        <a:rPr lang="en-US" sz="8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RAN = &lt;2&gt;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[wsem_act_data_call_wifi_cnf:1138][INFO]: </a:t>
                      </a:r>
                      <a:r>
                        <a:rPr lang="en-US" sz="8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ACT on Wifi result cid-res&lt;1,1&gt;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[wsem_act_data_call_wifi_cnf:1167][INFO]: </a:t>
                      </a:r>
                      <a:r>
                        <a:rPr lang="en-US" sz="8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cid&lt;1&gt; state ready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436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Failure on </a:t>
            </a:r>
            <a:r>
              <a:rPr lang="en-US" sz="2200" dirty="0" err="1" smtClean="0"/>
              <a:t>WiFi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12492"/>
              </p:ext>
            </p:extLst>
          </p:nvPr>
        </p:nvGraphicFramePr>
        <p:xfrm>
          <a:off x="266699" y="1677840"/>
          <a:ext cx="8489951" cy="1646640"/>
        </p:xfrm>
        <a:graphic>
          <a:graphicData uri="http://schemas.openxmlformats.org/drawingml/2006/table">
            <a:tbl>
              <a:tblPr firstRow="1" firstCol="1" bandRow="1"/>
              <a:tblGrid>
                <a:gridCol w="383916"/>
                <a:gridCol w="521547"/>
                <a:gridCol w="565009"/>
                <a:gridCol w="753345"/>
                <a:gridCol w="1847145"/>
                <a:gridCol w="4418989"/>
              </a:tblGrid>
              <a:tr h="523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[wsem_parse_request_apn:182]get Wifi apn info &lt;ims&gt;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IWLAN_WMOB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2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309150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[wsem_act_data_call_with_rpl:1855][INFO]: select RAN = &lt;2&gt;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309152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310987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52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310989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[wsem_act_data_call_wifi_cnf:1116][INFO]: 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ACT on </a:t>
                      </a:r>
                      <a:r>
                        <a:rPr lang="en-US" sz="800" dirty="0" err="1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result </a:t>
                      </a:r>
                      <a:r>
                        <a:rPr lang="en-US" sz="800" dirty="0" err="1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-res&lt;1,0&gt;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310991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[wsem_act_data_call_wifi_cnf:1168][INFO]: 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</a:t>
                      </a:r>
                      <a:r>
                        <a:rPr lang="en-US" sz="800" dirty="0" err="1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&lt;1&gt; state IDEL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311011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173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Deactivation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Deactivate PDN connection successfully on </a:t>
            </a:r>
            <a:r>
              <a:rPr lang="en-US" sz="2200" dirty="0" err="1" smtClean="0"/>
              <a:t>WiFi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88707"/>
              </p:ext>
            </p:extLst>
          </p:nvPr>
        </p:nvGraphicFramePr>
        <p:xfrm>
          <a:off x="457197" y="1620254"/>
          <a:ext cx="8356602" cy="1172496"/>
        </p:xfrm>
        <a:graphic>
          <a:graphicData uri="http://schemas.openxmlformats.org/drawingml/2006/table">
            <a:tbl>
              <a:tblPr firstRow="1" firstCol="1" bandRow="1"/>
              <a:tblGrid>
                <a:gridCol w="361953"/>
                <a:gridCol w="508000"/>
                <a:gridCol w="476250"/>
                <a:gridCol w="673100"/>
                <a:gridCol w="1752600"/>
                <a:gridCol w="4584699"/>
              </a:tblGrid>
              <a:tr h="86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2612243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2749594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MSG_ID_D2PM_IWLAN_DEACT_DATA_CALL_REQ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2612248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2749594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[wsem_deact_data_call_req:1350][INFO]: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&lt;1&gt;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2612252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2749595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MSG_ID_IWLAN_WO_DEACT_DATA_CALL_REQ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2614668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2752428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MSG_ID_IWLAN_WO_DEACT_DATA_CALL_CNF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2614670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2752429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IWLAN_EVHD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MSG_ID_EVHD_WSEM_DEACT_DATA_CALL_CNF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2614671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2752429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32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Rejection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00" y="981341"/>
            <a:ext cx="4832350" cy="3628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IWLAN might reject PDN activation request in following condition</a:t>
            </a:r>
          </a:p>
          <a:p>
            <a:pPr lvl="1"/>
            <a:r>
              <a:rPr lang="en-US" sz="1600" dirty="0" smtClean="0"/>
              <a:t>No available cellular or WLAN network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lvl="1"/>
            <a:r>
              <a:rPr lang="en-US" sz="1600" dirty="0" smtClean="0"/>
              <a:t>&lt;IMS PDN&gt; UI disable IMS Capability</a:t>
            </a:r>
            <a:endParaRPr lang="en-US" sz="1600" dirty="0"/>
          </a:p>
          <a:p>
            <a:pPr lvl="1"/>
            <a:endParaRPr lang="en-US" sz="18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28601" y="1869602"/>
          <a:ext cx="4248149" cy="477774"/>
        </p:xfrm>
        <a:graphic>
          <a:graphicData uri="http://schemas.openxmlformats.org/drawingml/2006/table">
            <a:tbl>
              <a:tblPr firstRow="1" firstCol="1" bandRow="1"/>
              <a:tblGrid>
                <a:gridCol w="300141"/>
                <a:gridCol w="669545"/>
                <a:gridCol w="327846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ATP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MSG_ID_ATP_IWLAN_L4_CELLTECH_URCRPT_REQ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[wans_update_cellinfo:210]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recv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Cell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state info:1, tech info:4096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601" y="2413784"/>
          <a:ext cx="4248149" cy="796290"/>
        </p:xfrm>
        <a:graphic>
          <a:graphicData uri="http://schemas.openxmlformats.org/drawingml/2006/table">
            <a:tbl>
              <a:tblPr firstRow="1" firstCol="1" bandRow="1"/>
              <a:tblGrid>
                <a:gridCol w="297715"/>
                <a:gridCol w="749594"/>
                <a:gridCol w="3200840"/>
              </a:tblGrid>
              <a:tr h="87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ATP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MSG_ID_ATP_IWLAN_EWIFIEN_REQ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[wans_set_wifiui_state:1049]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recv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UI On/OFF info: 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ATP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MSG_ID_ATP_IWLAN_EWIFIASC_REQ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[wans_set_wifisrv_state:699]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recv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assoc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info: 1,566f574946492d415033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601" y="3745799"/>
          <a:ext cx="3086100" cy="318516"/>
        </p:xfrm>
        <a:graphic>
          <a:graphicData uri="http://schemas.openxmlformats.org/drawingml/2006/table">
            <a:tbl>
              <a:tblPr firstRow="1" firstCol="1" bandRow="1"/>
              <a:tblGrid>
                <a:gridCol w="254000"/>
                <a:gridCol w="698500"/>
                <a:gridCol w="213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ATP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MSG_ID_ATP_IWLAN_L4_IMSCFG_IND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</a:tbl>
          </a:graphicData>
        </a:graphic>
      </p:graphicFrame>
      <p:pic>
        <p:nvPicPr>
          <p:cNvPr id="14" name="圖片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064315"/>
            <a:ext cx="4248149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768850" y="1532456"/>
          <a:ext cx="4289466" cy="1700906"/>
        </p:xfrm>
        <a:graphic>
          <a:graphicData uri="http://schemas.openxmlformats.org/drawingml/2006/table">
            <a:tbl>
              <a:tblPr firstRow="1" firstCol="1" bandRow="1"/>
              <a:tblGrid>
                <a:gridCol w="287798"/>
                <a:gridCol w="393895"/>
                <a:gridCol w="436098"/>
                <a:gridCol w="464234"/>
                <a:gridCol w="654148"/>
                <a:gridCol w="2053293"/>
              </a:tblGrid>
              <a:tr h="37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1267731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IWLAN_WMOB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241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[wsem_rpl_update_ind:1926]PDN RPL for type(2) is &lt;0&gt;:1st(254)2nd(254)//&lt;1&gt;:1st(254)2nd(254)//&lt;2&gt;:1st(254)2nd(254)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[wsem_rpl_update_ind:1942][INFO]: use RPL type &lt;2&gt; to ACT PDN cid&lt;1&gt;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[wsem_act_data_call_with_rpl:2080][INFO]: </a:t>
                      </a:r>
                      <a:r>
                        <a:rPr lang="en-US" sz="6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RAN = &lt;254&gt;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[wsem_act_data_call_with_rpl:2128] </a:t>
                      </a:r>
                      <a:r>
                        <a:rPr lang="en-US" sz="6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reject RAN selection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1267751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MSG_ID_D2PM_IWLAN_ACT_DATA_CALL_REJECT_CNF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93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Handover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26" y="981341"/>
            <a:ext cx="4832350" cy="3628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PDN Handover from Cellular to </a:t>
            </a:r>
            <a:r>
              <a:rPr lang="en-US" sz="1600" dirty="0" err="1" smtClean="0"/>
              <a:t>WiFi</a:t>
            </a:r>
            <a:endParaRPr lang="en-US" sz="16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1600" dirty="0" smtClean="0"/>
          </a:p>
          <a:p>
            <a:r>
              <a:rPr lang="en-US" sz="1600" dirty="0" smtClean="0"/>
              <a:t>PDN </a:t>
            </a:r>
            <a:r>
              <a:rPr lang="en-US" sz="1600" dirty="0"/>
              <a:t>Handover from </a:t>
            </a:r>
            <a:r>
              <a:rPr lang="en-US" sz="1600" dirty="0" err="1" smtClean="0"/>
              <a:t>WiFi</a:t>
            </a:r>
            <a:r>
              <a:rPr lang="en-US" sz="1600" dirty="0" smtClean="0"/>
              <a:t> to Cellular</a:t>
            </a:r>
            <a:endParaRPr lang="en-US" sz="1600" dirty="0"/>
          </a:p>
          <a:p>
            <a:endParaRPr lang="en-US" sz="1600" dirty="0"/>
          </a:p>
          <a:p>
            <a:pPr lvl="1"/>
            <a:endParaRPr lang="en-US" sz="1800" dirty="0" smtClean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46274"/>
              </p:ext>
            </p:extLst>
          </p:nvPr>
        </p:nvGraphicFramePr>
        <p:xfrm>
          <a:off x="1240076" y="1369496"/>
          <a:ext cx="6945005" cy="1598332"/>
        </p:xfrm>
        <a:graphic>
          <a:graphicData uri="http://schemas.openxmlformats.org/drawingml/2006/table">
            <a:tbl>
              <a:tblPr firstRow="1" firstCol="1" bandRow="1"/>
              <a:tblGrid>
                <a:gridCol w="327363"/>
                <a:gridCol w="425750"/>
                <a:gridCol w="425750"/>
                <a:gridCol w="629370"/>
                <a:gridCol w="1610447"/>
                <a:gridCol w="3526325"/>
              </a:tblGrid>
              <a:tr h="846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[wsem_rpl_update_ind:1860]PDN RPL for type(2) is 1st(2)2nd(1)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[wsem_rpl_update_ind:1888][INFO]PDN </a:t>
                      </a:r>
                      <a:r>
                        <a:rPr lang="en-US" sz="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&lt;1&gt;policy&lt;2&gt; is not on 1stRPL_POLICY_RAN&lt;2&gt; check if H.O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1009754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MSG_ID_D2PM_IWLAN_GET_PDN_PROFILE_RSP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2858655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MSG_ID_IWLAN_WO_ACT_DATA_CALL_CNF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1066526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[wsem_act_data_call_wifi_cnf:1230][INFO]: PDN ACT on Wifi result cid-res&lt;1,1&gt;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1066533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[wsem_update_pdninfo_wificnf:518]PDN cid&lt;1&gt; protocol update to &lt;1&gt;//&lt;1&gt;&lt;0&gt;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58672"/>
              </p:ext>
            </p:extLst>
          </p:nvPr>
        </p:nvGraphicFramePr>
        <p:xfrm>
          <a:off x="1240075" y="3410642"/>
          <a:ext cx="6945006" cy="1569624"/>
        </p:xfrm>
        <a:graphic>
          <a:graphicData uri="http://schemas.openxmlformats.org/drawingml/2006/table">
            <a:tbl>
              <a:tblPr firstRow="1" firstCol="1" bandRow="1"/>
              <a:tblGrid>
                <a:gridCol w="412877"/>
                <a:gridCol w="414997"/>
                <a:gridCol w="429064"/>
                <a:gridCol w="597877"/>
                <a:gridCol w="1610751"/>
                <a:gridCol w="3479440"/>
              </a:tblGrid>
              <a:tr h="33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1066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1192155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[wsem_rpl_update_ind:1888][INFO]PDN cid&lt;1&gt;policy&lt;1&gt; is not on 1stRPL_POLICY_RAN&lt;1&gt; check if H.O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MSG_ID_D2PM_IWLAN_GET_PDN_PROFILE_RSP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[wsem_get_pdn_profile_rsp:2095]recv H.O profile for cid&lt;1&gt;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DDM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MSG_ID_IWLAN_DDM_ACT_DATA_CALL_REQ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1201873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MSG_ID_IWLAN_DDM_ACT_DATA_CALL_CNF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89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[wsem_act_data_call_mobile_cnf:1122][INFO]: PDN Act on Mobile result cid-res &lt;1,0&gt;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[wsem_update_pdninfo_cellcnf:481]PDN cid&lt;1&gt; protocol update to &lt;1&gt;//&lt;1&gt;&lt;0&gt;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</a:tbl>
          </a:graphicData>
        </a:graphic>
      </p:graphicFrame>
      <p:grpSp>
        <p:nvGrpSpPr>
          <p:cNvPr id="36" name="群組 35"/>
          <p:cNvGrpSpPr/>
          <p:nvPr/>
        </p:nvGrpSpPr>
        <p:grpSpPr>
          <a:xfrm>
            <a:off x="1240075" y="935502"/>
            <a:ext cx="7696769" cy="2958611"/>
            <a:chOff x="1240075" y="914400"/>
            <a:chExt cx="7696769" cy="2958611"/>
          </a:xfrm>
        </p:grpSpPr>
        <p:sp>
          <p:nvSpPr>
            <p:cNvPr id="33" name="矩形 32"/>
            <p:cNvSpPr/>
            <p:nvPr/>
          </p:nvSpPr>
          <p:spPr>
            <a:xfrm>
              <a:off x="1240075" y="1466850"/>
              <a:ext cx="6945006" cy="558800"/>
            </a:xfrm>
            <a:prstGeom prst="rect">
              <a:avLst/>
            </a:prstGeom>
            <a:solidFill>
              <a:srgbClr val="BFBFBF">
                <a:alpha val="74118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40076" y="2146992"/>
              <a:ext cx="6945006" cy="568904"/>
            </a:xfrm>
            <a:prstGeom prst="rect">
              <a:avLst/>
            </a:prstGeom>
            <a:solidFill>
              <a:srgbClr val="BFBFBF">
                <a:alpha val="74118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40075" y="2830254"/>
              <a:ext cx="6945006" cy="147185"/>
            </a:xfrm>
            <a:prstGeom prst="rect">
              <a:avLst/>
            </a:prstGeom>
            <a:solidFill>
              <a:srgbClr val="BFBFBF">
                <a:alpha val="74118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5483225" y="2837169"/>
              <a:ext cx="3453619" cy="1035842"/>
              <a:chOff x="5472332" y="3036755"/>
              <a:chExt cx="3453619" cy="1035842"/>
            </a:xfrm>
          </p:grpSpPr>
          <p:pic>
            <p:nvPicPr>
              <p:cNvPr id="22" name="圖片 21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72332" y="3036755"/>
                <a:ext cx="3453619" cy="1035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矩形 24"/>
              <p:cNvSpPr/>
              <p:nvPr/>
            </p:nvSpPr>
            <p:spPr>
              <a:xfrm>
                <a:off x="5610225" y="3664789"/>
                <a:ext cx="2349304" cy="743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6208541" y="3612578"/>
                <a:ext cx="17021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rgbClr val="FF0000"/>
                    </a:solidFill>
                  </a:rPr>
                  <a:t>Handover end indication</a:t>
                </a:r>
                <a:endParaRPr lang="en-US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208541" y="3710955"/>
                <a:ext cx="170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rgbClr val="0066FF"/>
                    </a:solidFill>
                  </a:rPr>
                  <a:t>Handover success: 1, </a:t>
                </a:r>
              </a:p>
              <a:p>
                <a:r>
                  <a:rPr lang="en-US" sz="600" dirty="0" smtClean="0">
                    <a:solidFill>
                      <a:srgbClr val="0066FF"/>
                    </a:solidFill>
                  </a:rPr>
                  <a:t>Handover failure: 0</a:t>
                </a:r>
                <a:endParaRPr lang="en-US" sz="600" dirty="0"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5610225" y="3849455"/>
                <a:ext cx="416719" cy="0"/>
              </a:xfrm>
              <a:prstGeom prst="line">
                <a:avLst/>
              </a:prstGeom>
              <a:ln w="12700">
                <a:solidFill>
                  <a:srgbClr val="00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/>
            <p:cNvGrpSpPr/>
            <p:nvPr/>
          </p:nvGrpSpPr>
          <p:grpSpPr>
            <a:xfrm>
              <a:off x="5419921" y="914400"/>
              <a:ext cx="3516923" cy="885385"/>
              <a:chOff x="5472332" y="290033"/>
              <a:chExt cx="3516923" cy="885385"/>
            </a:xfrm>
          </p:grpSpPr>
          <p:pic>
            <p:nvPicPr>
              <p:cNvPr id="21" name="圖片 20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72332" y="290033"/>
                <a:ext cx="3516923" cy="885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文字方塊 22"/>
              <p:cNvSpPr txBox="1"/>
              <p:nvPr/>
            </p:nvSpPr>
            <p:spPr>
              <a:xfrm>
                <a:off x="6056141" y="782141"/>
                <a:ext cx="17021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rgbClr val="FF0000"/>
                    </a:solidFill>
                  </a:rPr>
                  <a:t>Handover start indication</a:t>
                </a:r>
                <a:endParaRPr lang="en-US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49705" y="840011"/>
                <a:ext cx="2349304" cy="743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711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- </a:t>
            </a:r>
            <a:r>
              <a:rPr lang="en-US" dirty="0">
                <a:solidFill>
                  <a:srgbClr val="0066FF"/>
                </a:solidFill>
              </a:rPr>
              <a:t>I</a:t>
            </a:r>
            <a:r>
              <a:rPr lang="en-US" dirty="0"/>
              <a:t>nterworking </a:t>
            </a:r>
            <a:r>
              <a:rPr lang="en-US" dirty="0" smtClean="0">
                <a:solidFill>
                  <a:srgbClr val="0066FF"/>
                </a:solidFill>
              </a:rPr>
              <a:t>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25"/>
            <a:ext cx="5712263" cy="347840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IWLAN Functionality</a:t>
            </a:r>
          </a:p>
          <a:p>
            <a:pPr lvl="1"/>
            <a:r>
              <a:rPr lang="en-US" sz="1800" dirty="0" smtClean="0"/>
              <a:t>Setup data call RAT selection</a:t>
            </a:r>
          </a:p>
          <a:p>
            <a:pPr lvl="1"/>
            <a:r>
              <a:rPr lang="en-US" sz="1800" dirty="0" smtClean="0"/>
              <a:t>Traffic steering PDN connection b/t WLAN and MD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MP0.25/MP0.5 WFC operators</a:t>
            </a:r>
          </a:p>
          <a:p>
            <a:pPr lvl="1"/>
            <a:r>
              <a:rPr lang="en-US" sz="1800" dirty="0" smtClean="0"/>
              <a:t>India/RJIL</a:t>
            </a:r>
          </a:p>
          <a:p>
            <a:pPr lvl="1"/>
            <a:r>
              <a:rPr lang="en-US" sz="1800" dirty="0" smtClean="0"/>
              <a:t>Taiwan/APTG, FET</a:t>
            </a:r>
          </a:p>
          <a:p>
            <a:pPr lvl="1"/>
            <a:r>
              <a:rPr lang="en-US" sz="1800" dirty="0" smtClean="0"/>
              <a:t>Thailand/AIS, True, DTAC</a:t>
            </a:r>
          </a:p>
          <a:p>
            <a:r>
              <a:rPr lang="en-US" sz="2200" dirty="0" smtClean="0"/>
              <a:t>IWLAN service is NOT yet activated in China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263" y="1079525"/>
            <a:ext cx="3124080" cy="35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0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Handover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26" y="868800"/>
            <a:ext cx="4832350" cy="369157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Misc</a:t>
            </a:r>
            <a:r>
              <a:rPr lang="en-US" sz="1600" dirty="0" smtClean="0"/>
              <a:t> Log Information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46467"/>
              </p:ext>
            </p:extLst>
          </p:nvPr>
        </p:nvGraphicFramePr>
        <p:xfrm>
          <a:off x="351692" y="1292369"/>
          <a:ext cx="8517987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421"/>
                <a:gridCol w="6774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Handover Metrics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</a:t>
                      </a:r>
                      <a:r>
                        <a:rPr lang="en-US" sz="1200" baseline="0" dirty="0" smtClean="0"/>
                        <a:t> information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WFC</a:t>
                      </a:r>
                      <a:r>
                        <a:rPr lang="en-US" sz="1200" baseline="0" dirty="0" smtClean="0"/>
                        <a:t> preference mode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WFC/</a:t>
                      </a:r>
                      <a:r>
                        <a:rPr lang="en-US" sz="1200" dirty="0" err="1" smtClean="0"/>
                        <a:t>VoLTE</a:t>
                      </a:r>
                      <a:r>
                        <a:rPr lang="en-US" sz="1200" baseline="0" dirty="0" smtClean="0"/>
                        <a:t> UI on/off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Cellular Quality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WiFi</a:t>
                      </a:r>
                      <a:r>
                        <a:rPr lang="en-US" sz="1200" dirty="0" smtClean="0"/>
                        <a:t> Signal Quality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66" y="1766749"/>
            <a:ext cx="5384629" cy="57453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94560"/>
              </p:ext>
            </p:extLst>
          </p:nvPr>
        </p:nvGraphicFramePr>
        <p:xfrm>
          <a:off x="2226066" y="2471645"/>
          <a:ext cx="3086100" cy="318516"/>
        </p:xfrm>
        <a:graphic>
          <a:graphicData uri="http://schemas.openxmlformats.org/drawingml/2006/table">
            <a:tbl>
              <a:tblPr firstRow="1" firstCol="1" bandRow="1"/>
              <a:tblGrid>
                <a:gridCol w="254000"/>
                <a:gridCol w="698500"/>
                <a:gridCol w="213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ATP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MSG_ID_ATP_IWLAN_L4_IMSCFG_IND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</a:tbl>
          </a:graphicData>
        </a:graphic>
      </p:graphicFrame>
      <p:pic>
        <p:nvPicPr>
          <p:cNvPr id="9" name="圖片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7575" y="2620331"/>
            <a:ext cx="3615495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67" y="3495057"/>
            <a:ext cx="5068032" cy="8425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119" y="4400484"/>
            <a:ext cx="4688204" cy="4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Re-arch  R&amp;R</a:t>
            </a:r>
            <a:endParaRPr lang="en-US" dirty="0"/>
          </a:p>
        </p:txBody>
      </p:sp>
      <p:pic>
        <p:nvPicPr>
          <p:cNvPr id="253" name="圖片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24" y="877025"/>
            <a:ext cx="6073865" cy="3843916"/>
          </a:xfrm>
          <a:prstGeom prst="rect">
            <a:avLst/>
          </a:prstGeom>
        </p:spPr>
      </p:pic>
      <p:sp>
        <p:nvSpPr>
          <p:cNvPr id="254" name="圓角矩形 253"/>
          <p:cNvSpPr/>
          <p:nvPr/>
        </p:nvSpPr>
        <p:spPr>
          <a:xfrm>
            <a:off x="6568224" y="1930380"/>
            <a:ext cx="1046130" cy="3516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IMS: </a:t>
            </a:r>
            <a:r>
              <a:rPr lang="en-US" sz="800" dirty="0" err="1" smtClean="0">
                <a:solidFill>
                  <a:schemeClr val="tx1"/>
                </a:solidFill>
              </a:rPr>
              <a:t>Kaiwen.Liu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Non-IMS: </a:t>
            </a:r>
            <a:r>
              <a:rPr lang="en-US" sz="800" dirty="0" err="1" smtClean="0">
                <a:solidFill>
                  <a:schemeClr val="tx1"/>
                </a:solidFill>
              </a:rPr>
              <a:t>Ben.Liao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/>
          <p:nvPr/>
        </p:nvCxnSpPr>
        <p:spPr>
          <a:xfrm>
            <a:off x="6254026" y="1941116"/>
            <a:ext cx="318437" cy="7737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圓角矩形 256"/>
          <p:cNvSpPr/>
          <p:nvPr/>
        </p:nvSpPr>
        <p:spPr>
          <a:xfrm>
            <a:off x="3890254" y="3779903"/>
            <a:ext cx="942967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Mingchun.Cheng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圓角矩形 265"/>
          <p:cNvSpPr/>
          <p:nvPr/>
        </p:nvSpPr>
        <p:spPr>
          <a:xfrm>
            <a:off x="2347050" y="3791245"/>
            <a:ext cx="685062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Yuhhua.Hu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圓角矩形 266"/>
          <p:cNvSpPr/>
          <p:nvPr/>
        </p:nvSpPr>
        <p:spPr>
          <a:xfrm>
            <a:off x="662519" y="4046808"/>
            <a:ext cx="709810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Kevin.Tseng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圓角矩形 268"/>
          <p:cNvSpPr/>
          <p:nvPr/>
        </p:nvSpPr>
        <p:spPr>
          <a:xfrm>
            <a:off x="2002176" y="1937554"/>
            <a:ext cx="689749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Stella.Yang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0" name="圓角矩形 269"/>
          <p:cNvSpPr/>
          <p:nvPr/>
        </p:nvSpPr>
        <p:spPr>
          <a:xfrm>
            <a:off x="3863200" y="4593159"/>
            <a:ext cx="689749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Tim-</a:t>
            </a:r>
            <a:r>
              <a:rPr lang="en-US" sz="800" dirty="0" err="1" smtClean="0">
                <a:solidFill>
                  <a:schemeClr val="tx1"/>
                </a:solidFill>
              </a:rPr>
              <a:t>YW.Liu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09996" y="33848"/>
            <a:ext cx="7450891" cy="283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771" y="201651"/>
            <a:ext cx="3155659" cy="136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560" y="684216"/>
            <a:ext cx="1360800" cy="28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941" y="902763"/>
            <a:ext cx="1360800" cy="28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CallCtrlDispatcher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6571" y="225676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ImsService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34580" y="201651"/>
            <a:ext cx="3735650" cy="136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6551" y="737266"/>
            <a:ext cx="1656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Connectivity 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76355" y="727658"/>
            <a:ext cx="1656000" cy="366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6551" y="1145134"/>
            <a:ext cx="1656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Telephony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2300" y="1132461"/>
            <a:ext cx="1360800" cy="28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Offload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5873" y="214525"/>
            <a:ext cx="238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Android Framework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6055" y="18708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2771" y="1714617"/>
            <a:ext cx="2302306" cy="9978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89229" y="3966800"/>
            <a:ext cx="955174" cy="226061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Framework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84875" y="4232409"/>
            <a:ext cx="955174" cy="226061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Native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84874" y="4502374"/>
            <a:ext cx="955174" cy="226061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MD/WiFi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0616" y="1818581"/>
            <a:ext cx="889000" cy="344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VoLTE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UA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0616" y="2226407"/>
            <a:ext cx="889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IMCB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4460" y="2235932"/>
            <a:ext cx="889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WFCA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6327" y="1746519"/>
            <a:ext cx="5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IMS</a:t>
            </a:r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2598163" y="1717944"/>
            <a:ext cx="869494" cy="994548"/>
            <a:chOff x="4418800" y="1784850"/>
            <a:chExt cx="742950" cy="997875"/>
          </a:xfrm>
        </p:grpSpPr>
        <p:sp>
          <p:nvSpPr>
            <p:cNvPr id="31" name="Rectangle 30"/>
            <p:cNvSpPr/>
            <p:nvPr/>
          </p:nvSpPr>
          <p:spPr>
            <a:xfrm>
              <a:off x="4418800" y="1784850"/>
              <a:ext cx="742950" cy="997875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70885" y="2086583"/>
              <a:ext cx="677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RIL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76355" y="1137233"/>
            <a:ext cx="1656000" cy="366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12550" y="1717944"/>
            <a:ext cx="2249557" cy="9978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38433" y="1819235"/>
            <a:ext cx="8136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HAL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44782" y="2266910"/>
            <a:ext cx="8136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Driver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7036665" y="2091234"/>
            <a:ext cx="7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09996" y="3066793"/>
            <a:ext cx="5191888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34026" y="3053665"/>
            <a:ext cx="2126862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817973" y="303136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5873" y="308584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20491" y="3116991"/>
            <a:ext cx="765382" cy="32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ATP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96085" y="4170979"/>
            <a:ext cx="630780" cy="31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L4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22599" y="3521155"/>
            <a:ext cx="720000" cy="28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D2PM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18640" y="3841099"/>
            <a:ext cx="720000" cy="28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DDM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44460" y="4489225"/>
            <a:ext cx="774583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ERRC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7402" y="3239175"/>
            <a:ext cx="932214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IMC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72612" y="1819034"/>
            <a:ext cx="72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LWAd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77372" y="2269721"/>
            <a:ext cx="72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LWId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22455" y="3467448"/>
            <a:ext cx="813600" cy="85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FW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cxnSp>
        <p:nvCxnSpPr>
          <p:cNvPr id="67" name="Shape 64"/>
          <p:cNvCxnSpPr>
            <a:stCxn id="104" idx="2"/>
            <a:endCxn id="81" idx="6"/>
          </p:cNvCxnSpPr>
          <p:nvPr/>
        </p:nvCxnSpPr>
        <p:spPr>
          <a:xfrm rot="10800000" flipV="1">
            <a:off x="2898410" y="3187020"/>
            <a:ext cx="468306" cy="39166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hape 64"/>
          <p:cNvCxnSpPr>
            <a:stCxn id="317" idx="4"/>
            <a:endCxn id="104" idx="0"/>
          </p:cNvCxnSpPr>
          <p:nvPr/>
        </p:nvCxnSpPr>
        <p:spPr>
          <a:xfrm rot="16200000" flipH="1">
            <a:off x="3024669" y="2780114"/>
            <a:ext cx="637869" cy="1096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hape 64"/>
          <p:cNvCxnSpPr>
            <a:stCxn id="53" idx="1"/>
            <a:endCxn id="98" idx="4"/>
          </p:cNvCxnSpPr>
          <p:nvPr/>
        </p:nvCxnSpPr>
        <p:spPr>
          <a:xfrm rot="10800000" flipV="1">
            <a:off x="2545078" y="3981499"/>
            <a:ext cx="773563" cy="239320"/>
          </a:xfrm>
          <a:prstGeom prst="bentConnector4">
            <a:avLst>
              <a:gd name="adj1" fmla="val 18891"/>
              <a:gd name="adj2" fmla="val 195521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366716" y="3153877"/>
            <a:ext cx="63430" cy="66288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hape 64"/>
          <p:cNvCxnSpPr>
            <a:stCxn id="52" idx="0"/>
            <a:endCxn id="104" idx="4"/>
          </p:cNvCxnSpPr>
          <p:nvPr/>
        </p:nvCxnSpPr>
        <p:spPr>
          <a:xfrm rot="16200000" flipV="1">
            <a:off x="3390020" y="3228576"/>
            <a:ext cx="300990" cy="28416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hape 64"/>
          <p:cNvCxnSpPr>
            <a:stCxn id="50" idx="1"/>
            <a:endCxn id="53" idx="3"/>
          </p:cNvCxnSpPr>
          <p:nvPr/>
        </p:nvCxnSpPr>
        <p:spPr>
          <a:xfrm rot="10800000">
            <a:off x="4038641" y="3981499"/>
            <a:ext cx="257445" cy="34788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hape 64"/>
          <p:cNvCxnSpPr>
            <a:stCxn id="54" idx="0"/>
            <a:endCxn id="136" idx="4"/>
          </p:cNvCxnSpPr>
          <p:nvPr/>
        </p:nvCxnSpPr>
        <p:spPr>
          <a:xfrm rot="5400000" flipH="1" flipV="1">
            <a:off x="1784185" y="4268392"/>
            <a:ext cx="268401" cy="17326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17402" y="3722536"/>
            <a:ext cx="932214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LTE_CSR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20490" y="4489001"/>
            <a:ext cx="720000" cy="2772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800" b="1" kern="0" dirty="0" smtClean="0">
                <a:solidFill>
                  <a:schemeClr val="bg1"/>
                </a:solidFill>
                <a:latin typeface="Calibri Light"/>
              </a:rPr>
              <a:t>WO_S2b</a:t>
            </a:r>
          </a:p>
          <a:p>
            <a:pPr algn="ctr" defTabSz="914400"/>
            <a:r>
              <a:rPr lang="en-US" altLang="zh-TW" sz="800" b="1" kern="0" dirty="0" smtClean="0">
                <a:solidFill>
                  <a:schemeClr val="bg1"/>
                </a:solidFill>
                <a:latin typeface="Calibri Light"/>
              </a:rPr>
              <a:t>MD</a:t>
            </a:r>
            <a:endParaRPr lang="en-US" altLang="zh-TW" sz="800" b="1" kern="0" dirty="0">
              <a:solidFill>
                <a:schemeClr val="bg1"/>
              </a:solidFill>
              <a:latin typeface="Calibri Light"/>
            </a:endParaRPr>
          </a:p>
        </p:txBody>
      </p:sp>
      <p:cxnSp>
        <p:nvCxnSpPr>
          <p:cNvPr id="180" name="Shape 64"/>
          <p:cNvCxnSpPr>
            <a:stCxn id="178" idx="1"/>
            <a:endCxn id="179" idx="4"/>
          </p:cNvCxnSpPr>
          <p:nvPr/>
        </p:nvCxnSpPr>
        <p:spPr>
          <a:xfrm rot="10800000">
            <a:off x="2301746" y="4220825"/>
            <a:ext cx="1018745" cy="406777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2" idx="1"/>
            <a:endCxn id="84" idx="6"/>
          </p:cNvCxnSpPr>
          <p:nvPr/>
        </p:nvCxnSpPr>
        <p:spPr>
          <a:xfrm rot="10800000" flipV="1">
            <a:off x="2898409" y="3661555"/>
            <a:ext cx="424190" cy="35015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hape 64"/>
          <p:cNvCxnSpPr>
            <a:stCxn id="145" idx="3"/>
            <a:endCxn id="146" idx="2"/>
          </p:cNvCxnSpPr>
          <p:nvPr/>
        </p:nvCxnSpPr>
        <p:spPr>
          <a:xfrm>
            <a:off x="1349616" y="3938536"/>
            <a:ext cx="333651" cy="1394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hape 279"/>
          <p:cNvCxnSpPr>
            <a:stCxn id="284" idx="4"/>
            <a:endCxn id="313" idx="0"/>
          </p:cNvCxnSpPr>
          <p:nvPr/>
        </p:nvCxnSpPr>
        <p:spPr>
          <a:xfrm rot="5400000">
            <a:off x="3357323" y="1318463"/>
            <a:ext cx="779205" cy="329728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5363853" y="2511216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hape 279"/>
          <p:cNvCxnSpPr>
            <a:stCxn id="59" idx="1"/>
            <a:endCxn id="284" idx="0"/>
          </p:cNvCxnSpPr>
          <p:nvPr/>
        </p:nvCxnSpPr>
        <p:spPr>
          <a:xfrm rot="10800000" flipV="1">
            <a:off x="5395568" y="1999034"/>
            <a:ext cx="277044" cy="512182"/>
          </a:xfrm>
          <a:prstGeom prst="bentConnector2">
            <a:avLst/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hape 279"/>
          <p:cNvCxnSpPr>
            <a:stCxn id="60" idx="1"/>
            <a:endCxn id="284" idx="6"/>
          </p:cNvCxnSpPr>
          <p:nvPr/>
        </p:nvCxnSpPr>
        <p:spPr>
          <a:xfrm rot="10800000" flipV="1">
            <a:off x="5427284" y="2449720"/>
            <a:ext cx="250089" cy="94639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/>
          <p:cNvGrpSpPr/>
          <p:nvPr/>
        </p:nvGrpSpPr>
        <p:grpSpPr>
          <a:xfrm>
            <a:off x="1683267" y="3356709"/>
            <a:ext cx="1215143" cy="864115"/>
            <a:chOff x="1683267" y="3356709"/>
            <a:chExt cx="1215143" cy="864115"/>
          </a:xfrm>
        </p:grpSpPr>
        <p:sp>
          <p:nvSpPr>
            <p:cNvPr id="51" name="Rectangle 50"/>
            <p:cNvSpPr/>
            <p:nvPr/>
          </p:nvSpPr>
          <p:spPr>
            <a:xfrm>
              <a:off x="1714982" y="3391038"/>
              <a:ext cx="1151713" cy="796637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sz="1200" kern="0" dirty="0">
                <a:latin typeface="Calibri Light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34980" y="3545546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34980" y="3978568"/>
              <a:ext cx="63429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513362" y="4154530"/>
              <a:ext cx="63430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973304" y="4154535"/>
              <a:ext cx="63430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683267" y="4044857"/>
              <a:ext cx="63430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59043" y="3611829"/>
              <a:ext cx="576000" cy="189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EVHD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73304" y="3391038"/>
              <a:ext cx="662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IWLAN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026602" y="3773202"/>
              <a:ext cx="576000" cy="189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WSEM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179002" y="3925602"/>
              <a:ext cx="576000" cy="189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WMOB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270030" y="4154536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2481647" y="3356709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2066566" y="3356709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Oval 316"/>
          <p:cNvSpPr/>
          <p:nvPr/>
        </p:nvSpPr>
        <p:spPr>
          <a:xfrm>
            <a:off x="3257060" y="2449720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hape 279"/>
          <p:cNvCxnSpPr>
            <a:stCxn id="62" idx="1"/>
            <a:endCxn id="277" idx="0"/>
          </p:cNvCxnSpPr>
          <p:nvPr/>
        </p:nvCxnSpPr>
        <p:spPr>
          <a:xfrm rot="10800000">
            <a:off x="2513363" y="3356709"/>
            <a:ext cx="3609093" cy="539490"/>
          </a:xfrm>
          <a:prstGeom prst="bentConnector4">
            <a:avLst>
              <a:gd name="adj1" fmla="val 14988"/>
              <a:gd name="adj2" fmla="val 164443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510898" y="1717942"/>
            <a:ext cx="1841090" cy="997875"/>
            <a:chOff x="3497363" y="1714616"/>
            <a:chExt cx="1841090" cy="997875"/>
          </a:xfrm>
        </p:grpSpPr>
        <p:sp>
          <p:nvSpPr>
            <p:cNvPr id="21" name="Rectangle 20"/>
            <p:cNvSpPr/>
            <p:nvPr/>
          </p:nvSpPr>
          <p:spPr>
            <a:xfrm>
              <a:off x="3497363" y="1714616"/>
              <a:ext cx="1759086" cy="997875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06713" y="1784495"/>
              <a:ext cx="83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ePDG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49625" y="1790005"/>
              <a:ext cx="7524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ePDGd</a:t>
              </a:r>
              <a:endParaRPr lang="en-US" sz="12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49623" y="2209260"/>
              <a:ext cx="750965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StrongSwan</a:t>
              </a:r>
              <a:endParaRPr lang="en-US" sz="9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49899" y="2215703"/>
              <a:ext cx="751611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 Light" pitchFamily="34" charset="0"/>
                  <a:cs typeface="Arial" pitchFamily="34" charset="0"/>
                </a:rPr>
                <a:t>WO_S2b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 Light" pitchFamily="34" charset="0"/>
                  <a:cs typeface="Arial" pitchFamily="34" charset="0"/>
                </a:rPr>
                <a:t>Native</a:t>
              </a:r>
              <a:endParaRPr lang="en-US" sz="1000" b="1" dirty="0">
                <a:solidFill>
                  <a:schemeClr val="bg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5028413" y="2553262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36477" y="2176999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hape 64"/>
            <p:cNvCxnSpPr>
              <a:stCxn id="34" idx="3"/>
              <a:endCxn id="87" idx="0"/>
            </p:cNvCxnSpPr>
            <p:nvPr/>
          </p:nvCxnSpPr>
          <p:spPr>
            <a:xfrm>
              <a:off x="4402025" y="1970005"/>
              <a:ext cx="166167" cy="206994"/>
            </a:xfrm>
            <a:prstGeom prst="bentConnector2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hape 64"/>
          <p:cNvCxnSpPr>
            <a:stCxn id="196" idx="4"/>
            <a:endCxn id="178" idx="3"/>
          </p:cNvCxnSpPr>
          <p:nvPr/>
        </p:nvCxnSpPr>
        <p:spPr>
          <a:xfrm rot="5400000">
            <a:off x="3554715" y="3108652"/>
            <a:ext cx="2004725" cy="1033173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318641" y="4165718"/>
            <a:ext cx="720000" cy="28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050" kern="0" dirty="0" smtClean="0">
                <a:latin typeface="Calibri Light"/>
              </a:rPr>
              <a:t>SIMMGR</a:t>
            </a:r>
            <a:endParaRPr lang="en-US" altLang="zh-TW" sz="1050" kern="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3563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Re-arch  R&amp;R</a:t>
            </a:r>
            <a:endParaRPr lang="en-US" dirty="0"/>
          </a:p>
        </p:txBody>
      </p:sp>
      <p:sp>
        <p:nvSpPr>
          <p:cNvPr id="89" name="Rectangle 18"/>
          <p:cNvSpPr/>
          <p:nvPr/>
        </p:nvSpPr>
        <p:spPr>
          <a:xfrm>
            <a:off x="209996" y="33848"/>
            <a:ext cx="7450891" cy="283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"/>
          <p:cNvSpPr/>
          <p:nvPr/>
        </p:nvSpPr>
        <p:spPr>
          <a:xfrm>
            <a:off x="242771" y="201651"/>
            <a:ext cx="3155659" cy="136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432560" y="684216"/>
            <a:ext cx="13608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2" name="Rectangle 10"/>
          <p:cNvSpPr/>
          <p:nvPr/>
        </p:nvSpPr>
        <p:spPr>
          <a:xfrm>
            <a:off x="1183941" y="902763"/>
            <a:ext cx="13608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CallCtrlDispatcher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3" name="TextBox 12"/>
          <p:cNvSpPr txBox="1"/>
          <p:nvPr/>
        </p:nvSpPr>
        <p:spPr>
          <a:xfrm>
            <a:off x="1176571" y="225676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ImsService</a:t>
            </a:r>
            <a:endParaRPr lang="en-US" dirty="0"/>
          </a:p>
        </p:txBody>
      </p:sp>
      <p:sp>
        <p:nvSpPr>
          <p:cNvPr id="94" name="Rectangle 13"/>
          <p:cNvSpPr/>
          <p:nvPr/>
        </p:nvSpPr>
        <p:spPr>
          <a:xfrm>
            <a:off x="3434580" y="201651"/>
            <a:ext cx="3735650" cy="136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95" name="Rectangle 14"/>
          <p:cNvSpPr/>
          <p:nvPr/>
        </p:nvSpPr>
        <p:spPr>
          <a:xfrm>
            <a:off x="3656551" y="737266"/>
            <a:ext cx="1656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Connectivity 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6" name="Rectangle 15"/>
          <p:cNvSpPr/>
          <p:nvPr/>
        </p:nvSpPr>
        <p:spPr>
          <a:xfrm>
            <a:off x="5376355" y="727658"/>
            <a:ext cx="1656000" cy="366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7" name="Rectangle 16"/>
          <p:cNvSpPr/>
          <p:nvPr/>
        </p:nvSpPr>
        <p:spPr>
          <a:xfrm>
            <a:off x="3656551" y="1145134"/>
            <a:ext cx="1656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Telephony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1932300" y="1132461"/>
            <a:ext cx="13608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Offload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9" name="TextBox 17"/>
          <p:cNvSpPr txBox="1"/>
          <p:nvPr/>
        </p:nvSpPr>
        <p:spPr>
          <a:xfrm>
            <a:off x="4085873" y="214525"/>
            <a:ext cx="238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Android Framework</a:t>
            </a:r>
            <a:endParaRPr lang="en-US" dirty="0"/>
          </a:p>
        </p:txBody>
      </p:sp>
      <p:sp>
        <p:nvSpPr>
          <p:cNvPr id="100" name="TextBox 19"/>
          <p:cNvSpPr txBox="1"/>
          <p:nvPr/>
        </p:nvSpPr>
        <p:spPr>
          <a:xfrm>
            <a:off x="6936055" y="18708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 21"/>
          <p:cNvSpPr/>
          <p:nvPr/>
        </p:nvSpPr>
        <p:spPr>
          <a:xfrm>
            <a:off x="242771" y="1714617"/>
            <a:ext cx="2302306" cy="9978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102" name="Rectangle 26"/>
          <p:cNvSpPr/>
          <p:nvPr/>
        </p:nvSpPr>
        <p:spPr>
          <a:xfrm>
            <a:off x="460616" y="1818581"/>
            <a:ext cx="889000" cy="3447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VoLTE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UA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03" name="Rectangle 27"/>
          <p:cNvSpPr/>
          <p:nvPr/>
        </p:nvSpPr>
        <p:spPr>
          <a:xfrm>
            <a:off x="460616" y="2226407"/>
            <a:ext cx="889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IMCB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04" name="Rectangle 28"/>
          <p:cNvSpPr/>
          <p:nvPr/>
        </p:nvSpPr>
        <p:spPr>
          <a:xfrm>
            <a:off x="1444460" y="2235932"/>
            <a:ext cx="889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WFCA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05" name="TextBox 29"/>
          <p:cNvSpPr txBox="1"/>
          <p:nvPr/>
        </p:nvSpPr>
        <p:spPr>
          <a:xfrm>
            <a:off x="1896327" y="1746519"/>
            <a:ext cx="5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IMS</a:t>
            </a:r>
            <a:endParaRPr lang="en-US" dirty="0"/>
          </a:p>
        </p:txBody>
      </p:sp>
      <p:grpSp>
        <p:nvGrpSpPr>
          <p:cNvPr id="106" name="Group 187"/>
          <p:cNvGrpSpPr/>
          <p:nvPr/>
        </p:nvGrpSpPr>
        <p:grpSpPr>
          <a:xfrm>
            <a:off x="2598163" y="1717944"/>
            <a:ext cx="869494" cy="994548"/>
            <a:chOff x="4418800" y="1784850"/>
            <a:chExt cx="742950" cy="9978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07" name="Rectangle 30"/>
            <p:cNvSpPr/>
            <p:nvPr/>
          </p:nvSpPr>
          <p:spPr>
            <a:xfrm>
              <a:off x="4418800" y="1784850"/>
              <a:ext cx="742950" cy="997875"/>
            </a:xfrm>
            <a:prstGeom prst="rect">
              <a:avLst/>
            </a:prstGeom>
            <a:grpFill/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108" name="TextBox 31"/>
            <p:cNvSpPr txBox="1"/>
            <p:nvPr/>
          </p:nvSpPr>
          <p:spPr>
            <a:xfrm>
              <a:off x="4470885" y="2086583"/>
              <a:ext cx="6770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RIL</a:t>
              </a:r>
              <a:endParaRPr lang="en-US" dirty="0"/>
            </a:p>
          </p:txBody>
        </p:sp>
      </p:grpSp>
      <p:sp>
        <p:nvSpPr>
          <p:cNvPr id="109" name="Rectangle 35"/>
          <p:cNvSpPr/>
          <p:nvPr/>
        </p:nvSpPr>
        <p:spPr>
          <a:xfrm>
            <a:off x="5376355" y="1137233"/>
            <a:ext cx="1656000" cy="366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10" name="Rectangle 36"/>
          <p:cNvSpPr/>
          <p:nvPr/>
        </p:nvSpPr>
        <p:spPr>
          <a:xfrm>
            <a:off x="5312550" y="1717944"/>
            <a:ext cx="2249557" cy="9978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111" name="Rectangle 37"/>
          <p:cNvSpPr/>
          <p:nvPr/>
        </p:nvSpPr>
        <p:spPr>
          <a:xfrm>
            <a:off x="6438433" y="1819235"/>
            <a:ext cx="8136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HAL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12" name="Rectangle 38"/>
          <p:cNvSpPr/>
          <p:nvPr/>
        </p:nvSpPr>
        <p:spPr>
          <a:xfrm>
            <a:off x="6444782" y="2266910"/>
            <a:ext cx="8136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Driver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13" name="TextBox 42"/>
          <p:cNvSpPr txBox="1"/>
          <p:nvPr/>
        </p:nvSpPr>
        <p:spPr>
          <a:xfrm rot="16200000">
            <a:off x="7036665" y="2091234"/>
            <a:ext cx="7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CONN</a:t>
            </a:r>
            <a:endParaRPr lang="en-US" sz="1200" dirty="0"/>
          </a:p>
        </p:txBody>
      </p:sp>
      <p:sp>
        <p:nvSpPr>
          <p:cNvPr id="114" name="Rectangle 43"/>
          <p:cNvSpPr/>
          <p:nvPr/>
        </p:nvSpPr>
        <p:spPr>
          <a:xfrm>
            <a:off x="209996" y="3066793"/>
            <a:ext cx="5191888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44"/>
          <p:cNvSpPr/>
          <p:nvPr/>
        </p:nvSpPr>
        <p:spPr>
          <a:xfrm>
            <a:off x="5534026" y="3053665"/>
            <a:ext cx="2126862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45"/>
          <p:cNvSpPr txBox="1"/>
          <p:nvPr/>
        </p:nvSpPr>
        <p:spPr>
          <a:xfrm>
            <a:off x="6817973" y="303136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46"/>
          <p:cNvSpPr txBox="1"/>
          <p:nvPr/>
        </p:nvSpPr>
        <p:spPr>
          <a:xfrm>
            <a:off x="4085873" y="308584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47"/>
          <p:cNvSpPr/>
          <p:nvPr/>
        </p:nvSpPr>
        <p:spPr>
          <a:xfrm>
            <a:off x="3320491" y="3116991"/>
            <a:ext cx="765382" cy="3261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ATP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19" name="Rectangle 49"/>
          <p:cNvSpPr/>
          <p:nvPr/>
        </p:nvSpPr>
        <p:spPr>
          <a:xfrm>
            <a:off x="4296085" y="4170979"/>
            <a:ext cx="630780" cy="316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L4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0" name="Rectangle 51"/>
          <p:cNvSpPr/>
          <p:nvPr/>
        </p:nvSpPr>
        <p:spPr>
          <a:xfrm>
            <a:off x="3322599" y="3521155"/>
            <a:ext cx="7200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D2PM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1" name="Rectangle 52"/>
          <p:cNvSpPr/>
          <p:nvPr/>
        </p:nvSpPr>
        <p:spPr>
          <a:xfrm>
            <a:off x="3318640" y="3841099"/>
            <a:ext cx="7200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DDM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2" name="Rectangle 53"/>
          <p:cNvSpPr/>
          <p:nvPr/>
        </p:nvSpPr>
        <p:spPr>
          <a:xfrm>
            <a:off x="1444460" y="4489225"/>
            <a:ext cx="774583" cy="27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ERRC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3" name="Rectangle 56"/>
          <p:cNvSpPr/>
          <p:nvPr/>
        </p:nvSpPr>
        <p:spPr>
          <a:xfrm>
            <a:off x="417402" y="3239175"/>
            <a:ext cx="932214" cy="43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IMC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4" name="Rectangle 58"/>
          <p:cNvSpPr/>
          <p:nvPr/>
        </p:nvSpPr>
        <p:spPr>
          <a:xfrm>
            <a:off x="5672612" y="1819034"/>
            <a:ext cx="720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LWAd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25" name="Rectangle 59"/>
          <p:cNvSpPr/>
          <p:nvPr/>
        </p:nvSpPr>
        <p:spPr>
          <a:xfrm>
            <a:off x="5677372" y="2269721"/>
            <a:ext cx="720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LWId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26" name="Rectangle 61"/>
          <p:cNvSpPr/>
          <p:nvPr/>
        </p:nvSpPr>
        <p:spPr>
          <a:xfrm>
            <a:off x="6122455" y="3467448"/>
            <a:ext cx="813600" cy="85750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FW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cxnSp>
        <p:nvCxnSpPr>
          <p:cNvPr id="127" name="Shape 64"/>
          <p:cNvCxnSpPr>
            <a:stCxn id="130" idx="2"/>
            <a:endCxn id="145" idx="6"/>
          </p:cNvCxnSpPr>
          <p:nvPr/>
        </p:nvCxnSpPr>
        <p:spPr>
          <a:xfrm rot="10800000" flipV="1">
            <a:off x="2898410" y="3187020"/>
            <a:ext cx="468306" cy="39166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hape 64"/>
          <p:cNvCxnSpPr>
            <a:stCxn id="157" idx="4"/>
            <a:endCxn id="130" idx="0"/>
          </p:cNvCxnSpPr>
          <p:nvPr/>
        </p:nvCxnSpPr>
        <p:spPr>
          <a:xfrm rot="16200000" flipH="1">
            <a:off x="3024669" y="2780114"/>
            <a:ext cx="637869" cy="1096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hape 64"/>
          <p:cNvCxnSpPr>
            <a:stCxn id="121" idx="1"/>
            <a:endCxn id="147" idx="4"/>
          </p:cNvCxnSpPr>
          <p:nvPr/>
        </p:nvCxnSpPr>
        <p:spPr>
          <a:xfrm rot="10800000" flipV="1">
            <a:off x="2545078" y="3981499"/>
            <a:ext cx="773563" cy="239320"/>
          </a:xfrm>
          <a:prstGeom prst="bentConnector4">
            <a:avLst>
              <a:gd name="adj1" fmla="val 18891"/>
              <a:gd name="adj2" fmla="val 195521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03"/>
          <p:cNvSpPr/>
          <p:nvPr/>
        </p:nvSpPr>
        <p:spPr>
          <a:xfrm>
            <a:off x="3366716" y="3153877"/>
            <a:ext cx="63430" cy="66288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hape 64"/>
          <p:cNvCxnSpPr>
            <a:stCxn id="120" idx="0"/>
            <a:endCxn id="130" idx="4"/>
          </p:cNvCxnSpPr>
          <p:nvPr/>
        </p:nvCxnSpPr>
        <p:spPr>
          <a:xfrm rot="16200000" flipV="1">
            <a:off x="3390020" y="3228576"/>
            <a:ext cx="300990" cy="28416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hape 64"/>
          <p:cNvCxnSpPr>
            <a:stCxn id="119" idx="1"/>
            <a:endCxn id="121" idx="3"/>
          </p:cNvCxnSpPr>
          <p:nvPr/>
        </p:nvCxnSpPr>
        <p:spPr>
          <a:xfrm rot="10800000">
            <a:off x="4038641" y="3981499"/>
            <a:ext cx="257445" cy="34788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hape 64"/>
          <p:cNvCxnSpPr>
            <a:stCxn id="122" idx="0"/>
            <a:endCxn id="148" idx="4"/>
          </p:cNvCxnSpPr>
          <p:nvPr/>
        </p:nvCxnSpPr>
        <p:spPr>
          <a:xfrm rot="5400000" flipH="1" flipV="1">
            <a:off x="1784185" y="4268392"/>
            <a:ext cx="268401" cy="17326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44"/>
          <p:cNvSpPr/>
          <p:nvPr/>
        </p:nvSpPr>
        <p:spPr>
          <a:xfrm>
            <a:off x="417402" y="3722536"/>
            <a:ext cx="932214" cy="43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LTE_CSR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35" name="Rectangle 177"/>
          <p:cNvSpPr/>
          <p:nvPr/>
        </p:nvSpPr>
        <p:spPr>
          <a:xfrm>
            <a:off x="3320490" y="4489001"/>
            <a:ext cx="720000" cy="27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800" b="1" kern="0" dirty="0" smtClean="0">
                <a:latin typeface="Calibri Light"/>
              </a:rPr>
              <a:t>WO_S2b</a:t>
            </a:r>
          </a:p>
          <a:p>
            <a:pPr algn="ctr" defTabSz="914400"/>
            <a:r>
              <a:rPr lang="en-US" altLang="zh-TW" sz="800" b="1" kern="0" dirty="0" smtClean="0">
                <a:latin typeface="Calibri Light"/>
              </a:rPr>
              <a:t>MD</a:t>
            </a:r>
            <a:endParaRPr lang="en-US" altLang="zh-TW" sz="800" b="1" kern="0" dirty="0">
              <a:latin typeface="Calibri Light"/>
            </a:endParaRPr>
          </a:p>
        </p:txBody>
      </p:sp>
      <p:cxnSp>
        <p:nvCxnSpPr>
          <p:cNvPr id="136" name="Shape 64"/>
          <p:cNvCxnSpPr>
            <a:stCxn id="135" idx="1"/>
            <a:endCxn id="154" idx="4"/>
          </p:cNvCxnSpPr>
          <p:nvPr/>
        </p:nvCxnSpPr>
        <p:spPr>
          <a:xfrm rot="10800000">
            <a:off x="2301746" y="4220825"/>
            <a:ext cx="1018745" cy="406777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hape 64"/>
          <p:cNvCxnSpPr>
            <a:stCxn id="120" idx="1"/>
            <a:endCxn id="146" idx="6"/>
          </p:cNvCxnSpPr>
          <p:nvPr/>
        </p:nvCxnSpPr>
        <p:spPr>
          <a:xfrm rot="10800000" flipV="1">
            <a:off x="2898409" y="3661555"/>
            <a:ext cx="424190" cy="35015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hape 64"/>
          <p:cNvCxnSpPr>
            <a:stCxn id="134" idx="3"/>
            <a:endCxn id="149" idx="2"/>
          </p:cNvCxnSpPr>
          <p:nvPr/>
        </p:nvCxnSpPr>
        <p:spPr>
          <a:xfrm>
            <a:off x="1349616" y="3938536"/>
            <a:ext cx="333651" cy="1394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hape 279"/>
          <p:cNvCxnSpPr>
            <a:stCxn id="140" idx="4"/>
            <a:endCxn id="156" idx="0"/>
          </p:cNvCxnSpPr>
          <p:nvPr/>
        </p:nvCxnSpPr>
        <p:spPr>
          <a:xfrm rot="5400000">
            <a:off x="3357323" y="1318463"/>
            <a:ext cx="779205" cy="329728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Oval 283"/>
          <p:cNvSpPr/>
          <p:nvPr/>
        </p:nvSpPr>
        <p:spPr>
          <a:xfrm>
            <a:off x="5363853" y="2511216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hape 279"/>
          <p:cNvCxnSpPr>
            <a:stCxn id="124" idx="1"/>
            <a:endCxn id="140" idx="0"/>
          </p:cNvCxnSpPr>
          <p:nvPr/>
        </p:nvCxnSpPr>
        <p:spPr>
          <a:xfrm rot="10800000" flipV="1">
            <a:off x="5395568" y="1999034"/>
            <a:ext cx="277044" cy="512182"/>
          </a:xfrm>
          <a:prstGeom prst="bentConnector2">
            <a:avLst/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hape 279"/>
          <p:cNvCxnSpPr>
            <a:stCxn id="125" idx="1"/>
            <a:endCxn id="140" idx="6"/>
          </p:cNvCxnSpPr>
          <p:nvPr/>
        </p:nvCxnSpPr>
        <p:spPr>
          <a:xfrm rot="10800000" flipV="1">
            <a:off x="5427284" y="2449720"/>
            <a:ext cx="250089" cy="94639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341"/>
          <p:cNvGrpSpPr/>
          <p:nvPr/>
        </p:nvGrpSpPr>
        <p:grpSpPr>
          <a:xfrm>
            <a:off x="1683267" y="3356709"/>
            <a:ext cx="1215143" cy="864115"/>
            <a:chOff x="1683267" y="3356709"/>
            <a:chExt cx="1215143" cy="86411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44" name="Rectangle 50"/>
            <p:cNvSpPr/>
            <p:nvPr/>
          </p:nvSpPr>
          <p:spPr>
            <a:xfrm>
              <a:off x="1714982" y="3391038"/>
              <a:ext cx="1151713" cy="796637"/>
            </a:xfrm>
            <a:prstGeom prst="rect">
              <a:avLst/>
            </a:prstGeom>
            <a:grp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sz="1200" kern="0" dirty="0">
                <a:latin typeface="Calibri Light"/>
              </a:endParaRPr>
            </a:p>
          </p:txBody>
        </p:sp>
        <p:sp>
          <p:nvSpPr>
            <p:cNvPr id="145" name="Oval 80"/>
            <p:cNvSpPr/>
            <p:nvPr/>
          </p:nvSpPr>
          <p:spPr>
            <a:xfrm>
              <a:off x="2834980" y="3545546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83"/>
            <p:cNvSpPr/>
            <p:nvPr/>
          </p:nvSpPr>
          <p:spPr>
            <a:xfrm>
              <a:off x="2834980" y="3978568"/>
              <a:ext cx="63429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97"/>
            <p:cNvSpPr/>
            <p:nvPr/>
          </p:nvSpPr>
          <p:spPr>
            <a:xfrm>
              <a:off x="2513362" y="4154530"/>
              <a:ext cx="63430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35"/>
            <p:cNvSpPr/>
            <p:nvPr/>
          </p:nvSpPr>
          <p:spPr>
            <a:xfrm>
              <a:off x="1973304" y="4154535"/>
              <a:ext cx="63430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5"/>
            <p:cNvSpPr/>
            <p:nvPr/>
          </p:nvSpPr>
          <p:spPr>
            <a:xfrm>
              <a:off x="1683267" y="4044857"/>
              <a:ext cx="63430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68"/>
            <p:cNvSpPr/>
            <p:nvPr/>
          </p:nvSpPr>
          <p:spPr>
            <a:xfrm>
              <a:off x="1859043" y="3611829"/>
              <a:ext cx="576000" cy="189055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EVHD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51" name="TextBox 169"/>
            <p:cNvSpPr txBox="1"/>
            <p:nvPr/>
          </p:nvSpPr>
          <p:spPr>
            <a:xfrm>
              <a:off x="1973304" y="3391038"/>
              <a:ext cx="662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IWLAN</a:t>
              </a:r>
              <a:endParaRPr lang="en-US" sz="1050" b="1" dirty="0"/>
            </a:p>
          </p:txBody>
        </p:sp>
        <p:sp>
          <p:nvSpPr>
            <p:cNvPr id="152" name="Rectangle 170"/>
            <p:cNvSpPr/>
            <p:nvPr/>
          </p:nvSpPr>
          <p:spPr>
            <a:xfrm>
              <a:off x="2026602" y="3773202"/>
              <a:ext cx="576000" cy="189055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WSEM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53" name="Rectangle 171"/>
            <p:cNvSpPr/>
            <p:nvPr/>
          </p:nvSpPr>
          <p:spPr>
            <a:xfrm>
              <a:off x="2179002" y="3925602"/>
              <a:ext cx="576000" cy="189055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WMOB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54" name="Oval 178"/>
            <p:cNvSpPr/>
            <p:nvPr/>
          </p:nvSpPr>
          <p:spPr>
            <a:xfrm>
              <a:off x="2270030" y="4154536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276"/>
            <p:cNvSpPr/>
            <p:nvPr/>
          </p:nvSpPr>
          <p:spPr>
            <a:xfrm>
              <a:off x="2481647" y="3356709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312"/>
            <p:cNvSpPr/>
            <p:nvPr/>
          </p:nvSpPr>
          <p:spPr>
            <a:xfrm>
              <a:off x="2066566" y="3356709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316"/>
          <p:cNvSpPr/>
          <p:nvPr/>
        </p:nvSpPr>
        <p:spPr>
          <a:xfrm>
            <a:off x="3257060" y="2449720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hape 279"/>
          <p:cNvCxnSpPr>
            <a:stCxn id="126" idx="1"/>
            <a:endCxn id="155" idx="0"/>
          </p:cNvCxnSpPr>
          <p:nvPr/>
        </p:nvCxnSpPr>
        <p:spPr>
          <a:xfrm rot="10800000">
            <a:off x="2513363" y="3356709"/>
            <a:ext cx="3609093" cy="539490"/>
          </a:xfrm>
          <a:prstGeom prst="bentConnector4">
            <a:avLst>
              <a:gd name="adj1" fmla="val 14988"/>
              <a:gd name="adj2" fmla="val 164443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32"/>
          <p:cNvGrpSpPr/>
          <p:nvPr/>
        </p:nvGrpSpPr>
        <p:grpSpPr>
          <a:xfrm>
            <a:off x="3510898" y="1717942"/>
            <a:ext cx="1841090" cy="997875"/>
            <a:chOff x="3497363" y="1714616"/>
            <a:chExt cx="1841090" cy="997875"/>
          </a:xfrm>
        </p:grpSpPr>
        <p:sp>
          <p:nvSpPr>
            <p:cNvPr id="160" name="Rectangle 20"/>
            <p:cNvSpPr/>
            <p:nvPr/>
          </p:nvSpPr>
          <p:spPr>
            <a:xfrm>
              <a:off x="3497363" y="1714616"/>
              <a:ext cx="1759086" cy="997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161" name="TextBox 60"/>
            <p:cNvSpPr txBox="1"/>
            <p:nvPr/>
          </p:nvSpPr>
          <p:spPr>
            <a:xfrm>
              <a:off x="4506713" y="1784495"/>
              <a:ext cx="83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ePDG</a:t>
              </a:r>
              <a:endParaRPr lang="en-US" dirty="0"/>
            </a:p>
          </p:txBody>
        </p:sp>
        <p:sp>
          <p:nvSpPr>
            <p:cNvPr id="162" name="Rectangle 33"/>
            <p:cNvSpPr/>
            <p:nvPr/>
          </p:nvSpPr>
          <p:spPr>
            <a:xfrm>
              <a:off x="3649625" y="1790005"/>
              <a:ext cx="7524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ePDGd</a:t>
              </a:r>
              <a:endParaRPr lang="en-US" sz="12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63" name="Rectangle 34"/>
            <p:cNvSpPr/>
            <p:nvPr/>
          </p:nvSpPr>
          <p:spPr>
            <a:xfrm>
              <a:off x="3649623" y="2209260"/>
              <a:ext cx="750965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StrongSwan</a:t>
              </a:r>
              <a:endParaRPr lang="en-US" sz="9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64" name="Rectangle 81"/>
            <p:cNvSpPr/>
            <p:nvPr/>
          </p:nvSpPr>
          <p:spPr>
            <a:xfrm>
              <a:off x="4449899" y="2215703"/>
              <a:ext cx="751611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WO_S2b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Native</a:t>
              </a:r>
              <a:endParaRPr lang="en-US" sz="1000" b="1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65" name="Oval 195"/>
            <p:cNvSpPr/>
            <p:nvPr/>
          </p:nvSpPr>
          <p:spPr>
            <a:xfrm>
              <a:off x="5028413" y="2553262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86"/>
            <p:cNvSpPr/>
            <p:nvPr/>
          </p:nvSpPr>
          <p:spPr>
            <a:xfrm>
              <a:off x="4536477" y="2176999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hape 64"/>
            <p:cNvCxnSpPr>
              <a:stCxn id="162" idx="3"/>
              <a:endCxn id="166" idx="0"/>
            </p:cNvCxnSpPr>
            <p:nvPr/>
          </p:nvCxnSpPr>
          <p:spPr>
            <a:xfrm>
              <a:off x="4402025" y="1970005"/>
              <a:ext cx="166167" cy="206994"/>
            </a:xfrm>
            <a:prstGeom prst="bentConnector2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hape 64"/>
          <p:cNvCxnSpPr>
            <a:stCxn id="165" idx="4"/>
            <a:endCxn id="135" idx="3"/>
          </p:cNvCxnSpPr>
          <p:nvPr/>
        </p:nvCxnSpPr>
        <p:spPr>
          <a:xfrm rot="5400000">
            <a:off x="3554715" y="3108652"/>
            <a:ext cx="2004725" cy="1033173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93"/>
          <p:cNvSpPr/>
          <p:nvPr/>
        </p:nvSpPr>
        <p:spPr>
          <a:xfrm>
            <a:off x="3318641" y="4165718"/>
            <a:ext cx="7200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050" kern="0" dirty="0" smtClean="0">
                <a:latin typeface="Calibri Light"/>
              </a:rPr>
              <a:t>SIMMGR</a:t>
            </a:r>
            <a:endParaRPr lang="en-US" altLang="zh-TW" sz="1050" kern="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613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Gen93 IWLAN RPL</a:t>
            </a:r>
            <a:r>
              <a:rPr lang="en-US" baseline="-25000" dirty="0" smtClean="0"/>
              <a:t>(RAT Preference List)</a:t>
            </a:r>
            <a:endParaRPr lang="en-US" baseline="-25000" dirty="0"/>
          </a:p>
        </p:txBody>
      </p:sp>
      <p:grpSp>
        <p:nvGrpSpPr>
          <p:cNvPr id="26" name="Group 56"/>
          <p:cNvGrpSpPr/>
          <p:nvPr/>
        </p:nvGrpSpPr>
        <p:grpSpPr>
          <a:xfrm>
            <a:off x="71253" y="1504952"/>
            <a:ext cx="4888097" cy="2241550"/>
            <a:chOff x="342900" y="762000"/>
            <a:chExt cx="4588224" cy="5168900"/>
          </a:xfrm>
          <a:noFill/>
          <a:effectLst/>
        </p:grpSpPr>
        <p:sp>
          <p:nvSpPr>
            <p:cNvPr id="27" name="Rectangle 59"/>
            <p:cNvSpPr/>
            <p:nvPr/>
          </p:nvSpPr>
          <p:spPr>
            <a:xfrm>
              <a:off x="342900" y="762000"/>
              <a:ext cx="1500715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0"/>
            <p:cNvSpPr/>
            <p:nvPr/>
          </p:nvSpPr>
          <p:spPr>
            <a:xfrm>
              <a:off x="1843615" y="762000"/>
              <a:ext cx="3087509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60"/>
          <p:cNvSpPr/>
          <p:nvPr/>
        </p:nvSpPr>
        <p:spPr>
          <a:xfrm>
            <a:off x="4959350" y="1504952"/>
            <a:ext cx="2063750" cy="2241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0"/>
          <p:cNvSpPr/>
          <p:nvPr/>
        </p:nvSpPr>
        <p:spPr>
          <a:xfrm>
            <a:off x="7023100" y="1504952"/>
            <a:ext cx="2063750" cy="2241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圓角矩形 30"/>
          <p:cNvSpPr/>
          <p:nvPr/>
        </p:nvSpPr>
        <p:spPr>
          <a:xfrm>
            <a:off x="2824783" y="2473629"/>
            <a:ext cx="1388490" cy="1969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supl</a:t>
            </a:r>
            <a:r>
              <a:rPr lang="en-US" sz="800" dirty="0" smtClean="0">
                <a:solidFill>
                  <a:schemeClr val="tx1"/>
                </a:solidFill>
              </a:rPr>
              <a:t> Default bearer </a:t>
            </a:r>
            <a:r>
              <a:rPr lang="en-US" sz="800" dirty="0" smtClean="0">
                <a:solidFill>
                  <a:srgbClr val="0066FF"/>
                </a:solidFill>
              </a:rPr>
              <a:t>cid-1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2824782" y="1957538"/>
            <a:ext cx="1388491" cy="196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internet Default bearer </a:t>
            </a:r>
            <a:r>
              <a:rPr lang="en-US" sz="800" dirty="0" smtClean="0">
                <a:solidFill>
                  <a:srgbClr val="0066FF"/>
                </a:solidFill>
              </a:rPr>
              <a:t>cid-0</a:t>
            </a:r>
            <a:endParaRPr lang="en-US" sz="800" dirty="0">
              <a:solidFill>
                <a:srgbClr val="0066FF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2824783" y="2941890"/>
            <a:ext cx="1388490" cy="196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ims</a:t>
            </a:r>
            <a:r>
              <a:rPr lang="en-US" sz="800" dirty="0" smtClean="0">
                <a:solidFill>
                  <a:schemeClr val="tx1"/>
                </a:solidFill>
              </a:rPr>
              <a:t> Default bearer </a:t>
            </a:r>
            <a:r>
              <a:rPr lang="en-US" sz="800" dirty="0" smtClean="0">
                <a:solidFill>
                  <a:srgbClr val="0066FF"/>
                </a:solidFill>
              </a:rPr>
              <a:t>cid-2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3043858" y="3221534"/>
            <a:ext cx="1372808" cy="196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IMS Dedicated bearer </a:t>
            </a:r>
            <a:r>
              <a:rPr lang="en-US" sz="800" dirty="0" smtClean="0">
                <a:solidFill>
                  <a:srgbClr val="0066FF"/>
                </a:solidFill>
              </a:rPr>
              <a:t>cid-3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3043858" y="3494828"/>
            <a:ext cx="1372808" cy="196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IMS Dedicated bearer </a:t>
            </a:r>
            <a:r>
              <a:rPr lang="en-US" sz="800" dirty="0" smtClean="0">
                <a:solidFill>
                  <a:srgbClr val="0066FF"/>
                </a:solidFill>
              </a:rPr>
              <a:t>cid-4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肘形接點 35"/>
          <p:cNvCxnSpPr>
            <a:endCxn id="34" idx="1"/>
          </p:cNvCxnSpPr>
          <p:nvPr/>
        </p:nvCxnSpPr>
        <p:spPr>
          <a:xfrm rot="16200000" flipH="1">
            <a:off x="2878562" y="3154712"/>
            <a:ext cx="189242" cy="141350"/>
          </a:xfrm>
          <a:prstGeom prst="bentConnector2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肘形接點 36"/>
          <p:cNvCxnSpPr>
            <a:endCxn id="35" idx="1"/>
          </p:cNvCxnSpPr>
          <p:nvPr/>
        </p:nvCxnSpPr>
        <p:spPr>
          <a:xfrm rot="16200000" flipH="1">
            <a:off x="2741915" y="3291359"/>
            <a:ext cx="462536" cy="141350"/>
          </a:xfrm>
          <a:prstGeom prst="bentConnector2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直線接點 37"/>
          <p:cNvCxnSpPr>
            <a:stCxn id="33" idx="1"/>
          </p:cNvCxnSpPr>
          <p:nvPr/>
        </p:nvCxnSpPr>
        <p:spPr>
          <a:xfrm flipH="1">
            <a:off x="2561735" y="3040364"/>
            <a:ext cx="263048" cy="67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9" name="文字方塊 38"/>
          <p:cNvSpPr txBox="1"/>
          <p:nvPr/>
        </p:nvSpPr>
        <p:spPr>
          <a:xfrm rot="5400000">
            <a:off x="2060257" y="3066802"/>
            <a:ext cx="57905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PDN CONN</a:t>
            </a:r>
          </a:p>
          <a:p>
            <a:r>
              <a:rPr lang="en-US" sz="600" dirty="0" smtClean="0"/>
              <a:t>#3</a:t>
            </a:r>
            <a:endParaRPr lang="en-US" sz="6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2064595" y="2471337"/>
            <a:ext cx="57905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PDN CONN</a:t>
            </a:r>
          </a:p>
          <a:p>
            <a:r>
              <a:rPr lang="en-US" sz="600" dirty="0" smtClean="0"/>
              <a:t>#2</a:t>
            </a:r>
            <a:endParaRPr lang="en-US" sz="6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2057254" y="1966895"/>
            <a:ext cx="57905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PDN CONN</a:t>
            </a:r>
          </a:p>
          <a:p>
            <a:r>
              <a:rPr lang="en-US" sz="600" dirty="0" smtClean="0"/>
              <a:t>#1</a:t>
            </a:r>
            <a:endParaRPr lang="en-US" sz="600" dirty="0"/>
          </a:p>
        </p:txBody>
      </p:sp>
      <p:cxnSp>
        <p:nvCxnSpPr>
          <p:cNvPr id="42" name="直線接點 41"/>
          <p:cNvCxnSpPr/>
          <p:nvPr/>
        </p:nvCxnSpPr>
        <p:spPr>
          <a:xfrm flipH="1">
            <a:off x="2561735" y="2564919"/>
            <a:ext cx="263048" cy="67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2561735" y="2055341"/>
            <a:ext cx="263048" cy="67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11"/>
          <p:cNvCxnSpPr/>
          <p:nvPr/>
        </p:nvCxnSpPr>
        <p:spPr>
          <a:xfrm>
            <a:off x="71253" y="1786221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1"/>
          <p:cNvCxnSpPr/>
          <p:nvPr/>
        </p:nvCxnSpPr>
        <p:spPr>
          <a:xfrm>
            <a:off x="1670050" y="2296487"/>
            <a:ext cx="535305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"/>
          <p:cNvCxnSpPr/>
          <p:nvPr/>
        </p:nvCxnSpPr>
        <p:spPr>
          <a:xfrm>
            <a:off x="71253" y="2811375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6126" y="2046454"/>
            <a:ext cx="157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APN: </a:t>
            </a:r>
            <a:r>
              <a:rPr lang="en-US" sz="1200" dirty="0" smtClean="0"/>
              <a:t>MTNET </a:t>
            </a:r>
            <a:r>
              <a:rPr lang="en-US" sz="1200" dirty="0"/>
              <a:t>APN_TYPE: </a:t>
            </a:r>
            <a:r>
              <a:rPr lang="en-US" sz="1200" dirty="0" err="1" smtClean="0"/>
              <a:t>default,mms,wap,supl</a:t>
            </a:r>
            <a:endParaRPr lang="en-US" sz="12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86126" y="3031730"/>
            <a:ext cx="157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APN: MTIMS </a:t>
            </a:r>
          </a:p>
          <a:p>
            <a:r>
              <a:rPr lang="en-US" sz="1200" dirty="0" smtClean="0"/>
              <a:t>APN_TYPE: </a:t>
            </a:r>
            <a:r>
              <a:rPr lang="en-US" sz="1200" dirty="0" err="1" smtClean="0"/>
              <a:t>ims</a:t>
            </a:r>
            <a:endParaRPr 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6767" y="1456768"/>
            <a:ext cx="12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APN Table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31491" y="1456768"/>
            <a:ext cx="192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PDN Connection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243763" y="1451728"/>
            <a:ext cx="15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WSEM View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5212261" y="1909887"/>
            <a:ext cx="157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PDN Connection CID-0</a:t>
            </a:r>
            <a:endParaRPr lang="en-US" sz="12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225109" y="2424774"/>
            <a:ext cx="157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PDN Connection CID-1</a:t>
            </a:r>
            <a:endParaRPr lang="en-US" sz="1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212260" y="3135510"/>
            <a:ext cx="157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PDN Connection CID-2</a:t>
            </a:r>
            <a:endParaRPr lang="en-US" sz="12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518977" y="1451728"/>
            <a:ext cx="11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RPL View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7215154" y="2160299"/>
            <a:ext cx="1723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RPL[general]: MD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endParaRPr lang="en-US" sz="12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244508" y="3099805"/>
            <a:ext cx="1526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RPL[</a:t>
            </a:r>
            <a:r>
              <a:rPr lang="en-US" sz="1200" dirty="0" err="1" smtClean="0"/>
              <a:t>ims</a:t>
            </a:r>
            <a:r>
              <a:rPr lang="en-US" sz="1200" dirty="0" smtClean="0"/>
              <a:t>]: </a:t>
            </a:r>
            <a:r>
              <a:rPr lang="en-US" sz="1200" dirty="0" err="1" smtClean="0"/>
              <a:t>WiFi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1757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454828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8" y="1914210"/>
            <a:ext cx="4078721" cy="2830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45" y="-94383"/>
            <a:ext cx="6734013" cy="850901"/>
          </a:xfrm>
        </p:spPr>
        <p:txBody>
          <a:bodyPr>
            <a:normAutofit/>
          </a:bodyPr>
          <a:lstStyle/>
          <a:p>
            <a:r>
              <a:rPr lang="en-US" dirty="0" smtClean="0"/>
              <a:t>[Gen93] IWLAN/</a:t>
            </a:r>
            <a:r>
              <a:rPr lang="en-US" dirty="0" err="1" smtClean="0"/>
              <a:t>ePDG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3751" y="574158"/>
            <a:ext cx="9008256" cy="4350267"/>
            <a:chOff x="342900" y="762000"/>
            <a:chExt cx="8455621" cy="5168900"/>
          </a:xfrm>
          <a:noFill/>
          <a:effectLst/>
        </p:grpSpPr>
        <p:sp>
          <p:nvSpPr>
            <p:cNvPr id="60" name="Rectangle 59"/>
            <p:cNvSpPr/>
            <p:nvPr/>
          </p:nvSpPr>
          <p:spPr>
            <a:xfrm>
              <a:off x="342900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421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4530" y="559016"/>
            <a:ext cx="1939511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90/91/92 MD 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3706" y="546498"/>
            <a:ext cx="181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93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/95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MD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5125" y="1839436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4356" y="907517"/>
            <a:ext cx="447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MD </a:t>
            </a:r>
            <a:r>
              <a:rPr lang="en-US" sz="1400" dirty="0"/>
              <a:t>IWLAN/WO supports WFC/</a:t>
            </a:r>
            <a:r>
              <a:rPr lang="en-US" sz="1400" dirty="0" err="1"/>
              <a:t>WiFi</a:t>
            </a:r>
            <a:r>
              <a:rPr lang="en-US" sz="1400" dirty="0"/>
              <a:t> offload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Supporting R12/R13 WLAN interworking 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175" y="907517"/>
            <a:ext cx="412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/>
              <a:t> AP RDS supports WFC/</a:t>
            </a:r>
            <a:r>
              <a:rPr lang="en-US" sz="1400" dirty="0" err="1"/>
              <a:t>WiFi</a:t>
            </a:r>
            <a:r>
              <a:rPr lang="en-US" sz="1400" dirty="0"/>
              <a:t> offload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24" y="1969576"/>
            <a:ext cx="4463393" cy="2824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32493" y="1969576"/>
            <a:ext cx="4356764" cy="2824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7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Design &amp; Procedure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High Level Design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RJIL WANS</a:t>
            </a:r>
          </a:p>
          <a:p>
            <a:pPr lvl="1"/>
            <a:r>
              <a:rPr lang="en-US" altLang="zh-TW" dirty="0">
                <a:solidFill>
                  <a:srgbClr val="0066FF"/>
                </a:solidFill>
              </a:rPr>
              <a:t>Gen93 Modification: DSBP/IMS </a:t>
            </a:r>
            <a:r>
              <a:rPr lang="en-US" altLang="zh-TW" dirty="0" smtClean="0">
                <a:solidFill>
                  <a:srgbClr val="0066FF"/>
                </a:solidFill>
              </a:rPr>
              <a:t>Configuration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789655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/>
          <p:cNvSpPr/>
          <p:nvPr/>
        </p:nvSpPr>
        <p:spPr>
          <a:xfrm>
            <a:off x="139485" y="1896549"/>
            <a:ext cx="8849532" cy="1803103"/>
          </a:xfrm>
          <a:prstGeom prst="frame">
            <a:avLst>
              <a:gd name="adj1" fmla="val 1098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45" y="-94383"/>
            <a:ext cx="7321820" cy="955623"/>
          </a:xfrm>
        </p:spPr>
        <p:txBody>
          <a:bodyPr>
            <a:normAutofit/>
          </a:bodyPr>
          <a:lstStyle/>
          <a:p>
            <a:r>
              <a:rPr lang="en-US" dirty="0" smtClean="0"/>
              <a:t>[Gen93] IWLAN Block Diagram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7575" y="669954"/>
            <a:ext cx="1583112" cy="522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IMS/MWIS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2693" y="1118447"/>
            <a:ext cx="1108800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D2PM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221" y="1857654"/>
            <a:ext cx="1519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IWLAN - EVHD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4706957" y="1572840"/>
            <a:ext cx="294467" cy="42016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16" name="Rectangle 15"/>
          <p:cNvSpPr/>
          <p:nvPr/>
        </p:nvSpPr>
        <p:spPr>
          <a:xfrm>
            <a:off x="4569318" y="4164899"/>
            <a:ext cx="1109787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LTE_CSR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57529" y="4154689"/>
            <a:ext cx="1108800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DDM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8155750" y="3643035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23" name="Up-Down Arrow 22"/>
          <p:cNvSpPr/>
          <p:nvPr/>
        </p:nvSpPr>
        <p:spPr>
          <a:xfrm>
            <a:off x="4962185" y="3666185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6164555" y="4154689"/>
            <a:ext cx="1109787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WO/MD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6523157" y="3652169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822706" y="2202944"/>
            <a:ext cx="5788421" cy="1118552"/>
            <a:chOff x="280925" y="1186526"/>
            <a:chExt cx="3406799" cy="2189514"/>
          </a:xfrm>
        </p:grpSpPr>
        <p:sp>
          <p:nvSpPr>
            <p:cNvPr id="31" name="Rectangle 30"/>
            <p:cNvSpPr/>
            <p:nvPr/>
          </p:nvSpPr>
          <p:spPr>
            <a:xfrm>
              <a:off x="352144" y="1190625"/>
              <a:ext cx="3335580" cy="2185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0925" y="1186526"/>
              <a:ext cx="459624" cy="54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WMOB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54671" y="2426728"/>
            <a:ext cx="652084" cy="344236"/>
            <a:chOff x="6527836" y="141003"/>
            <a:chExt cx="652084" cy="344236"/>
          </a:xfrm>
        </p:grpSpPr>
        <p:sp>
          <p:nvSpPr>
            <p:cNvPr id="38" name="Flowchart: Terminator 37"/>
            <p:cNvSpPr/>
            <p:nvPr/>
          </p:nvSpPr>
          <p:spPr>
            <a:xfrm>
              <a:off x="6565976" y="253475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Terminator 36"/>
            <p:cNvSpPr/>
            <p:nvPr/>
          </p:nvSpPr>
          <p:spPr>
            <a:xfrm>
              <a:off x="6546906" y="194312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Terminator 35"/>
            <p:cNvSpPr/>
            <p:nvPr/>
          </p:nvSpPr>
          <p:spPr>
            <a:xfrm>
              <a:off x="6527836" y="141003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Session Status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Straight Connector 40"/>
          <p:cNvCxnSpPr>
            <a:stCxn id="36" idx="1"/>
            <a:endCxn id="28" idx="3"/>
          </p:cNvCxnSpPr>
          <p:nvPr/>
        </p:nvCxnSpPr>
        <p:spPr>
          <a:xfrm flipH="1">
            <a:off x="1936015" y="2542610"/>
            <a:ext cx="218656" cy="2445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1"/>
            <a:endCxn id="28" idx="3"/>
          </p:cNvCxnSpPr>
          <p:nvPr/>
        </p:nvCxnSpPr>
        <p:spPr>
          <a:xfrm flipH="1">
            <a:off x="1936015" y="2595919"/>
            <a:ext cx="237726" cy="19127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1"/>
            <a:endCxn id="28" idx="3"/>
          </p:cNvCxnSpPr>
          <p:nvPr/>
        </p:nvCxnSpPr>
        <p:spPr>
          <a:xfrm flipH="1">
            <a:off x="1936015" y="2655082"/>
            <a:ext cx="256796" cy="13211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52918" y="2468096"/>
            <a:ext cx="1483097" cy="607571"/>
            <a:chOff x="428807" y="2768566"/>
            <a:chExt cx="1483097" cy="550585"/>
          </a:xfrm>
        </p:grpSpPr>
        <p:sp>
          <p:nvSpPr>
            <p:cNvPr id="28" name="Rectangle 27"/>
            <p:cNvSpPr/>
            <p:nvPr/>
          </p:nvSpPr>
          <p:spPr>
            <a:xfrm>
              <a:off x="488232" y="2796323"/>
              <a:ext cx="1423672" cy="522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WLAN/MD traffic steering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PDN CONNECTIVITY REQUEST HOI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HOI=1/</a:t>
              </a:r>
              <a:r>
                <a:rPr lang="en-US" sz="600" b="1" dirty="0" err="1" smtClean="0">
                  <a:solidFill>
                    <a:schemeClr val="tx1"/>
                  </a:solidFill>
                </a:rPr>
                <a:t>ePDG</a:t>
              </a:r>
              <a:r>
                <a:rPr lang="en-US" sz="600" b="1" dirty="0" smtClean="0">
                  <a:solidFill>
                    <a:schemeClr val="tx1"/>
                  </a:solidFill>
                </a:rPr>
                <a:t> error handling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8807" y="2768566"/>
              <a:ext cx="61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WSEM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29941" y="2428308"/>
            <a:ext cx="1483097" cy="690914"/>
            <a:chOff x="3059739" y="2770937"/>
            <a:chExt cx="1483097" cy="550585"/>
          </a:xfrm>
        </p:grpSpPr>
        <p:sp>
          <p:nvSpPr>
            <p:cNvPr id="52" name="Rectangle 51"/>
            <p:cNvSpPr/>
            <p:nvPr/>
          </p:nvSpPr>
          <p:spPr>
            <a:xfrm>
              <a:off x="3119164" y="2798694"/>
              <a:ext cx="1423672" cy="522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 offloading user settings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>
                  <a:solidFill>
                    <a:schemeClr val="tx1"/>
                  </a:solidFill>
                </a:rPr>
                <a:t>Call status monitoring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 offload ability policy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 access network selection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59739" y="2770937"/>
              <a:ext cx="1157118" cy="22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WANS/RPLG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40968" y="2458638"/>
            <a:ext cx="652084" cy="344236"/>
            <a:chOff x="6527836" y="141003"/>
            <a:chExt cx="652084" cy="344236"/>
          </a:xfrm>
        </p:grpSpPr>
        <p:sp>
          <p:nvSpPr>
            <p:cNvPr id="57" name="Flowchart: Terminator 56"/>
            <p:cNvSpPr/>
            <p:nvPr/>
          </p:nvSpPr>
          <p:spPr>
            <a:xfrm>
              <a:off x="6565976" y="253475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lowchart: Terminator 57"/>
            <p:cNvSpPr/>
            <p:nvPr/>
          </p:nvSpPr>
          <p:spPr>
            <a:xfrm>
              <a:off x="6546906" y="194312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lowchart: Terminator 58"/>
            <p:cNvSpPr/>
            <p:nvPr/>
          </p:nvSpPr>
          <p:spPr>
            <a:xfrm>
              <a:off x="6527836" y="141003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Operator policy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59" idx="1"/>
          </p:cNvCxnSpPr>
          <p:nvPr/>
        </p:nvCxnSpPr>
        <p:spPr>
          <a:xfrm flipH="1">
            <a:off x="4522312" y="2574520"/>
            <a:ext cx="218656" cy="21465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1"/>
          </p:cNvCxnSpPr>
          <p:nvPr/>
        </p:nvCxnSpPr>
        <p:spPr>
          <a:xfrm flipH="1">
            <a:off x="4522312" y="2627829"/>
            <a:ext cx="237726" cy="16134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1"/>
          </p:cNvCxnSpPr>
          <p:nvPr/>
        </p:nvCxnSpPr>
        <p:spPr>
          <a:xfrm flipH="1">
            <a:off x="4522312" y="2686992"/>
            <a:ext cx="256796" cy="10218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432420" y="2456805"/>
            <a:ext cx="1483097" cy="596002"/>
            <a:chOff x="3059739" y="2770937"/>
            <a:chExt cx="1483097" cy="550585"/>
          </a:xfrm>
        </p:grpSpPr>
        <p:sp>
          <p:nvSpPr>
            <p:cNvPr id="64" name="Rectangle 63"/>
            <p:cNvSpPr/>
            <p:nvPr/>
          </p:nvSpPr>
          <p:spPr>
            <a:xfrm>
              <a:off x="3119164" y="2798694"/>
              <a:ext cx="1423672" cy="52282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LWI/RCLWI RAN steering command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LWA WLAN control function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LWA/LWIP WLAN </a:t>
              </a:r>
              <a:r>
                <a:rPr lang="en-US" sz="600" b="1" dirty="0" err="1" smtClean="0">
                  <a:solidFill>
                    <a:schemeClr val="bg1">
                      <a:lumMod val="65000"/>
                    </a:schemeClr>
                  </a:solidFill>
                </a:rPr>
                <a:t>meas</a:t>
              </a: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 report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59739" y="2770937"/>
              <a:ext cx="61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LWX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9198" y="2456806"/>
            <a:ext cx="1483097" cy="596001"/>
            <a:chOff x="3059739" y="2770938"/>
            <a:chExt cx="1483097" cy="550584"/>
          </a:xfrm>
        </p:grpSpPr>
        <p:sp>
          <p:nvSpPr>
            <p:cNvPr id="67" name="Rectangle 66"/>
            <p:cNvSpPr/>
            <p:nvPr/>
          </p:nvSpPr>
          <p:spPr>
            <a:xfrm>
              <a:off x="3119164" y="2798694"/>
              <a:ext cx="1423672" cy="522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WLAN/MD meas. report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WLAN/MD register status report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Service quality meas. report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9739" y="2770938"/>
              <a:ext cx="1393379" cy="255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WANS/MEAS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38659" y="803745"/>
            <a:ext cx="2212779" cy="522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Interworking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LWAd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LWId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Up-Down Arrow 72"/>
          <p:cNvSpPr/>
          <p:nvPr/>
        </p:nvSpPr>
        <p:spPr>
          <a:xfrm>
            <a:off x="1897814" y="1192783"/>
            <a:ext cx="294467" cy="74693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WIPC</a:t>
            </a:r>
            <a:endParaRPr lang="en-US" sz="700" dirty="0"/>
          </a:p>
        </p:txBody>
      </p:sp>
      <p:sp>
        <p:nvSpPr>
          <p:cNvPr id="75" name="Rectangle 74"/>
          <p:cNvSpPr/>
          <p:nvPr/>
        </p:nvSpPr>
        <p:spPr>
          <a:xfrm>
            <a:off x="640319" y="4154689"/>
            <a:ext cx="1109787" cy="52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FW</a:t>
            </a:r>
            <a:endParaRPr lang="en-US" sz="1200" dirty="0">
              <a:solidFill>
                <a:schemeClr val="tx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Up-Down Arrow 75"/>
          <p:cNvSpPr/>
          <p:nvPr/>
        </p:nvSpPr>
        <p:spPr>
          <a:xfrm>
            <a:off x="1061308" y="3655975"/>
            <a:ext cx="294467" cy="559851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WIPC</a:t>
            </a:r>
            <a:endParaRPr lang="en-US" sz="700" dirty="0"/>
          </a:p>
        </p:txBody>
      </p:sp>
      <p:sp>
        <p:nvSpPr>
          <p:cNvPr id="80" name="Rectangle 79"/>
          <p:cNvSpPr/>
          <p:nvPr/>
        </p:nvSpPr>
        <p:spPr>
          <a:xfrm>
            <a:off x="5979823" y="1118447"/>
            <a:ext cx="1108800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ATP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374087" y="1572840"/>
            <a:ext cx="294467" cy="42016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82" name="Left-Up Arrow 81"/>
          <p:cNvSpPr/>
          <p:nvPr/>
        </p:nvSpPr>
        <p:spPr>
          <a:xfrm>
            <a:off x="7088623" y="1118447"/>
            <a:ext cx="508517" cy="454393"/>
          </a:xfrm>
          <a:prstGeom prst="leftUpArrow">
            <a:avLst>
              <a:gd name="adj1" fmla="val 31296"/>
              <a:gd name="adj2" fmla="val 25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US" sz="700" dirty="0" smtClean="0">
              <a:solidFill>
                <a:schemeClr val="dk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26723" y="1357001"/>
            <a:ext cx="655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AT-CMD</a:t>
            </a:r>
            <a:endParaRPr lang="en-US" sz="700" dirty="0"/>
          </a:p>
        </p:txBody>
      </p:sp>
      <p:sp>
        <p:nvSpPr>
          <p:cNvPr id="86" name="Rectangle 85"/>
          <p:cNvSpPr/>
          <p:nvPr/>
        </p:nvSpPr>
        <p:spPr>
          <a:xfrm>
            <a:off x="2966863" y="4177114"/>
            <a:ext cx="1109787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IMC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Up-Down Arrow 86"/>
          <p:cNvSpPr/>
          <p:nvPr/>
        </p:nvSpPr>
        <p:spPr>
          <a:xfrm>
            <a:off x="3359730" y="3678400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3152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圖片 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5" y="2726200"/>
            <a:ext cx="3441685" cy="2235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46" y="-94383"/>
            <a:ext cx="7836611" cy="955623"/>
          </a:xfrm>
        </p:spPr>
        <p:txBody>
          <a:bodyPr>
            <a:normAutofit/>
          </a:bodyPr>
          <a:lstStyle/>
          <a:p>
            <a:r>
              <a:rPr lang="en-US" dirty="0" smtClean="0"/>
              <a:t>[Gen93] IWLAN HLD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2080" y="666136"/>
            <a:ext cx="29964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&lt;Activate Data Call&gt;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RIL</a:t>
            </a:r>
            <a:r>
              <a:rPr lang="en-US" sz="1400" dirty="0" smtClean="0">
                <a:sym typeface="Wingdings" panose="05000000000000000000" pitchFamily="2" charset="2"/>
              </a:rPr>
              <a:t>D2:</a:t>
            </a:r>
            <a:r>
              <a:rPr lang="en-US" sz="1400" dirty="0" smtClean="0"/>
              <a:t> ACT_DATA_CALL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D2</a:t>
            </a:r>
            <a:r>
              <a:rPr lang="en-US" sz="1400" dirty="0" smtClean="0">
                <a:sym typeface="Wingdings" panose="05000000000000000000" pitchFamily="2" charset="2"/>
              </a:rPr>
              <a:t>IWLAN: </a:t>
            </a:r>
            <a:r>
              <a:rPr lang="en-US" sz="1400" dirty="0"/>
              <a:t>ACT_DATA_CALL</a:t>
            </a:r>
          </a:p>
          <a:p>
            <a:r>
              <a:rPr lang="en-US" sz="1400" dirty="0">
                <a:sym typeface="Wingdings" panose="05000000000000000000" pitchFamily="2" charset="2"/>
              </a:rPr>
              <a:t>	</a:t>
            </a:r>
            <a:r>
              <a:rPr lang="en-US" sz="1100" dirty="0" smtClean="0">
                <a:solidFill>
                  <a:srgbClr val="0066FF"/>
                </a:solidFill>
                <a:sym typeface="Wingdings" panose="05000000000000000000" pitchFamily="2" charset="2"/>
              </a:rPr>
              <a:t>&lt;RAT selection by RPL&gt;</a:t>
            </a:r>
          </a:p>
          <a:p>
            <a:r>
              <a:rPr lang="en-US" sz="1400" dirty="0" smtClean="0"/>
              <a:t>3.1. IWLAN </a:t>
            </a:r>
            <a:r>
              <a:rPr lang="en-US" sz="1400" dirty="0" smtClean="0">
                <a:sym typeface="Wingdings" panose="05000000000000000000" pitchFamily="2" charset="2"/>
              </a:rPr>
              <a:t>DDM: </a:t>
            </a:r>
            <a:r>
              <a:rPr lang="en-US" sz="1400" dirty="0" smtClean="0"/>
              <a:t>ACT_DATA_CALL</a:t>
            </a:r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dirty="0" smtClean="0">
                <a:sym typeface="Wingdings" panose="05000000000000000000" pitchFamily="2" charset="2"/>
              </a:rPr>
              <a:t>3.2. IWLAN WO: </a:t>
            </a:r>
            <a:r>
              <a:rPr lang="en-US" sz="1400" dirty="0" smtClean="0"/>
              <a:t>ACT_DATA_CALL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endParaRPr lang="en-US" sz="1400" dirty="0" smtClean="0"/>
          </a:p>
        </p:txBody>
      </p:sp>
      <p:cxnSp>
        <p:nvCxnSpPr>
          <p:cNvPr id="336" name="肘形接點 335"/>
          <p:cNvCxnSpPr/>
          <p:nvPr/>
        </p:nvCxnSpPr>
        <p:spPr>
          <a:xfrm rot="16200000" flipH="1">
            <a:off x="2231908" y="3716816"/>
            <a:ext cx="579613" cy="254720"/>
          </a:xfrm>
          <a:prstGeom prst="bentConnector3">
            <a:avLst>
              <a:gd name="adj1" fmla="val 42719"/>
            </a:avLst>
          </a:prstGeom>
          <a:ln w="3175">
            <a:solidFill>
              <a:srgbClr val="0066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肘形接點 336"/>
          <p:cNvCxnSpPr/>
          <p:nvPr/>
        </p:nvCxnSpPr>
        <p:spPr>
          <a:xfrm rot="16200000" flipH="1">
            <a:off x="2281731" y="3716817"/>
            <a:ext cx="579613" cy="254720"/>
          </a:xfrm>
          <a:prstGeom prst="bentConnector3">
            <a:avLst>
              <a:gd name="adj1" fmla="val 36693"/>
            </a:avLst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單箭頭接點 337"/>
          <p:cNvCxnSpPr/>
          <p:nvPr/>
        </p:nvCxnSpPr>
        <p:spPr>
          <a:xfrm flipH="1" flipV="1">
            <a:off x="2225295" y="4185819"/>
            <a:ext cx="338118" cy="1635"/>
          </a:xfrm>
          <a:prstGeom prst="straightConnector1">
            <a:avLst/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flipH="1" flipV="1">
            <a:off x="2220618" y="4140546"/>
            <a:ext cx="338118" cy="1635"/>
          </a:xfrm>
          <a:prstGeom prst="straightConnector1">
            <a:avLst/>
          </a:prstGeom>
          <a:ln w="3175">
            <a:solidFill>
              <a:srgbClr val="0066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肘形接點 340"/>
          <p:cNvCxnSpPr/>
          <p:nvPr/>
        </p:nvCxnSpPr>
        <p:spPr>
          <a:xfrm>
            <a:off x="2238908" y="4390429"/>
            <a:ext cx="980753" cy="378266"/>
          </a:xfrm>
          <a:prstGeom prst="bentConnector2">
            <a:avLst/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肘形接點 341"/>
          <p:cNvCxnSpPr/>
          <p:nvPr/>
        </p:nvCxnSpPr>
        <p:spPr>
          <a:xfrm>
            <a:off x="2244429" y="4349369"/>
            <a:ext cx="1069372" cy="428851"/>
          </a:xfrm>
          <a:prstGeom prst="bentConnector2">
            <a:avLst/>
          </a:prstGeom>
          <a:ln w="3175">
            <a:solidFill>
              <a:srgbClr val="0066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橢圓 342"/>
          <p:cNvSpPr/>
          <p:nvPr/>
        </p:nvSpPr>
        <p:spPr>
          <a:xfrm>
            <a:off x="2245242" y="3518899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4" name="橢圓 343"/>
          <p:cNvSpPr/>
          <p:nvPr/>
        </p:nvSpPr>
        <p:spPr>
          <a:xfrm>
            <a:off x="2482277" y="4010306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5" name="橢圓 344"/>
          <p:cNvSpPr/>
          <p:nvPr/>
        </p:nvSpPr>
        <p:spPr>
          <a:xfrm>
            <a:off x="2255722" y="4449937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50" name="肘形接點 49"/>
          <p:cNvCxnSpPr/>
          <p:nvPr/>
        </p:nvCxnSpPr>
        <p:spPr>
          <a:xfrm rot="5400000" flipH="1" flipV="1">
            <a:off x="2378462" y="3272572"/>
            <a:ext cx="974263" cy="1473183"/>
          </a:xfrm>
          <a:prstGeom prst="bentConnector3">
            <a:avLst>
              <a:gd name="adj1" fmla="val -32589"/>
            </a:avLst>
          </a:prstGeom>
          <a:ln w="3175">
            <a:solidFill>
              <a:srgbClr val="C00000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肘形接點 350"/>
          <p:cNvCxnSpPr/>
          <p:nvPr/>
        </p:nvCxnSpPr>
        <p:spPr>
          <a:xfrm rot="5400000" flipH="1" flipV="1">
            <a:off x="2380295" y="3199912"/>
            <a:ext cx="964856" cy="1609097"/>
          </a:xfrm>
          <a:prstGeom prst="bentConnector4">
            <a:avLst>
              <a:gd name="adj1" fmla="val -38501"/>
              <a:gd name="adj2" fmla="val 100167"/>
            </a:avLst>
          </a:prstGeom>
          <a:ln w="3175">
            <a:solidFill>
              <a:srgbClr val="C00000"/>
            </a:solidFill>
            <a:prstDash val="dash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9" name="圖片 3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37" y="2686553"/>
            <a:ext cx="3441685" cy="2235951"/>
          </a:xfrm>
          <a:prstGeom prst="rect">
            <a:avLst/>
          </a:prstGeom>
        </p:spPr>
      </p:pic>
      <p:sp>
        <p:nvSpPr>
          <p:cNvPr id="360" name="文字方塊 359"/>
          <p:cNvSpPr txBox="1"/>
          <p:nvPr/>
        </p:nvSpPr>
        <p:spPr>
          <a:xfrm>
            <a:off x="4619412" y="597272"/>
            <a:ext cx="34513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&lt;Traffic Steering WLAN to MD&gt;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RPL_UPDATE_IND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IWLAN </a:t>
            </a:r>
            <a:r>
              <a:rPr lang="en-US" sz="1050" dirty="0" smtClean="0">
                <a:sym typeface="Wingdings" panose="05000000000000000000" pitchFamily="2" charset="2"/>
              </a:rPr>
              <a:t>DDM:</a:t>
            </a:r>
            <a:r>
              <a:rPr lang="en-US" sz="1050" dirty="0" smtClean="0"/>
              <a:t> ACT_DATA_CALL_REQ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WO</a:t>
            </a:r>
            <a:r>
              <a:rPr lang="en-US" sz="1050" dirty="0" smtClean="0">
                <a:sym typeface="Wingdings" panose="05000000000000000000" pitchFamily="2" charset="2"/>
              </a:rPr>
              <a:t>IWLAN: DE</a:t>
            </a:r>
            <a:r>
              <a:rPr lang="en-US" sz="1050" dirty="0" smtClean="0"/>
              <a:t>ACT_DATA_CALL_IND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   DDM</a:t>
            </a:r>
            <a:r>
              <a:rPr lang="en-US" sz="1050" dirty="0" smtClean="0">
                <a:sym typeface="Wingdings" panose="05000000000000000000" pitchFamily="2" charset="2"/>
              </a:rPr>
              <a:t>IWLAN: ACT_DATA_CALL_CNF</a:t>
            </a:r>
            <a:endParaRPr lang="en-US" sz="1050" dirty="0" smtClean="0"/>
          </a:p>
          <a:p>
            <a:r>
              <a:rPr lang="en-US" sz="1400" dirty="0" smtClean="0"/>
              <a:t> </a:t>
            </a:r>
          </a:p>
        </p:txBody>
      </p:sp>
      <p:cxnSp>
        <p:nvCxnSpPr>
          <p:cNvPr id="366" name="肘形接點 365"/>
          <p:cNvCxnSpPr/>
          <p:nvPr/>
        </p:nvCxnSpPr>
        <p:spPr>
          <a:xfrm>
            <a:off x="6589401" y="4309722"/>
            <a:ext cx="1069372" cy="428851"/>
          </a:xfrm>
          <a:prstGeom prst="bentConnector2">
            <a:avLst/>
          </a:prstGeom>
          <a:ln w="3175">
            <a:solidFill>
              <a:srgbClr val="0066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肘形接點 370"/>
          <p:cNvCxnSpPr/>
          <p:nvPr/>
        </p:nvCxnSpPr>
        <p:spPr>
          <a:xfrm rot="5400000" flipH="1" flipV="1">
            <a:off x="6725267" y="3160265"/>
            <a:ext cx="964856" cy="1609097"/>
          </a:xfrm>
          <a:prstGeom prst="bentConnector4">
            <a:avLst>
              <a:gd name="adj1" fmla="val -38501"/>
              <a:gd name="adj2" fmla="val 100167"/>
            </a:avLst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2" name="Group 56"/>
          <p:cNvGrpSpPr/>
          <p:nvPr/>
        </p:nvGrpSpPr>
        <p:grpSpPr>
          <a:xfrm>
            <a:off x="68255" y="618978"/>
            <a:ext cx="9008256" cy="4382819"/>
            <a:chOff x="342900" y="762000"/>
            <a:chExt cx="8455621" cy="5168900"/>
          </a:xfrm>
          <a:noFill/>
          <a:effectLst/>
        </p:grpSpPr>
        <p:sp>
          <p:nvSpPr>
            <p:cNvPr id="373" name="Rectangle 59"/>
            <p:cNvSpPr/>
            <p:nvPr/>
          </p:nvSpPr>
          <p:spPr>
            <a:xfrm>
              <a:off x="342900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60"/>
            <p:cNvSpPr/>
            <p:nvPr/>
          </p:nvSpPr>
          <p:spPr>
            <a:xfrm>
              <a:off x="4569421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5" name="Straight Connector 11"/>
          <p:cNvCxnSpPr/>
          <p:nvPr/>
        </p:nvCxnSpPr>
        <p:spPr>
          <a:xfrm>
            <a:off x="66881" y="2686553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文字方塊 375"/>
          <p:cNvSpPr txBox="1"/>
          <p:nvPr/>
        </p:nvSpPr>
        <p:spPr>
          <a:xfrm>
            <a:off x="4619412" y="1618518"/>
            <a:ext cx="3451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&lt;Traffic Steering MD to WLAN&gt;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RPL_UPDATE_IND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IWLAN</a:t>
            </a:r>
            <a:r>
              <a:rPr lang="en-US" sz="1050" dirty="0" smtClean="0">
                <a:sym typeface="Wingdings" panose="05000000000000000000" pitchFamily="2" charset="2"/>
              </a:rPr>
              <a:t>WO:</a:t>
            </a:r>
            <a:r>
              <a:rPr lang="en-US" sz="1050" dirty="0" smtClean="0"/>
              <a:t> ACT_DATA_CALL_REQ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DDM</a:t>
            </a:r>
            <a:r>
              <a:rPr lang="en-US" sz="1050" dirty="0" smtClean="0">
                <a:sym typeface="Wingdings" panose="05000000000000000000" pitchFamily="2" charset="2"/>
              </a:rPr>
              <a:t>IWLAN: DE</a:t>
            </a:r>
            <a:r>
              <a:rPr lang="en-US" sz="1050" dirty="0" smtClean="0"/>
              <a:t>ACT_DATA_CALL_IND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   WO</a:t>
            </a:r>
            <a:r>
              <a:rPr lang="en-US" sz="1050" dirty="0" smtClean="0">
                <a:sym typeface="Wingdings" panose="05000000000000000000" pitchFamily="2" charset="2"/>
              </a:rPr>
              <a:t>IWLAN: ACT_DATA_CALL_CNF</a:t>
            </a:r>
            <a:endParaRPr lang="en-US" sz="1050" dirty="0" smtClean="0"/>
          </a:p>
        </p:txBody>
      </p:sp>
      <p:pic>
        <p:nvPicPr>
          <p:cNvPr id="378" name="圖片 3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738" y="2726200"/>
            <a:ext cx="1453782" cy="222602"/>
          </a:xfrm>
          <a:prstGeom prst="rect">
            <a:avLst/>
          </a:prstGeom>
        </p:spPr>
      </p:pic>
      <p:cxnSp>
        <p:nvCxnSpPr>
          <p:cNvPr id="381" name="肘形接點 380"/>
          <p:cNvCxnSpPr/>
          <p:nvPr/>
        </p:nvCxnSpPr>
        <p:spPr>
          <a:xfrm rot="10800000">
            <a:off x="6091198" y="4292355"/>
            <a:ext cx="94393" cy="100568"/>
          </a:xfrm>
          <a:prstGeom prst="bentConnector3">
            <a:avLst>
              <a:gd name="adj1" fmla="val 246317"/>
            </a:avLst>
          </a:prstGeom>
          <a:ln w="3175">
            <a:solidFill>
              <a:srgbClr val="0066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橢圓 382"/>
          <p:cNvSpPr/>
          <p:nvPr/>
        </p:nvSpPr>
        <p:spPr>
          <a:xfrm>
            <a:off x="5796719" y="4296261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4" name="橢圓 383"/>
          <p:cNvSpPr/>
          <p:nvPr/>
        </p:nvSpPr>
        <p:spPr>
          <a:xfrm>
            <a:off x="7638763" y="4228610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5" name="橢圓 384"/>
          <p:cNvSpPr/>
          <p:nvPr/>
        </p:nvSpPr>
        <p:spPr>
          <a:xfrm>
            <a:off x="6247545" y="4467304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386" name="肘形接點 385"/>
          <p:cNvCxnSpPr/>
          <p:nvPr/>
        </p:nvCxnSpPr>
        <p:spPr>
          <a:xfrm>
            <a:off x="6613299" y="4353357"/>
            <a:ext cx="980753" cy="378266"/>
          </a:xfrm>
          <a:prstGeom prst="bentConnector2">
            <a:avLst/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8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  <p:bldP spid="345" grpId="0" animBg="1"/>
      <p:bldP spid="383" grpId="0" animBg="1"/>
      <p:bldP spid="384" grpId="0" animBg="1"/>
      <p:bldP spid="3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Gen93 IWLAN RPL</a:t>
            </a:r>
            <a:r>
              <a:rPr lang="en-US" baseline="-25000" dirty="0" smtClean="0"/>
              <a:t>(RAT Preference List)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341"/>
            <a:ext cx="8229600" cy="3843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RPL is a mapping table of PDN connection </a:t>
            </a:r>
            <a:r>
              <a:rPr lang="en-US" dirty="0" err="1" smtClean="0"/>
              <a:t>v.s</a:t>
            </a:r>
            <a:r>
              <a:rPr lang="en-US" dirty="0" smtClean="0"/>
              <a:t>. RAT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RPL generation flow</a:t>
            </a:r>
          </a:p>
          <a:p>
            <a:pPr lvl="1"/>
            <a:r>
              <a:rPr lang="en-US" dirty="0" smtClean="0"/>
              <a:t>RAT Status Monitoring</a:t>
            </a:r>
          </a:p>
          <a:p>
            <a:pPr lvl="1"/>
            <a:r>
              <a:rPr lang="en-US" dirty="0" smtClean="0"/>
              <a:t>RAT Ranking</a:t>
            </a:r>
          </a:p>
          <a:p>
            <a:pPr lvl="1"/>
            <a:r>
              <a:rPr lang="en-US" dirty="0" smtClean="0"/>
              <a:t>RAT Barring</a:t>
            </a:r>
          </a:p>
          <a:p>
            <a:pPr lvl="1"/>
            <a:r>
              <a:rPr lang="en-US" dirty="0" smtClean="0"/>
              <a:t>APN Based Access Network Selection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4" y="1526451"/>
            <a:ext cx="5268349" cy="13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0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diaTek-Confidential_A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993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23ABEA-CEC5-4963-8C13-B9588C867447}"/>
</file>

<file path=customXml/itemProps2.xml><?xml version="1.0" encoding="utf-8"?>
<ds:datastoreItem xmlns:ds="http://schemas.openxmlformats.org/officeDocument/2006/customXml" ds:itemID="{E4D42201-0D79-4CC9-9A4C-2FB3CCAC4E1F}"/>
</file>

<file path=customXml/itemProps3.xml><?xml version="1.0" encoding="utf-8"?>
<ds:datastoreItem xmlns:ds="http://schemas.openxmlformats.org/officeDocument/2006/customXml" ds:itemID="{8CC3BAC8-4361-4999-8901-1A9550C41C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91684</TotalTime>
  <Words>2277</Words>
  <Application>Microsoft Office PowerPoint</Application>
  <PresentationFormat>On-screen Show (16:9)</PresentationFormat>
  <Paragraphs>1096</Paragraphs>
  <Slides>35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微軟正黑體</vt:lpstr>
      <vt:lpstr>新細明體</vt:lpstr>
      <vt:lpstr>SimHei</vt:lpstr>
      <vt:lpstr>Arial</vt:lpstr>
      <vt:lpstr>Calibri</vt:lpstr>
      <vt:lpstr>Calibri Light</vt:lpstr>
      <vt:lpstr>Times New Roman</vt:lpstr>
      <vt:lpstr>Wingdings</vt:lpstr>
      <vt:lpstr>1_MediaTek-Confidential_A</vt:lpstr>
      <vt:lpstr>File</vt:lpstr>
      <vt:lpstr>Worksheet</vt:lpstr>
      <vt:lpstr>PowerPoint Presentation</vt:lpstr>
      <vt:lpstr>Outline</vt:lpstr>
      <vt:lpstr>Introduction - Interworking WLAN</vt:lpstr>
      <vt:lpstr>Outline</vt:lpstr>
      <vt:lpstr>[Gen93] IWLAN/ePDG Architecture</vt:lpstr>
      <vt:lpstr>Outline</vt:lpstr>
      <vt:lpstr>[Gen93] IWLAN Block Diagram</vt:lpstr>
      <vt:lpstr>[Gen93] IWLAN HLD</vt:lpstr>
      <vt:lpstr>Gen93 IWLAN RPL(RAT Preference List)</vt:lpstr>
      <vt:lpstr>[WANS] RPL Generation Flow</vt:lpstr>
      <vt:lpstr>[WANS] RAT Ranking</vt:lpstr>
      <vt:lpstr>[WANS] RAT Barring</vt:lpstr>
      <vt:lpstr>[WANS] APN Based Access Network Selection</vt:lpstr>
      <vt:lpstr>[WANS] IMS Access Network Selection</vt:lpstr>
      <vt:lpstr>[WANS] Current RAT Preference Configuration</vt:lpstr>
      <vt:lpstr>Gen93 IWLAN DSBP Configuration</vt:lpstr>
      <vt:lpstr>Gen93 IWLAN IMS Configuration</vt:lpstr>
      <vt:lpstr>Outline</vt:lpstr>
      <vt:lpstr>Highlight Modifications</vt:lpstr>
      <vt:lpstr>RD IT Test Cases</vt:lpstr>
      <vt:lpstr>Outline</vt:lpstr>
      <vt:lpstr>PDN Connection Activation - Success</vt:lpstr>
      <vt:lpstr>PDN Connection Activation - Failure</vt:lpstr>
      <vt:lpstr>PDN Connection Deactivation</vt:lpstr>
      <vt:lpstr>PDN Connection Activation - Success</vt:lpstr>
      <vt:lpstr>PDN Connection Activation - Failure</vt:lpstr>
      <vt:lpstr>PDN Connection Deactivation</vt:lpstr>
      <vt:lpstr>PDN Connection Activation Rejection</vt:lpstr>
      <vt:lpstr>PDN Connection Handover</vt:lpstr>
      <vt:lpstr>PDN Connection Handover</vt:lpstr>
      <vt:lpstr>L4 Re-arch  R&amp;R</vt:lpstr>
      <vt:lpstr>PowerPoint Presentation</vt:lpstr>
      <vt:lpstr>PowerPoint Presentation</vt:lpstr>
      <vt:lpstr>L4 Re-arch  R&amp;R</vt:lpstr>
      <vt:lpstr>Gen93 IWLAN RPL(RAT Preference List)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Gen93_IWLAN_Architecture_v0.1</dc:title>
  <dc:creator>MTK00827 Ian.Cheng</dc:creator>
  <cp:lastModifiedBy>Jen-Ping Huang (黃任平)</cp:lastModifiedBy>
  <cp:revision>6230</cp:revision>
  <dcterms:created xsi:type="dcterms:W3CDTF">2014-03-01T08:44:33Z</dcterms:created>
  <dcterms:modified xsi:type="dcterms:W3CDTF">2017-07-06T02:49:30Z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0x0101006FC51344DC0C7849BA6616E48BA6715D</vt:lpwstr>
  </property>
  <property fmtid="{D5CDD505-2E9C-101B-9397-08002B2CF9AE}" pid="4" name="SCEncryptBy">
    <vt:lpwstr/>
  </property>
  <property fmtid="{D5CDD505-2E9C-101B-9397-08002B2CF9AE}" pid="5" name="SCEnDecrypt">
    <vt:lpwstr>Not Encrypted</vt:lpwstr>
  </property>
  <property fmtid="{D5CDD505-2E9C-101B-9397-08002B2CF9AE}" pid="6" name="_AdHocReviewCycleID">
    <vt:i4>-909589309</vt:i4>
  </property>
  <property fmtid="{D5CDD505-2E9C-101B-9397-08002B2CF9AE}" pid="7" name="_EmailSubject">
    <vt:lpwstr>Gen93 New Features Training Workshop (Day 1)</vt:lpwstr>
  </property>
  <property fmtid="{D5CDD505-2E9C-101B-9397-08002B2CF9AE}" pid="8" name="_AuthorEmail">
    <vt:lpwstr>Jen-Ping.Huang@mediatek.com</vt:lpwstr>
  </property>
  <property fmtid="{D5CDD505-2E9C-101B-9397-08002B2CF9AE}" pid="9" name="_AuthorEmailDisplayName">
    <vt:lpwstr>Jen-Ping Huang (黃任平)</vt:lpwstr>
  </property>
</Properties>
</file>