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  <p:sldMasterId id="2147483685" r:id="rId6"/>
    <p:sldMasterId id="2147483698" r:id="rId7"/>
    <p:sldMasterId id="2147483711" r:id="rId8"/>
    <p:sldMasterId id="2147483724" r:id="rId9"/>
    <p:sldMasterId id="2147483737" r:id="rId10"/>
    <p:sldMasterId id="2147483750" r:id="rId11"/>
    <p:sldMasterId id="2147483763" r:id="rId12"/>
    <p:sldMasterId id="2147483776" r:id="rId13"/>
    <p:sldMasterId id="2147483789" r:id="rId14"/>
    <p:sldMasterId id="2147483802" r:id="rId15"/>
    <p:sldMasterId id="2147483815" r:id="rId16"/>
  </p:sldMasterIdLst>
  <p:notesMasterIdLst>
    <p:notesMasterId r:id="rId65"/>
  </p:notesMasterIdLst>
  <p:sldIdLst>
    <p:sldId id="845" r:id="rId17"/>
    <p:sldId id="1351" r:id="rId18"/>
    <p:sldId id="1679" r:id="rId19"/>
    <p:sldId id="1682" r:id="rId20"/>
    <p:sldId id="1747" r:id="rId21"/>
    <p:sldId id="1741" r:id="rId22"/>
    <p:sldId id="1742" r:id="rId23"/>
    <p:sldId id="1748" r:id="rId24"/>
    <p:sldId id="1744" r:id="rId25"/>
    <p:sldId id="1749" r:id="rId26"/>
    <p:sldId id="1772" r:id="rId27"/>
    <p:sldId id="1750" r:id="rId28"/>
    <p:sldId id="1774" r:id="rId29"/>
    <p:sldId id="1755" r:id="rId30"/>
    <p:sldId id="1752" r:id="rId31"/>
    <p:sldId id="1773" r:id="rId32"/>
    <p:sldId id="1753" r:id="rId33"/>
    <p:sldId id="1754" r:id="rId34"/>
    <p:sldId id="1771" r:id="rId35"/>
    <p:sldId id="1757" r:id="rId36"/>
    <p:sldId id="1758" r:id="rId37"/>
    <p:sldId id="1760" r:id="rId38"/>
    <p:sldId id="1759" r:id="rId39"/>
    <p:sldId id="1761" r:id="rId40"/>
    <p:sldId id="1763" r:id="rId41"/>
    <p:sldId id="1767" r:id="rId42"/>
    <p:sldId id="1766" r:id="rId43"/>
    <p:sldId id="1764" r:id="rId44"/>
    <p:sldId id="1762" r:id="rId45"/>
    <p:sldId id="1765" r:id="rId46"/>
    <p:sldId id="1704" r:id="rId47"/>
    <p:sldId id="1734" r:id="rId48"/>
    <p:sldId id="1736" r:id="rId49"/>
    <p:sldId id="1768" r:id="rId50"/>
    <p:sldId id="1769" r:id="rId51"/>
    <p:sldId id="1775" r:id="rId52"/>
    <p:sldId id="1777" r:id="rId53"/>
    <p:sldId id="1778" r:id="rId54"/>
    <p:sldId id="1779" r:id="rId55"/>
    <p:sldId id="1780" r:id="rId56"/>
    <p:sldId id="1781" r:id="rId57"/>
    <p:sldId id="1782" r:id="rId58"/>
    <p:sldId id="1783" r:id="rId59"/>
    <p:sldId id="1776" r:id="rId60"/>
    <p:sldId id="1740" r:id="rId61"/>
    <p:sldId id="1739" r:id="rId62"/>
    <p:sldId id="1712" r:id="rId63"/>
    <p:sldId id="93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CC00"/>
    <a:srgbClr val="0066FF"/>
    <a:srgbClr val="3399FF"/>
    <a:srgbClr val="006666"/>
    <a:srgbClr val="CC6600"/>
    <a:srgbClr val="CCCCFF"/>
    <a:srgbClr val="6699FF"/>
    <a:srgbClr val="66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1" autoAdjust="0"/>
    <p:restoredTop sz="85351" autoAdjust="0"/>
  </p:normalViewPr>
  <p:slideViewPr>
    <p:cSldViewPr>
      <p:cViewPr varScale="1">
        <p:scale>
          <a:sx n="90" d="100"/>
          <a:sy n="90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slide" Target="slides/slide48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viewProps" Target="viewProps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A2B46-04A4-437C-886C-71513E328215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F791382-E738-4661-9D8A-AE315A4991E4}">
      <dgm:prSet phldrT="[Text]" custT="1"/>
      <dgm:spPr/>
      <dgm:t>
        <a:bodyPr/>
        <a:lstStyle/>
        <a:p>
          <a:r>
            <a:rPr lang="en-US" sz="2800" dirty="0" smtClean="0"/>
            <a:t>TCP/IP Stack</a:t>
          </a:r>
          <a:endParaRPr lang="en-US" sz="2800" dirty="0"/>
        </a:p>
      </dgm:t>
    </dgm:pt>
    <dgm:pt modelId="{83DBB8C4-762F-4B5F-8F65-7593B7CC73CE}" type="parTrans" cxnId="{70893640-7CB2-4DD5-BE21-B520F6A8F274}">
      <dgm:prSet/>
      <dgm:spPr/>
      <dgm:t>
        <a:bodyPr/>
        <a:lstStyle/>
        <a:p>
          <a:endParaRPr lang="en-US"/>
        </a:p>
      </dgm:t>
    </dgm:pt>
    <dgm:pt modelId="{E77454B8-AB66-4F28-9CBB-9D1B7FD5C580}" type="sibTrans" cxnId="{70893640-7CB2-4DD5-BE21-B520F6A8F274}">
      <dgm:prSet/>
      <dgm:spPr/>
      <dgm:t>
        <a:bodyPr/>
        <a:lstStyle/>
        <a:p>
          <a:endParaRPr lang="en-US"/>
        </a:p>
      </dgm:t>
    </dgm:pt>
    <dgm:pt modelId="{8AD5A5C9-2E2F-4448-91A5-F32E97D8252D}">
      <dgm:prSet phldrT="[Text]" custT="1"/>
      <dgm:spPr/>
      <dgm:t>
        <a:bodyPr/>
        <a:lstStyle/>
        <a:p>
          <a:r>
            <a:rPr lang="en-US" sz="1800" b="1" dirty="0" smtClean="0"/>
            <a:t>DHL/</a:t>
          </a:r>
        </a:p>
        <a:p>
          <a:r>
            <a:rPr lang="en-US" sz="1800" b="1" dirty="0" smtClean="0"/>
            <a:t>ELT</a:t>
          </a:r>
          <a:endParaRPr lang="en-US" sz="1800" b="1" dirty="0"/>
        </a:p>
      </dgm:t>
    </dgm:pt>
    <dgm:pt modelId="{91B623AE-D161-4BB7-A127-39752560EA50}" type="parTrans" cxnId="{1342FE1C-FD6C-440D-A1C8-F37EFEAFFAEF}">
      <dgm:prSet/>
      <dgm:spPr/>
      <dgm:t>
        <a:bodyPr/>
        <a:lstStyle/>
        <a:p>
          <a:endParaRPr lang="en-US"/>
        </a:p>
      </dgm:t>
    </dgm:pt>
    <dgm:pt modelId="{1EDEF45C-D3D0-4AD1-8D01-4874055D2DC3}" type="sibTrans" cxnId="{1342FE1C-FD6C-440D-A1C8-F37EFEAFFAEF}">
      <dgm:prSet/>
      <dgm:spPr/>
      <dgm:t>
        <a:bodyPr/>
        <a:lstStyle/>
        <a:p>
          <a:endParaRPr lang="en-US"/>
        </a:p>
      </dgm:t>
    </dgm:pt>
    <dgm:pt modelId="{E52C090A-5ECD-4652-9A4B-373F13462C0D}">
      <dgm:prSet phldrT="[Text]" custT="1"/>
      <dgm:spPr/>
      <dgm:t>
        <a:bodyPr/>
        <a:lstStyle/>
        <a:p>
          <a:r>
            <a:rPr lang="en-US" sz="1800" b="1" dirty="0" smtClean="0"/>
            <a:t>L5/D2</a:t>
          </a:r>
          <a:endParaRPr lang="en-US" sz="1800" b="1" dirty="0"/>
        </a:p>
      </dgm:t>
    </dgm:pt>
    <dgm:pt modelId="{A7147411-98EA-4A30-B023-B657DC395894}" type="parTrans" cxnId="{B1C36ED7-2117-4318-BBAB-EF988C6235B9}">
      <dgm:prSet/>
      <dgm:spPr/>
      <dgm:t>
        <a:bodyPr/>
        <a:lstStyle/>
        <a:p>
          <a:endParaRPr lang="en-US"/>
        </a:p>
      </dgm:t>
    </dgm:pt>
    <dgm:pt modelId="{67A02853-6914-4085-945F-4AB3AC2892BB}" type="sibTrans" cxnId="{B1C36ED7-2117-4318-BBAB-EF988C6235B9}">
      <dgm:prSet/>
      <dgm:spPr/>
      <dgm:t>
        <a:bodyPr/>
        <a:lstStyle/>
        <a:p>
          <a:endParaRPr lang="en-US"/>
        </a:p>
      </dgm:t>
    </dgm:pt>
    <dgm:pt modelId="{29B23380-8126-4171-AF50-2E4977D7EAB0}">
      <dgm:prSet phldrT="[Text]" custT="1"/>
      <dgm:spPr/>
      <dgm:t>
        <a:bodyPr/>
        <a:lstStyle/>
        <a:p>
          <a:r>
            <a:rPr lang="en-US" sz="1800" b="1" dirty="0" smtClean="0"/>
            <a:t>MD Users</a:t>
          </a:r>
          <a:endParaRPr lang="en-US" sz="1800" b="1" dirty="0"/>
        </a:p>
      </dgm:t>
    </dgm:pt>
    <dgm:pt modelId="{8D146D77-6F09-4256-856C-14BA50FE9E25}" type="parTrans" cxnId="{7214EEA4-DA72-4184-AF15-D60EA0410497}">
      <dgm:prSet/>
      <dgm:spPr/>
      <dgm:t>
        <a:bodyPr/>
        <a:lstStyle/>
        <a:p>
          <a:endParaRPr lang="en-US"/>
        </a:p>
      </dgm:t>
    </dgm:pt>
    <dgm:pt modelId="{AEC41456-3336-4456-BDE8-11C4F4B0EA1A}" type="sibTrans" cxnId="{7214EEA4-DA72-4184-AF15-D60EA0410497}">
      <dgm:prSet/>
      <dgm:spPr/>
      <dgm:t>
        <a:bodyPr/>
        <a:lstStyle/>
        <a:p>
          <a:endParaRPr lang="en-US"/>
        </a:p>
      </dgm:t>
    </dgm:pt>
    <dgm:pt modelId="{08ED5B31-9492-48B8-91E0-B4D39C85A21D}">
      <dgm:prSet phldrT="[Text]" custT="1"/>
      <dgm:spPr/>
      <dgm:t>
        <a:bodyPr/>
        <a:lstStyle/>
        <a:p>
          <a:r>
            <a:rPr lang="en-US" sz="1800" b="1" dirty="0" smtClean="0"/>
            <a:t>Nucleus OS</a:t>
          </a:r>
          <a:endParaRPr lang="en-US" sz="1800" b="1" dirty="0"/>
        </a:p>
      </dgm:t>
    </dgm:pt>
    <dgm:pt modelId="{2BCE4ED8-BFFE-4A5B-BFDA-48AE50324DF0}" type="parTrans" cxnId="{ABF069D4-CD73-4609-8951-D749F0A8CF51}">
      <dgm:prSet/>
      <dgm:spPr/>
      <dgm:t>
        <a:bodyPr/>
        <a:lstStyle/>
        <a:p>
          <a:endParaRPr lang="en-US"/>
        </a:p>
      </dgm:t>
    </dgm:pt>
    <dgm:pt modelId="{780EF651-C874-4535-9B16-DB1501A51416}" type="sibTrans" cxnId="{ABF069D4-CD73-4609-8951-D749F0A8CF51}">
      <dgm:prSet/>
      <dgm:spPr/>
      <dgm:t>
        <a:bodyPr/>
        <a:lstStyle/>
        <a:p>
          <a:endParaRPr lang="en-US"/>
        </a:p>
      </dgm:t>
    </dgm:pt>
    <dgm:pt modelId="{921D5F87-AF51-4BC6-AD1B-5AFC92C5E60E}">
      <dgm:prSet phldrT="[Text]" custT="1"/>
      <dgm:spPr/>
      <dgm:t>
        <a:bodyPr/>
        <a:lstStyle/>
        <a:p>
          <a:r>
            <a:rPr lang="en-US" sz="1800" b="1" dirty="0" err="1" smtClean="0"/>
            <a:t>IPcore</a:t>
          </a:r>
          <a:endParaRPr lang="en-US" sz="1800" b="1" dirty="0"/>
        </a:p>
      </dgm:t>
    </dgm:pt>
    <dgm:pt modelId="{53764FCC-AE29-4F25-8E14-F4F0FAE588BE}" type="parTrans" cxnId="{E37EC792-A041-4A98-9100-FC18A02689CD}">
      <dgm:prSet/>
      <dgm:spPr/>
      <dgm:t>
        <a:bodyPr/>
        <a:lstStyle/>
        <a:p>
          <a:endParaRPr lang="en-US"/>
        </a:p>
      </dgm:t>
    </dgm:pt>
    <dgm:pt modelId="{058C0821-0D6E-48F6-8DF0-26527A1C0F61}" type="sibTrans" cxnId="{E37EC792-A041-4A98-9100-FC18A02689CD}">
      <dgm:prSet/>
      <dgm:spPr/>
      <dgm:t>
        <a:bodyPr/>
        <a:lstStyle/>
        <a:p>
          <a:endParaRPr lang="en-US"/>
        </a:p>
      </dgm:t>
    </dgm:pt>
    <dgm:pt modelId="{2BE44649-F0D0-4A37-950C-3CB89A716390}" type="pres">
      <dgm:prSet presAssocID="{ABEA2B46-04A4-437C-886C-71513E32821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5F79E9-C57E-42B5-95E8-30A006D33234}" type="pres">
      <dgm:prSet presAssocID="{ABEA2B46-04A4-437C-886C-71513E328215}" presName="radial" presStyleCnt="0">
        <dgm:presLayoutVars>
          <dgm:animLvl val="ctr"/>
        </dgm:presLayoutVars>
      </dgm:prSet>
      <dgm:spPr/>
    </dgm:pt>
    <dgm:pt modelId="{F3669D0C-49F7-4EDB-99D2-CD44F8FE5BD2}" type="pres">
      <dgm:prSet presAssocID="{0F791382-E738-4661-9D8A-AE315A4991E4}" presName="centerShape" presStyleLbl="vennNode1" presStyleIdx="0" presStyleCnt="6" custLinFactNeighborX="-366"/>
      <dgm:spPr/>
      <dgm:t>
        <a:bodyPr/>
        <a:lstStyle/>
        <a:p>
          <a:endParaRPr lang="en-US"/>
        </a:p>
      </dgm:t>
    </dgm:pt>
    <dgm:pt modelId="{00B40A2B-2EA0-4AA6-BCCD-9BC413FB995A}" type="pres">
      <dgm:prSet presAssocID="{8AD5A5C9-2E2F-4448-91A5-F32E97D8252D}" presName="node" presStyleLbl="vennNode1" presStyleIdx="1" presStyleCnt="6" custScaleX="132740" custScaleY="94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B431D-7781-4954-BBA1-0B7752850BC4}" type="pres">
      <dgm:prSet presAssocID="{E52C090A-5ECD-4652-9A4B-373F13462C0D}" presName="node" presStyleLbl="vennNode1" presStyleIdx="2" presStyleCnt="6" custScaleX="132740" custScaleY="94452" custRadScaleRad="104262" custRadScaleInc="8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04942-B421-476E-8192-E9E5B7D4CE27}" type="pres">
      <dgm:prSet presAssocID="{29B23380-8126-4171-AF50-2E4977D7EAB0}" presName="node" presStyleLbl="vennNode1" presStyleIdx="3" presStyleCnt="6" custScaleX="132740" custScaleY="94452" custRadScaleRad="107572" custRadScaleInc="-12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887AE-5A93-42D4-AB52-B636D29595D2}" type="pres">
      <dgm:prSet presAssocID="{08ED5B31-9492-48B8-91E0-B4D39C85A21D}" presName="node" presStyleLbl="vennNode1" presStyleIdx="4" presStyleCnt="6" custScaleX="132740" custScaleY="94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00B32-C739-441A-BB16-271384E74FF2}" type="pres">
      <dgm:prSet presAssocID="{921D5F87-AF51-4BC6-AD1B-5AFC92C5E60E}" presName="node" presStyleLbl="vennNode1" presStyleIdx="5" presStyleCnt="6" custScaleX="132740" custScaleY="94452" custRadScaleRad="101473" custRadScaleInc="-9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36ED7-2117-4318-BBAB-EF988C6235B9}" srcId="{0F791382-E738-4661-9D8A-AE315A4991E4}" destId="{E52C090A-5ECD-4652-9A4B-373F13462C0D}" srcOrd="1" destOrd="0" parTransId="{A7147411-98EA-4A30-B023-B657DC395894}" sibTransId="{67A02853-6914-4085-945F-4AB3AC2892BB}"/>
    <dgm:cxn modelId="{AED3C356-3880-4583-AB72-E8C84C307CA2}" type="presOf" srcId="{ABEA2B46-04A4-437C-886C-71513E328215}" destId="{2BE44649-F0D0-4A37-950C-3CB89A716390}" srcOrd="0" destOrd="0" presId="urn:microsoft.com/office/officeart/2005/8/layout/radial3"/>
    <dgm:cxn modelId="{04901772-1BEF-4DD9-B86E-5C2AF20A01E2}" type="presOf" srcId="{8AD5A5C9-2E2F-4448-91A5-F32E97D8252D}" destId="{00B40A2B-2EA0-4AA6-BCCD-9BC413FB995A}" srcOrd="0" destOrd="0" presId="urn:microsoft.com/office/officeart/2005/8/layout/radial3"/>
    <dgm:cxn modelId="{46BC19D7-84D1-4DA1-8065-985A3AEAED77}" type="presOf" srcId="{0F791382-E738-4661-9D8A-AE315A4991E4}" destId="{F3669D0C-49F7-4EDB-99D2-CD44F8FE5BD2}" srcOrd="0" destOrd="0" presId="urn:microsoft.com/office/officeart/2005/8/layout/radial3"/>
    <dgm:cxn modelId="{7214EEA4-DA72-4184-AF15-D60EA0410497}" srcId="{0F791382-E738-4661-9D8A-AE315A4991E4}" destId="{29B23380-8126-4171-AF50-2E4977D7EAB0}" srcOrd="2" destOrd="0" parTransId="{8D146D77-6F09-4256-856C-14BA50FE9E25}" sibTransId="{AEC41456-3336-4456-BDE8-11C4F4B0EA1A}"/>
    <dgm:cxn modelId="{D681D2D6-3A50-4017-86F1-68B1CEC0DC7C}" type="presOf" srcId="{08ED5B31-9492-48B8-91E0-B4D39C85A21D}" destId="{1F3887AE-5A93-42D4-AB52-B636D29595D2}" srcOrd="0" destOrd="0" presId="urn:microsoft.com/office/officeart/2005/8/layout/radial3"/>
    <dgm:cxn modelId="{F504A96C-8DDD-4556-BF66-74A9B9C241F3}" type="presOf" srcId="{29B23380-8126-4171-AF50-2E4977D7EAB0}" destId="{9E804942-B421-476E-8192-E9E5B7D4CE27}" srcOrd="0" destOrd="0" presId="urn:microsoft.com/office/officeart/2005/8/layout/radial3"/>
    <dgm:cxn modelId="{1342FE1C-FD6C-440D-A1C8-F37EFEAFFAEF}" srcId="{0F791382-E738-4661-9D8A-AE315A4991E4}" destId="{8AD5A5C9-2E2F-4448-91A5-F32E97D8252D}" srcOrd="0" destOrd="0" parTransId="{91B623AE-D161-4BB7-A127-39752560EA50}" sibTransId="{1EDEF45C-D3D0-4AD1-8D01-4874055D2DC3}"/>
    <dgm:cxn modelId="{ABF069D4-CD73-4609-8951-D749F0A8CF51}" srcId="{0F791382-E738-4661-9D8A-AE315A4991E4}" destId="{08ED5B31-9492-48B8-91E0-B4D39C85A21D}" srcOrd="3" destOrd="0" parTransId="{2BCE4ED8-BFFE-4A5B-BFDA-48AE50324DF0}" sibTransId="{780EF651-C874-4535-9B16-DB1501A51416}"/>
    <dgm:cxn modelId="{E37EC792-A041-4A98-9100-FC18A02689CD}" srcId="{0F791382-E738-4661-9D8A-AE315A4991E4}" destId="{921D5F87-AF51-4BC6-AD1B-5AFC92C5E60E}" srcOrd="4" destOrd="0" parTransId="{53764FCC-AE29-4F25-8E14-F4F0FAE588BE}" sibTransId="{058C0821-0D6E-48F6-8DF0-26527A1C0F61}"/>
    <dgm:cxn modelId="{9929B9AF-C7CF-428E-9A8B-749352D27ACD}" type="presOf" srcId="{E52C090A-5ECD-4652-9A4B-373F13462C0D}" destId="{E8DB431D-7781-4954-BBA1-0B7752850BC4}" srcOrd="0" destOrd="0" presId="urn:microsoft.com/office/officeart/2005/8/layout/radial3"/>
    <dgm:cxn modelId="{C251803B-0131-431C-A7C1-AD40C3DB73C8}" type="presOf" srcId="{921D5F87-AF51-4BC6-AD1B-5AFC92C5E60E}" destId="{51000B32-C739-441A-BB16-271384E74FF2}" srcOrd="0" destOrd="0" presId="urn:microsoft.com/office/officeart/2005/8/layout/radial3"/>
    <dgm:cxn modelId="{70893640-7CB2-4DD5-BE21-B520F6A8F274}" srcId="{ABEA2B46-04A4-437C-886C-71513E328215}" destId="{0F791382-E738-4661-9D8A-AE315A4991E4}" srcOrd="0" destOrd="0" parTransId="{83DBB8C4-762F-4B5F-8F65-7593B7CC73CE}" sibTransId="{E77454B8-AB66-4F28-9CBB-9D1B7FD5C580}"/>
    <dgm:cxn modelId="{74916A0F-E481-491A-B639-11D02A4310A2}" type="presParOf" srcId="{2BE44649-F0D0-4A37-950C-3CB89A716390}" destId="{A15F79E9-C57E-42B5-95E8-30A006D33234}" srcOrd="0" destOrd="0" presId="urn:microsoft.com/office/officeart/2005/8/layout/radial3"/>
    <dgm:cxn modelId="{FBE781F3-9913-4BF7-B3CE-80624A1755F6}" type="presParOf" srcId="{A15F79E9-C57E-42B5-95E8-30A006D33234}" destId="{F3669D0C-49F7-4EDB-99D2-CD44F8FE5BD2}" srcOrd="0" destOrd="0" presId="urn:microsoft.com/office/officeart/2005/8/layout/radial3"/>
    <dgm:cxn modelId="{D0AD32B1-D462-41BE-B5CD-34348CE854B0}" type="presParOf" srcId="{A15F79E9-C57E-42B5-95E8-30A006D33234}" destId="{00B40A2B-2EA0-4AA6-BCCD-9BC413FB995A}" srcOrd="1" destOrd="0" presId="urn:microsoft.com/office/officeart/2005/8/layout/radial3"/>
    <dgm:cxn modelId="{675D1236-4BB0-400F-AF66-5DD3DF51A04E}" type="presParOf" srcId="{A15F79E9-C57E-42B5-95E8-30A006D33234}" destId="{E8DB431D-7781-4954-BBA1-0B7752850BC4}" srcOrd="2" destOrd="0" presId="urn:microsoft.com/office/officeart/2005/8/layout/radial3"/>
    <dgm:cxn modelId="{07CB0021-9B9E-4C56-B327-B703BED247BC}" type="presParOf" srcId="{A15F79E9-C57E-42B5-95E8-30A006D33234}" destId="{9E804942-B421-476E-8192-E9E5B7D4CE27}" srcOrd="3" destOrd="0" presId="urn:microsoft.com/office/officeart/2005/8/layout/radial3"/>
    <dgm:cxn modelId="{D03D3C79-D8FE-42DE-9853-E11FECB7E9B1}" type="presParOf" srcId="{A15F79E9-C57E-42B5-95E8-30A006D33234}" destId="{1F3887AE-5A93-42D4-AB52-B636D29595D2}" srcOrd="4" destOrd="0" presId="urn:microsoft.com/office/officeart/2005/8/layout/radial3"/>
    <dgm:cxn modelId="{7AFF089E-E3BD-4F0E-9B02-3FE508B8FC86}" type="presParOf" srcId="{A15F79E9-C57E-42B5-95E8-30A006D33234}" destId="{51000B32-C739-441A-BB16-271384E74FF2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69D0C-49F7-4EDB-99D2-CD44F8FE5BD2}">
      <dsp:nvSpPr>
        <dsp:cNvPr id="0" name=""/>
        <dsp:cNvSpPr/>
      </dsp:nvSpPr>
      <dsp:spPr>
        <a:xfrm>
          <a:off x="1863856" y="900176"/>
          <a:ext cx="2086683" cy="208668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TCP/IP Stack</a:t>
          </a:r>
          <a:endParaRPr lang="en-US" sz="2800" kern="1200" dirty="0"/>
        </a:p>
      </dsp:txBody>
      <dsp:txXfrm>
        <a:off x="2169444" y="1205764"/>
        <a:ext cx="1475507" cy="1475507"/>
      </dsp:txXfrm>
    </dsp:sp>
    <dsp:sp modelId="{00B40A2B-2EA0-4AA6-BCCD-9BC413FB995A}">
      <dsp:nvSpPr>
        <dsp:cNvPr id="0" name=""/>
        <dsp:cNvSpPr/>
      </dsp:nvSpPr>
      <dsp:spPr>
        <a:xfrm>
          <a:off x="2224668" y="93321"/>
          <a:ext cx="1384932" cy="985457"/>
        </a:xfrm>
        <a:prstGeom prst="ellipse">
          <a:avLst/>
        </a:prstGeom>
        <a:solidFill>
          <a:schemeClr val="accent4">
            <a:alpha val="50000"/>
            <a:hueOff val="-3328422"/>
            <a:satOff val="5040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DHL/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ELT</a:t>
          </a:r>
          <a:endParaRPr lang="en-US" sz="1800" b="1" kern="1200" dirty="0"/>
        </a:p>
      </dsp:txBody>
      <dsp:txXfrm>
        <a:off x="2427487" y="237638"/>
        <a:ext cx="979294" cy="696823"/>
      </dsp:txXfrm>
    </dsp:sp>
    <dsp:sp modelId="{E8DB431D-7781-4954-BBA1-0B7752850BC4}">
      <dsp:nvSpPr>
        <dsp:cNvPr id="0" name=""/>
        <dsp:cNvSpPr/>
      </dsp:nvSpPr>
      <dsp:spPr>
        <a:xfrm>
          <a:off x="3608651" y="1154590"/>
          <a:ext cx="1384932" cy="985457"/>
        </a:xfrm>
        <a:prstGeom prst="ellipse">
          <a:avLst/>
        </a:prstGeom>
        <a:solidFill>
          <a:schemeClr val="accent4">
            <a:alpha val="50000"/>
            <a:hueOff val="-6656843"/>
            <a:satOff val="10080"/>
            <a:lumOff val="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L5/D2</a:t>
          </a:r>
          <a:endParaRPr lang="en-US" sz="1800" b="1" kern="1200" dirty="0"/>
        </a:p>
      </dsp:txBody>
      <dsp:txXfrm>
        <a:off x="3811470" y="1298907"/>
        <a:ext cx="979294" cy="696823"/>
      </dsp:txXfrm>
    </dsp:sp>
    <dsp:sp modelId="{9E804942-B421-476E-8192-E9E5B7D4CE27}">
      <dsp:nvSpPr>
        <dsp:cNvPr id="0" name=""/>
        <dsp:cNvSpPr/>
      </dsp:nvSpPr>
      <dsp:spPr>
        <a:xfrm>
          <a:off x="3251174" y="2489362"/>
          <a:ext cx="1384932" cy="985457"/>
        </a:xfrm>
        <a:prstGeom prst="ellipse">
          <a:avLst/>
        </a:prstGeom>
        <a:solidFill>
          <a:schemeClr val="accent4">
            <a:alpha val="50000"/>
            <a:hueOff val="-9985265"/>
            <a:satOff val="15121"/>
            <a:lumOff val="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MD Users</a:t>
          </a:r>
          <a:endParaRPr lang="en-US" sz="1800" b="1" kern="1200" dirty="0"/>
        </a:p>
      </dsp:txBody>
      <dsp:txXfrm>
        <a:off x="3453993" y="2633679"/>
        <a:ext cx="979294" cy="696823"/>
      </dsp:txXfrm>
    </dsp:sp>
    <dsp:sp modelId="{1F3887AE-5A93-42D4-AB52-B636D29595D2}">
      <dsp:nvSpPr>
        <dsp:cNvPr id="0" name=""/>
        <dsp:cNvSpPr/>
      </dsp:nvSpPr>
      <dsp:spPr>
        <a:xfrm>
          <a:off x="1426769" y="2549004"/>
          <a:ext cx="1384932" cy="985457"/>
        </a:xfrm>
        <a:prstGeom prst="ellipse">
          <a:avLst/>
        </a:prstGeom>
        <a:solidFill>
          <a:schemeClr val="accent4">
            <a:alpha val="50000"/>
            <a:hueOff val="-13313687"/>
            <a:satOff val="20161"/>
            <a:lumOff val="1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Nucleus OS</a:t>
          </a:r>
          <a:endParaRPr lang="en-US" sz="1800" b="1" kern="1200" dirty="0"/>
        </a:p>
      </dsp:txBody>
      <dsp:txXfrm>
        <a:off x="1629588" y="2693321"/>
        <a:ext cx="979294" cy="696823"/>
      </dsp:txXfrm>
    </dsp:sp>
    <dsp:sp modelId="{51000B32-C739-441A-BB16-271384E74FF2}">
      <dsp:nvSpPr>
        <dsp:cNvPr id="0" name=""/>
        <dsp:cNvSpPr/>
      </dsp:nvSpPr>
      <dsp:spPr>
        <a:xfrm>
          <a:off x="874004" y="1180396"/>
          <a:ext cx="1384932" cy="985457"/>
        </a:xfrm>
        <a:prstGeom prst="ellipse">
          <a:avLst/>
        </a:prstGeom>
        <a:solidFill>
          <a:schemeClr val="accent4">
            <a:alpha val="50000"/>
            <a:hueOff val="-16642108"/>
            <a:satOff val="25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IPcore</a:t>
          </a:r>
          <a:endParaRPr lang="en-US" sz="1800" b="1" kern="1200" dirty="0"/>
        </a:p>
      </dsp:txBody>
      <dsp:txXfrm>
        <a:off x="1076823" y="1324713"/>
        <a:ext cx="979294" cy="696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8A8EA-90DC-4226-AF8B-1B95FC798666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6412-CE0E-4C74-A565-89CA74DFCD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1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1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Two effects on this bit:</a:t>
            </a:r>
          </a:p>
          <a:p>
            <a:pPr lvl="2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The sending application informs TCP that data should be sent immediately.</a:t>
            </a:r>
          </a:p>
          <a:p>
            <a:pPr lvl="3"/>
            <a:r>
              <a:rPr lang="en-US" i="1" dirty="0" smtClean="0">
                <a:solidFill>
                  <a:srgbClr val="C00000"/>
                </a:solidFill>
                <a:sym typeface="Wingdings" pitchFamily="2" charset="2"/>
              </a:rPr>
              <a:t> Some inputs and conditions, like no delay or timeout, to set this BIT.</a:t>
            </a:r>
            <a:endParaRPr lang="en-US" i="1" dirty="0" smtClean="0">
              <a:solidFill>
                <a:srgbClr val="C00000"/>
              </a:solidFill>
            </a:endParaRPr>
          </a:p>
          <a:p>
            <a:pPr lvl="2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The PSH flag in the TCP header informs the receiving host that </a:t>
            </a:r>
            <a:r>
              <a:rPr lang="en-US" i="1" u="sng" dirty="0" smtClean="0">
                <a:solidFill>
                  <a:schemeClr val="accent5">
                    <a:lumMod val="75000"/>
                  </a:schemeClr>
                </a:solidFill>
              </a:rPr>
              <a:t>the data should be pushed up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to the receiving application immediately.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500" b="1" dirty="0" smtClean="0">
                <a:solidFill>
                  <a:srgbClr val="7030A0"/>
                </a:solidFill>
              </a:rPr>
              <a:t>Conclusions:</a:t>
            </a:r>
          </a:p>
          <a:p>
            <a:pPr lvl="2"/>
            <a:r>
              <a:rPr lang="en-US" sz="2100" dirty="0" smtClean="0"/>
              <a:t>Without PSH bit, we still can receive ACK from Windows stack.</a:t>
            </a:r>
          </a:p>
          <a:p>
            <a:pPr lvl="3"/>
            <a:r>
              <a:rPr lang="en-US" sz="1700" dirty="0" smtClean="0"/>
              <a:t>Both </a:t>
            </a:r>
            <a:r>
              <a:rPr lang="en-US" sz="1700" dirty="0" err="1" smtClean="0"/>
              <a:t>Gemalto</a:t>
            </a:r>
            <a:r>
              <a:rPr lang="en-US" sz="1700" dirty="0" smtClean="0"/>
              <a:t> and NW+UE.</a:t>
            </a:r>
          </a:p>
          <a:p>
            <a:pPr lvl="2"/>
            <a:r>
              <a:rPr lang="en-US" sz="2100" dirty="0" smtClean="0"/>
              <a:t>With NO_DELAY option, it will add PSH bit and push every packets; otherwise, will be aggregated depended on MSS and TCP window.</a:t>
            </a:r>
          </a:p>
          <a:p>
            <a:pPr lvl="2"/>
            <a:r>
              <a:rPr lang="en-US" sz="2100" b="1" dirty="0" smtClean="0">
                <a:solidFill>
                  <a:srgbClr val="C00000"/>
                </a:solidFill>
              </a:rPr>
              <a:t>Receiver stack </a:t>
            </a:r>
            <a:r>
              <a:rPr lang="en-US" sz="2100" dirty="0" smtClean="0"/>
              <a:t>might have different configurations and implementations.</a:t>
            </a:r>
          </a:p>
          <a:p>
            <a:pPr lvl="3"/>
            <a:r>
              <a:rPr lang="en-US" sz="1700" b="1" u="sng" dirty="0" smtClean="0">
                <a:solidFill>
                  <a:schemeClr val="accent1">
                    <a:lumMod val="75000"/>
                  </a:schemeClr>
                </a:solidFill>
              </a:rPr>
              <a:t>At least, for instrument testing, it might need to set PSH flag for the ACK.</a:t>
            </a:r>
          </a:p>
          <a:p>
            <a:pPr lvl="2"/>
            <a:endParaRPr lang="en-US" sz="2900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4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Security</a:t>
            </a:r>
            <a:r>
              <a:rPr lang="en-US" sz="3200" baseline="0" dirty="0" smtClean="0"/>
              <a:t> concern: </a:t>
            </a:r>
            <a:r>
              <a:rPr lang="en-US" sz="3200" dirty="0" smtClean="0"/>
              <a:t>While establishing PDN, related parameters are plain and might be hacked in AP.</a:t>
            </a:r>
          </a:p>
          <a:p>
            <a:pPr lvl="0"/>
            <a:r>
              <a:rPr lang="en-US" sz="2900" b="1" dirty="0" smtClean="0">
                <a:solidFill>
                  <a:srgbClr val="C00000"/>
                </a:solidFill>
              </a:rPr>
              <a:t>We need to provide networking stack in MD!</a:t>
            </a:r>
          </a:p>
          <a:p>
            <a:pPr lvl="0"/>
            <a:r>
              <a:rPr lang="en-US" sz="2900" b="1" dirty="0" smtClean="0">
                <a:solidFill>
                  <a:srgbClr val="C00000"/>
                </a:solidFill>
              </a:rPr>
              <a:t>Start on Gen93.</a:t>
            </a:r>
          </a:p>
          <a:p>
            <a:r>
              <a:rPr lang="en-US" dirty="0" smtClean="0"/>
              <a:t>UICC=SIM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Such as different ports, different remote IP address on one PDN.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each PDN establishment, we setup one corresponding MD interface; For the disconnection, we will down the interface.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That is, two PDNs will be mapped to the same STK device.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trike="noStrike" dirty="0" smtClean="0">
                <a:solidFill>
                  <a:srgbClr val="FF0000"/>
                </a:solidFill>
              </a:rPr>
              <a:t>Special case</a:t>
            </a:r>
            <a:r>
              <a:rPr lang="en-US" sz="1200" strike="noStrike" dirty="0" smtClean="0"/>
              <a:t>: If the APN has v4v6 fallback, two PDNs will mapped to the same STK device respectively.</a:t>
            </a:r>
          </a:p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This messages will carry similar message as establishment one.</a:t>
            </a:r>
          </a:p>
          <a:p>
            <a:pPr lvl="0"/>
            <a:r>
              <a:rPr lang="en-US" dirty="0" smtClean="0"/>
              <a:t>TCP/IP stack will update these parameters to the STKIF.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TCP/IP stack will update this IPv6 address to the STKIF.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Error code translation, user statistics,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Error code translation, user statistics,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Basically, its usage is the same as the socket API in common. The figure below gives a brief view about how to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86412-CE0E-4C74-A565-89CA74DFCD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cover_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4850"/>
            <a:ext cx="9163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bar_white_bot"/>
          <p:cNvPicPr>
            <a:picLocks noChangeAspect="1" noChangeArrowheads="1"/>
          </p:cNvPicPr>
          <p:nvPr/>
        </p:nvPicPr>
        <p:blipFill>
          <a:blip r:embed="rId3" cstate="print"/>
          <a:srcRect b="1707"/>
          <a:stretch>
            <a:fillRect/>
          </a:stretch>
        </p:blipFill>
        <p:spPr bwMode="auto">
          <a:xfrm>
            <a:off x="0" y="5303838"/>
            <a:ext cx="9144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bar_white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bar_white_2"/>
          <p:cNvPicPr>
            <a:picLocks noChangeAspect="1" noChangeArrowheads="1"/>
          </p:cNvPicPr>
          <p:nvPr/>
        </p:nvPicPr>
        <p:blipFill>
          <a:blip r:embed="rId4" cstate="print"/>
          <a:srcRect l="47466" r="4236"/>
          <a:stretch>
            <a:fillRect/>
          </a:stretch>
        </p:blipFill>
        <p:spPr bwMode="auto">
          <a:xfrm>
            <a:off x="4178300" y="0"/>
            <a:ext cx="44164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9" descr="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500" y="817563"/>
            <a:ext cx="378301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charset="-120"/>
            </a:endParaRPr>
          </a:p>
        </p:txBody>
      </p:sp>
      <p:pic>
        <p:nvPicPr>
          <p:cNvPr id="10" name="Picture 37" descr="bar_white_bot"/>
          <p:cNvPicPr>
            <a:picLocks noChangeAspect="1" noChangeArrowheads="1"/>
          </p:cNvPicPr>
          <p:nvPr/>
        </p:nvPicPr>
        <p:blipFill>
          <a:blip r:embed="rId3" cstate="print"/>
          <a:srcRect l="36562" r="27742" b="1707"/>
          <a:stretch>
            <a:fillRect/>
          </a:stretch>
        </p:blipFill>
        <p:spPr bwMode="auto">
          <a:xfrm>
            <a:off x="3151188" y="5303838"/>
            <a:ext cx="32639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608013" y="6226175"/>
            <a:ext cx="2881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Copyright © MediaTek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 Inc. </a:t>
            </a:r>
            <a:r>
              <a:rPr lang="en-US" sz="1000">
                <a:solidFill>
                  <a:srgbClr val="777777"/>
                </a:solidFill>
                <a:ea typeface="SimHei" pitchFamily="2" charset="-122"/>
              </a:rPr>
              <a:t>All rights reserved</a:t>
            </a:r>
            <a:r>
              <a:rPr lang="en-US" altLang="zh-TW" sz="1000">
                <a:solidFill>
                  <a:srgbClr val="777777"/>
                </a:solidFill>
                <a:ea typeface="SimHei" pitchFamily="2" charset="-122"/>
              </a:rPr>
              <a:t>.</a:t>
            </a:r>
            <a:endParaRPr lang="en-US" sz="1000">
              <a:solidFill>
                <a:srgbClr val="777777"/>
              </a:solidFill>
              <a:ea typeface="SimHei" pitchFamily="2" charset="-122"/>
            </a:endParaRPr>
          </a:p>
        </p:txBody>
      </p:sp>
      <p:pic>
        <p:nvPicPr>
          <p:cNvPr id="12" name="Picture 38" descr="bar_white_bot"/>
          <p:cNvPicPr>
            <a:picLocks noChangeAspect="1" noChangeArrowheads="1"/>
          </p:cNvPicPr>
          <p:nvPr/>
        </p:nvPicPr>
        <p:blipFill>
          <a:blip r:embed="rId3" cstate="print"/>
          <a:srcRect t="95583"/>
          <a:stretch>
            <a:fillRect/>
          </a:stretch>
        </p:blipFill>
        <p:spPr bwMode="auto">
          <a:xfrm>
            <a:off x="0" y="6770688"/>
            <a:ext cx="91440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dirty="0"/>
              <a:t>Subtitle: Arial 24pt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C5275-78BF-4BBF-98A5-E2CB4BD7662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A2F87-A2F3-4519-A898-35EF73799C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94AA13-3675-4240-AE1F-3FC44483E64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BC4BF2-9346-4892-ADA0-E5C8EE8E5803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69B000E-3BBF-409D-8A5A-7ED90680407D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4866CE6-EB4B-4CC3-A7E4-402953758538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969F9DF-4E15-453D-9194-F40CB79F292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488DE3-E993-433E-AAD4-F16A69F53A3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38B344-5583-4D6A-BA25-731A52AE055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F183276-C056-4719-8B5A-60E38A809EC5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E756CF-33B2-483F-B423-1BE3D6AF5609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4175"/>
            <a:ext cx="2014538" cy="5694363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2300" y="384175"/>
            <a:ext cx="5892800" cy="5694363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C0F22-04C4-44BB-B4C6-8C89ADF1F10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A89D9-EBEB-48AC-A209-CB7555E489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F1BBB9-CAE5-4719-9A3D-1EE63CD6D058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9878C1-4B0D-4121-BBFC-D1DAA7C52C2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6F23A7-5DED-4A4F-83C1-38A11A121B0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126F92-E815-4702-A3F8-47364D060B4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D818F1-1879-4550-8717-288E88594335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3EB298-8816-439C-A77A-367E59F273C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AD64621-78AE-4F87-ABCD-E0FA31CAB2F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EB324A-00A1-4190-AC99-2A4772A2560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654809-3BFA-455C-B8AD-A28686ACBCF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966224-8C12-46D6-AF7E-16CBADF43D5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7805AF2-9445-4C61-B319-CA8D9E8EC0E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930B1F-AAFB-420A-821D-B3E6CA88793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A187A4-FBA8-40F6-8993-E0A7661F17E9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145938-C1FF-4EC1-A3D4-F0E04A51AED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FC220A-6303-4DED-9DE0-FAC08895E32B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F54B76-D985-4DD8-8388-9EFA43857ED2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CA46D2-17DD-45E3-8378-76EC6CE4D0C0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101F92F-A810-4AAE-A929-0166D679C61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9B3A012-6ADB-4C04-9646-3E696866864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C5B4B3-2B1F-4B7B-8B9F-5A33BAEF569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4B5D3C6-6C44-4171-BD1C-56DE8F026DBA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34535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4050" y="6569075"/>
            <a:ext cx="160655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fld id="{C45907A5-77F4-413B-B385-12CFDD5CEE4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56316" y="6569075"/>
            <a:ext cx="30353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569075"/>
            <a:ext cx="1060116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45733"/>
            <a:ext cx="8229600" cy="4331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36900" y="6569075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MediaTek Inc. All rights reserved.</a:t>
            </a: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54B48B-A170-47D2-9670-DF537E197AC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BFFEA8-DF01-4CF9-BF75-E6CD94D57D3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6CE0F-BCAD-4505-9CA2-D3595210AA0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AD8082-AB41-4C69-AFBC-70B3CA64D12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6CDDCB-CCA3-46BF-85F2-4C48E40A02F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41F5F8E-865E-456B-AA73-FCF049A3E11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A0C88CC-F765-4577-8B12-FEFE6AFB650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BB826-045F-4B4F-888E-A651A56CFD8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D4D591-C85E-4CE5-A01E-6D78673407A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CC679C-02F7-468F-8BD5-F75B312C7E8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0F5CF8-29A2-44A6-A203-39B893E8A159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589AAF0-A6EF-482F-B068-31CF4FB05369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414B79-86FC-49C7-BE9D-5ECA0F632B29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784AAC-2A5C-4081-9A65-E5A190E80AE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A7EDFA7-3828-4126-97BB-7B0A02C021E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3A4214-AB3E-4C00-A15A-8BB6602E6F9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8A9737-3C74-48CC-91E4-75AB18056BD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590D3E-9F43-400B-8C89-6DB2CF1DFDD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A75DA17-5757-466C-A149-5844587431AB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0514F4-9C74-439A-87ED-4958476BA6C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BF86A14-399C-4F35-A500-CC861419E15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BE14CA-8E35-416E-97AB-32FB2433641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27FBC8A-3599-4476-848C-F5AD9451B1D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168112-956A-421A-96DF-5392B285809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6E9CA1-ECE1-4BCF-83B0-5639A6D250E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DC80-967E-4573-A59D-E3495B3773B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2B4DF-AEE9-49AE-B861-69E963507C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9E60EC-8605-467E-800A-690B65805BA8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FB458F-CF1A-4C04-9883-18F2F4C2DD0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73AE098-69E2-432E-A8C6-3669D6A72F3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dirty="0"/>
              <a:t>Subtitle: Arial 24pt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6AAEC5-3DCA-4575-AF0F-A66C8AFB7C6C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9250C5-AA09-4DD9-A13D-CC301984DAEA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1EDAD1F-27B4-459B-8B79-1945455ADE9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E6FC05-C04A-4B0B-B5AB-CCA5680B0D28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E9A55C7-779A-4ECB-99B6-F13E628AB79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42717-5E60-4C6E-94B4-AC82D8C1E9B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BBB76-A5B2-4BE1-A108-8D9990F1A3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6BE35A5-6A02-440A-8756-86A3EAF6BC0A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3EBDDA6-24B1-4DE7-BE5B-4CCCDAE95D6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735CF3-365D-4B53-ABF1-84F24E45D3F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7F54746-4658-44F7-8BAF-6B33F9D4BD6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EAE13DB-E843-4854-BF11-B38CB5E6EFC3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06B9C6-914C-4019-A2A7-3FA67633CEE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CC3964-16D6-431A-8769-2C8A109679FB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773E7-FF05-4950-8800-84C36178FEC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D031D2-D1F9-45BB-B9A7-CB7CA74F9945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063" y="1123950"/>
            <a:ext cx="3951287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123950"/>
            <a:ext cx="3951288" cy="495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1A4B-A146-42FA-9CD7-A333DD146AC3}" type="datetime8">
              <a:rPr lang="en-US" altLang="ja-JP" smtClean="0"/>
              <a:pPr>
                <a:defRPr/>
              </a:pPr>
              <a:t>7/18/2017 3:43 PM</a:t>
            </a:fld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6EAD-F8DF-4BC3-99CB-51161F75CB7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26AC6E-01C1-439E-951C-781490392BA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89253A-238F-4EF1-A197-E20B9DE158B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6A9DDB-9119-49EF-8EFE-D9D293CE6599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E1AFB-A3EC-4B32-A47F-A9A770B9C5F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9306E7-7177-4591-BDC9-60BA989FEF8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33B34-9315-4724-9823-87E80DC90C49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7FBBA0-9D13-4921-8286-8FFA76F975D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dirty="0"/>
              <a:t>Subtitle: Arial 24pt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4C2E138-72B2-4FB2-A8ED-4B7609B874D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6224C-55BD-4ACA-B1E2-31DDA3EBBCB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832E5-EAE3-4E0F-BC1C-027F3E4666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1BAE4F-17CE-4F59-80A4-E1C23438B21B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B422B3-8F39-43BF-B8A1-BEC650F353A5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D987CF-994C-43CA-8E5E-FB5472A5021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4FE8C98-81EE-4C4D-9E9E-BF130D5367C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F237F7-C8C6-4F82-8AB5-DA4B38D65E21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0EDF1-39E5-4D06-BB8F-24E8ABA76AD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43B290-15AF-44FB-97DE-24CBDF1C666E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C6CAC7-B982-4D10-8D8A-D2F8355A9326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0DD3528-6410-4F37-A270-4C75BB5B1063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E7D81A0-F283-4E62-9FD9-4B7BA1680452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4B67-78CA-41CF-B24A-006BE70AD94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A4FF2-D177-477C-8566-9BAF4C68F7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46F4F-9008-43E1-A37C-C4B881596BA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AFB8E-D7AF-4CBE-96BF-F46B32BE8CBB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56EAE7-7829-4325-BA6F-01D2EFAC95C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670343-F0A6-4738-8E94-368AB325730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0E17F-CD66-466F-B2FD-94297EAADF7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B43BA-165E-4248-82D1-412D7BDCA5D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80682D-B6D0-403B-88B5-1BD911EECC4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8C714-3409-42E4-9B13-262F8C94D4C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62E153-5C42-4720-8DC5-3D6E91AA4D5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3CDFC-45D8-43B8-B4D4-9E5587081AE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BEA25-6C11-41AE-B9D0-FEA8389794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F10A4-1C63-4BA8-89A8-D9F24C15974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dirty="0"/>
              <a:t>Subtitle: Arial 24pt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B4C3F5-BC4A-490E-8954-1F695AC75C8C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892248-92CB-4A66-8C4A-A841AD807C9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B553D07-6A1F-43D1-A6B0-8973DD69480C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586415-872A-4E2F-BBAF-498EFCB1BB84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314EBC1-9EA2-47FE-8598-7AEE1FB2FE1E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3171F1-12C4-4D62-8BFC-920C1552A37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261754-F88D-4703-872C-EC16F3B1FCC7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3C934-BD5D-4614-B820-1146AC1ADF8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A5C65-B3A2-4A6C-A08F-3636BBEF2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49A8A9-DB67-4A60-92BF-6A214FE74650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E560232-485E-4BD2-B98B-E534FDB49F0B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7FD3C1-0C3F-4502-A53F-7EE1CB16B08E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AA8C328-08E6-417A-9992-EE93AA028EBC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C5BFB-1282-4126-8473-4F9B87E3808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EF1FF-C33A-4056-9BBC-2D54E6CC7E8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77B717-B3E9-4C7E-9FB7-788A5EBBF61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5E899-48EE-4698-8A27-AF57A6CC531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B5B4C-9CA6-4BB4-B4DC-DB8B58DEB3E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97DB9-BEC5-47FB-A320-73AE001680D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4D85-60BA-4966-A3C6-FD0B686F50D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45E725-45B6-4F07-B6F6-7196735632F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41B93-899C-41ED-9E24-0AD8DF3946D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81C43-6046-432A-8C79-91BD650042B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A2140-F2B5-488E-830A-12522AFC453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AC808-F0AE-4A1B-8455-2F67D38A9B3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9563" y="2420938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Title: Arial Bold 32pt</a:t>
            </a:r>
            <a:endParaRPr lang="zh-TW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9563" y="4079875"/>
            <a:ext cx="8524875" cy="1223963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 altLang="zh-TW" dirty="0"/>
              <a:t>Subtitle: Arial 24pt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62788C-739F-4C9A-AE66-279E3B251193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C7AA3F9-D2A6-4A6C-8FC4-A11C8C25079B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ABA6830-8C34-4836-8354-282411EBF919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image" Target="../media/image8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8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bar_logoc"/>
          <p:cNvPicPr>
            <a:picLocks noChangeAspect="1" noChangeArrowheads="1"/>
          </p:cNvPicPr>
          <p:nvPr/>
        </p:nvPicPr>
        <p:blipFill>
          <a:blip r:embed="rId13" cstate="print"/>
          <a:srcRect l="6937"/>
          <a:stretch>
            <a:fillRect/>
          </a:stretch>
        </p:blipFill>
        <p:spPr bwMode="auto">
          <a:xfrm>
            <a:off x="-20638" y="6237288"/>
            <a:ext cx="89138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384175"/>
            <a:ext cx="8059738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Page Title: 32</a:t>
            </a:r>
            <a:r>
              <a:rPr lang="zh-TW" altLang="zh-TW" smtClean="0"/>
              <a:t> pt Arial</a:t>
            </a:r>
            <a:endParaRPr lang="en-US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3" y="1123950"/>
            <a:ext cx="8054975" cy="495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Please use the following font and colors for your presentation.</a:t>
            </a:r>
          </a:p>
          <a:p>
            <a:pPr lvl="1"/>
            <a:r>
              <a:rPr lang="en-US" altLang="zh-TW" smtClean="0"/>
              <a:t>It is strongly recommended to use Arial for all areas of content. </a:t>
            </a:r>
          </a:p>
          <a:p>
            <a:pPr lvl="1"/>
            <a:r>
              <a:rPr lang="en-US" altLang="zh-TW" smtClean="0"/>
              <a:t>The following colors are recommended for various areas.</a:t>
            </a:r>
          </a:p>
          <a:p>
            <a:pPr lvl="2"/>
            <a:r>
              <a:rPr lang="en-US" altLang="zh-TW" smtClean="0"/>
              <a:t>Titles, subtitles and content: bold black.</a:t>
            </a:r>
          </a:p>
          <a:p>
            <a:pPr lvl="2"/>
            <a:r>
              <a:rPr lang="en-US" altLang="zh-TW" smtClean="0"/>
              <a:t>Support text: black, gray, blue and orange.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92500" y="6237288"/>
            <a:ext cx="838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A3ED060-28B0-48B7-85F6-38C917F5CC7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013" y="6232525"/>
            <a:ext cx="2881312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8638" y="6232525"/>
            <a:ext cx="4635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7567613" y="1651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TW" sz="1400" b="1">
                <a:ea typeface="SimHei" pitchFamily="2" charset="-122"/>
              </a:rPr>
              <a:t>Internal Use</a:t>
            </a:r>
            <a:endParaRPr lang="zh-TW" altLang="en-US" sz="1400" b="1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SzPct val="95000"/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D6D00"/>
        </a:buClr>
        <a:buFont typeface="Arial" charset="0"/>
        <a:buChar char="▪"/>
        <a:defRPr kumimoji="1" sz="12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4A6257-327F-488F-9056-C25619FF954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AA42D4A-7CBE-46BB-8951-82570A0215CD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EDB694-EB73-426C-AB21-61EB0EB9FD6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0BC53F4C-F12D-4391-B4E7-982B6561613F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DA2CC1-5360-4A6A-ADE1-D1876FECC83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3DE949D3-B26F-48F3-ACBE-507832A883B2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C0B061-36F8-4759-A9B9-01C371F1509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9DB6811-0AB9-4783-B5F8-E7B0488CF772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093134-4E4A-449A-A787-904AD7D316C8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23641B54-8AB7-4DD4-8CD5-BD30CDCD70EE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512924-D8AA-479A-B7B0-0D0CA26A69A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/ 46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7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88AF7232-8BFB-477F-950D-A4B2B019C7AC}" type="datetime8">
              <a:rPr lang="en-US" smtClean="0"/>
              <a:pPr/>
              <a:t>7/18/2017 3:43 PM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1"/>
                </a:solidFill>
              </a:rPr>
              <a:t>CONFIDENTIAL A</a:t>
            </a:r>
            <a:endParaRPr lang="en-US" altLang="zh-TW" sz="800" b="1" dirty="0">
              <a:solidFill>
                <a:schemeClr val="accent1"/>
              </a:solidFill>
            </a:endParaRPr>
          </a:p>
        </p:txBody>
      </p:sp>
      <p:pic>
        <p:nvPicPr>
          <p:cNvPr id="18" name="Picture 17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/Project/MT6293_MT6295/MT6293/Shared%20Documents/SW/35_Workshop/New_Features_SE7-D1/Day_2/MD_TCPIP/Gen93_NAL_Programming_Guide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1/Shared%20Documents/%5b10%5d%20Documents/MD%20TCPIP%20Stack%20Integration/a100%20MD%20NAL%20Service%20API/Gen93_NAL_Programming_Guide_v3.docx?Web=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3.xml"/><Relationship Id="rId6" Type="http://schemas.openxmlformats.org/officeDocument/2006/relationships/image" Target="../media/image20.jpeg"/><Relationship Id="rId5" Type="http://schemas.openxmlformats.org/officeDocument/2006/relationships/hyperlink" Target="http://mtkteams.mediatek.inc/sites/WCT2/SE7/SD1/Shared%20Documents/%5b10%5d%20Documents/MD%20TCPIP%20Stack%20Integration/a100%20MD%20NAL%20Service%20API/Gen93_NAL_Programming_Guide_v3.docx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isruptivelabs.in/art-of-packet-crafting-with-scapy/networking/packet_headers/index.html" TargetMode="External"/><Relationship Id="rId2" Type="http://schemas.openxmlformats.org/officeDocument/2006/relationships/hyperlink" Target="https://www.wireshark.org/docs/wsug_html_chunked/" TargetMode="External"/><Relationship Id="rId1" Type="http://schemas.openxmlformats.org/officeDocument/2006/relationships/slideLayout" Target="../slideLayouts/slideLayout133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2/SE7/SD1/Shared%20Documents/%5b10%5d%20Documents/MD%20TCPIP%20Stack%20Integration/30%20%5b93%5d%20Logging%20and%20Issue%20Analysis/10.%20MD%20TCPIP%20stack%20error%20message%20list.xlsx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3.xml"/><Relationship Id="rId5" Type="http://schemas.openxmlformats.org/officeDocument/2006/relationships/image" Target="../media/image20.jpe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/Project/MT6293_MT6295/MT6293/Shared%20Documents/SW/35_Workshop/New_Features_SE7-D1/Day_2/MD_TCPIP/MD%20TCPIP%20stack%20error%20message%20list.xlsx?Web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3.xml"/><Relationship Id="rId6" Type="http://schemas.openxmlformats.org/officeDocument/2006/relationships/hyperlink" Target="http://mtkteams.mediatek.inc/sites/WCT/Project/MT6293_MT6295/MT6293/Shared%20Documents/SW/35_Workshop/New_Features_SE7-D1/Day_2/MD_TCPIP/NAL%20function%20return%20error%20code%20list.xlsx" TargetMode="External"/><Relationship Id="rId5" Type="http://schemas.openxmlformats.org/officeDocument/2006/relationships/hyperlink" Target="http://mtkteams.mediatek.inc/sites/WCT/Project/MT6293_MT6295/MT6293/Shared%20Documents/SW/35_Workshop/New_Features_SE7-D1/Day_2/MD_TCPIP/Gen93_NAL_FAQ.docx?Web=1" TargetMode="External"/><Relationship Id="rId4" Type="http://schemas.openxmlformats.org/officeDocument/2006/relationships/hyperlink" Target="http://mtkteams.mediatek.inc/sites/WCT/Project/MT6293_MT6295/MT6293/Shared%20Documents/SW/35_Workshop/New_Features_SE7-D1/Day_2/MD_TCPIP/Gen93_NAL_Programming_Guide.docx?Web=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tkteams.mediatek.inc/sites/WCT/Project/MT6293_MT6295/MT6293/Shared%20Documents/SW/35_Workshop/New_Features_SE7-D1/Day_2/MD_TCPIP/Gen93_NAL_Programming_Guide.docx?Web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3.xml"/><Relationship Id="rId6" Type="http://schemas.openxmlformats.org/officeDocument/2006/relationships/hyperlink" Target="http://mtkteams.mediatek.inc/sites/WCT/Project/MT6293_MT6295/MT6293/Shared%20Documents/SW/35_Workshop/New_Features_SE7-D1/Day_2/MD_TCPIP/MD%20TCPIP%20stack%20error%20message%20list.xlsx?Web=1" TargetMode="External"/><Relationship Id="rId5" Type="http://schemas.openxmlformats.org/officeDocument/2006/relationships/hyperlink" Target="http://mtkteams.mediatek.inc/sites/WCT/Project/MT6293_MT6295/MT6293/Shared%20Documents/SW/35_Workshop/New_Features_SE7-D1/Day_2/MD_TCPIP/NAL%20function%20return%20error%20code%20list.xlsx" TargetMode="External"/><Relationship Id="rId4" Type="http://schemas.openxmlformats.org/officeDocument/2006/relationships/hyperlink" Target="http://mtkteams.mediatek.inc/sites/WCT/Project/MT6293_MT6295/MT6293/Shared%20Documents/SW/35_Workshop/New_Features_SE7-D1/Day_2/MD_TCPIP/Gen93_NAL_FAQ.docx?Web=1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WSP/SE7/SD1</a:t>
            </a:r>
          </a:p>
          <a:p>
            <a:r>
              <a:rPr lang="en-US" dirty="0" smtClean="0"/>
              <a:t>Christine-PL Tsai</a:t>
            </a:r>
          </a:p>
          <a:p>
            <a:fld id="{3721CF30-27A4-4E0D-B2F5-113A9168002D}" type="datetime1">
              <a:rPr lang="en-US" smtClean="0"/>
              <a:pPr/>
              <a:t>7/18/2017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702300" cy="2372337"/>
          </a:xfrm>
        </p:spPr>
        <p:txBody>
          <a:bodyPr>
            <a:normAutofit/>
          </a:bodyPr>
          <a:lstStyle/>
          <a:p>
            <a:r>
              <a:rPr lang="en-US" altLang="zh-TW" dirty="0"/>
              <a:t>MD TCPIP </a:t>
            </a:r>
            <a:r>
              <a:rPr lang="en-US" altLang="zh-TW" dirty="0" smtClean="0"/>
              <a:t>Stack Debugging Guide</a:t>
            </a:r>
            <a:br>
              <a:rPr lang="en-US" altLang="zh-TW" dirty="0" smtClean="0"/>
            </a:br>
            <a:r>
              <a:rPr lang="en-US" altLang="zh-TW" dirty="0" smtClean="0"/>
              <a:t>- 20170718</a:t>
            </a:r>
            <a:br>
              <a:rPr lang="en-US" altLang="zh-TW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5C102-CFDE-49C9-9D44-3B9F33422AFB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762000"/>
          </a:xfrm>
        </p:spPr>
        <p:txBody>
          <a:bodyPr/>
          <a:lstStyle/>
          <a:p>
            <a:r>
              <a:rPr lang="en-US" dirty="0" smtClean="0"/>
              <a:t>Network Abstraction Layer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544695"/>
            <a:ext cx="9067800" cy="96990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An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abstraction layer </a:t>
            </a:r>
            <a:r>
              <a:rPr lang="en-US" sz="2400" dirty="0" smtClean="0"/>
              <a:t>to </a:t>
            </a:r>
            <a:r>
              <a:rPr lang="en-US" sz="2400" dirty="0"/>
              <a:t>isolate the internal stack and MD users.</a:t>
            </a:r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2400" dirty="0"/>
              <a:t>h</a:t>
            </a:r>
            <a:r>
              <a:rPr lang="en-US" sz="2400" dirty="0" smtClean="0"/>
              <a:t>elp users to configure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filters</a:t>
            </a:r>
            <a:r>
              <a:rPr lang="en-US" sz="2400" dirty="0" smtClean="0"/>
              <a:t> to </a:t>
            </a:r>
            <a:r>
              <a:rPr lang="en-US" sz="2400" dirty="0" err="1" smtClean="0"/>
              <a:t>IPCore</a:t>
            </a:r>
            <a:r>
              <a:rPr lang="en-US" sz="2400" dirty="0" smtClean="0"/>
              <a:t> easily.</a:t>
            </a:r>
          </a:p>
        </p:txBody>
      </p:sp>
      <p:graphicFrame>
        <p:nvGraphicFramePr>
          <p:cNvPr id="15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05900"/>
              </p:ext>
            </p:extLst>
          </p:nvPr>
        </p:nvGraphicFramePr>
        <p:xfrm>
          <a:off x="683568" y="2667000"/>
          <a:ext cx="7776864" cy="36024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471"/>
                <a:gridCol w="1509082"/>
                <a:gridCol w="1296144"/>
                <a:gridCol w="1425758"/>
                <a:gridCol w="1879409"/>
              </a:tblGrid>
              <a:tr h="2801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Common Socket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Utility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Filter</a:t>
                      </a:r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nal_socket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nal_recvmsg</a:t>
                      </a:r>
                      <a:endParaRPr lang="en-US" sz="1400" b="1" dirty="0" smtClean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nal_fd_reset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nal_inet_pton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nal_add_filter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nal_bind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nal_getsockopt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nal_fd_set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nal_inet_ntop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nal_delete_filter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nal_get_sock_name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nal_setsockopt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nal_select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nal_htons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2060"/>
                          </a:solidFill>
                        </a:rPr>
                        <a:t>nal_update_filter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nal_connect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nal_shutdown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nal_ntohs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nal_is_connected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nal_close_socket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nal_htonl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nal_send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nal_fcntl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</a:rPr>
                        <a:t>nal_ntohl</a:t>
                      </a: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nal_recv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nal_fd_check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nal_send_to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nal_fd_init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nal_recv_from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006666"/>
                          </a:solidFill>
                        </a:rPr>
                        <a:t>nal_sendmsg</a:t>
                      </a:r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66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2"/>
          <p:cNvGrpSpPr/>
          <p:nvPr/>
        </p:nvGrpSpPr>
        <p:grpSpPr>
          <a:xfrm>
            <a:off x="7592280" y="495607"/>
            <a:ext cx="1305935" cy="1021735"/>
            <a:chOff x="953590" y="3915371"/>
            <a:chExt cx="1305935" cy="1021735"/>
          </a:xfrm>
        </p:grpSpPr>
        <p:sp>
          <p:nvSpPr>
            <p:cNvPr id="17" name="Rectangle 13"/>
            <p:cNvSpPr/>
            <p:nvPr/>
          </p:nvSpPr>
          <p:spPr>
            <a:xfrm rot="19808875">
              <a:off x="953590" y="4013776"/>
              <a:ext cx="64152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</a:t>
              </a:r>
              <a:endPara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1367736" y="3915371"/>
              <a:ext cx="60465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A</a:t>
              </a:r>
              <a:endPara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" name="Rectangle 15"/>
            <p:cNvSpPr/>
            <p:nvPr/>
          </p:nvSpPr>
          <p:spPr>
            <a:xfrm rot="1694887">
              <a:off x="1781510" y="3981852"/>
              <a:ext cx="47801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L</a:t>
              </a:r>
              <a:endPara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AA81A-612A-41D4-AEBD-81D06B69733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1"/>
            <a:ext cx="8229600" cy="762000"/>
          </a:xfrm>
        </p:spPr>
        <p:txBody>
          <a:bodyPr/>
          <a:lstStyle/>
          <a:p>
            <a:r>
              <a:rPr lang="en-US" dirty="0" smtClean="0"/>
              <a:t>NAL User Guide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143000"/>
            <a:ext cx="9067800" cy="249472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US" altLang="zh-TW" sz="2400" b="1" i="1" dirty="0" smtClean="0">
                <a:solidFill>
                  <a:schemeClr val="accent4">
                    <a:lumMod val="75000"/>
                  </a:schemeClr>
                </a:solidFill>
              </a:rPr>
              <a:t>Link:</a:t>
            </a:r>
          </a:p>
          <a:p>
            <a:pPr lvl="1"/>
            <a:r>
              <a:rPr lang="en-US" sz="2000" dirty="0" smtClean="0"/>
              <a:t>Continue updating if any.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mtkteams.mediatek.inc/sites/WCT/Project/MT6293_MT6295/MT6293/Shared%20Documents/SW/35_Workshop/New_Features_SE7-D1/Day_2/MD_TCPIP/Gen93_NAL_Programming_Guide.docx</a:t>
            </a:r>
            <a:endParaRPr lang="en-US" sz="2000" dirty="0" smtClean="0"/>
          </a:p>
          <a:p>
            <a:pPr lvl="2"/>
            <a:r>
              <a:rPr lang="en-US" sz="1800" dirty="0" smtClean="0"/>
              <a:t>Socket API description, socket usage flow, error code, …</a:t>
            </a:r>
          </a:p>
          <a:p>
            <a:endParaRPr lang="en-US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64211"/>
            <a:ext cx="3499286" cy="182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200" y="3592237"/>
            <a:ext cx="3943158" cy="29560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0367" y="4422913"/>
            <a:ext cx="4109822" cy="22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32394B-5B6D-4C93-B4C0-14DBE7834A3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37065"/>
            <a:ext cx="8229600" cy="1134535"/>
          </a:xfrm>
        </p:spPr>
        <p:txBody>
          <a:bodyPr>
            <a:normAutofit/>
          </a:bodyPr>
          <a:lstStyle/>
          <a:p>
            <a:r>
              <a:rPr lang="en-US" dirty="0" smtClean="0"/>
              <a:t>General NAL Socket Usage [</a:t>
            </a:r>
            <a:r>
              <a:rPr lang="en-US" dirty="0" smtClean="0">
                <a:solidFill>
                  <a:srgbClr val="7030A0"/>
                </a:solidFill>
              </a:rPr>
              <a:t>UDP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066800"/>
            <a:ext cx="6172200" cy="10319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UDP, connectionless:</a:t>
            </a:r>
          </a:p>
          <a:p>
            <a:pPr lvl="1"/>
            <a:r>
              <a:rPr lang="en-US" sz="2000" dirty="0" smtClean="0"/>
              <a:t>An example to connect to remote server.</a:t>
            </a:r>
          </a:p>
        </p:txBody>
      </p:sp>
      <p:sp>
        <p:nvSpPr>
          <p:cNvPr id="33" name="矩形 55"/>
          <p:cNvSpPr/>
          <p:nvPr/>
        </p:nvSpPr>
        <p:spPr>
          <a:xfrm>
            <a:off x="5796137" y="5148519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nal_recv_from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61"/>
          <p:cNvSpPr/>
          <p:nvPr/>
        </p:nvSpPr>
        <p:spPr>
          <a:xfrm>
            <a:off x="5796137" y="4284894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nal_send_to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62"/>
          <p:cNvSpPr/>
          <p:nvPr/>
        </p:nvSpPr>
        <p:spPr>
          <a:xfrm>
            <a:off x="5796137" y="6156631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nal_close_socket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63"/>
          <p:cNvCxnSpPr>
            <a:stCxn id="33" idx="2"/>
            <a:endCxn id="35" idx="0"/>
          </p:cNvCxnSpPr>
          <p:nvPr/>
        </p:nvCxnSpPr>
        <p:spPr>
          <a:xfrm>
            <a:off x="6883848" y="5401100"/>
            <a:ext cx="0" cy="755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65"/>
          <p:cNvCxnSpPr>
            <a:stCxn id="34" idx="2"/>
            <a:endCxn id="33" idx="0"/>
          </p:cNvCxnSpPr>
          <p:nvPr/>
        </p:nvCxnSpPr>
        <p:spPr>
          <a:xfrm>
            <a:off x="6883848" y="4537475"/>
            <a:ext cx="0" cy="61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51"/>
          <p:cNvSpPr/>
          <p:nvPr/>
        </p:nvSpPr>
        <p:spPr>
          <a:xfrm>
            <a:off x="5796136" y="3564343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4" idx="0"/>
          </p:cNvCxnSpPr>
          <p:nvPr/>
        </p:nvCxnSpPr>
        <p:spPr>
          <a:xfrm>
            <a:off x="6883847" y="3861667"/>
            <a:ext cx="1" cy="4232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192"/>
          <p:cNvSpPr txBox="1"/>
          <p:nvPr/>
        </p:nvSpPr>
        <p:spPr>
          <a:xfrm>
            <a:off x="6324600" y="3131868"/>
            <a:ext cx="11131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MD Users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1" name="矩形 4"/>
          <p:cNvSpPr/>
          <p:nvPr/>
        </p:nvSpPr>
        <p:spPr>
          <a:xfrm>
            <a:off x="971613" y="287219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矩形 53"/>
          <p:cNvSpPr/>
          <p:nvPr/>
        </p:nvSpPr>
        <p:spPr>
          <a:xfrm>
            <a:off x="971603" y="6184559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矩形 66"/>
          <p:cNvSpPr/>
          <p:nvPr/>
        </p:nvSpPr>
        <p:spPr>
          <a:xfrm>
            <a:off x="971602" y="5144742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send_to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67"/>
          <p:cNvSpPr/>
          <p:nvPr/>
        </p:nvSpPr>
        <p:spPr>
          <a:xfrm>
            <a:off x="971613" y="4276900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recv_from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68"/>
          <p:cNvCxnSpPr>
            <a:stCxn id="44" idx="2"/>
            <a:endCxn id="43" idx="0"/>
          </p:cNvCxnSpPr>
          <p:nvPr/>
        </p:nvCxnSpPr>
        <p:spPr>
          <a:xfrm flipH="1">
            <a:off x="2044019" y="4529481"/>
            <a:ext cx="11" cy="61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69"/>
          <p:cNvCxnSpPr>
            <a:stCxn id="43" idx="2"/>
            <a:endCxn id="42" idx="0"/>
          </p:cNvCxnSpPr>
          <p:nvPr/>
        </p:nvCxnSpPr>
        <p:spPr>
          <a:xfrm>
            <a:off x="2044019" y="5397323"/>
            <a:ext cx="1" cy="78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193"/>
          <p:cNvSpPr txBox="1"/>
          <p:nvPr/>
        </p:nvSpPr>
        <p:spPr>
          <a:xfrm>
            <a:off x="1600200" y="2445324"/>
            <a:ext cx="849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Server 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8" name="矩形 5"/>
          <p:cNvSpPr/>
          <p:nvPr/>
        </p:nvSpPr>
        <p:spPr>
          <a:xfrm>
            <a:off x="971613" y="359227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bind()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endCxn id="48" idx="0"/>
          </p:cNvCxnSpPr>
          <p:nvPr/>
        </p:nvCxnSpPr>
        <p:spPr>
          <a:xfrm>
            <a:off x="2044026" y="3124772"/>
            <a:ext cx="4" cy="4674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4" idx="0"/>
          </p:cNvCxnSpPr>
          <p:nvPr/>
        </p:nvCxnSpPr>
        <p:spPr>
          <a:xfrm>
            <a:off x="2044030" y="3836034"/>
            <a:ext cx="0" cy="440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3" idx="1"/>
            <a:endCxn id="44" idx="1"/>
          </p:cNvCxnSpPr>
          <p:nvPr/>
        </p:nvCxnSpPr>
        <p:spPr>
          <a:xfrm rot="10800000" flipH="1">
            <a:off x="971601" y="4403191"/>
            <a:ext cx="11" cy="867842"/>
          </a:xfrm>
          <a:prstGeom prst="bentConnector3">
            <a:avLst>
              <a:gd name="adj1" fmla="val -2147483647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3" idx="3"/>
            <a:endCxn id="34" idx="3"/>
          </p:cNvCxnSpPr>
          <p:nvPr/>
        </p:nvCxnSpPr>
        <p:spPr>
          <a:xfrm flipV="1">
            <a:off x="7971558" y="4411185"/>
            <a:ext cx="12700" cy="863625"/>
          </a:xfrm>
          <a:prstGeom prst="bentConnector3">
            <a:avLst>
              <a:gd name="adj1" fmla="val 1800000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1"/>
            <a:endCxn id="44" idx="3"/>
          </p:cNvCxnSpPr>
          <p:nvPr/>
        </p:nvCxnSpPr>
        <p:spPr>
          <a:xfrm flipH="1" flipV="1">
            <a:off x="3116447" y="4403191"/>
            <a:ext cx="2679690" cy="79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33" idx="1"/>
          </p:cNvCxnSpPr>
          <p:nvPr/>
        </p:nvCxnSpPr>
        <p:spPr>
          <a:xfrm>
            <a:off x="3116436" y="5271033"/>
            <a:ext cx="2679701" cy="37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＞形箭號 28"/>
          <p:cNvSpPr/>
          <p:nvPr/>
        </p:nvSpPr>
        <p:spPr>
          <a:xfrm>
            <a:off x="4617867" y="205740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Setup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5" name="＞形箭號 54"/>
          <p:cNvSpPr/>
          <p:nvPr/>
        </p:nvSpPr>
        <p:spPr>
          <a:xfrm>
            <a:off x="6027707" y="205740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Send/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Receive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6" name="＞形箭號 55"/>
          <p:cNvSpPr/>
          <p:nvPr/>
        </p:nvSpPr>
        <p:spPr>
          <a:xfrm>
            <a:off x="7420583" y="205740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Cleaning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3C46F-C836-4E5A-AD17-62390EA56BB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37065"/>
            <a:ext cx="8229600" cy="1134535"/>
          </a:xfrm>
        </p:spPr>
        <p:txBody>
          <a:bodyPr>
            <a:normAutofit/>
          </a:bodyPr>
          <a:lstStyle/>
          <a:p>
            <a:r>
              <a:rPr lang="en-US" dirty="0" smtClean="0"/>
              <a:t>General NAL Socket Usage [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TCP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4294967295"/>
          </p:nvPr>
        </p:nvSpPr>
        <p:spPr>
          <a:xfrm>
            <a:off x="76200" y="796857"/>
            <a:ext cx="6172200" cy="10319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TCP, connection based:</a:t>
            </a:r>
          </a:p>
          <a:p>
            <a:pPr lvl="1"/>
            <a:r>
              <a:rPr lang="en-US" sz="2000" dirty="0" smtClean="0"/>
              <a:t>Need to connect before data transferring.</a:t>
            </a:r>
          </a:p>
        </p:txBody>
      </p:sp>
      <p:sp>
        <p:nvSpPr>
          <p:cNvPr id="29" name="＞形箭號 28"/>
          <p:cNvSpPr/>
          <p:nvPr/>
        </p:nvSpPr>
        <p:spPr>
          <a:xfrm>
            <a:off x="4612640" y="156464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Setup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5" name="＞形箭號 54"/>
          <p:cNvSpPr/>
          <p:nvPr/>
        </p:nvSpPr>
        <p:spPr>
          <a:xfrm>
            <a:off x="6022480" y="156464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Send/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Receive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6" name="＞形箭號 55"/>
          <p:cNvSpPr/>
          <p:nvPr/>
        </p:nvSpPr>
        <p:spPr>
          <a:xfrm>
            <a:off x="7415356" y="1564640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57" name="矩形 4"/>
          <p:cNvSpPr/>
          <p:nvPr/>
        </p:nvSpPr>
        <p:spPr>
          <a:xfrm>
            <a:off x="838213" y="210401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矩形 53"/>
          <p:cNvSpPr/>
          <p:nvPr/>
        </p:nvSpPr>
        <p:spPr>
          <a:xfrm>
            <a:off x="838203" y="6505128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66"/>
          <p:cNvSpPr/>
          <p:nvPr/>
        </p:nvSpPr>
        <p:spPr>
          <a:xfrm>
            <a:off x="838202" y="560558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矩形 67"/>
          <p:cNvSpPr/>
          <p:nvPr/>
        </p:nvSpPr>
        <p:spPr>
          <a:xfrm>
            <a:off x="838213" y="4848944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recv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8"/>
          <p:cNvCxnSpPr>
            <a:stCxn id="60" idx="2"/>
            <a:endCxn id="59" idx="0"/>
          </p:cNvCxnSpPr>
          <p:nvPr/>
        </p:nvCxnSpPr>
        <p:spPr>
          <a:xfrm flipH="1">
            <a:off x="1910619" y="5101525"/>
            <a:ext cx="11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9"/>
          <p:cNvCxnSpPr>
            <a:stCxn id="59" idx="2"/>
            <a:endCxn id="58" idx="0"/>
          </p:cNvCxnSpPr>
          <p:nvPr/>
        </p:nvCxnSpPr>
        <p:spPr>
          <a:xfrm>
            <a:off x="1910619" y="5858162"/>
            <a:ext cx="1" cy="64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5"/>
          <p:cNvSpPr/>
          <p:nvPr/>
        </p:nvSpPr>
        <p:spPr>
          <a:xfrm>
            <a:off x="838213" y="2688704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bind()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16"/>
          <p:cNvCxnSpPr/>
          <p:nvPr/>
        </p:nvCxnSpPr>
        <p:spPr>
          <a:xfrm>
            <a:off x="1910626" y="2356592"/>
            <a:ext cx="7694" cy="3321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17"/>
          <p:cNvCxnSpPr>
            <a:endCxn id="80" idx="0"/>
          </p:cNvCxnSpPr>
          <p:nvPr/>
        </p:nvCxnSpPr>
        <p:spPr>
          <a:xfrm flipH="1">
            <a:off x="1910617" y="2941285"/>
            <a:ext cx="13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18"/>
          <p:cNvCxnSpPr>
            <a:stCxn id="59" idx="1"/>
            <a:endCxn id="60" idx="1"/>
          </p:cNvCxnSpPr>
          <p:nvPr/>
        </p:nvCxnSpPr>
        <p:spPr>
          <a:xfrm rot="10800000" flipH="1">
            <a:off x="838201" y="4975236"/>
            <a:ext cx="11" cy="756637"/>
          </a:xfrm>
          <a:prstGeom prst="bentConnector3">
            <a:avLst>
              <a:gd name="adj1" fmla="val -2078181818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51"/>
          <p:cNvSpPr/>
          <p:nvPr/>
        </p:nvSpPr>
        <p:spPr>
          <a:xfrm>
            <a:off x="5863576" y="3418076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nal_bind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52"/>
          <p:cNvSpPr/>
          <p:nvPr/>
        </p:nvSpPr>
        <p:spPr>
          <a:xfrm>
            <a:off x="5863579" y="4153740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nal_connect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55"/>
          <p:cNvSpPr/>
          <p:nvPr/>
        </p:nvSpPr>
        <p:spPr>
          <a:xfrm>
            <a:off x="5863576" y="5636391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nal_recv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肘形接點 59"/>
          <p:cNvCxnSpPr>
            <a:stCxn id="69" idx="2"/>
            <a:endCxn id="72" idx="0"/>
          </p:cNvCxnSpPr>
          <p:nvPr/>
        </p:nvCxnSpPr>
        <p:spPr>
          <a:xfrm rot="5400000">
            <a:off x="6729978" y="4627631"/>
            <a:ext cx="44262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61"/>
          <p:cNvSpPr/>
          <p:nvPr/>
        </p:nvSpPr>
        <p:spPr>
          <a:xfrm>
            <a:off x="5863576" y="4848944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矩形 62"/>
          <p:cNvSpPr/>
          <p:nvPr/>
        </p:nvSpPr>
        <p:spPr>
          <a:xfrm>
            <a:off x="5863576" y="6253653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nal_close_socket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直線單箭頭接點 63"/>
          <p:cNvCxnSpPr>
            <a:stCxn id="70" idx="2"/>
            <a:endCxn id="73" idx="0"/>
          </p:cNvCxnSpPr>
          <p:nvPr/>
        </p:nvCxnSpPr>
        <p:spPr>
          <a:xfrm>
            <a:off x="6951287" y="5888972"/>
            <a:ext cx="0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65"/>
          <p:cNvCxnSpPr>
            <a:stCxn id="72" idx="2"/>
            <a:endCxn id="70" idx="0"/>
          </p:cNvCxnSpPr>
          <p:nvPr/>
        </p:nvCxnSpPr>
        <p:spPr>
          <a:xfrm>
            <a:off x="6951287" y="5101525"/>
            <a:ext cx="0" cy="53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51"/>
          <p:cNvSpPr/>
          <p:nvPr/>
        </p:nvSpPr>
        <p:spPr>
          <a:xfrm>
            <a:off x="5863575" y="2770004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29"/>
          <p:cNvCxnSpPr>
            <a:endCxn id="69" idx="0"/>
          </p:cNvCxnSpPr>
          <p:nvPr/>
        </p:nvCxnSpPr>
        <p:spPr>
          <a:xfrm>
            <a:off x="6951286" y="3707214"/>
            <a:ext cx="4" cy="4465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30"/>
          <p:cNvCxnSpPr>
            <a:endCxn id="68" idx="0"/>
          </p:cNvCxnSpPr>
          <p:nvPr/>
        </p:nvCxnSpPr>
        <p:spPr>
          <a:xfrm>
            <a:off x="6944983" y="3050264"/>
            <a:ext cx="6304" cy="3678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5"/>
          <p:cNvSpPr/>
          <p:nvPr/>
        </p:nvSpPr>
        <p:spPr>
          <a:xfrm>
            <a:off x="838200" y="3301325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矩形 5"/>
          <p:cNvSpPr/>
          <p:nvPr/>
        </p:nvSpPr>
        <p:spPr>
          <a:xfrm>
            <a:off x="838200" y="3912840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33"/>
          <p:cNvCxnSpPr>
            <a:stCxn id="80" idx="2"/>
            <a:endCxn id="81" idx="0"/>
          </p:cNvCxnSpPr>
          <p:nvPr/>
        </p:nvCxnSpPr>
        <p:spPr>
          <a:xfrm>
            <a:off x="1910617" y="3553906"/>
            <a:ext cx="0" cy="358934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34"/>
          <p:cNvCxnSpPr>
            <a:stCxn id="81" idx="2"/>
            <a:endCxn id="60" idx="0"/>
          </p:cNvCxnSpPr>
          <p:nvPr/>
        </p:nvCxnSpPr>
        <p:spPr>
          <a:xfrm>
            <a:off x="1910617" y="4165421"/>
            <a:ext cx="13" cy="68352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35"/>
          <p:cNvCxnSpPr>
            <a:stCxn id="69" idx="1"/>
          </p:cNvCxnSpPr>
          <p:nvPr/>
        </p:nvCxnSpPr>
        <p:spPr>
          <a:xfrm flipH="1">
            <a:off x="1916464" y="4280031"/>
            <a:ext cx="3947115" cy="16877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36"/>
          <p:cNvSpPr txBox="1"/>
          <p:nvPr/>
        </p:nvSpPr>
        <p:spPr>
          <a:xfrm>
            <a:off x="3358480" y="40121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3-way handshaking</a:t>
            </a:r>
            <a:endParaRPr lang="en-US" dirty="0"/>
          </a:p>
        </p:txBody>
      </p:sp>
      <p:cxnSp>
        <p:nvCxnSpPr>
          <p:cNvPr id="86" name="Elbow Connector 37"/>
          <p:cNvCxnSpPr>
            <a:stCxn id="70" idx="3"/>
            <a:endCxn id="72" idx="3"/>
          </p:cNvCxnSpPr>
          <p:nvPr/>
        </p:nvCxnSpPr>
        <p:spPr>
          <a:xfrm flipV="1">
            <a:off x="8038997" y="4975235"/>
            <a:ext cx="12700" cy="787447"/>
          </a:xfrm>
          <a:prstGeom prst="bentConnector3">
            <a:avLst>
              <a:gd name="adj1" fmla="val 1800000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38"/>
          <p:cNvCxnSpPr>
            <a:stCxn id="72" idx="1"/>
            <a:endCxn id="60" idx="3"/>
          </p:cNvCxnSpPr>
          <p:nvPr/>
        </p:nvCxnSpPr>
        <p:spPr>
          <a:xfrm flipH="1">
            <a:off x="2983047" y="4975235"/>
            <a:ext cx="2880529" cy="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39"/>
          <p:cNvCxnSpPr>
            <a:stCxn id="59" idx="3"/>
            <a:endCxn id="70" idx="1"/>
          </p:cNvCxnSpPr>
          <p:nvPr/>
        </p:nvCxnSpPr>
        <p:spPr>
          <a:xfrm>
            <a:off x="2983036" y="5731872"/>
            <a:ext cx="2880540" cy="30810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40"/>
          <p:cNvCxnSpPr>
            <a:stCxn id="73" idx="1"/>
          </p:cNvCxnSpPr>
          <p:nvPr/>
        </p:nvCxnSpPr>
        <p:spPr>
          <a:xfrm flipH="1" flipV="1">
            <a:off x="1918320" y="6325661"/>
            <a:ext cx="3945256" cy="54283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41"/>
          <p:cNvSpPr txBox="1"/>
          <p:nvPr/>
        </p:nvSpPr>
        <p:spPr>
          <a:xfrm>
            <a:off x="3358480" y="60376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-way handshaking</a:t>
            </a:r>
            <a:endParaRPr lang="en-US" dirty="0"/>
          </a:p>
        </p:txBody>
      </p:sp>
      <p:sp>
        <p:nvSpPr>
          <p:cNvPr id="91" name="TextBox 42"/>
          <p:cNvSpPr txBox="1"/>
          <p:nvPr/>
        </p:nvSpPr>
        <p:spPr>
          <a:xfrm>
            <a:off x="7318920" y="31573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optional</a:t>
            </a:r>
            <a:endParaRPr lang="en-US" sz="1400" dirty="0"/>
          </a:p>
        </p:txBody>
      </p:sp>
      <p:sp>
        <p:nvSpPr>
          <p:cNvPr id="92" name="文字方塊 192"/>
          <p:cNvSpPr txBox="1"/>
          <p:nvPr/>
        </p:nvSpPr>
        <p:spPr>
          <a:xfrm>
            <a:off x="6400800" y="2362944"/>
            <a:ext cx="11131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MD Users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93" name="文字方塊 193"/>
          <p:cNvSpPr txBox="1"/>
          <p:nvPr/>
        </p:nvSpPr>
        <p:spPr>
          <a:xfrm>
            <a:off x="1524000" y="1676400"/>
            <a:ext cx="849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Server 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NAL Socket Usage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5EA196-718D-4359-906E-D64E2E1AB92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4800" y="1320800"/>
            <a:ext cx="8763000" cy="5080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 general, the overall NAL socket usage is the same to common socket API.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there are some extra notes to make MD networking applications workable: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Specify incoming and outgoing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interface (the 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PDN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Configure </a:t>
            </a:r>
            <a:r>
              <a:rPr lang="en-US" i="1" u="sng" dirty="0" err="1" smtClean="0">
                <a:solidFill>
                  <a:schemeClr val="accent1">
                    <a:lumMod val="75000"/>
                  </a:schemeClr>
                </a:solidFill>
              </a:rPr>
              <a:t>IPCore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 filters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to receive packets in MD.</a:t>
            </a:r>
          </a:p>
          <a:p>
            <a:pPr lvl="1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Although MD TCP/IP stack supports both blocking/non-blocking socket:</a:t>
            </a:r>
          </a:p>
          <a:p>
            <a:pPr lvl="2"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Due to MD behavior (RTOS), </a:t>
            </a:r>
            <a:r>
              <a:rPr lang="en-US" b="1" i="1" u="sng" dirty="0" smtClean="0">
                <a:solidFill>
                  <a:schemeClr val="accent1">
                    <a:lumMod val="75000"/>
                  </a:schemeClr>
                </a:solidFill>
              </a:rPr>
              <a:t>non-blocking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socket is highly recommended.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01DFE-4DFB-4913-B9D3-040D792D0C7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4535"/>
          </a:xfrm>
        </p:spPr>
        <p:txBody>
          <a:bodyPr/>
          <a:lstStyle/>
          <a:p>
            <a:r>
              <a:rPr lang="en-US" dirty="0" smtClean="0"/>
              <a:t>MD NAL </a:t>
            </a:r>
            <a:r>
              <a:rPr lang="en-US" dirty="0"/>
              <a:t>Socket Usage [</a:t>
            </a:r>
            <a:r>
              <a:rPr lang="en-US" dirty="0">
                <a:solidFill>
                  <a:srgbClr val="7030A0"/>
                </a:solidFill>
              </a:rPr>
              <a:t>UDP</a:t>
            </a:r>
            <a:r>
              <a:rPr lang="en-US" dirty="0"/>
              <a:t>]</a:t>
            </a:r>
          </a:p>
        </p:txBody>
      </p:sp>
      <p:sp>
        <p:nvSpPr>
          <p:cNvPr id="9" name="矩形 51"/>
          <p:cNvSpPr/>
          <p:nvPr/>
        </p:nvSpPr>
        <p:spPr>
          <a:xfrm>
            <a:off x="6188701" y="3077399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nal_bind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55"/>
          <p:cNvSpPr/>
          <p:nvPr/>
        </p:nvSpPr>
        <p:spPr>
          <a:xfrm>
            <a:off x="6193879" y="5273035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nal_recv_from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61"/>
          <p:cNvSpPr/>
          <p:nvPr/>
        </p:nvSpPr>
        <p:spPr>
          <a:xfrm>
            <a:off x="6193879" y="4409410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nal_send_to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62"/>
          <p:cNvSpPr/>
          <p:nvPr/>
        </p:nvSpPr>
        <p:spPr>
          <a:xfrm>
            <a:off x="6193879" y="6281147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nal_close_socket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63"/>
          <p:cNvCxnSpPr>
            <a:stCxn id="10" idx="2"/>
            <a:endCxn id="12" idx="0"/>
          </p:cNvCxnSpPr>
          <p:nvPr/>
        </p:nvCxnSpPr>
        <p:spPr>
          <a:xfrm>
            <a:off x="7281590" y="5525616"/>
            <a:ext cx="0" cy="755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65"/>
          <p:cNvCxnSpPr>
            <a:stCxn id="11" idx="2"/>
            <a:endCxn id="10" idx="0"/>
          </p:cNvCxnSpPr>
          <p:nvPr/>
        </p:nvCxnSpPr>
        <p:spPr>
          <a:xfrm>
            <a:off x="7281590" y="4661991"/>
            <a:ext cx="0" cy="61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51"/>
          <p:cNvSpPr/>
          <p:nvPr/>
        </p:nvSpPr>
        <p:spPr>
          <a:xfrm>
            <a:off x="6197578" y="2339624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nal_setsockopt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57"/>
          <p:cNvCxnSpPr/>
          <p:nvPr/>
        </p:nvCxnSpPr>
        <p:spPr>
          <a:xfrm>
            <a:off x="7268820" y="2609900"/>
            <a:ext cx="3" cy="4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65"/>
          <p:cNvCxnSpPr>
            <a:endCxn id="20" idx="0"/>
          </p:cNvCxnSpPr>
          <p:nvPr/>
        </p:nvCxnSpPr>
        <p:spPr>
          <a:xfrm>
            <a:off x="7273998" y="3353621"/>
            <a:ext cx="7591" cy="37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51"/>
          <p:cNvSpPr/>
          <p:nvPr/>
        </p:nvSpPr>
        <p:spPr>
          <a:xfrm>
            <a:off x="6193878" y="1573362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2"/>
            <a:endCxn id="15" idx="0"/>
          </p:cNvCxnSpPr>
          <p:nvPr/>
        </p:nvCxnSpPr>
        <p:spPr>
          <a:xfrm>
            <a:off x="7281589" y="1825943"/>
            <a:ext cx="3700" cy="5136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51"/>
          <p:cNvSpPr/>
          <p:nvPr/>
        </p:nvSpPr>
        <p:spPr>
          <a:xfrm>
            <a:off x="6193878" y="3733602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nal_add_filter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2"/>
            <a:endCxn id="11" idx="0"/>
          </p:cNvCxnSpPr>
          <p:nvPr/>
        </p:nvCxnSpPr>
        <p:spPr>
          <a:xfrm>
            <a:off x="7281589" y="3986183"/>
            <a:ext cx="1" cy="4232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4"/>
          <p:cNvSpPr/>
          <p:nvPr/>
        </p:nvSpPr>
        <p:spPr>
          <a:xfrm>
            <a:off x="971613" y="275965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矩形 53"/>
          <p:cNvSpPr/>
          <p:nvPr/>
        </p:nvSpPr>
        <p:spPr>
          <a:xfrm>
            <a:off x="971603" y="6072019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66"/>
          <p:cNvSpPr/>
          <p:nvPr/>
        </p:nvSpPr>
        <p:spPr>
          <a:xfrm>
            <a:off x="971602" y="5032202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send_to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67"/>
          <p:cNvSpPr/>
          <p:nvPr/>
        </p:nvSpPr>
        <p:spPr>
          <a:xfrm>
            <a:off x="971613" y="4164360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recv_from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68"/>
          <p:cNvCxnSpPr>
            <a:stCxn id="26" idx="2"/>
            <a:endCxn id="25" idx="0"/>
          </p:cNvCxnSpPr>
          <p:nvPr/>
        </p:nvCxnSpPr>
        <p:spPr>
          <a:xfrm flipH="1">
            <a:off x="2044019" y="4416941"/>
            <a:ext cx="11" cy="61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69"/>
          <p:cNvCxnSpPr>
            <a:stCxn id="25" idx="2"/>
            <a:endCxn id="24" idx="0"/>
          </p:cNvCxnSpPr>
          <p:nvPr/>
        </p:nvCxnSpPr>
        <p:spPr>
          <a:xfrm>
            <a:off x="2044019" y="5284783"/>
            <a:ext cx="1" cy="78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5"/>
          <p:cNvSpPr/>
          <p:nvPr/>
        </p:nvSpPr>
        <p:spPr>
          <a:xfrm>
            <a:off x="971613" y="347973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bind()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2044026" y="3012232"/>
            <a:ext cx="4" cy="4674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2044030" y="3723494"/>
            <a:ext cx="0" cy="4408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1"/>
            <a:endCxn id="26" idx="1"/>
          </p:cNvCxnSpPr>
          <p:nvPr/>
        </p:nvCxnSpPr>
        <p:spPr>
          <a:xfrm rot="10800000" flipH="1">
            <a:off x="971601" y="4290651"/>
            <a:ext cx="11" cy="867842"/>
          </a:xfrm>
          <a:prstGeom prst="bentConnector3">
            <a:avLst>
              <a:gd name="adj1" fmla="val -2147483647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3"/>
            <a:endCxn id="11" idx="3"/>
          </p:cNvCxnSpPr>
          <p:nvPr/>
        </p:nvCxnSpPr>
        <p:spPr>
          <a:xfrm flipV="1">
            <a:off x="8369300" y="4535701"/>
            <a:ext cx="12700" cy="863625"/>
          </a:xfrm>
          <a:prstGeom prst="bentConnector3">
            <a:avLst>
              <a:gd name="adj1" fmla="val 1800000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1"/>
            <a:endCxn id="26" idx="3"/>
          </p:cNvCxnSpPr>
          <p:nvPr/>
        </p:nvCxnSpPr>
        <p:spPr>
          <a:xfrm flipH="1" flipV="1">
            <a:off x="3116447" y="4290651"/>
            <a:ext cx="3077432" cy="2450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3"/>
            <a:endCxn id="10" idx="1"/>
          </p:cNvCxnSpPr>
          <p:nvPr/>
        </p:nvCxnSpPr>
        <p:spPr>
          <a:xfrm>
            <a:off x="3116436" y="5158493"/>
            <a:ext cx="3077443" cy="2408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99784" y="259080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NAL_SO_BINDTODEVICE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68882" y="2600980"/>
            <a:ext cx="1074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2060"/>
                </a:solidFill>
              </a:rPr>
              <a:t>Socket INFO</a:t>
            </a:r>
          </a:p>
          <a:p>
            <a:r>
              <a:rPr lang="en-US" sz="1400" b="1" i="1" dirty="0" smtClean="0">
                <a:solidFill>
                  <a:srgbClr val="002060"/>
                </a:solidFill>
              </a:rPr>
              <a:t>for filters</a:t>
            </a:r>
            <a:endParaRPr lang="en-US" sz="1400" b="1" i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7271" y="6106180"/>
            <a:ext cx="165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002060"/>
                </a:solidFill>
              </a:rPr>
              <a:t>Delete filters</a:t>
            </a:r>
          </a:p>
          <a:p>
            <a:r>
              <a:rPr lang="en-US" sz="1400" b="1" i="1" dirty="0" smtClean="0">
                <a:solidFill>
                  <a:srgbClr val="002060"/>
                </a:solidFill>
              </a:rPr>
              <a:t>while closing socket</a:t>
            </a:r>
            <a:endParaRPr lang="en-US" sz="1400" b="1" i="1" dirty="0">
              <a:solidFill>
                <a:srgbClr val="002060"/>
              </a:solidFill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5928870" y="2362200"/>
            <a:ext cx="167130" cy="9906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18065"/>
            <a:ext cx="4700669" cy="10679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Connectionless:</a:t>
            </a:r>
          </a:p>
          <a:p>
            <a:pPr lvl="1"/>
            <a:r>
              <a:rPr lang="en-US" sz="2000" dirty="0" smtClean="0"/>
              <a:t>Pink color is for the interface and filter configurations.</a:t>
            </a:r>
            <a:endParaRPr lang="en-US" sz="2000" dirty="0"/>
          </a:p>
        </p:txBody>
      </p:sp>
      <p:sp>
        <p:nvSpPr>
          <p:cNvPr id="41" name="文字方塊 192"/>
          <p:cNvSpPr txBox="1"/>
          <p:nvPr/>
        </p:nvSpPr>
        <p:spPr>
          <a:xfrm>
            <a:off x="6705600" y="1143000"/>
            <a:ext cx="11131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MD Users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2" name="文字方塊 193"/>
          <p:cNvSpPr txBox="1"/>
          <p:nvPr/>
        </p:nvSpPr>
        <p:spPr>
          <a:xfrm>
            <a:off x="1600200" y="2362200"/>
            <a:ext cx="8498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Server 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www.plantuml.com/plantuml/img/XP2z3e8m64Lt4zxXXi6Dk3CO_8a90mc29gxyV6X3BLg-Eldm5eWO4mqTctlkkMtGSgRPNAKpSsPkj8LfIRlmbd0FctWHnh21edPzhCeIbP1C6fhkXbgsm5UceyAuQ3JvI8bPg3FuGYDb966Ev8GYapAtnAGp9LMYp3Zxf_mOZpSfL8tadNlsfpCC0NW_-dV3ijuW53VOhoFafghivUIuX0eI3vhQDtPq11kj1g2h3-ppxDU_0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8400"/>
            <a:ext cx="4629150" cy="31051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/>
          <a:lstStyle/>
          <a:p>
            <a:r>
              <a:rPr lang="en-US" dirty="0" smtClean="0"/>
              <a:t>How Does the Filter Work?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CFBED8-C8D2-4AD4-8BE5-511CBAAE16E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14" name="TextBox 13"/>
          <p:cNvSpPr txBox="1"/>
          <p:nvPr/>
        </p:nvSpPr>
        <p:spPr>
          <a:xfrm>
            <a:off x="4143375" y="2581930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</a:rPr>
              <a:t>5-tuple filtering</a:t>
            </a:r>
          </a:p>
          <a:p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</a:rPr>
              <a:t>+ PDN &amp; PS ID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Content Placeholder 5"/>
          <p:cNvSpPr>
            <a:spLocks noGrp="1"/>
          </p:cNvSpPr>
          <p:nvPr>
            <p:ph sz="quarter" idx="13"/>
          </p:nvPr>
        </p:nvSpPr>
        <p:spPr>
          <a:xfrm>
            <a:off x="154021" y="1048965"/>
            <a:ext cx="8989979" cy="1541835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Use socket INFO to distinguish data to MD from data to AP.</a:t>
            </a:r>
          </a:p>
          <a:p>
            <a:r>
              <a:rPr lang="en-US" sz="2800" dirty="0" smtClean="0">
                <a:solidFill>
                  <a:srgbClr val="0066FF"/>
                </a:solidFill>
              </a:rPr>
              <a:t>5-tuple filtering</a:t>
            </a:r>
            <a:r>
              <a:rPr lang="en-US" sz="2800" dirty="0" smtClean="0"/>
              <a:t>: General socket INFO are SRC address, DEST address, protocol, SRC port and DEST port. </a:t>
            </a:r>
          </a:p>
          <a:p>
            <a:pPr>
              <a:buNone/>
            </a:pPr>
            <a:endParaRPr lang="en-US" sz="2800" b="1" dirty="0" smtClean="0"/>
          </a:p>
        </p:txBody>
      </p:sp>
      <p:sp>
        <p:nvSpPr>
          <p:cNvPr id="81" name="Rectangle 80"/>
          <p:cNvSpPr/>
          <p:nvPr/>
        </p:nvSpPr>
        <p:spPr>
          <a:xfrm>
            <a:off x="6200775" y="371475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810375" y="371475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419975" y="371475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200775" y="432435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810375" y="432435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419975" y="432435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058305" y="5791200"/>
            <a:ext cx="1188720" cy="58928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811715" y="5791200"/>
            <a:ext cx="1188720" cy="5892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8" name="肘形接點 7"/>
          <p:cNvCxnSpPr/>
          <p:nvPr/>
        </p:nvCxnSpPr>
        <p:spPr>
          <a:xfrm flipV="1">
            <a:off x="5181600" y="6247130"/>
            <a:ext cx="3391305" cy="324485"/>
          </a:xfrm>
          <a:prstGeom prst="bentConnector3">
            <a:avLst>
              <a:gd name="adj1" fmla="val 5329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439305" y="6170930"/>
            <a:ext cx="0" cy="4006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002425" y="6470650"/>
            <a:ext cx="706120" cy="24892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filter</a:t>
            </a:r>
            <a:endParaRPr lang="en-US" sz="1200" b="1" dirty="0"/>
          </a:p>
        </p:txBody>
      </p:sp>
      <p:sp>
        <p:nvSpPr>
          <p:cNvPr id="21" name="Right Arrow 20"/>
          <p:cNvSpPr/>
          <p:nvPr/>
        </p:nvSpPr>
        <p:spPr>
          <a:xfrm>
            <a:off x="8001000" y="38100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8001000" y="43434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A588B-DE9B-4025-9154-86B7B07E76CB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8241"/>
            <a:ext cx="8229600" cy="774495"/>
          </a:xfrm>
        </p:spPr>
        <p:txBody>
          <a:bodyPr>
            <a:normAutofit/>
          </a:bodyPr>
          <a:lstStyle/>
          <a:p>
            <a:r>
              <a:rPr lang="en-US" dirty="0" smtClean="0"/>
              <a:t>Data Transferring 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0699" y="1124744"/>
            <a:ext cx="5943601" cy="1237456"/>
          </a:xfrm>
          <a:prstGeom prst="roundRect">
            <a:avLst/>
          </a:prstGeom>
          <a:solidFill>
            <a:schemeClr val="accent5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2514601"/>
            <a:ext cx="8763000" cy="300263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741068"/>
            <a:ext cx="4038600" cy="221332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Nucleus socket layer</a:t>
            </a:r>
            <a:endParaRPr lang="en-US" sz="1600" b="1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2803663"/>
            <a:ext cx="7772400" cy="777737"/>
          </a:xfrm>
          <a:prstGeom prst="roundRect">
            <a:avLst/>
          </a:prstGeom>
          <a:solidFill>
            <a:schemeClr val="accent3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14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TCP/IP stack</a:t>
            </a:r>
            <a:endParaRPr lang="en-US" sz="20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9553" y="4077073"/>
            <a:ext cx="4032448" cy="108012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1382579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nal_socket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protocol_type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1598603"/>
            <a:ext cx="2416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nal_bind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local_addr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ip_type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5478" y="1844824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nal_setsockopt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(BINDTODEVICE, </a:t>
            </a:r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interface_id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38701" y="4293096"/>
            <a:ext cx="3162299" cy="609600"/>
          </a:xfrm>
          <a:prstGeom prst="roundRect">
            <a:avLst/>
          </a:prstGeom>
          <a:solidFill>
            <a:schemeClr val="accent3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NAL SYS</a:t>
            </a:r>
            <a:endParaRPr lang="en-US" sz="1600" b="1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52600" y="1547500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MD users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30480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NAL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00400" y="1628800"/>
            <a:ext cx="3448" cy="145730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2971800"/>
            <a:ext cx="1002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allocate port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0" y="1600200"/>
            <a:ext cx="9525" cy="156210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3124200"/>
            <a:ext cx="8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local </a:t>
            </a:r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addr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53000" y="2019719"/>
            <a:ext cx="10886" cy="1028281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600" y="2895600"/>
            <a:ext cx="94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rgbClr val="FFFF00"/>
                </a:solidFill>
              </a:rPr>
              <a:t>interface_id</a:t>
            </a:r>
            <a:endParaRPr lang="en-US" sz="1200" b="1" i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4925" y="3133725"/>
            <a:ext cx="56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stk_id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05350" y="3019425"/>
            <a:ext cx="552450" cy="219075"/>
          </a:xfrm>
          <a:prstGeom prst="roundRect">
            <a:avLst/>
          </a:prstGeom>
          <a:solidFill>
            <a:srgbClr val="F8E7ED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hape 27"/>
          <p:cNvCxnSpPr>
            <a:stCxn id="27" idx="3"/>
            <a:endCxn id="17" idx="0"/>
          </p:cNvCxnSpPr>
          <p:nvPr/>
        </p:nvCxnSpPr>
        <p:spPr>
          <a:xfrm>
            <a:off x="5257800" y="3128963"/>
            <a:ext cx="1162051" cy="1164133"/>
          </a:xfrm>
          <a:prstGeom prst="bentConnector2">
            <a:avLst/>
          </a:prstGeom>
          <a:ln>
            <a:solidFill>
              <a:srgbClr val="F0CCD9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03326" y="2108479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nal_add_filter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i="1" dirty="0" err="1" smtClean="0">
                <a:latin typeface="Courier New" pitchFamily="49" charset="0"/>
                <a:cs typeface="Courier New" pitchFamily="49" charset="0"/>
              </a:rPr>
              <a:t>remote_addr</a:t>
            </a:r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514599" y="3276600"/>
            <a:ext cx="304800" cy="533400"/>
          </a:xfrm>
          <a:prstGeom prst="downArrow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14524" y="3400425"/>
            <a:ext cx="1314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4">
                    <a:lumMod val="50000"/>
                  </a:schemeClr>
                </a:solidFill>
              </a:rPr>
              <a:t>socket operations</a:t>
            </a:r>
            <a:endParaRPr lang="en-US" sz="12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19600" y="2362200"/>
            <a:ext cx="0" cy="99060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4800" y="3276600"/>
            <a:ext cx="1020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remote </a:t>
            </a:r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addr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3124200"/>
            <a:ext cx="718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protocol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5200" y="327660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ip_type</a:t>
            </a:r>
            <a:endParaRPr lang="en-US" sz="1200" b="1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4218801"/>
            <a:ext cx="170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rgbClr val="FFFF00"/>
                </a:solidFill>
              </a:rPr>
              <a:t>nal_sys_register_filter</a:t>
            </a:r>
            <a:r>
              <a:rPr lang="en-US" sz="1200" b="1" i="1" dirty="0" smtClean="0">
                <a:solidFill>
                  <a:srgbClr val="FFFF00"/>
                </a:solidFill>
              </a:rPr>
              <a:t>()</a:t>
            </a:r>
            <a:endParaRPr 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>
            <a:off x="2950098" y="3401199"/>
            <a:ext cx="2155302" cy="86600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62400" y="3581400"/>
            <a:ext cx="1219200" cy="68580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</p:cNvCxnSpPr>
          <p:nvPr/>
        </p:nvCxnSpPr>
        <p:spPr>
          <a:xfrm>
            <a:off x="4624844" y="3553599"/>
            <a:ext cx="556756" cy="71360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2"/>
          </p:cNvCxnSpPr>
          <p:nvPr/>
        </p:nvCxnSpPr>
        <p:spPr>
          <a:xfrm flipH="1">
            <a:off x="5105400" y="3410724"/>
            <a:ext cx="293321" cy="85647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11560" y="5771728"/>
            <a:ext cx="6419849" cy="43814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+mj-lt"/>
              </a:rPr>
              <a:t>IPCore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5715000" y="4914900"/>
            <a:ext cx="304800" cy="835695"/>
          </a:xfrm>
          <a:prstGeom prst="downArrow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943600" y="1346479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10000" y="5771728"/>
            <a:ext cx="2362200" cy="15240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filter (callback)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17719" y="6001543"/>
            <a:ext cx="978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7030A0"/>
                </a:solidFill>
              </a:rPr>
              <a:t>DL packets</a:t>
            </a:r>
            <a:endParaRPr lang="en-US" sz="1400" b="1" i="1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4200" y="4191000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pdn_id</a:t>
            </a:r>
            <a:endParaRPr lang="en-US" sz="1200" b="1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43867" y="4447401"/>
            <a:ext cx="52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ps_id</a:t>
            </a:r>
            <a:endParaRPr lang="en-US" sz="1200" b="1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60907" y="4648200"/>
            <a:ext cx="141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 smtClean="0">
                <a:solidFill>
                  <a:srgbClr val="FFFF00"/>
                </a:solidFill>
              </a:rPr>
              <a:t>ipc_register_filter</a:t>
            </a:r>
            <a:r>
              <a:rPr lang="en-US" sz="1200" b="1" i="1" dirty="0" smtClean="0">
                <a:solidFill>
                  <a:srgbClr val="FFFF00"/>
                </a:solidFill>
              </a:rPr>
              <a:t>()</a:t>
            </a:r>
            <a:endParaRPr lang="en-US" sz="1200" b="1" i="1" dirty="0">
              <a:solidFill>
                <a:srgbClr val="FFFF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86400" y="4495800"/>
            <a:ext cx="247650" cy="22860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1"/>
          </p:cNvCxnSpPr>
          <p:nvPr/>
        </p:nvCxnSpPr>
        <p:spPr>
          <a:xfrm flipH="1">
            <a:off x="5676900" y="4329500"/>
            <a:ext cx="1257300" cy="37585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753100" y="4629150"/>
            <a:ext cx="1247775" cy="11430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87624" y="4616063"/>
            <a:ext cx="800100" cy="257175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+mj-lt"/>
              </a:rPr>
              <a:t>StkIF</a:t>
            </a:r>
            <a:endParaRPr lang="en-US" sz="1400" b="1" dirty="0" smtClean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059757" y="4616063"/>
            <a:ext cx="800100" cy="257175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+mj-lt"/>
              </a:rPr>
              <a:t>StkIF</a:t>
            </a:r>
            <a:endParaRPr lang="en-US" sz="1400" b="1" dirty="0" smtClean="0"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673649" y="4616063"/>
            <a:ext cx="800100" cy="257175"/>
          </a:xfrm>
          <a:prstGeom prst="round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+mj-lt"/>
              </a:rPr>
              <a:t>StkIF</a:t>
            </a:r>
            <a:endParaRPr lang="en-US" sz="1400" b="1" dirty="0" smtClean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5400" y="6000328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C00000"/>
                </a:solidFill>
              </a:rPr>
              <a:t>UL packets</a:t>
            </a:r>
            <a:endParaRPr lang="en-US" sz="1400" b="1" i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5254" y="5390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RX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57" name="Shape 264"/>
          <p:cNvCxnSpPr>
            <a:stCxn id="44" idx="0"/>
            <a:endCxn id="52" idx="2"/>
          </p:cNvCxnSpPr>
          <p:nvPr/>
        </p:nvCxnSpPr>
        <p:spPr>
          <a:xfrm rot="16200000" flipV="1">
            <a:off x="2840142" y="3620770"/>
            <a:ext cx="898490" cy="340342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4" idx="0"/>
            <a:endCxn id="53" idx="2"/>
          </p:cNvCxnSpPr>
          <p:nvPr/>
        </p:nvCxnSpPr>
        <p:spPr>
          <a:xfrm rot="16200000" flipV="1">
            <a:off x="3276209" y="4056836"/>
            <a:ext cx="898490" cy="253129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54" idx="2"/>
          </p:cNvCxnSpPr>
          <p:nvPr/>
        </p:nvCxnSpPr>
        <p:spPr>
          <a:xfrm rot="16200000" flipV="1">
            <a:off x="4083155" y="4863782"/>
            <a:ext cx="898490" cy="9174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75881" y="443711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219200" y="5771728"/>
            <a:ext cx="2362200" cy="15240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ipc_uplink</a:t>
            </a:r>
            <a:r>
              <a:rPr lang="en-US" sz="1400" b="1" dirty="0" smtClean="0"/>
              <a:t>(…)</a:t>
            </a:r>
            <a:endParaRPr lang="en-US" sz="1400" b="1" dirty="0"/>
          </a:p>
        </p:txBody>
      </p:sp>
      <p:cxnSp>
        <p:nvCxnSpPr>
          <p:cNvPr id="62" name="Elbow Connector 61"/>
          <p:cNvCxnSpPr/>
          <p:nvPr/>
        </p:nvCxnSpPr>
        <p:spPr>
          <a:xfrm rot="16200000" flipH="1">
            <a:off x="984738" y="5335674"/>
            <a:ext cx="914404" cy="1005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>
            <a:off x="1808455" y="5332745"/>
            <a:ext cx="931813" cy="132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73"/>
          <p:cNvGrpSpPr/>
          <p:nvPr/>
        </p:nvGrpSpPr>
        <p:grpSpPr>
          <a:xfrm>
            <a:off x="3059832" y="4869160"/>
            <a:ext cx="826368" cy="936104"/>
            <a:chOff x="3124200" y="5638800"/>
            <a:chExt cx="762000" cy="457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886200" y="5638800"/>
              <a:ext cx="0" cy="152400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124200" y="5791200"/>
              <a:ext cx="762000" cy="0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124200" y="5791200"/>
              <a:ext cx="0" cy="30480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Up Arrow 67"/>
          <p:cNvSpPr/>
          <p:nvPr/>
        </p:nvSpPr>
        <p:spPr>
          <a:xfrm>
            <a:off x="4876800" y="6000328"/>
            <a:ext cx="304800" cy="381000"/>
          </a:xfrm>
          <a:prstGeom prst="upArrow">
            <a:avLst/>
          </a:prstGeom>
          <a:solidFill>
            <a:srgbClr val="7030A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2286000" y="6000328"/>
            <a:ext cx="304800" cy="381000"/>
          </a:xfrm>
          <a:prstGeom prst="downArrow">
            <a:avLst/>
          </a:prstGeom>
          <a:solidFill>
            <a:srgbClr val="C000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699792" y="1143223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>
                <a:latin typeface="Courier New" pitchFamily="49" charset="0"/>
                <a:cs typeface="Courier New" pitchFamily="49" charset="0"/>
              </a:rPr>
              <a:t>msg_send6(…,MSG_ID_D2CM_STKBRG_ESTABISHPDN_REQ,…)</a:t>
            </a:r>
            <a:endParaRPr lang="en-US" sz="10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76345" y="4005064"/>
            <a:ext cx="1195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STKIF driver</a:t>
            </a:r>
            <a:endParaRPr lang="en-US" sz="1600" b="1" dirty="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9592" y="52292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TX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80174D-4FA9-4C22-84EA-2F5C0328888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34535"/>
          </a:xfrm>
        </p:spPr>
        <p:txBody>
          <a:bodyPr/>
          <a:lstStyle/>
          <a:p>
            <a:r>
              <a:rPr lang="en-US" dirty="0"/>
              <a:t>General NAL Socket Usage 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TCP</a:t>
            </a:r>
            <a:r>
              <a:rPr lang="en-US" dirty="0"/>
              <a:t>]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836712"/>
            <a:ext cx="8229600" cy="676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Connection based</a:t>
            </a:r>
            <a:endParaRPr lang="en-US" sz="2400" dirty="0"/>
          </a:p>
        </p:txBody>
      </p:sp>
      <p:sp>
        <p:nvSpPr>
          <p:cNvPr id="9" name="矩形 4"/>
          <p:cNvSpPr/>
          <p:nvPr/>
        </p:nvSpPr>
        <p:spPr>
          <a:xfrm>
            <a:off x="971613" y="1655622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53"/>
          <p:cNvSpPr/>
          <p:nvPr/>
        </p:nvSpPr>
        <p:spPr>
          <a:xfrm>
            <a:off x="971603" y="6056739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close()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66"/>
          <p:cNvSpPr/>
          <p:nvPr/>
        </p:nvSpPr>
        <p:spPr>
          <a:xfrm>
            <a:off x="971602" y="5157192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67"/>
          <p:cNvSpPr/>
          <p:nvPr/>
        </p:nvSpPr>
        <p:spPr>
          <a:xfrm>
            <a:off x="971613" y="4400555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recv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68"/>
          <p:cNvCxnSpPr>
            <a:stCxn id="12" idx="2"/>
            <a:endCxn id="11" idx="0"/>
          </p:cNvCxnSpPr>
          <p:nvPr/>
        </p:nvCxnSpPr>
        <p:spPr>
          <a:xfrm flipH="1">
            <a:off x="2044019" y="4653136"/>
            <a:ext cx="11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69"/>
          <p:cNvCxnSpPr>
            <a:stCxn id="11" idx="2"/>
            <a:endCxn id="10" idx="0"/>
          </p:cNvCxnSpPr>
          <p:nvPr/>
        </p:nvCxnSpPr>
        <p:spPr>
          <a:xfrm>
            <a:off x="2044019" y="5409773"/>
            <a:ext cx="1" cy="64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93"/>
          <p:cNvSpPr txBox="1"/>
          <p:nvPr/>
        </p:nvSpPr>
        <p:spPr>
          <a:xfrm>
            <a:off x="1403650" y="1304211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Server </a:t>
            </a:r>
            <a:endParaRPr lang="en-US" dirty="0"/>
          </a:p>
        </p:txBody>
      </p:sp>
      <p:sp>
        <p:nvSpPr>
          <p:cNvPr id="16" name="矩形 5"/>
          <p:cNvSpPr/>
          <p:nvPr/>
        </p:nvSpPr>
        <p:spPr>
          <a:xfrm>
            <a:off x="971613" y="2240315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bind()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44026" y="1908203"/>
            <a:ext cx="7694" cy="3321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6" idx="0"/>
          </p:cNvCxnSpPr>
          <p:nvPr/>
        </p:nvCxnSpPr>
        <p:spPr>
          <a:xfrm flipH="1">
            <a:off x="2044017" y="2492896"/>
            <a:ext cx="13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12" idx="1"/>
          </p:cNvCxnSpPr>
          <p:nvPr/>
        </p:nvCxnSpPr>
        <p:spPr>
          <a:xfrm rot="10800000" flipH="1">
            <a:off x="971601" y="4526847"/>
            <a:ext cx="11" cy="756637"/>
          </a:xfrm>
          <a:prstGeom prst="bentConnector3">
            <a:avLst>
              <a:gd name="adj1" fmla="val -2078181818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51"/>
          <p:cNvSpPr/>
          <p:nvPr/>
        </p:nvSpPr>
        <p:spPr>
          <a:xfrm>
            <a:off x="5996976" y="2609647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nal_bind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52"/>
          <p:cNvSpPr/>
          <p:nvPr/>
        </p:nvSpPr>
        <p:spPr>
          <a:xfrm>
            <a:off x="5996979" y="3921375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nal_connect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55"/>
          <p:cNvSpPr/>
          <p:nvPr/>
        </p:nvSpPr>
        <p:spPr>
          <a:xfrm>
            <a:off x="5996976" y="5404026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nal_recv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肘形接點 59"/>
          <p:cNvCxnSpPr>
            <a:stCxn id="21" idx="2"/>
            <a:endCxn id="24" idx="0"/>
          </p:cNvCxnSpPr>
          <p:nvPr/>
        </p:nvCxnSpPr>
        <p:spPr>
          <a:xfrm rot="5400000">
            <a:off x="6863378" y="4395266"/>
            <a:ext cx="44262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61"/>
          <p:cNvSpPr/>
          <p:nvPr/>
        </p:nvSpPr>
        <p:spPr>
          <a:xfrm>
            <a:off x="5996976" y="4616579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nal_send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62"/>
          <p:cNvSpPr/>
          <p:nvPr/>
        </p:nvSpPr>
        <p:spPr>
          <a:xfrm>
            <a:off x="5996976" y="6021288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nal_close_socket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63"/>
          <p:cNvCxnSpPr>
            <a:stCxn id="22" idx="2"/>
            <a:endCxn id="25" idx="0"/>
          </p:cNvCxnSpPr>
          <p:nvPr/>
        </p:nvCxnSpPr>
        <p:spPr>
          <a:xfrm>
            <a:off x="7084687" y="5656607"/>
            <a:ext cx="0" cy="36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65"/>
          <p:cNvCxnSpPr>
            <a:stCxn id="24" idx="2"/>
            <a:endCxn id="22" idx="0"/>
          </p:cNvCxnSpPr>
          <p:nvPr/>
        </p:nvCxnSpPr>
        <p:spPr>
          <a:xfrm>
            <a:off x="7084687" y="4869160"/>
            <a:ext cx="0" cy="53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192"/>
          <p:cNvSpPr txBox="1"/>
          <p:nvPr/>
        </p:nvSpPr>
        <p:spPr>
          <a:xfrm>
            <a:off x="6303999" y="980728"/>
            <a:ext cx="15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Nucleus Client </a:t>
            </a:r>
            <a:endParaRPr lang="en-US" dirty="0"/>
          </a:p>
        </p:txBody>
      </p:sp>
      <p:sp>
        <p:nvSpPr>
          <p:cNvPr id="29" name="矩形 51"/>
          <p:cNvSpPr/>
          <p:nvPr/>
        </p:nvSpPr>
        <p:spPr>
          <a:xfrm>
            <a:off x="5990672" y="1989254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nal_setsockopt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51"/>
          <p:cNvSpPr/>
          <p:nvPr/>
        </p:nvSpPr>
        <p:spPr>
          <a:xfrm>
            <a:off x="5996975" y="1313503"/>
            <a:ext cx="2175421" cy="252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nal_socket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 flipH="1">
            <a:off x="7078383" y="1566084"/>
            <a:ext cx="6303" cy="4231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51"/>
          <p:cNvSpPr/>
          <p:nvPr/>
        </p:nvSpPr>
        <p:spPr>
          <a:xfrm>
            <a:off x="5996975" y="3222268"/>
            <a:ext cx="2175421" cy="252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nal_add_filter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0" idx="2"/>
            <a:endCxn id="32" idx="0"/>
          </p:cNvCxnSpPr>
          <p:nvPr/>
        </p:nvCxnSpPr>
        <p:spPr>
          <a:xfrm flipH="1">
            <a:off x="7084686" y="2862228"/>
            <a:ext cx="1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  <a:endCxn id="21" idx="0"/>
          </p:cNvCxnSpPr>
          <p:nvPr/>
        </p:nvCxnSpPr>
        <p:spPr>
          <a:xfrm>
            <a:off x="7084686" y="3474849"/>
            <a:ext cx="4" cy="4465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2"/>
            <a:endCxn id="20" idx="0"/>
          </p:cNvCxnSpPr>
          <p:nvPr/>
        </p:nvCxnSpPr>
        <p:spPr>
          <a:xfrm>
            <a:off x="7078383" y="2241835"/>
            <a:ext cx="6304" cy="3678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5"/>
          <p:cNvSpPr/>
          <p:nvPr/>
        </p:nvSpPr>
        <p:spPr>
          <a:xfrm>
            <a:off x="971600" y="2852936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listen()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5"/>
          <p:cNvSpPr/>
          <p:nvPr/>
        </p:nvSpPr>
        <p:spPr>
          <a:xfrm>
            <a:off x="971600" y="3464451"/>
            <a:ext cx="2144834" cy="252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>
          <a:xfrm>
            <a:off x="2044017" y="3105517"/>
            <a:ext cx="0" cy="358934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12" idx="0"/>
          </p:cNvCxnSpPr>
          <p:nvPr/>
        </p:nvCxnSpPr>
        <p:spPr>
          <a:xfrm>
            <a:off x="2044017" y="3717032"/>
            <a:ext cx="13" cy="68352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1"/>
          </p:cNvCxnSpPr>
          <p:nvPr/>
        </p:nvCxnSpPr>
        <p:spPr>
          <a:xfrm flipH="1" flipV="1">
            <a:off x="2051720" y="3789040"/>
            <a:ext cx="3945259" cy="25862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91880" y="35730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3-way handshaking</a:t>
            </a:r>
            <a:endParaRPr lang="en-US" dirty="0"/>
          </a:p>
        </p:txBody>
      </p:sp>
      <p:cxnSp>
        <p:nvCxnSpPr>
          <p:cNvPr id="42" name="Elbow Connector 41"/>
          <p:cNvCxnSpPr>
            <a:stCxn id="22" idx="3"/>
            <a:endCxn id="24" idx="3"/>
          </p:cNvCxnSpPr>
          <p:nvPr/>
        </p:nvCxnSpPr>
        <p:spPr>
          <a:xfrm flipV="1">
            <a:off x="8172397" y="4742870"/>
            <a:ext cx="12700" cy="787447"/>
          </a:xfrm>
          <a:prstGeom prst="bentConnector3">
            <a:avLst>
              <a:gd name="adj1" fmla="val 1800000"/>
            </a:avLst>
          </a:prstGeom>
          <a:ln w="127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1"/>
            <a:endCxn id="12" idx="3"/>
          </p:cNvCxnSpPr>
          <p:nvPr/>
        </p:nvCxnSpPr>
        <p:spPr>
          <a:xfrm flipH="1" flipV="1">
            <a:off x="3116447" y="4526846"/>
            <a:ext cx="2880529" cy="216024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22" idx="1"/>
          </p:cNvCxnSpPr>
          <p:nvPr/>
        </p:nvCxnSpPr>
        <p:spPr>
          <a:xfrm>
            <a:off x="3116436" y="5283483"/>
            <a:ext cx="2880540" cy="246834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1"/>
          </p:cNvCxnSpPr>
          <p:nvPr/>
        </p:nvCxnSpPr>
        <p:spPr>
          <a:xfrm flipH="1" flipV="1">
            <a:off x="2051720" y="5877272"/>
            <a:ext cx="3945256" cy="270307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91880" y="56612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-way handshaking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38600" y="1628800"/>
            <a:ext cx="21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NAL_SO_BINDTODEVICE</a:t>
            </a:r>
          </a:p>
          <a:p>
            <a:r>
              <a:rPr lang="en-US" sz="1400" i="1" dirty="0" smtClean="0"/>
              <a:t>NAL_SO_LINGER (option)</a:t>
            </a:r>
            <a:endParaRPr lang="en-US" sz="1400" i="1" dirty="0"/>
          </a:p>
        </p:txBody>
      </p:sp>
      <p:sp>
        <p:nvSpPr>
          <p:cNvPr id="48" name="Left Brace 45"/>
          <p:cNvSpPr/>
          <p:nvPr/>
        </p:nvSpPr>
        <p:spPr>
          <a:xfrm>
            <a:off x="5725670" y="2128520"/>
            <a:ext cx="146810" cy="1244600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04050" y="6569075"/>
            <a:ext cx="1606550" cy="365125"/>
          </a:xfrm>
        </p:spPr>
        <p:txBody>
          <a:bodyPr/>
          <a:lstStyle/>
          <a:p>
            <a:pPr>
              <a:defRPr/>
            </a:pPr>
            <a:fld id="{4E6671E3-94FD-44EA-B5BA-2AA2C3B703E2}" type="datetime8">
              <a:rPr lang="en-US" altLang="ja-JP" smtClean="0"/>
              <a:pPr>
                <a:defRPr/>
              </a:pPr>
              <a:t>7/18/2017 3:43 PM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569075"/>
            <a:ext cx="1060116" cy="365125"/>
          </a:xfr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50249"/>
            <a:ext cx="8229600" cy="1134535"/>
          </a:xfrm>
        </p:spPr>
        <p:txBody>
          <a:bodyPr/>
          <a:lstStyle/>
          <a:p>
            <a:r>
              <a:rPr lang="en-US" dirty="0" smtClean="0"/>
              <a:t>Tips to </a:t>
            </a:r>
            <a:r>
              <a:rPr lang="en-US" altLang="zh-TW" dirty="0" smtClean="0"/>
              <a:t>D</a:t>
            </a:r>
            <a:r>
              <a:rPr lang="en-US" dirty="0" smtClean="0"/>
              <a:t>ebug --- </a:t>
            </a:r>
            <a:r>
              <a:rPr lang="en-US" altLang="zh-TW" dirty="0" smtClean="0"/>
              <a:t>F</a:t>
            </a:r>
            <a:r>
              <a:rPr lang="en-US" dirty="0" smtClean="0"/>
              <a:t>low </a:t>
            </a:r>
            <a:r>
              <a:rPr lang="en-US" altLang="zh-TW" dirty="0" smtClean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3800" y="1240160"/>
            <a:ext cx="237626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3670162" y="3277403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Setup PDN success?</a:t>
            </a:r>
          </a:p>
        </p:txBody>
      </p:sp>
      <p:sp>
        <p:nvSpPr>
          <p:cNvPr id="16" name="Diamond 15"/>
          <p:cNvSpPr/>
          <p:nvPr/>
        </p:nvSpPr>
        <p:spPr>
          <a:xfrm>
            <a:off x="5974418" y="3277403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socket success?</a:t>
            </a:r>
          </a:p>
        </p:txBody>
      </p:sp>
      <p:sp>
        <p:nvSpPr>
          <p:cNvPr id="19" name="Diamond 18"/>
          <p:cNvSpPr/>
          <p:nvPr/>
        </p:nvSpPr>
        <p:spPr>
          <a:xfrm>
            <a:off x="5996184" y="4831432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success?</a:t>
            </a:r>
          </a:p>
        </p:txBody>
      </p:sp>
      <p:sp>
        <p:nvSpPr>
          <p:cNvPr id="20" name="Diamond 19"/>
          <p:cNvSpPr/>
          <p:nvPr/>
        </p:nvSpPr>
        <p:spPr>
          <a:xfrm>
            <a:off x="7292328" y="4039344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socket option success?</a:t>
            </a:r>
          </a:p>
        </p:txBody>
      </p:sp>
      <p:sp>
        <p:nvSpPr>
          <p:cNvPr id="21" name="Diamond 20"/>
          <p:cNvSpPr/>
          <p:nvPr/>
        </p:nvSpPr>
        <p:spPr>
          <a:xfrm>
            <a:off x="3670162" y="4831432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Filter success?</a:t>
            </a:r>
          </a:p>
        </p:txBody>
      </p:sp>
      <p:cxnSp>
        <p:nvCxnSpPr>
          <p:cNvPr id="22" name="Straight Arrow Connector 21"/>
          <p:cNvCxnSpPr>
            <a:stCxn id="15" idx="3"/>
            <a:endCxn id="16" idx="1"/>
          </p:cNvCxnSpPr>
          <p:nvPr/>
        </p:nvCxnSpPr>
        <p:spPr>
          <a:xfrm>
            <a:off x="5398354" y="3565435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20" idx="2"/>
            <a:endCxn id="19" idx="3"/>
          </p:cNvCxnSpPr>
          <p:nvPr/>
        </p:nvCxnSpPr>
        <p:spPr>
          <a:xfrm rot="5400000">
            <a:off x="7688372" y="4651412"/>
            <a:ext cx="504056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6" idx="3"/>
            <a:endCxn id="20" idx="0"/>
          </p:cNvCxnSpPr>
          <p:nvPr/>
        </p:nvCxnSpPr>
        <p:spPr>
          <a:xfrm>
            <a:off x="7702610" y="3565435"/>
            <a:ext cx="453814" cy="4739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  <a:endCxn id="21" idx="3"/>
          </p:cNvCxnSpPr>
          <p:nvPr/>
        </p:nvCxnSpPr>
        <p:spPr>
          <a:xfrm flipH="1">
            <a:off x="5398354" y="5119464"/>
            <a:ext cx="597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5728" y="3175248"/>
            <a:ext cx="2376264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Cause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53920" y="48314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78256" y="32472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14560" y="35259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79512" y="396240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PKTDUMP(ELT),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Wireshark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stCxn id="15" idx="2"/>
            <a:endCxn id="45" idx="1"/>
          </p:cNvCxnSpPr>
          <p:nvPr/>
        </p:nvCxnSpPr>
        <p:spPr>
          <a:xfrm>
            <a:off x="4534258" y="3853467"/>
            <a:ext cx="327898" cy="22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5" idx="7"/>
          </p:cNvCxnSpPr>
          <p:nvPr/>
        </p:nvCxnSpPr>
        <p:spPr>
          <a:xfrm flipH="1">
            <a:off x="6542428" y="3823320"/>
            <a:ext cx="277504" cy="26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1"/>
          </p:cNvCxnSpPr>
          <p:nvPr/>
        </p:nvCxnSpPr>
        <p:spPr>
          <a:xfrm flipH="1">
            <a:off x="6818416" y="4327376"/>
            <a:ext cx="473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45" idx="5"/>
          </p:cNvCxnSpPr>
          <p:nvPr/>
        </p:nvCxnSpPr>
        <p:spPr>
          <a:xfrm flipH="1" flipV="1">
            <a:off x="6542428" y="4643425"/>
            <a:ext cx="317852" cy="188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26128" y="3895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54120" y="44713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70344" y="37513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90424" y="44713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0424" y="39673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114560" y="47594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50264" y="47594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4514160" y="3967336"/>
            <a:ext cx="2376264" cy="792088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179512" y="4267200"/>
            <a:ext cx="1728192" cy="5760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packet correct?</a:t>
            </a:r>
          </a:p>
        </p:txBody>
      </p:sp>
      <p:cxnSp>
        <p:nvCxnSpPr>
          <p:cNvPr id="53" name="Shape 52"/>
          <p:cNvCxnSpPr>
            <a:stCxn id="21" idx="1"/>
          </p:cNvCxnSpPr>
          <p:nvPr/>
        </p:nvCxnSpPr>
        <p:spPr>
          <a:xfrm rot="10800000">
            <a:off x="1057776" y="4831432"/>
            <a:ext cx="2612386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055982" y="3599838"/>
            <a:ext cx="1794" cy="655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3720" y="36072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34258" y="4615408"/>
            <a:ext cx="19592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065888" y="4471392"/>
            <a:ext cx="1008112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TCP/IP logs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425928" y="4759424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425928" y="360729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2"/>
          </p:cNvCxnSpPr>
          <p:nvPr/>
        </p:nvCxnSpPr>
        <p:spPr>
          <a:xfrm rot="10800000">
            <a:off x="2857976" y="3607296"/>
            <a:ext cx="1656184" cy="756084"/>
          </a:xfrm>
          <a:prstGeom prst="bentConnector3">
            <a:avLst>
              <a:gd name="adj1" fmla="val 997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4200" y="1600200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Find the fail stage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2664023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Check data flow: From the beginning to the </a:t>
            </a:r>
            <a:r>
              <a:rPr lang="en-US" sz="1400" i="1" dirty="0" smtClean="0">
                <a:solidFill>
                  <a:srgbClr val="FF0000"/>
                </a:solidFill>
              </a:rPr>
              <a:t>fail stage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38736" y="2230760"/>
            <a:ext cx="2376264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 stage found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66" idx="2"/>
            <a:endCxn id="15" idx="0"/>
          </p:cNvCxnSpPr>
          <p:nvPr/>
        </p:nvCxnSpPr>
        <p:spPr>
          <a:xfrm>
            <a:off x="4526868" y="2590800"/>
            <a:ext cx="7390" cy="686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2"/>
            <a:endCxn id="66" idx="0"/>
          </p:cNvCxnSpPr>
          <p:nvPr/>
        </p:nvCxnSpPr>
        <p:spPr>
          <a:xfrm>
            <a:off x="4521932" y="1600200"/>
            <a:ext cx="4936" cy="630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Outline</a:t>
            </a:r>
            <a:endParaRPr lang="en-US" alt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46FF81-999F-438E-9BBC-B41583EEE7DD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59326" y="1199322"/>
            <a:ext cx="8842169" cy="52776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List:</a:t>
            </a:r>
          </a:p>
          <a:p>
            <a:pPr lvl="1"/>
            <a:r>
              <a:rPr lang="en-US" sz="3400" dirty="0" smtClean="0"/>
              <a:t>Why MD TCP/IP stack in MD?</a:t>
            </a:r>
            <a:endParaRPr lang="en-US" sz="3400" dirty="0"/>
          </a:p>
          <a:p>
            <a:pPr lvl="1"/>
            <a:r>
              <a:rPr lang="en-US" sz="3400" dirty="0" smtClean="0"/>
              <a:t>MD TCP/IP architecture.</a:t>
            </a:r>
          </a:p>
          <a:p>
            <a:pPr lvl="1"/>
            <a:r>
              <a:rPr lang="en-US" sz="3400" dirty="0" smtClean="0"/>
              <a:t>Data </a:t>
            </a:r>
            <a:r>
              <a:rPr lang="en-US" sz="3400" dirty="0"/>
              <a:t>t</a:t>
            </a:r>
            <a:r>
              <a:rPr lang="en-US" sz="3400" dirty="0" smtClean="0"/>
              <a:t>ransferring flow.</a:t>
            </a:r>
            <a:endParaRPr lang="en-US" sz="3400" dirty="0"/>
          </a:p>
          <a:p>
            <a:pPr lvl="1"/>
            <a:r>
              <a:rPr lang="en-US" sz="3400" dirty="0"/>
              <a:t>Tips </a:t>
            </a:r>
            <a:r>
              <a:rPr lang="en-US" sz="3400" dirty="0" smtClean="0"/>
              <a:t>to debug.</a:t>
            </a:r>
            <a:endParaRPr lang="en-US" sz="3400" dirty="0"/>
          </a:p>
          <a:p>
            <a:pPr lvl="1"/>
            <a:r>
              <a:rPr lang="en-US" sz="3400" dirty="0" smtClean="0"/>
              <a:t>Summary.</a:t>
            </a:r>
            <a:endParaRPr lang="en-US" sz="3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68CF4-76DF-41EA-B069-000A25CFFB1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34535"/>
          </a:xfrm>
        </p:spPr>
        <p:txBody>
          <a:bodyPr>
            <a:normAutofit/>
          </a:bodyPr>
          <a:lstStyle/>
          <a:p>
            <a:r>
              <a:rPr lang="en-US" dirty="0" smtClean="0"/>
              <a:t>How to </a:t>
            </a:r>
            <a:r>
              <a:rPr lang="en-US" altLang="zh-TW" dirty="0" smtClean="0"/>
              <a:t>F</a:t>
            </a:r>
            <a:r>
              <a:rPr lang="en-US" dirty="0" smtClean="0"/>
              <a:t>ind TCP/IP </a:t>
            </a:r>
            <a:r>
              <a:rPr lang="en-US" altLang="zh-TW" dirty="0" smtClean="0"/>
              <a:t>R</a:t>
            </a:r>
            <a:r>
              <a:rPr lang="en-US" dirty="0" smtClean="0"/>
              <a:t>elated logs from ELT </a:t>
            </a:r>
            <a:r>
              <a:rPr lang="en-US" altLang="zh-TW" dirty="0" smtClean="0"/>
              <a:t>T</a:t>
            </a:r>
            <a:r>
              <a:rPr lang="en-US" dirty="0" smtClean="0"/>
              <a:t>race?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086" r="2510" b="40625"/>
          <a:stretch>
            <a:fillRect/>
          </a:stretch>
        </p:blipFill>
        <p:spPr bwMode="auto">
          <a:xfrm>
            <a:off x="539552" y="4941168"/>
            <a:ext cx="81369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907704" y="4941168"/>
            <a:ext cx="151216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1580599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“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module ID</a:t>
            </a:r>
            <a:r>
              <a:rPr lang="en-US" sz="2400" dirty="0" smtClean="0"/>
              <a:t>” to find logs associated to TCP/IP components and tasks.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419872" y="4941168"/>
            <a:ext cx="151216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560" y="3068960"/>
            <a:ext cx="8145896" cy="18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539551" y="3068960"/>
            <a:ext cx="864097" cy="172819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03648" y="3068960"/>
            <a:ext cx="901321" cy="172819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9552" y="4149080"/>
            <a:ext cx="873612" cy="144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2"/>
            <a:endCxn id="9" idx="0"/>
          </p:cNvCxnSpPr>
          <p:nvPr/>
        </p:nvCxnSpPr>
        <p:spPr>
          <a:xfrm>
            <a:off x="976358" y="4293096"/>
            <a:ext cx="168743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12647"/>
              </p:ext>
            </p:extLst>
          </p:nvPr>
        </p:nvGraphicFramePr>
        <p:xfrm>
          <a:off x="4419600" y="1628800"/>
          <a:ext cx="4510585" cy="1402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32243"/>
                <a:gridCol w="1026114"/>
                <a:gridCol w="1026114"/>
                <a:gridCol w="1026114"/>
              </a:tblGrid>
              <a:tr h="5056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STK</a:t>
                      </a:r>
                      <a:r>
                        <a:rPr lang="en-US" sz="1600" baseline="0" dirty="0" smtClean="0"/>
                        <a:t> Driver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TCP/IP</a:t>
                      </a:r>
                      <a:r>
                        <a:rPr lang="en-US" sz="1600" baseline="0" dirty="0" smtClean="0"/>
                        <a:t> Tasks</a:t>
                      </a:r>
                      <a:endParaRPr lang="en-US" sz="1600" dirty="0"/>
                    </a:p>
                  </a:txBody>
                  <a:tcPr/>
                </a:tc>
              </a:tr>
              <a:tr h="7185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Module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NALDBG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STKDRV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STKDEMX/STKEVTD/STKBUF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4E629-EB1F-4FAF-9F22-614343BFB5A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altLang="zh-TW" dirty="0" smtClean="0"/>
              <a:t>C</a:t>
            </a:r>
            <a:r>
              <a:rPr lang="en-US" dirty="0" smtClean="0"/>
              <a:t>heck NAL </a:t>
            </a:r>
            <a:r>
              <a:rPr lang="en-US" altLang="zh-TW" dirty="0" smtClean="0"/>
              <a:t>E</a:t>
            </a:r>
            <a:r>
              <a:rPr lang="en-US" dirty="0" smtClean="0"/>
              <a:t>rror </a:t>
            </a:r>
            <a:r>
              <a:rPr lang="en-US" altLang="zh-TW" dirty="0" smtClean="0"/>
              <a:t>C</a:t>
            </a:r>
            <a:r>
              <a:rPr lang="en-US" dirty="0" smtClean="0"/>
              <a:t>ode ?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half" idx="4294967295"/>
          </p:nvPr>
        </p:nvSpPr>
        <p:spPr>
          <a:xfrm>
            <a:off x="467544" y="1268760"/>
            <a:ext cx="7920880" cy="28083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 smtClean="0"/>
              <a:t>Using error code mapping table to get error messages.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endParaRPr lang="en-US" altLang="zh-TW" sz="2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63244"/>
            <a:ext cx="736867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693337" y="2426732"/>
            <a:ext cx="139083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79" y="3409692"/>
            <a:ext cx="537097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0272" y="2833628"/>
            <a:ext cx="537097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85182" y="1905000"/>
            <a:ext cx="190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FIL_NEED_BIND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7435780" y="2274332"/>
            <a:ext cx="1023" cy="5072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hlinkClick r:id="rId3"/>
          </p:cNvPr>
          <p:cNvSpPr/>
          <p:nvPr/>
        </p:nvSpPr>
        <p:spPr>
          <a:xfrm>
            <a:off x="2445445" y="5735129"/>
            <a:ext cx="3352800" cy="457200"/>
          </a:xfrm>
          <a:prstGeom prst="round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Code Mapping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4" cstate="print"/>
          <a:srcRect b="37009"/>
          <a:stretch>
            <a:fillRect/>
          </a:stretch>
        </p:blipFill>
        <p:spPr bwMode="auto">
          <a:xfrm>
            <a:off x="889293" y="3818548"/>
            <a:ext cx="736541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1596503" y="3950732"/>
            <a:ext cx="1908697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ulb.jpg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8645" y="5486400"/>
            <a:ext cx="606747" cy="74423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19328" y="612779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  <p:cxnSp>
        <p:nvCxnSpPr>
          <p:cNvPr id="27" name="Shape 26"/>
          <p:cNvCxnSpPr>
            <a:stCxn id="10" idx="1"/>
            <a:endCxn id="23" idx="0"/>
          </p:cNvCxnSpPr>
          <p:nvPr/>
        </p:nvCxnSpPr>
        <p:spPr>
          <a:xfrm rot="10800000" flipV="1">
            <a:off x="2550853" y="3517704"/>
            <a:ext cx="4541427" cy="4330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2"/>
            <a:endCxn id="20" idx="0"/>
          </p:cNvCxnSpPr>
          <p:nvPr/>
        </p:nvCxnSpPr>
        <p:spPr>
          <a:xfrm rot="16200000" flipH="1">
            <a:off x="2558450" y="4171733"/>
            <a:ext cx="1555797" cy="15709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55E44-D00D-43A6-979C-76BAC3DFDCA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>
            <a:normAutofit/>
          </a:bodyPr>
          <a:lstStyle/>
          <a:p>
            <a:r>
              <a:rPr lang="en-US" dirty="0" smtClean="0"/>
              <a:t>Same </a:t>
            </a:r>
            <a:r>
              <a:rPr lang="en-US" altLang="zh-TW" dirty="0" smtClean="0"/>
              <a:t>E</a:t>
            </a:r>
            <a:r>
              <a:rPr lang="en-US" dirty="0" smtClean="0"/>
              <a:t>rror code in </a:t>
            </a:r>
            <a:r>
              <a:rPr lang="en-US" altLang="zh-TW" dirty="0" smtClean="0"/>
              <a:t>D</a:t>
            </a:r>
            <a:r>
              <a:rPr lang="en-US" dirty="0" smtClean="0"/>
              <a:t>ifferent </a:t>
            </a:r>
            <a:r>
              <a:rPr lang="en-US" altLang="zh-TW" dirty="0" smtClean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4294967295"/>
          </p:nvPr>
        </p:nvSpPr>
        <p:spPr>
          <a:xfrm>
            <a:off x="457200" y="1744133"/>
            <a:ext cx="8229600" cy="28369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Same error messages in different functions refer to different things.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411760" y="3933056"/>
            <a:ext cx="3888432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NAL_INVALID_PARM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3648" y="2924944"/>
            <a:ext cx="2448272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nal_get_sock_name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16016" y="2924944"/>
            <a:ext cx="2448272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nal_connect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941168"/>
            <a:ext cx="244827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kern="100" dirty="0" smtClean="0"/>
              <a:t>The input address is null or the input address length is invalid.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6016" y="4941168"/>
            <a:ext cx="2448272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kern="100" dirty="0" smtClean="0"/>
              <a:t>The server address is null or IP type is not IPv4 or IPv6.</a:t>
            </a: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2627784" y="43651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5940152" y="43651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2627784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938576" y="3356992"/>
            <a:ext cx="1576" cy="62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4679-A3C1-4790-B075-F798EDAB36A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from the Data Transferring Flow </a:t>
            </a:r>
            <a:br>
              <a:rPr lang="en-US" dirty="0" smtClean="0"/>
            </a:br>
            <a:r>
              <a:rPr lang="en-US" dirty="0" smtClean="0"/>
              <a:t>--- UDP Uplink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84785"/>
            <a:ext cx="8229600" cy="7200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Each stage would success only if stages before it succeed.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9552" y="2060848"/>
            <a:ext cx="266429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nal_send_to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9552" y="2852936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NAL_NO_DATA_TRANSFER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39552" y="4941168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NAL_INVALID_SOCKET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3861048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NAL_WOULD_BLOCK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39552" y="5733256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socket is out of range.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63888" y="5733256"/>
            <a:ext cx="28803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</a:t>
            </a:r>
            <a:r>
              <a:rPr lang="en-US" sz="1600" dirty="0" err="1" smtClean="0"/>
              <a:t>nal_socket</a:t>
            </a:r>
            <a:r>
              <a:rPr lang="en-US" sz="1600" dirty="0" smtClean="0"/>
              <a:t>() succeeded.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563888" y="4941168"/>
            <a:ext cx="288032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the input is correct.</a:t>
            </a:r>
            <a:endParaRPr lang="en-US" sz="1600" dirty="0"/>
          </a:p>
        </p:txBody>
      </p:sp>
      <p:cxnSp>
        <p:nvCxnSpPr>
          <p:cNvPr id="16" name="Elbow Connector 15"/>
          <p:cNvCxnSpPr>
            <a:stCxn id="14" idx="3"/>
            <a:endCxn id="15" idx="3"/>
          </p:cNvCxnSpPr>
          <p:nvPr/>
        </p:nvCxnSpPr>
        <p:spPr>
          <a:xfrm flipV="1">
            <a:off x="6444208" y="5193196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>
            <a:off x="1871700" y="54452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3888" y="3717032"/>
            <a:ext cx="288032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non-blocking flag is set and there is no net buffer </a:t>
            </a:r>
            <a:r>
              <a:rPr lang="en-US" sz="1600" dirty="0" err="1" smtClean="0"/>
              <a:t>avalible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2" idx="3"/>
            <a:endCxn id="18" idx="1"/>
          </p:cNvCxnSpPr>
          <p:nvPr/>
        </p:nvCxnSpPr>
        <p:spPr>
          <a:xfrm>
            <a:off x="3203848" y="41130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4248" y="3861048"/>
            <a:ext cx="2016224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a real error.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  <a:endCxn id="20" idx="1"/>
          </p:cNvCxnSpPr>
          <p:nvPr/>
        </p:nvCxnSpPr>
        <p:spPr>
          <a:xfrm>
            <a:off x="6444208" y="41130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  <a:endCxn id="10" idx="1"/>
          </p:cNvCxnSpPr>
          <p:nvPr/>
        </p:nvCxnSpPr>
        <p:spPr>
          <a:xfrm rot="10800000" flipV="1">
            <a:off x="539552" y="2276872"/>
            <a:ext cx="12700" cy="82809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V="1">
            <a:off x="539552" y="2276872"/>
            <a:ext cx="12700" cy="29163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  <a:endCxn id="12" idx="1"/>
          </p:cNvCxnSpPr>
          <p:nvPr/>
        </p:nvCxnSpPr>
        <p:spPr>
          <a:xfrm rot="10800000" flipV="1">
            <a:off x="539552" y="2276872"/>
            <a:ext cx="12700" cy="18362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63888" y="2708920"/>
            <a:ext cx="288032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UDP send got an error and its not because out of buffer.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804248" y="2708920"/>
            <a:ext cx="201622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the destination address is valid.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6444208" y="31049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3"/>
            <a:endCxn id="15" idx="1"/>
          </p:cNvCxnSpPr>
          <p:nvPr/>
        </p:nvCxnSpPr>
        <p:spPr>
          <a:xfrm flipV="1">
            <a:off x="3203848" y="5193196"/>
            <a:ext cx="360040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4" idx="1"/>
          </p:cNvCxnSpPr>
          <p:nvPr/>
        </p:nvCxnSpPr>
        <p:spPr>
          <a:xfrm>
            <a:off x="3203848" y="59852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04248" y="5724545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</a:t>
            </a:r>
            <a:r>
              <a:rPr lang="en-US" sz="1600" dirty="0" err="1" smtClean="0"/>
              <a:t>nal_socket</a:t>
            </a:r>
            <a:r>
              <a:rPr lang="en-US" sz="1600" dirty="0" smtClean="0"/>
              <a:t>() got a real socket ID?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10" idx="3"/>
            <a:endCxn id="25" idx="1"/>
          </p:cNvCxnSpPr>
          <p:nvPr/>
        </p:nvCxnSpPr>
        <p:spPr>
          <a:xfrm>
            <a:off x="3203848" y="31049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6526420" y="5834753"/>
            <a:ext cx="288032" cy="288032"/>
          </a:xfrm>
          <a:prstGeom prst="diamond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60232" y="530120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YES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3848" y="20608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&lt;PART&gt;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399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Code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E990E5-4BC3-4CB5-8A1E-08A9219E51F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from the Data Transferring Flow </a:t>
            </a:r>
            <a:br>
              <a:rPr lang="en-US" dirty="0" smtClean="0"/>
            </a:br>
            <a:r>
              <a:rPr lang="en-US" dirty="0" smtClean="0"/>
              <a:t>--- UDP Downlink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8800"/>
            <a:ext cx="8229600" cy="676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The debugging logic is the same as uplink.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9552" y="2132856"/>
            <a:ext cx="266429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nal_recv_from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9552" y="2924944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NAL_NO_DATA_TRANSFER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39552" y="5013176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NAL_NOT_CONNECTED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9552" y="3933056"/>
            <a:ext cx="266429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NAL_WOULD_BLOCK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563888" y="4869160"/>
            <a:ext cx="289233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socket ID doesn’t point to a valid socket saved in the global socket structure.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563888" y="3789040"/>
            <a:ext cx="288032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non-blocking flag is set and there is no packet </a:t>
            </a:r>
            <a:r>
              <a:rPr lang="en-US" sz="1600" dirty="0" err="1" smtClean="0"/>
              <a:t>recieved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2" idx="3"/>
            <a:endCxn id="14" idx="1"/>
          </p:cNvCxnSpPr>
          <p:nvPr/>
        </p:nvCxnSpPr>
        <p:spPr>
          <a:xfrm>
            <a:off x="3203848" y="41850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04248" y="3933056"/>
            <a:ext cx="195956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an real error.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14" idx="3"/>
            <a:endCxn id="16" idx="1"/>
          </p:cNvCxnSpPr>
          <p:nvPr/>
        </p:nvCxnSpPr>
        <p:spPr>
          <a:xfrm>
            <a:off x="6444208" y="41850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1"/>
            <a:endCxn id="10" idx="1"/>
          </p:cNvCxnSpPr>
          <p:nvPr/>
        </p:nvCxnSpPr>
        <p:spPr>
          <a:xfrm rot="10800000" flipV="1">
            <a:off x="539552" y="2348880"/>
            <a:ext cx="12700" cy="82809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1"/>
            <a:endCxn id="11" idx="1"/>
          </p:cNvCxnSpPr>
          <p:nvPr/>
        </p:nvCxnSpPr>
        <p:spPr>
          <a:xfrm rot="10800000" flipV="1">
            <a:off x="539552" y="2348880"/>
            <a:ext cx="12700" cy="29163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12" idx="1"/>
          </p:cNvCxnSpPr>
          <p:nvPr/>
        </p:nvCxnSpPr>
        <p:spPr>
          <a:xfrm rot="10800000" flipV="1">
            <a:off x="539552" y="2348880"/>
            <a:ext cx="12700" cy="18362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63888" y="2780928"/>
            <a:ext cx="2880320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side channel has been closed.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788905" y="2588065"/>
            <a:ext cx="1959560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NAL_SHUT_RD/ NAL_SHUT_RDWR has set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 flipV="1">
            <a:off x="6444208" y="3164129"/>
            <a:ext cx="344697" cy="12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21" idx="1"/>
          </p:cNvCxnSpPr>
          <p:nvPr/>
        </p:nvCxnSpPr>
        <p:spPr>
          <a:xfrm>
            <a:off x="3203848" y="317697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3203848" y="526520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32240" y="4760206"/>
            <a:ext cx="2010598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nal_close_socket</a:t>
            </a:r>
            <a:r>
              <a:rPr lang="en-US" sz="1600" dirty="0" smtClean="0"/>
              <a:t>()  has done?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3" idx="3"/>
            <a:endCxn id="26" idx="1"/>
          </p:cNvCxnSpPr>
          <p:nvPr/>
        </p:nvCxnSpPr>
        <p:spPr>
          <a:xfrm flipV="1">
            <a:off x="6456218" y="5264262"/>
            <a:ext cx="276022" cy="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3848" y="21955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&lt;PART&gt;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39952" y="24115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Code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04050" y="6569075"/>
            <a:ext cx="1606550" cy="365125"/>
          </a:xfrm>
        </p:spPr>
        <p:txBody>
          <a:bodyPr/>
          <a:lstStyle/>
          <a:p>
            <a:pPr>
              <a:defRPr/>
            </a:pPr>
            <a:fld id="{7578B888-03D3-4D91-A081-127AA15283F9}" type="datetime8">
              <a:rPr lang="en-US" altLang="ja-JP" smtClean="0"/>
              <a:pPr>
                <a:defRPr/>
              </a:pPr>
              <a:t>7/18/2017 3:43 PM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569075"/>
            <a:ext cx="1060116" cy="365125"/>
          </a:xfrm>
        </p:spPr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>
            <a:normAutofit/>
          </a:bodyPr>
          <a:lstStyle/>
          <a:p>
            <a:r>
              <a:rPr lang="en-US" dirty="0" smtClean="0"/>
              <a:t>Case Study --- Cannot </a:t>
            </a:r>
            <a:r>
              <a:rPr lang="en-US" altLang="zh-TW" dirty="0" smtClean="0"/>
              <a:t>C</a:t>
            </a:r>
            <a:r>
              <a:rPr lang="en-US" dirty="0" smtClean="0"/>
              <a:t>onnect to </a:t>
            </a:r>
            <a:r>
              <a:rPr lang="en-US" altLang="zh-TW" dirty="0" smtClean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58345" y="2055168"/>
            <a:ext cx="288032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fail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3728002" y="3356307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Setup PDN success?</a:t>
            </a:r>
          </a:p>
        </p:txBody>
      </p:sp>
      <p:sp>
        <p:nvSpPr>
          <p:cNvPr id="11" name="Diamond 10"/>
          <p:cNvSpPr/>
          <p:nvPr/>
        </p:nvSpPr>
        <p:spPr>
          <a:xfrm>
            <a:off x="6032258" y="3356307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socket success?</a:t>
            </a:r>
          </a:p>
        </p:txBody>
      </p:sp>
      <p:sp>
        <p:nvSpPr>
          <p:cNvPr id="12" name="Diamond 11"/>
          <p:cNvSpPr/>
          <p:nvPr/>
        </p:nvSpPr>
        <p:spPr>
          <a:xfrm>
            <a:off x="6054024" y="4910336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Bind success?</a:t>
            </a:r>
          </a:p>
        </p:txBody>
      </p:sp>
      <p:sp>
        <p:nvSpPr>
          <p:cNvPr id="13" name="Diamond 12"/>
          <p:cNvSpPr/>
          <p:nvPr/>
        </p:nvSpPr>
        <p:spPr>
          <a:xfrm>
            <a:off x="7350168" y="4118248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 socket option success?</a:t>
            </a:r>
          </a:p>
        </p:txBody>
      </p:sp>
      <p:sp>
        <p:nvSpPr>
          <p:cNvPr id="14" name="Diamond 13"/>
          <p:cNvSpPr/>
          <p:nvPr/>
        </p:nvSpPr>
        <p:spPr>
          <a:xfrm>
            <a:off x="3728002" y="4910336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Filter success?</a:t>
            </a:r>
          </a:p>
        </p:txBody>
      </p: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5456194" y="364433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3" idx="2"/>
            <a:endCxn id="12" idx="3"/>
          </p:cNvCxnSpPr>
          <p:nvPr/>
        </p:nvCxnSpPr>
        <p:spPr>
          <a:xfrm rot="5400000">
            <a:off x="7746212" y="4730316"/>
            <a:ext cx="504056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11" idx="3"/>
            <a:endCxn id="13" idx="0"/>
          </p:cNvCxnSpPr>
          <p:nvPr/>
        </p:nvCxnSpPr>
        <p:spPr>
          <a:xfrm>
            <a:off x="7760450" y="3644339"/>
            <a:ext cx="453814" cy="4739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4" idx="3"/>
          </p:cNvCxnSpPr>
          <p:nvPr/>
        </p:nvCxnSpPr>
        <p:spPr>
          <a:xfrm flipH="1">
            <a:off x="5456194" y="5198368"/>
            <a:ext cx="597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6096" y="33261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72400" y="36049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0" idx="2"/>
            <a:endCxn id="32" idx="1"/>
          </p:cNvCxnSpPr>
          <p:nvPr/>
        </p:nvCxnSpPr>
        <p:spPr>
          <a:xfrm>
            <a:off x="4592098" y="3932371"/>
            <a:ext cx="327898" cy="22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2" idx="7"/>
          </p:cNvCxnSpPr>
          <p:nvPr/>
        </p:nvCxnSpPr>
        <p:spPr>
          <a:xfrm flipH="1">
            <a:off x="6600268" y="3902224"/>
            <a:ext cx="277504" cy="26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</p:cNvCxnSpPr>
          <p:nvPr/>
        </p:nvCxnSpPr>
        <p:spPr>
          <a:xfrm flipH="1">
            <a:off x="6876256" y="4406280"/>
            <a:ext cx="4739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0"/>
            <a:endCxn id="32" idx="5"/>
          </p:cNvCxnSpPr>
          <p:nvPr/>
        </p:nvCxnSpPr>
        <p:spPr>
          <a:xfrm flipH="1" flipV="1">
            <a:off x="6600268" y="4722329"/>
            <a:ext cx="317852" cy="188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3968" y="39742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11960" y="45502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28184" y="38302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45502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48264" y="4046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72400" y="4838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08104" y="48383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4572000" y="4046240"/>
            <a:ext cx="2376264" cy="792088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4" idx="0"/>
          </p:cNvCxnSpPr>
          <p:nvPr/>
        </p:nvCxnSpPr>
        <p:spPr>
          <a:xfrm flipV="1">
            <a:off x="4592098" y="4694312"/>
            <a:ext cx="19592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79930" y="49010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899592" y="3244860"/>
            <a:ext cx="2376264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Cause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42354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PKTDUMP(ELT),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Wireshark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251520" y="4379640"/>
            <a:ext cx="1728192" cy="5760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packet correct?</a:t>
            </a:r>
          </a:p>
        </p:txBody>
      </p:sp>
      <p:cxnSp>
        <p:nvCxnSpPr>
          <p:cNvPr id="38" name="Shape 37"/>
          <p:cNvCxnSpPr/>
          <p:nvPr/>
        </p:nvCxnSpPr>
        <p:spPr>
          <a:xfrm rot="10800000">
            <a:off x="1115616" y="4910336"/>
            <a:ext cx="2612386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113822" y="3669450"/>
            <a:ext cx="1794" cy="655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1560" y="36769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2123728" y="4541004"/>
            <a:ext cx="1008112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TCP/IP logs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483768" y="482903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83768" y="367690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10" idx="0"/>
          </p:cNvCxnSpPr>
          <p:nvPr/>
        </p:nvCxnSpPr>
        <p:spPr>
          <a:xfrm flipH="1">
            <a:off x="4592098" y="2703240"/>
            <a:ext cx="6407" cy="65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FA0CA-4B4A-4B11-A923-5F4DA00FB408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74848" y="422257"/>
            <a:ext cx="8229600" cy="1134535"/>
          </a:xfrm>
        </p:spPr>
        <p:txBody>
          <a:bodyPr/>
          <a:lstStyle/>
          <a:p>
            <a:r>
              <a:rPr lang="en-US" dirty="0" smtClean="0"/>
              <a:t>Check PDN </a:t>
            </a:r>
            <a:r>
              <a:rPr lang="en-US" altLang="zh-TW" dirty="0" smtClean="0"/>
              <a:t>S</a:t>
            </a:r>
            <a:r>
              <a:rPr lang="en-US" dirty="0" smtClean="0"/>
              <a:t>tatus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80312" y="74771"/>
            <a:ext cx="1698048" cy="689933"/>
            <a:chOff x="3728002" y="1802963"/>
            <a:chExt cx="5350358" cy="2130093"/>
          </a:xfrm>
        </p:grpSpPr>
        <p:sp>
          <p:nvSpPr>
            <p:cNvPr id="8" name="Diamond 7"/>
            <p:cNvSpPr/>
            <p:nvPr/>
          </p:nvSpPr>
          <p:spPr>
            <a:xfrm>
              <a:off x="3728002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6032258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6054024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7350168" y="2564904"/>
              <a:ext cx="1728192" cy="576064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3728002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456194" y="209099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1" idx="2"/>
              <a:endCxn id="10" idx="3"/>
            </p:cNvCxnSpPr>
            <p:nvPr/>
          </p:nvCxnSpPr>
          <p:spPr>
            <a:xfrm rot="5400000">
              <a:off x="7746212" y="3176972"/>
              <a:ext cx="504056" cy="4320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3"/>
              <a:endCxn id="11" idx="0"/>
            </p:cNvCxnSpPr>
            <p:nvPr/>
          </p:nvCxnSpPr>
          <p:spPr>
            <a:xfrm>
              <a:off x="7760450" y="2090995"/>
              <a:ext cx="453814" cy="47390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  <a:endCxn id="12" idx="3"/>
            </p:cNvCxnSpPr>
            <p:nvPr/>
          </p:nvCxnSpPr>
          <p:spPr>
            <a:xfrm flipH="1">
              <a:off x="5456194" y="3645024"/>
              <a:ext cx="5978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488009"/>
            <a:ext cx="8499103" cy="16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67544" y="405596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Compare to the fail case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806135" y="5345723"/>
            <a:ext cx="165618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3" y="2635374"/>
            <a:ext cx="76866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7544" y="177281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ELT trace shows…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300192" y="3212976"/>
            <a:ext cx="172819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76056" y="2996952"/>
            <a:ext cx="36004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07904" y="2276872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MSG_ID_D2CM_STKBRG_ESTABLISHPDN_REQ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7904" y="3882534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0070C0"/>
                </a:solidFill>
              </a:rPr>
              <a:t>MSG_ID_D2CM_STKBRG_ESTABLISHPDN_CNF</a:t>
            </a:r>
            <a:endParaRPr lang="en-US" sz="1600" b="1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48064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48064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354693">
            <a:off x="1293203" y="2901018"/>
            <a:ext cx="17365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SUCCESS!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52592" y="3670176"/>
            <a:ext cx="1728192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9721" t="-1983" b="67463"/>
          <a:stretch>
            <a:fillRect/>
          </a:stretch>
        </p:blipFill>
        <p:spPr bwMode="auto">
          <a:xfrm>
            <a:off x="304800" y="2348880"/>
            <a:ext cx="8693671" cy="125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1EC7B-5E64-415A-952A-9918ABDBA2E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34535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altLang="zh-TW" dirty="0" smtClean="0"/>
              <a:t>S</a:t>
            </a:r>
            <a:r>
              <a:rPr lang="en-US" dirty="0" smtClean="0"/>
              <a:t>ocket </a:t>
            </a:r>
            <a:r>
              <a:rPr lang="en-US" altLang="zh-TW" dirty="0" smtClean="0"/>
              <a:t>O</a:t>
            </a:r>
            <a:r>
              <a:rPr lang="en-US" dirty="0" smtClean="0"/>
              <a:t>peration</a:t>
            </a:r>
            <a:endParaRPr lang="en-US" dirty="0"/>
          </a:p>
        </p:txBody>
      </p:sp>
      <p:grpSp>
        <p:nvGrpSpPr>
          <p:cNvPr id="7" name="Group 4"/>
          <p:cNvGrpSpPr/>
          <p:nvPr/>
        </p:nvGrpSpPr>
        <p:grpSpPr>
          <a:xfrm>
            <a:off x="7338448" y="74771"/>
            <a:ext cx="1698048" cy="689933"/>
            <a:chOff x="3728002" y="1802963"/>
            <a:chExt cx="5350358" cy="2130093"/>
          </a:xfrm>
        </p:grpSpPr>
        <p:sp>
          <p:nvSpPr>
            <p:cNvPr id="8" name="Diamond 7"/>
            <p:cNvSpPr/>
            <p:nvPr/>
          </p:nvSpPr>
          <p:spPr>
            <a:xfrm>
              <a:off x="3728002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9" name="Diamond 8"/>
            <p:cNvSpPr/>
            <p:nvPr/>
          </p:nvSpPr>
          <p:spPr>
            <a:xfrm>
              <a:off x="6032258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6054024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7350168" y="2564904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3728002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456194" y="209099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1" idx="2"/>
              <a:endCxn id="10" idx="3"/>
            </p:cNvCxnSpPr>
            <p:nvPr/>
          </p:nvCxnSpPr>
          <p:spPr>
            <a:xfrm rot="5400000">
              <a:off x="7746212" y="3176972"/>
              <a:ext cx="504056" cy="4320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3"/>
              <a:endCxn id="11" idx="0"/>
            </p:cNvCxnSpPr>
            <p:nvPr/>
          </p:nvCxnSpPr>
          <p:spPr>
            <a:xfrm>
              <a:off x="7760450" y="2090995"/>
              <a:ext cx="453814" cy="47390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  <a:endCxn id="12" idx="3"/>
            </p:cNvCxnSpPr>
            <p:nvPr/>
          </p:nvCxnSpPr>
          <p:spPr>
            <a:xfrm flipH="1">
              <a:off x="5456194" y="3645024"/>
              <a:ext cx="5978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12085"/>
            <a:ext cx="8229600" cy="676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No error has found.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 rot="19354693">
            <a:off x="933164" y="2775236"/>
            <a:ext cx="17365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SUCCESS!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28D3F-8D7F-4DFB-9A6E-C14F3C0C67D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08520" y="609599"/>
            <a:ext cx="8229600" cy="1134535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altLang="zh-TW" dirty="0" smtClean="0"/>
              <a:t>F</a:t>
            </a:r>
            <a:r>
              <a:rPr lang="en-US" dirty="0" smtClean="0"/>
              <a:t>ilter </a:t>
            </a:r>
            <a:r>
              <a:rPr lang="en-US" altLang="zh-TW" dirty="0" smtClean="0"/>
              <a:t>R</a:t>
            </a:r>
            <a:r>
              <a:rPr lang="en-US" dirty="0" smtClean="0"/>
              <a:t>egistration </a:t>
            </a:r>
            <a:r>
              <a:rPr lang="en-US" altLang="zh-TW" dirty="0" smtClean="0"/>
              <a:t>S</a:t>
            </a:r>
            <a:r>
              <a:rPr lang="en-US" dirty="0" smtClean="0"/>
              <a:t>uccess?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32000"/>
          <a:stretch>
            <a:fillRect/>
          </a:stretch>
        </p:blipFill>
        <p:spPr bwMode="auto">
          <a:xfrm>
            <a:off x="539552" y="1719041"/>
            <a:ext cx="8136904" cy="91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868144" y="1935065"/>
            <a:ext cx="216024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236296" y="722843"/>
            <a:ext cx="1698048" cy="689933"/>
            <a:chOff x="3728002" y="1802963"/>
            <a:chExt cx="5350358" cy="2130093"/>
          </a:xfrm>
        </p:grpSpPr>
        <p:sp>
          <p:nvSpPr>
            <p:cNvPr id="10" name="Diamond 9"/>
            <p:cNvSpPr/>
            <p:nvPr/>
          </p:nvSpPr>
          <p:spPr>
            <a:xfrm>
              <a:off x="3728002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6032258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6054024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7350168" y="2564904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3728002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cxnSp>
          <p:nvCxnSpPr>
            <p:cNvPr id="15" name="Straight Arrow Connector 14"/>
            <p:cNvCxnSpPr>
              <a:stCxn id="10" idx="3"/>
              <a:endCxn id="11" idx="1"/>
            </p:cNvCxnSpPr>
            <p:nvPr/>
          </p:nvCxnSpPr>
          <p:spPr>
            <a:xfrm>
              <a:off x="5456194" y="209099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3" idx="2"/>
              <a:endCxn id="12" idx="3"/>
            </p:cNvCxnSpPr>
            <p:nvPr/>
          </p:nvCxnSpPr>
          <p:spPr>
            <a:xfrm rot="5400000">
              <a:off x="7746212" y="3176972"/>
              <a:ext cx="504056" cy="4320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11" idx="3"/>
              <a:endCxn id="13" idx="0"/>
            </p:cNvCxnSpPr>
            <p:nvPr/>
          </p:nvCxnSpPr>
          <p:spPr>
            <a:xfrm>
              <a:off x="7760450" y="2090995"/>
              <a:ext cx="453814" cy="47390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1"/>
              <a:endCxn id="14" idx="3"/>
            </p:cNvCxnSpPr>
            <p:nvPr/>
          </p:nvCxnSpPr>
          <p:spPr>
            <a:xfrm flipH="1">
              <a:off x="5456194" y="3645024"/>
              <a:ext cx="5978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725076">
            <a:off x="1149188" y="1983148"/>
            <a:ext cx="17365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SUCCESS!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4294967295"/>
          </p:nvPr>
        </p:nvSpPr>
        <p:spPr>
          <a:xfrm>
            <a:off x="457200" y="2996952"/>
            <a:ext cx="8229600" cy="103679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If it fails, an error code would return.</a:t>
            </a:r>
          </a:p>
          <a:p>
            <a:pPr marL="800100" lvl="3" indent="-342900"/>
            <a:r>
              <a:rPr lang="en-US" i="1" dirty="0" smtClean="0">
                <a:solidFill>
                  <a:srgbClr val="0070C0"/>
                </a:solidFill>
              </a:rPr>
              <a:t>PATH: </a:t>
            </a:r>
            <a:r>
              <a:rPr lang="en-US" i="1" dirty="0" err="1" smtClean="0">
                <a:solidFill>
                  <a:srgbClr val="0070C0"/>
                </a:solidFill>
              </a:rPr>
              <a:t>mcu</a:t>
            </a:r>
            <a:r>
              <a:rPr lang="en-US" i="1" dirty="0" smtClean="0">
                <a:solidFill>
                  <a:srgbClr val="0070C0"/>
                </a:solidFill>
              </a:rPr>
              <a:t>/common/interface/service/</a:t>
            </a:r>
            <a:r>
              <a:rPr lang="en-US" i="1" dirty="0" err="1" smtClean="0">
                <a:solidFill>
                  <a:srgbClr val="0070C0"/>
                </a:solidFill>
              </a:rPr>
              <a:t>nal</a:t>
            </a:r>
            <a:r>
              <a:rPr lang="en-US" i="1" dirty="0" smtClean="0">
                <a:solidFill>
                  <a:srgbClr val="0070C0"/>
                </a:solidFill>
              </a:rPr>
              <a:t>/ </a:t>
            </a:r>
            <a:r>
              <a:rPr lang="en-US" i="1" dirty="0" err="1" smtClean="0">
                <a:solidFill>
                  <a:srgbClr val="0070C0"/>
                </a:solidFill>
              </a:rPr>
              <a:t>nal_public_defs.h</a:t>
            </a:r>
            <a:endParaRPr lang="en-US" i="1" dirty="0" smtClean="0">
              <a:solidFill>
                <a:srgbClr val="0070C0"/>
              </a:solidFill>
            </a:endParaRPr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3889731"/>
            <a:ext cx="38576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67156C-2C6F-4338-BC89-8A817A9350B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9721" t="31748"/>
          <a:stretch>
            <a:fillRect/>
          </a:stretch>
        </p:blipFill>
        <p:spPr bwMode="auto">
          <a:xfrm>
            <a:off x="225165" y="2996952"/>
            <a:ext cx="8693671" cy="247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332656"/>
            <a:ext cx="8229600" cy="1134535"/>
          </a:xfrm>
        </p:spPr>
        <p:txBody>
          <a:bodyPr/>
          <a:lstStyle/>
          <a:p>
            <a:r>
              <a:rPr lang="en-US" dirty="0" smtClean="0"/>
              <a:t>Check </a:t>
            </a:r>
            <a:r>
              <a:rPr lang="en-US" altLang="zh-TW" dirty="0" smtClean="0"/>
              <a:t>C</a:t>
            </a:r>
            <a:r>
              <a:rPr lang="en-US" dirty="0" smtClean="0"/>
              <a:t>onnecting </a:t>
            </a:r>
            <a:r>
              <a:rPr lang="en-US" altLang="zh-TW" dirty="0" smtClean="0"/>
              <a:t>E</a:t>
            </a:r>
            <a:r>
              <a:rPr lang="en-US" dirty="0" smtClean="0"/>
              <a:t>rror </a:t>
            </a:r>
            <a:r>
              <a:rPr lang="en-US" altLang="zh-TW" dirty="0" smtClean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338448" y="74771"/>
            <a:ext cx="1698048" cy="689933"/>
            <a:chOff x="3728002" y="1802963"/>
            <a:chExt cx="5350358" cy="2130093"/>
          </a:xfrm>
        </p:grpSpPr>
        <p:sp>
          <p:nvSpPr>
            <p:cNvPr id="9" name="Diamond 8"/>
            <p:cNvSpPr/>
            <p:nvPr/>
          </p:nvSpPr>
          <p:spPr>
            <a:xfrm>
              <a:off x="3728002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6032258" y="1802963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6054024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2" name="Diamond 11"/>
            <p:cNvSpPr/>
            <p:nvPr/>
          </p:nvSpPr>
          <p:spPr>
            <a:xfrm>
              <a:off x="7350168" y="2564904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3728002" y="3356992"/>
              <a:ext cx="1728192" cy="576064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</p:txBody>
        </p:sp>
        <p:cxnSp>
          <p:nvCxnSpPr>
            <p:cNvPr id="14" name="Straight Arrow Connector 13"/>
            <p:cNvCxnSpPr>
              <a:stCxn id="9" idx="3"/>
              <a:endCxn id="10" idx="1"/>
            </p:cNvCxnSpPr>
            <p:nvPr/>
          </p:nvCxnSpPr>
          <p:spPr>
            <a:xfrm>
              <a:off x="5456194" y="2090995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12" idx="2"/>
              <a:endCxn id="11" idx="3"/>
            </p:cNvCxnSpPr>
            <p:nvPr/>
          </p:nvCxnSpPr>
          <p:spPr>
            <a:xfrm rot="5400000">
              <a:off x="7746212" y="3176972"/>
              <a:ext cx="504056" cy="43204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0" idx="3"/>
              <a:endCxn id="12" idx="0"/>
            </p:cNvCxnSpPr>
            <p:nvPr/>
          </p:nvCxnSpPr>
          <p:spPr>
            <a:xfrm>
              <a:off x="7760450" y="2090995"/>
              <a:ext cx="453814" cy="47390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1"/>
              <a:endCxn id="13" idx="3"/>
            </p:cNvCxnSpPr>
            <p:nvPr/>
          </p:nvCxnSpPr>
          <p:spPr>
            <a:xfrm flipH="1">
              <a:off x="5456194" y="3645024"/>
              <a:ext cx="5978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5536" y="220486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NAL_IS_CONNECTING </a:t>
            </a:r>
            <a:r>
              <a:rPr lang="en-US" b="1" i="1" dirty="0" smtClean="0">
                <a:sym typeface="Wingdings" pitchFamily="2" charset="2"/>
              </a:rPr>
              <a:t>Return value of non-blocking connection</a:t>
            </a:r>
            <a:r>
              <a:rPr lang="en-US" b="1" i="1" dirty="0" smtClean="0"/>
              <a:t>.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5116250" y="3728366"/>
            <a:ext cx="1728192" cy="2160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48064" y="4653136"/>
            <a:ext cx="1728192" cy="2160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5536" y="557994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NAL_</a:t>
            </a:r>
            <a:r>
              <a:rPr lang="en-US" altLang="zh-TW" b="1" i="1" dirty="0" smtClean="0"/>
              <a:t>NO_DATA</a:t>
            </a:r>
            <a:r>
              <a:rPr lang="en-US" b="1" i="1" dirty="0" smtClean="0"/>
              <a:t> </a:t>
            </a:r>
            <a:r>
              <a:rPr lang="en-US" b="1" i="1" dirty="0" smtClean="0">
                <a:sym typeface="Wingdings" pitchFamily="2" charset="2"/>
              </a:rPr>
              <a:t></a:t>
            </a:r>
            <a:r>
              <a:rPr lang="zh-TW" altLang="en-US" b="1" i="1" dirty="0" smtClean="0">
                <a:sym typeface="Wingdings" pitchFamily="2" charset="2"/>
              </a:rPr>
              <a:t> </a:t>
            </a:r>
            <a:r>
              <a:rPr lang="en-US" altLang="zh-TW" b="1" i="1" dirty="0" smtClean="0">
                <a:sym typeface="Wingdings" pitchFamily="2" charset="2"/>
              </a:rPr>
              <a:t>None of the specified sockets is ready for data.</a:t>
            </a:r>
            <a:endParaRPr lang="en-US" b="1" i="1" dirty="0"/>
          </a:p>
        </p:txBody>
      </p:sp>
      <p:cxnSp>
        <p:nvCxnSpPr>
          <p:cNvPr id="22" name="Shape 37"/>
          <p:cNvCxnSpPr>
            <a:stCxn id="21" idx="0"/>
            <a:endCxn id="20" idx="2"/>
          </p:cNvCxnSpPr>
          <p:nvPr/>
        </p:nvCxnSpPr>
        <p:spPr>
          <a:xfrm rot="5400000" flipH="1" flipV="1">
            <a:off x="4630652" y="4198440"/>
            <a:ext cx="710788" cy="2052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6767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The client is still connecting to server.</a:t>
            </a:r>
            <a:endParaRPr lang="en-US" sz="2400" dirty="0"/>
          </a:p>
        </p:txBody>
      </p:sp>
      <p:cxnSp>
        <p:nvCxnSpPr>
          <p:cNvPr id="24" name="Elbow Connector 23"/>
          <p:cNvCxnSpPr>
            <a:stCxn id="18" idx="2"/>
            <a:endCxn id="19" idx="0"/>
          </p:cNvCxnSpPr>
          <p:nvPr/>
        </p:nvCxnSpPr>
        <p:spPr>
          <a:xfrm rot="16200000" flipH="1">
            <a:off x="4393054" y="2141074"/>
            <a:ext cx="1154170" cy="20204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880766"/>
            <a:ext cx="1728192" cy="2160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495800"/>
            <a:ext cx="1728192" cy="2160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865"/>
            <a:ext cx="8229600" cy="1134535"/>
          </a:xfrm>
        </p:spPr>
        <p:txBody>
          <a:bodyPr/>
          <a:lstStyle/>
          <a:p>
            <a:r>
              <a:rPr lang="en-US" altLang="zh-TW" dirty="0" smtClean="0"/>
              <a:t>Why TCP/IP Stack in MD?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590AB-9353-405C-956C-3E881F06954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154021" y="1048965"/>
            <a:ext cx="8989979" cy="1541835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Security concern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BIP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(Bearer Independent Protocol) needs to be hidden in modem side.</a:t>
            </a:r>
          </a:p>
          <a:p>
            <a:r>
              <a:rPr lang="en-US" sz="2800" dirty="0" smtClean="0"/>
              <a:t>The BIP needs </a:t>
            </a:r>
            <a:r>
              <a:rPr lang="en-US" sz="2800" b="1" i="1" dirty="0" smtClean="0">
                <a:solidFill>
                  <a:srgbClr val="0070C0"/>
                </a:solidFill>
              </a:rPr>
              <a:t>TCP/IP protocol stack to process data</a:t>
            </a:r>
            <a:r>
              <a:rPr lang="en-US" sz="2800" dirty="0" smtClean="0"/>
              <a:t>.</a:t>
            </a:r>
          </a:p>
          <a:p>
            <a:pPr lvl="2"/>
            <a:endParaRPr lang="en-US" sz="2500" dirty="0" smtClean="0"/>
          </a:p>
        </p:txBody>
      </p:sp>
      <p:sp>
        <p:nvSpPr>
          <p:cNvPr id="8" name="圓角矩形 3"/>
          <p:cNvSpPr/>
          <p:nvPr/>
        </p:nvSpPr>
        <p:spPr>
          <a:xfrm>
            <a:off x="1219200" y="2895600"/>
            <a:ext cx="1872208" cy="223224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圓角矩形 4"/>
          <p:cNvSpPr/>
          <p:nvPr/>
        </p:nvSpPr>
        <p:spPr>
          <a:xfrm>
            <a:off x="4387552" y="2895600"/>
            <a:ext cx="3744416" cy="273630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5"/>
          <p:cNvSpPr/>
          <p:nvPr/>
        </p:nvSpPr>
        <p:spPr>
          <a:xfrm>
            <a:off x="1507232" y="3327648"/>
            <a:ext cx="1080120" cy="504056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 application</a:t>
            </a:r>
            <a:endParaRPr lang="en-US" sz="1200" dirty="0"/>
          </a:p>
        </p:txBody>
      </p:sp>
      <p:sp>
        <p:nvSpPr>
          <p:cNvPr id="11" name="圓角矩形 6"/>
          <p:cNvSpPr/>
          <p:nvPr/>
        </p:nvSpPr>
        <p:spPr>
          <a:xfrm>
            <a:off x="1507232" y="4047728"/>
            <a:ext cx="1080120" cy="576064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 server(e.g. web server)</a:t>
            </a:r>
            <a:endParaRPr lang="en-US" sz="1200" dirty="0"/>
          </a:p>
        </p:txBody>
      </p:sp>
      <p:sp>
        <p:nvSpPr>
          <p:cNvPr id="12" name="圓角矩形 7"/>
          <p:cNvSpPr/>
          <p:nvPr/>
        </p:nvSpPr>
        <p:spPr>
          <a:xfrm>
            <a:off x="6691808" y="4263752"/>
            <a:ext cx="1080120" cy="504056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Terminal Server</a:t>
            </a:r>
            <a:endParaRPr lang="en-US" sz="1200" dirty="0"/>
          </a:p>
        </p:txBody>
      </p:sp>
      <p:sp>
        <p:nvSpPr>
          <p:cNvPr id="13" name="圓角矩形 8"/>
          <p:cNvSpPr/>
          <p:nvPr/>
        </p:nvSpPr>
        <p:spPr>
          <a:xfrm>
            <a:off x="6691808" y="3255640"/>
            <a:ext cx="1080120" cy="504056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Terminal application</a:t>
            </a:r>
            <a:endParaRPr lang="en-US" sz="1200" dirty="0"/>
          </a:p>
        </p:txBody>
      </p:sp>
      <p:sp>
        <p:nvSpPr>
          <p:cNvPr id="14" name="文字方塊 9"/>
          <p:cNvSpPr txBox="1"/>
          <p:nvPr/>
        </p:nvSpPr>
        <p:spPr>
          <a:xfrm>
            <a:off x="1708448" y="2895600"/>
            <a:ext cx="8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UICC</a:t>
            </a:r>
            <a:endParaRPr lang="en-US" sz="1800" b="1" dirty="0"/>
          </a:p>
        </p:txBody>
      </p:sp>
      <p:sp>
        <p:nvSpPr>
          <p:cNvPr id="15" name="文字方塊 10"/>
          <p:cNvSpPr txBox="1"/>
          <p:nvPr/>
        </p:nvSpPr>
        <p:spPr>
          <a:xfrm>
            <a:off x="6553200" y="2895600"/>
            <a:ext cx="11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Terminal</a:t>
            </a:r>
            <a:endParaRPr lang="en-US" sz="1800" b="1" dirty="0"/>
          </a:p>
        </p:txBody>
      </p:sp>
      <p:sp>
        <p:nvSpPr>
          <p:cNvPr id="16" name="圓角矩形 11"/>
          <p:cNvSpPr/>
          <p:nvPr/>
        </p:nvSpPr>
        <p:spPr>
          <a:xfrm>
            <a:off x="6691808" y="5847928"/>
            <a:ext cx="108012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Remote Server</a:t>
            </a:r>
            <a:endParaRPr lang="en-US" sz="1200" dirty="0"/>
          </a:p>
        </p:txBody>
      </p:sp>
      <p:sp>
        <p:nvSpPr>
          <p:cNvPr id="17" name="左-右雙向箭號 12"/>
          <p:cNvSpPr/>
          <p:nvPr/>
        </p:nvSpPr>
        <p:spPr>
          <a:xfrm>
            <a:off x="2875384" y="3623320"/>
            <a:ext cx="1656184" cy="720080"/>
          </a:xfrm>
          <a:prstGeom prst="leftRightArrow">
            <a:avLst/>
          </a:prstGeom>
          <a:solidFill>
            <a:srgbClr val="FFFF9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3"/>
          <p:cNvSpPr txBox="1"/>
          <p:nvPr/>
        </p:nvSpPr>
        <p:spPr>
          <a:xfrm>
            <a:off x="2895600" y="380925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BIP Protocol</a:t>
            </a:r>
            <a:endParaRPr lang="en-US" sz="1600" b="1" dirty="0"/>
          </a:p>
        </p:txBody>
      </p:sp>
      <p:sp>
        <p:nvSpPr>
          <p:cNvPr id="19" name="圓角矩形 14"/>
          <p:cNvSpPr/>
          <p:nvPr/>
        </p:nvSpPr>
        <p:spPr>
          <a:xfrm>
            <a:off x="5467672" y="3687688"/>
            <a:ext cx="1080120" cy="1656184"/>
          </a:xfrm>
          <a:prstGeom prst="roundRect">
            <a:avLst/>
          </a:prstGeom>
          <a:solidFill>
            <a:schemeClr val="accent3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TCP / UDP </a:t>
            </a:r>
            <a:r>
              <a:rPr lang="en-US" altLang="zh-CN" sz="1200" dirty="0" smtClean="0"/>
              <a:t>T</a:t>
            </a:r>
            <a:r>
              <a:rPr lang="en-US" sz="1200" dirty="0" smtClean="0"/>
              <a:t>ransport Layer</a:t>
            </a:r>
            <a:endParaRPr lang="en-US" sz="1200" dirty="0"/>
          </a:p>
        </p:txBody>
      </p:sp>
      <p:sp>
        <p:nvSpPr>
          <p:cNvPr id="20" name="左-右雙向箭號 15"/>
          <p:cNvSpPr/>
          <p:nvPr/>
        </p:nvSpPr>
        <p:spPr>
          <a:xfrm rot="5400000">
            <a:off x="6979840" y="3831704"/>
            <a:ext cx="504056" cy="360040"/>
          </a:xfrm>
          <a:prstGeom prst="leftRight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圓角矩形 16"/>
          <p:cNvSpPr/>
          <p:nvPr/>
        </p:nvSpPr>
        <p:spPr>
          <a:xfrm>
            <a:off x="4531568" y="3183632"/>
            <a:ext cx="792088" cy="1584176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BIP Layer</a:t>
            </a:r>
            <a:endParaRPr lang="en-US" sz="1200" dirty="0"/>
          </a:p>
        </p:txBody>
      </p:sp>
      <p:sp>
        <p:nvSpPr>
          <p:cNvPr id="22" name="左-右雙向箭號 17"/>
          <p:cNvSpPr/>
          <p:nvPr/>
        </p:nvSpPr>
        <p:spPr>
          <a:xfrm>
            <a:off x="4963616" y="3255640"/>
            <a:ext cx="1728192" cy="360040"/>
          </a:xfrm>
          <a:prstGeom prst="leftRight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左-右雙向箭號 18"/>
          <p:cNvSpPr/>
          <p:nvPr/>
        </p:nvSpPr>
        <p:spPr>
          <a:xfrm>
            <a:off x="4963616" y="4191744"/>
            <a:ext cx="648072" cy="360040"/>
          </a:xfrm>
          <a:prstGeom prst="leftRightArrow">
            <a:avLst/>
          </a:prstGeom>
          <a:solidFill>
            <a:srgbClr val="FFFF9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左-右雙向箭號 19"/>
          <p:cNvSpPr/>
          <p:nvPr/>
        </p:nvSpPr>
        <p:spPr>
          <a:xfrm>
            <a:off x="6331768" y="4335760"/>
            <a:ext cx="576064" cy="360040"/>
          </a:xfrm>
          <a:prstGeom prst="leftRight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左-上雙向箭號 20"/>
          <p:cNvSpPr/>
          <p:nvPr/>
        </p:nvSpPr>
        <p:spPr>
          <a:xfrm rot="5400000">
            <a:off x="5719700" y="5307868"/>
            <a:ext cx="936104" cy="1008112"/>
          </a:xfrm>
          <a:prstGeom prst="leftUpArrow">
            <a:avLst>
              <a:gd name="adj1" fmla="val 18281"/>
              <a:gd name="adj2" fmla="val 22200"/>
              <a:gd name="adj3" fmla="val 25000"/>
            </a:avLst>
          </a:prstGeom>
          <a:solidFill>
            <a:srgbClr val="FFFF9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圓角矩形 21"/>
          <p:cNvSpPr/>
          <p:nvPr/>
        </p:nvSpPr>
        <p:spPr>
          <a:xfrm>
            <a:off x="6691808" y="4839816"/>
            <a:ext cx="1152128" cy="504056"/>
          </a:xfrm>
          <a:prstGeom prst="roundRect">
            <a:avLst/>
          </a:prstGeom>
          <a:solidFill>
            <a:srgbClr val="92D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 client (e.g. browser)</a:t>
            </a:r>
            <a:endParaRPr lang="en-US" sz="1200" dirty="0"/>
          </a:p>
        </p:txBody>
      </p:sp>
      <p:sp>
        <p:nvSpPr>
          <p:cNvPr id="27" name="左-右雙向箭號 22"/>
          <p:cNvSpPr/>
          <p:nvPr/>
        </p:nvSpPr>
        <p:spPr>
          <a:xfrm>
            <a:off x="6331768" y="4911824"/>
            <a:ext cx="576064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左-右雙向箭號 29"/>
          <p:cNvSpPr/>
          <p:nvPr/>
        </p:nvSpPr>
        <p:spPr>
          <a:xfrm>
            <a:off x="2515344" y="4191744"/>
            <a:ext cx="576064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-右雙向箭號 30"/>
          <p:cNvSpPr/>
          <p:nvPr/>
        </p:nvSpPr>
        <p:spPr>
          <a:xfrm>
            <a:off x="2515344" y="3399656"/>
            <a:ext cx="576064" cy="360040"/>
          </a:xfrm>
          <a:prstGeom prst="leftRightArrow">
            <a:avLst/>
          </a:prstGeom>
          <a:solidFill>
            <a:schemeClr val="accent2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左-右雙向箭號 25"/>
          <p:cNvSpPr/>
          <p:nvPr/>
        </p:nvSpPr>
        <p:spPr>
          <a:xfrm>
            <a:off x="838200" y="5229944"/>
            <a:ext cx="576064" cy="360040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左-右雙向箭號 26"/>
          <p:cNvSpPr/>
          <p:nvPr/>
        </p:nvSpPr>
        <p:spPr>
          <a:xfrm>
            <a:off x="838200" y="5610944"/>
            <a:ext cx="576064" cy="360040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27"/>
          <p:cNvSpPr txBox="1"/>
          <p:nvPr/>
        </p:nvSpPr>
        <p:spPr>
          <a:xfrm>
            <a:off x="1490464" y="5265108"/>
            <a:ext cx="2376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Terminal server mode</a:t>
            </a:r>
            <a:endParaRPr lang="en-US" sz="1400" b="1" dirty="0"/>
          </a:p>
        </p:txBody>
      </p:sp>
      <p:sp>
        <p:nvSpPr>
          <p:cNvPr id="33" name="文字方塊 28"/>
          <p:cNvSpPr txBox="1"/>
          <p:nvPr/>
        </p:nvSpPr>
        <p:spPr>
          <a:xfrm>
            <a:off x="1490464" y="5616315"/>
            <a:ext cx="2376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UICC Server mode</a:t>
            </a:r>
            <a:endParaRPr lang="en-US" sz="1400" b="1" dirty="0"/>
          </a:p>
        </p:txBody>
      </p:sp>
      <p:sp>
        <p:nvSpPr>
          <p:cNvPr id="34" name="左-右雙向箭號 31"/>
          <p:cNvSpPr/>
          <p:nvPr/>
        </p:nvSpPr>
        <p:spPr>
          <a:xfrm>
            <a:off x="838200" y="5915744"/>
            <a:ext cx="576064" cy="36004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字方塊 28"/>
          <p:cNvSpPr txBox="1"/>
          <p:nvPr/>
        </p:nvSpPr>
        <p:spPr>
          <a:xfrm>
            <a:off x="1490464" y="5987749"/>
            <a:ext cx="2376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BIP communication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F3DA31-24D4-4EDE-B58D-E10D481E1863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/>
          <a:lstStyle/>
          <a:p>
            <a:r>
              <a:rPr lang="en-US" dirty="0" smtClean="0"/>
              <a:t>What to </a:t>
            </a:r>
            <a:r>
              <a:rPr lang="en-US" altLang="zh-TW" dirty="0" smtClean="0"/>
              <a:t>D</a:t>
            </a:r>
            <a:r>
              <a:rPr lang="en-US" dirty="0" smtClean="0"/>
              <a:t>o </a:t>
            </a:r>
            <a:r>
              <a:rPr lang="en-US" altLang="zh-TW" dirty="0" smtClean="0"/>
              <a:t>N</a:t>
            </a:r>
            <a:r>
              <a:rPr lang="en-US" dirty="0" smtClean="0"/>
              <a:t>ext?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44133"/>
            <a:ext cx="8229600" cy="190089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Till now, all socket operations are correct.</a:t>
            </a:r>
          </a:p>
          <a:p>
            <a:r>
              <a:rPr lang="en-US" dirty="0" smtClean="0"/>
              <a:t>Check packet INFO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PKTDUMP</a:t>
            </a:r>
          </a:p>
          <a:p>
            <a:r>
              <a:rPr lang="en-US" dirty="0" smtClean="0">
                <a:sym typeface="Wingdings" pitchFamily="2" charset="2"/>
              </a:rPr>
              <a:t>What else? 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TCP/IP logs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4716016" y="5445224"/>
            <a:ext cx="1728192" cy="576064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Filter success?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51479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5580112" y="5229200"/>
            <a:ext cx="195926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54359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887606" y="3779748"/>
            <a:ext cx="2376264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Root Cause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9534" y="442782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PKTDUMP(ELT), </a:t>
            </a: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Wireshark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239534" y="4859868"/>
            <a:ext cx="1728192" cy="5760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packet correct?</a:t>
            </a:r>
          </a:p>
        </p:txBody>
      </p:sp>
      <p:cxnSp>
        <p:nvCxnSpPr>
          <p:cNvPr id="15" name="Shape 14"/>
          <p:cNvCxnSpPr/>
          <p:nvPr/>
        </p:nvCxnSpPr>
        <p:spPr>
          <a:xfrm rot="10800000">
            <a:off x="2103630" y="5445224"/>
            <a:ext cx="2612386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2101836" y="4204338"/>
            <a:ext cx="1794" cy="655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9574" y="421179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111742" y="5075892"/>
            <a:ext cx="1008112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TCP/IP logs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471782" y="5363924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1782" y="421179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3"/>
          </p:cNvCxnSpPr>
          <p:nvPr/>
        </p:nvCxnSpPr>
        <p:spPr>
          <a:xfrm flipH="1">
            <a:off x="6444208" y="5733256"/>
            <a:ext cx="79208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Packet Dumping</a:t>
            </a:r>
            <a:br>
              <a:rPr lang="en-US" altLang="zh-TW" dirty="0" smtClean="0"/>
            </a:br>
            <a:r>
              <a:rPr lang="en-US" altLang="zh-TW" dirty="0" smtClean="0"/>
              <a:t>- Dump Stack Packets in ELT (1/3)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42E50-4B50-4A92-AE78-5837D9C247C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371600"/>
            <a:ext cx="9296400" cy="2209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Steps:</a:t>
            </a:r>
          </a:p>
          <a:p>
            <a:pPr lvl="1"/>
            <a:r>
              <a:rPr lang="en-US" sz="2900" dirty="0" smtClean="0"/>
              <a:t>Launch ELT </a:t>
            </a:r>
            <a:r>
              <a:rPr lang="en-US" sz="2900" dirty="0"/>
              <a:t>(</a:t>
            </a:r>
            <a:r>
              <a:rPr lang="en-US" sz="2900" b="1" u="sng" dirty="0">
                <a:solidFill>
                  <a:schemeClr val="accent1">
                    <a:lumMod val="75000"/>
                  </a:schemeClr>
                </a:solidFill>
              </a:rPr>
              <a:t>after v2.1727.0</a:t>
            </a:r>
            <a:r>
              <a:rPr lang="en-US" sz="2900" dirty="0"/>
              <a:t>).</a:t>
            </a:r>
            <a:endParaRPr lang="en-US" sz="2900" dirty="0" smtClean="0"/>
          </a:p>
          <a:p>
            <a:pPr lvl="1"/>
            <a:r>
              <a:rPr lang="en-US" sz="2900" dirty="0" smtClean="0"/>
              <a:t>Load the saved *.elg file.</a:t>
            </a:r>
          </a:p>
          <a:p>
            <a:pPr lvl="1"/>
            <a:r>
              <a:rPr lang="en-US" sz="2900" dirty="0" smtClean="0"/>
              <a:t>Choose “</a:t>
            </a:r>
            <a:r>
              <a:rPr lang="en-US" sz="2900" b="1" i="1" dirty="0" smtClean="0">
                <a:solidFill>
                  <a:schemeClr val="accent6">
                    <a:lumMod val="50000"/>
                  </a:schemeClr>
                </a:solidFill>
              </a:rPr>
              <a:t>External </a:t>
            </a:r>
            <a:r>
              <a:rPr lang="en-US" sz="2900" b="1" i="1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Extract TCP/IP stack related packets only…</a:t>
            </a:r>
            <a:r>
              <a:rPr lang="en-US" sz="2900" dirty="0" smtClean="0">
                <a:sym typeface="Wingdings" pitchFamily="2" charset="2"/>
              </a:rPr>
              <a:t>”</a:t>
            </a:r>
          </a:p>
          <a:p>
            <a:pPr lvl="2"/>
            <a:r>
              <a:rPr lang="en-US" sz="2500" dirty="0" smtClean="0">
                <a:sym typeface="Wingdings" pitchFamily="2" charset="2"/>
              </a:rPr>
              <a:t>It will convert </a:t>
            </a:r>
            <a:r>
              <a:rPr lang="en-US" sz="2500" dirty="0" err="1" smtClean="0">
                <a:sym typeface="Wingdings" pitchFamily="2" charset="2"/>
              </a:rPr>
              <a:t>elg</a:t>
            </a:r>
            <a:r>
              <a:rPr lang="en-US" sz="2500" dirty="0" smtClean="0">
                <a:sym typeface="Wingdings" pitchFamily="2" charset="2"/>
              </a:rPr>
              <a:t> into </a:t>
            </a:r>
            <a:r>
              <a:rPr lang="en-US" sz="2500" dirty="0" err="1" smtClean="0">
                <a:sym typeface="Wingdings" pitchFamily="2" charset="2"/>
              </a:rPr>
              <a:t>pcapng</a:t>
            </a:r>
            <a:r>
              <a:rPr lang="en-US" sz="2500" dirty="0" smtClean="0">
                <a:sym typeface="Wingdings" pitchFamily="2" charset="2"/>
              </a:rPr>
              <a:t> files.</a:t>
            </a:r>
          </a:p>
          <a:p>
            <a:pPr lvl="2"/>
            <a:r>
              <a:rPr lang="en-US" sz="2500" dirty="0" smtClean="0">
                <a:sym typeface="Wingdings" pitchFamily="2" charset="2"/>
              </a:rPr>
              <a:t>A file with postfix, “</a:t>
            </a:r>
            <a:r>
              <a:rPr lang="en-US" sz="2500" dirty="0" err="1" smtClean="0">
                <a:sym typeface="Wingdings" pitchFamily="2" charset="2"/>
              </a:rPr>
              <a:t>pcapng</a:t>
            </a:r>
            <a:r>
              <a:rPr lang="en-US" sz="2500" dirty="0" smtClean="0">
                <a:sym typeface="Wingdings" pitchFamily="2" charset="2"/>
              </a:rPr>
              <a:t>”, would show up in the same folder.</a:t>
            </a:r>
            <a:endParaRPr lang="en-US" sz="2500" dirty="0" smtClean="0"/>
          </a:p>
          <a:p>
            <a:pPr lvl="1"/>
            <a:endParaRPr lang="en-US" sz="2900" dirty="0" smtClean="0">
              <a:sym typeface="Wingdings" pitchFamily="2" charset="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4050" y="1370904"/>
            <a:ext cx="771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9447"/>
          <a:stretch>
            <a:fillRect/>
          </a:stretch>
        </p:blipFill>
        <p:spPr bwMode="auto">
          <a:xfrm>
            <a:off x="315144" y="3956720"/>
            <a:ext cx="5965348" cy="240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7000" y="3728635"/>
            <a:ext cx="5545088" cy="274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線單箭頭接點 14"/>
          <p:cNvCxnSpPr/>
          <p:nvPr/>
        </p:nvCxnSpPr>
        <p:spPr>
          <a:xfrm flipH="1">
            <a:off x="3427379" y="5476672"/>
            <a:ext cx="813881" cy="1588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4283968" y="5301208"/>
            <a:ext cx="259228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/>
          <p:nvPr/>
        </p:nvSpPr>
        <p:spPr>
          <a:xfrm>
            <a:off x="827584" y="5517232"/>
            <a:ext cx="2592288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Packet Dumping</a:t>
            </a:r>
            <a:br>
              <a:rPr lang="en-US" altLang="zh-TW" dirty="0" smtClean="0"/>
            </a:br>
            <a:r>
              <a:rPr lang="en-US" altLang="zh-TW" dirty="0" smtClean="0"/>
              <a:t>- Dump Stack Packets in ELT (2/3)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9BC8C-DBEA-498F-B8F7-5777D03FAC3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7" y="1295400"/>
            <a:ext cx="8808396" cy="216341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sz="2900" dirty="0" smtClean="0"/>
              <a:t>*.</a:t>
            </a:r>
            <a:r>
              <a:rPr lang="en-US" sz="2900" dirty="0" err="1" smtClean="0"/>
              <a:t>pcapng</a:t>
            </a:r>
            <a:r>
              <a:rPr lang="en-US" sz="2900" dirty="0" smtClean="0"/>
              <a:t> can be opened by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Wireshark. 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noProof="0" dirty="0" smtClean="0"/>
              <a:t>You can check packet content in the tool.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900" dirty="0" smtClean="0"/>
              <a:t>The “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</a:rPr>
              <a:t>PS Index</a:t>
            </a:r>
            <a:r>
              <a:rPr lang="en-US" sz="2900" dirty="0" smtClean="0"/>
              <a:t>” in “</a:t>
            </a: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</a:rPr>
              <a:t>Packet comments</a:t>
            </a:r>
            <a:r>
              <a:rPr lang="en-US" sz="2900" dirty="0" smtClean="0"/>
              <a:t>” can mapped to the specific log in ELT.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also check the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message “</a:t>
            </a:r>
            <a:r>
              <a:rPr kumimoji="0" lang="en-US" sz="2900" b="1" i="1" u="sng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MSG_ID_STKBRG_PKTDUMP_REQ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in the ELT.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656" y="1285206"/>
            <a:ext cx="7273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9608"/>
            <a:ext cx="84963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/>
          <a:srcRect b="47402"/>
          <a:stretch>
            <a:fillRect/>
          </a:stretch>
        </p:blipFill>
        <p:spPr bwMode="auto">
          <a:xfrm>
            <a:off x="2051720" y="4135203"/>
            <a:ext cx="6768752" cy="272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0"/>
          <p:cNvSpPr/>
          <p:nvPr/>
        </p:nvSpPr>
        <p:spPr>
          <a:xfrm>
            <a:off x="683568" y="3905672"/>
            <a:ext cx="8136904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7584" y="4121696"/>
            <a:ext cx="1512168" cy="237626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Packet Dumping</a:t>
            </a:r>
            <a:br>
              <a:rPr lang="en-US" altLang="zh-TW" dirty="0" smtClean="0"/>
            </a:br>
            <a:r>
              <a:rPr lang="en-US" altLang="zh-TW" dirty="0" smtClean="0"/>
              <a:t>- Dump Stack Packets in ELT (3/3)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91DC0-822D-431D-B438-12B98C2F7D1F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7" y="1447800"/>
            <a:ext cx="4461753" cy="3124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Wireshark 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</a:rPr>
              <a:t>usage: </a:t>
            </a:r>
            <a:endParaRPr lang="en-US" sz="2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://www.wireshark.org/docs/wsug_html_chunked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</a:rPr>
              <a:t>Packet</a:t>
            </a:r>
            <a:r>
              <a:rPr lang="en-US" sz="2900" b="1" noProof="0" dirty="0" smtClean="0">
                <a:solidFill>
                  <a:schemeClr val="accent1">
                    <a:lumMod val="75000"/>
                  </a:schemeClr>
                </a:solidFill>
              </a:rPr>
              <a:t> headers: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hlinkClick r:id="rId3"/>
              </a:rPr>
              <a:t>http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disruptivelabs.in/art-of-packet-crafting-with-scapy/networking/packet_headers/index.html</a:t>
            </a:r>
            <a:endParaRPr lang="en-US" sz="2900" dirty="0" smtClean="0"/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Or google for more details.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endParaRPr lang="en-US" sz="2900" noProof="0" dirty="0" smtClean="0"/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endParaRPr lang="en-US" sz="2900" noProof="0" dirty="0" smtClean="0"/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2" name="Picture 3" descr="ip_head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4495800"/>
            <a:ext cx="3888432" cy="209697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6561" y="1734401"/>
            <a:ext cx="4710149" cy="483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2"/>
          <p:cNvCxnSpPr/>
          <p:nvPr/>
        </p:nvCxnSpPr>
        <p:spPr>
          <a:xfrm flipV="1">
            <a:off x="3581400" y="4419600"/>
            <a:ext cx="1295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/>
          <p:cNvSpPr/>
          <p:nvPr/>
        </p:nvSpPr>
        <p:spPr>
          <a:xfrm>
            <a:off x="4719930" y="5964689"/>
            <a:ext cx="2519069" cy="6043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5E08C6-785D-4F2C-82E8-5FC8905892E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34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/>
          <a:lstStyle/>
          <a:p>
            <a:r>
              <a:rPr lang="en-US" dirty="0" smtClean="0"/>
              <a:t>Look into other TCP/IP Logs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44133"/>
            <a:ext cx="8229600" cy="13968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Find more logs near </a:t>
            </a:r>
            <a:r>
              <a:rPr lang="en-US" sz="2800" dirty="0" err="1" smtClean="0"/>
              <a:t>nal_connect</a:t>
            </a:r>
            <a:r>
              <a:rPr lang="en-US" sz="2800" dirty="0" smtClean="0"/>
              <a:t>().</a:t>
            </a:r>
          </a:p>
          <a:p>
            <a:pPr lvl="1"/>
            <a:r>
              <a:rPr lang="en-US" sz="2400" dirty="0" smtClean="0"/>
              <a:t>Check the handshaking status.</a:t>
            </a: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r="12486"/>
          <a:stretch>
            <a:fillRect/>
          </a:stretch>
        </p:blipFill>
        <p:spPr bwMode="auto">
          <a:xfrm>
            <a:off x="179512" y="3243777"/>
            <a:ext cx="883585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499992" y="4734179"/>
            <a:ext cx="1267762" cy="206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3490" y="4176480"/>
            <a:ext cx="3144854" cy="219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22932C-AC48-46AC-9F04-5EA4D4A559D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35</a:t>
            </a:fld>
            <a:endParaRPr lang="en-US" altLang="ja-JP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 l="17594"/>
          <a:stretch>
            <a:fillRect/>
          </a:stretch>
        </p:blipFill>
        <p:spPr bwMode="auto">
          <a:xfrm>
            <a:off x="431540" y="4549105"/>
            <a:ext cx="828092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r="6214"/>
          <a:stretch>
            <a:fillRect/>
          </a:stretch>
        </p:blipFill>
        <p:spPr bwMode="auto">
          <a:xfrm>
            <a:off x="107503" y="2161397"/>
            <a:ext cx="8797505" cy="162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</p:spPr>
        <p:txBody>
          <a:bodyPr/>
          <a:lstStyle/>
          <a:p>
            <a:r>
              <a:rPr lang="en-US" dirty="0" smtClean="0"/>
              <a:t>Mapping logs to TCP/IP Log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17008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find this among ELT logs.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17008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else INFO the log implies ?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7504" y="3573016"/>
            <a:ext cx="3888432" cy="21602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41278" y="3573016"/>
            <a:ext cx="3351202" cy="14401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2821" y="5558067"/>
            <a:ext cx="3579619" cy="175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>
            <a:off x="2051720" y="3789040"/>
            <a:ext cx="3168352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6480212" y="2070140"/>
            <a:ext cx="736667" cy="15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2051720" y="2070140"/>
            <a:ext cx="180020" cy="150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bulb.jpg">
            <a:hlinkClick r:id="rId3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332656"/>
            <a:ext cx="822771" cy="10092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44408" y="12687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B24FAB-B3E0-4CC8-8B81-75EF06C4158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36</a:t>
            </a:fld>
            <a:endParaRPr lang="en-US" altLang="ja-JP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/>
          <a:lstStyle/>
          <a:p>
            <a:r>
              <a:rPr lang="en-US" dirty="0" smtClean="0"/>
              <a:t>How To Debug?</a:t>
            </a:r>
            <a:endParaRPr lang="en-US" dirty="0"/>
          </a:p>
        </p:txBody>
      </p:sp>
      <p:sp>
        <p:nvSpPr>
          <p:cNvPr id="6" name="Rounded Rectangle 7"/>
          <p:cNvSpPr/>
          <p:nvPr/>
        </p:nvSpPr>
        <p:spPr>
          <a:xfrm>
            <a:off x="1590249" y="2384037"/>
            <a:ext cx="2514823" cy="834957"/>
          </a:xfrm>
          <a:prstGeom prst="roundRect">
            <a:avLst/>
          </a:prstGeom>
          <a:solidFill>
            <a:schemeClr val="accent5"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MD Networking Applications</a:t>
            </a:r>
          </a:p>
        </p:txBody>
      </p:sp>
      <p:sp>
        <p:nvSpPr>
          <p:cNvPr id="8" name="Rounded Rectangle 8"/>
          <p:cNvSpPr/>
          <p:nvPr/>
        </p:nvSpPr>
        <p:spPr>
          <a:xfrm>
            <a:off x="1590249" y="3754017"/>
            <a:ext cx="2514823" cy="1713717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TCP/IP Stack</a:t>
            </a:r>
            <a:endParaRPr lang="en-US" sz="2000" b="1" dirty="0">
              <a:latin typeface="+mj-lt"/>
            </a:endParaRPr>
          </a:p>
        </p:txBody>
      </p:sp>
      <p:sp>
        <p:nvSpPr>
          <p:cNvPr id="9" name="Rounded Rectangle 10"/>
          <p:cNvSpPr/>
          <p:nvPr/>
        </p:nvSpPr>
        <p:spPr>
          <a:xfrm>
            <a:off x="1590249" y="3251897"/>
            <a:ext cx="2514823" cy="481403"/>
          </a:xfrm>
          <a:prstGeom prst="roundRect">
            <a:avLst/>
          </a:prstGeom>
          <a:solidFill>
            <a:schemeClr val="accent3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+mj-lt"/>
              </a:rPr>
              <a:t>NAL</a:t>
            </a:r>
            <a:endParaRPr lang="en-US" sz="2000" b="1" dirty="0">
              <a:latin typeface="+mj-lt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609600" y="3249688"/>
            <a:ext cx="8001000" cy="824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63049" y="227660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7030A0"/>
                </a:solidFill>
              </a:rPr>
              <a:t>Users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3049" y="3435772"/>
            <a:ext cx="867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7030A0"/>
                </a:solidFill>
              </a:rPr>
              <a:t>Stack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4343400" y="1505334"/>
            <a:ext cx="3657600" cy="1384570"/>
          </a:xfrm>
          <a:prstGeom prst="wedgeRoundRectCallout">
            <a:avLst>
              <a:gd name="adj1" fmla="val -61826"/>
              <a:gd name="adj2" fmla="val 47506"/>
              <a:gd name="adj3" fmla="val 16667"/>
            </a:avLst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/>
              <a:t>[</a:t>
            </a:r>
            <a:r>
              <a:rPr lang="en-US" sz="1600" b="1" dirty="0" smtClean="0"/>
              <a:t>ELT log</a:t>
            </a:r>
            <a:r>
              <a:rPr lang="en-US" sz="1600" dirty="0" smtClean="0"/>
              <a:t>] Check PDN is established or not.</a:t>
            </a:r>
          </a:p>
          <a:p>
            <a:pPr marL="342900" indent="-342900">
              <a:buAutoNum type="arabicPeriod"/>
            </a:pPr>
            <a:r>
              <a:rPr lang="en-US" sz="1600" dirty="0"/>
              <a:t>[</a:t>
            </a:r>
            <a:r>
              <a:rPr lang="en-US" sz="1600" b="1" dirty="0"/>
              <a:t>ELT log</a:t>
            </a:r>
            <a:r>
              <a:rPr lang="en-US" sz="1600" dirty="0"/>
              <a:t>] </a:t>
            </a:r>
            <a:r>
              <a:rPr lang="en-US" sz="1600" dirty="0" smtClean="0"/>
              <a:t>Check NAL socket usage is correct or not.</a:t>
            </a:r>
          </a:p>
          <a:p>
            <a:pPr marL="342900" indent="-342900">
              <a:buAutoNum type="arabicPeriod"/>
            </a:pPr>
            <a:r>
              <a:rPr lang="en-US" sz="1600" dirty="0"/>
              <a:t>[</a:t>
            </a:r>
            <a:r>
              <a:rPr lang="en-US" sz="1600" b="1" dirty="0"/>
              <a:t>ELT log</a:t>
            </a:r>
            <a:r>
              <a:rPr lang="en-US" sz="1600" dirty="0"/>
              <a:t>] </a:t>
            </a:r>
            <a:r>
              <a:rPr lang="en-US" sz="1600" dirty="0" smtClean="0"/>
              <a:t>Check NAL </a:t>
            </a:r>
            <a:r>
              <a:rPr lang="en-US" sz="1600" dirty="0"/>
              <a:t>API parameters</a:t>
            </a:r>
            <a:r>
              <a:rPr lang="en-US" sz="1600" dirty="0" smtClean="0"/>
              <a:t>.</a:t>
            </a:r>
          </a:p>
        </p:txBody>
      </p:sp>
      <p:sp>
        <p:nvSpPr>
          <p:cNvPr id="18" name="圓角矩形圖說文字 17"/>
          <p:cNvSpPr/>
          <p:nvPr/>
        </p:nvSpPr>
        <p:spPr>
          <a:xfrm>
            <a:off x="4343400" y="3401326"/>
            <a:ext cx="3818106" cy="955044"/>
          </a:xfrm>
          <a:prstGeom prst="wedgeRoundRectCallout">
            <a:avLst>
              <a:gd name="adj1" fmla="val -57828"/>
              <a:gd name="adj2" fmla="val -47937"/>
              <a:gd name="adj3" fmla="val 16667"/>
            </a:avLst>
          </a:prstGeom>
          <a:solidFill>
            <a:srgbClr val="92D05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/>
              <a:t>[</a:t>
            </a:r>
            <a:r>
              <a:rPr lang="en-US" sz="1600" b="1" dirty="0" smtClean="0"/>
              <a:t>ELT log</a:t>
            </a:r>
            <a:r>
              <a:rPr lang="en-US" sz="1600" dirty="0" smtClean="0"/>
              <a:t>] Check filter configurations.</a:t>
            </a:r>
          </a:p>
          <a:p>
            <a:pPr marL="342900" indent="-342900">
              <a:buAutoNum type="arabicPeriod"/>
            </a:pPr>
            <a:r>
              <a:rPr lang="en-US" sz="1600" dirty="0"/>
              <a:t>[</a:t>
            </a:r>
            <a:r>
              <a:rPr lang="en-US" sz="1600" b="1" dirty="0"/>
              <a:t>ELT </a:t>
            </a:r>
            <a:r>
              <a:rPr lang="en-US" sz="1600" b="1" dirty="0" smtClean="0"/>
              <a:t>log + Map Table</a:t>
            </a:r>
            <a:r>
              <a:rPr lang="en-US" sz="1600" dirty="0" smtClean="0"/>
              <a:t>] Check NAL function return value.</a:t>
            </a:r>
          </a:p>
        </p:txBody>
      </p:sp>
      <p:sp>
        <p:nvSpPr>
          <p:cNvPr id="19" name="圓角矩形圖說文字 18"/>
          <p:cNvSpPr/>
          <p:nvPr/>
        </p:nvSpPr>
        <p:spPr>
          <a:xfrm>
            <a:off x="4323946" y="5124066"/>
            <a:ext cx="3818106" cy="1200534"/>
          </a:xfrm>
          <a:prstGeom prst="wedgeRoundRectCallout">
            <a:avLst>
              <a:gd name="adj1" fmla="val -60691"/>
              <a:gd name="adj2" fmla="val -60355"/>
              <a:gd name="adj3" fmla="val 16667"/>
            </a:avLst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/>
              <a:t>[</a:t>
            </a:r>
            <a:r>
              <a:rPr lang="en-US" sz="1600" b="1" dirty="0" smtClean="0"/>
              <a:t>ELT log + Map Table</a:t>
            </a:r>
            <a:r>
              <a:rPr lang="en-US" sz="1600" dirty="0" smtClean="0"/>
              <a:t>] Check stack internal log messages.</a:t>
            </a:r>
          </a:p>
          <a:p>
            <a:pPr marL="342900" indent="-342900">
              <a:buAutoNum type="arabicPeriod"/>
            </a:pPr>
            <a:r>
              <a:rPr lang="en-US" sz="1600" dirty="0"/>
              <a:t>[</a:t>
            </a:r>
            <a:r>
              <a:rPr lang="en-US" sz="1600" b="1" dirty="0"/>
              <a:t>ELT </a:t>
            </a:r>
            <a:r>
              <a:rPr lang="en-US" sz="1600" b="1" dirty="0" smtClean="0"/>
              <a:t>log + PKTDUMP</a:t>
            </a:r>
            <a:r>
              <a:rPr lang="en-US" sz="1600" dirty="0" smtClean="0"/>
              <a:t>] Check packets dumping.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621606" y="6003234"/>
            <a:ext cx="7558297" cy="80507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TCP/IP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stack errors: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3"/>
              </a:rPr>
              <a:t>http://mtkteams.mediatek.inc/sites/WCT/Project/MT6293_MT6295/MT6293/Shared%20Documents/SW/35_Workshop/New_Features_SE7-D1/Day_2/MD_TCPIP/MD%20TCPIP%20stack%20error%20message%20list.xlsx?Web=1</a:t>
            </a:r>
            <a:endParaRPr lang="en-US" sz="2900" dirty="0"/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endParaRPr lang="en-US" sz="29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3256230" y="748796"/>
            <a:ext cx="5953538" cy="991100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NAL programming guide: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4"/>
              </a:rPr>
              <a:t>http://mtkteams.mediatek.inc/sites/WCT/Project/MT6293_MT6295/MT6293/Shared%20Documents/SW/35_Workshop/New_Features_SE7-D1/Day_2/MD_TCPIP/Gen93_NAL_Programming_Guide.docx?Web=1</a:t>
            </a:r>
            <a:endParaRPr lang="en-US" sz="2900" dirty="0"/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NAL FAQ: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5"/>
              </a:rPr>
              <a:t>http://mtkteams.mediatek.inc/sites/WCT/Project/MT6293_MT6295/MT6293/Shared%20Documents/SW/35_Workshop/New_Features_SE7-D1/Day_2/MD_TCPIP/Gen93_NAL_FAQ.docx?Web=1</a:t>
            </a:r>
            <a:endParaRPr lang="en-US" sz="29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3892619" y="4234069"/>
            <a:ext cx="5102295" cy="61644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NAL </a:t>
            </a: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function return errors: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6"/>
              </a:rPr>
              <a:t>http://</a:t>
            </a:r>
            <a:r>
              <a:rPr lang="en-US" sz="2900" dirty="0" smtClean="0">
                <a:hlinkClick r:id="rId6"/>
              </a:rPr>
              <a:t>mtkteams.mediatek.inc/sites/WCT/Project/MT6293_MT6295/MT6293/Shared%20Documents/SW/35_Workshop/New_Features_SE7-D1/Day_2/MD_TCPIP/NAL%20function%20return%20error%20code%20list.xlsx</a:t>
            </a:r>
            <a:endParaRPr lang="en-US" sz="29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Case Study --- Socket Disconnection by BIP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4C3E6-FBA5-4233-8C73-955C9B3336D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6" y="881207"/>
            <a:ext cx="9069313" cy="247159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900" noProof="0" dirty="0" smtClean="0"/>
              <a:t>The socket is disconnected </a:t>
            </a:r>
            <a:r>
              <a:rPr lang="en-US" sz="2900" dirty="0" smtClean="0"/>
              <a:t>by BIP unexpectedly.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Analysis: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Check ELT log firstly </a:t>
            </a:r>
            <a:r>
              <a:rPr lang="en-US" sz="2900" dirty="0" smtClean="0">
                <a:sym typeface="Wingdings" panose="05000000000000000000" pitchFamily="2" charset="2"/>
              </a:rPr>
              <a:t> find some messages in the stack [</a:t>
            </a:r>
            <a:r>
              <a:rPr lang="en-US" sz="2900" b="1" dirty="0">
                <a:solidFill>
                  <a:srgbClr val="C00000"/>
                </a:solidFill>
                <a:sym typeface="Wingdings" panose="05000000000000000000" pitchFamily="2" charset="2"/>
              </a:rPr>
              <a:t>m</a:t>
            </a:r>
            <a:r>
              <a:rPr lang="en-US" sz="2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ap in table</a:t>
            </a:r>
            <a:r>
              <a:rPr lang="en-US" sz="2900" dirty="0" smtClean="0">
                <a:sym typeface="Wingdings" panose="05000000000000000000" pitchFamily="2" charset="2"/>
              </a:rPr>
              <a:t>].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Hit the threshold of retransmission times, close the connection.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Stack will retry </a:t>
            </a:r>
            <a:r>
              <a:rPr lang="en-US" sz="2900" b="1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en-US" sz="2900" dirty="0" smtClean="0">
                <a:sym typeface="Wingdings" panose="05000000000000000000" pitchFamily="2" charset="2"/>
              </a:rPr>
              <a:t> times, 1s + 2s + 4s + 8s + 16s ~ total is 31 seconds.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You can also check in the *.</a:t>
            </a:r>
            <a:r>
              <a:rPr lang="en-US" sz="2900" dirty="0" err="1" smtClean="0">
                <a:sym typeface="Wingdings" panose="05000000000000000000" pitchFamily="2" charset="2"/>
              </a:rPr>
              <a:t>pcapng</a:t>
            </a:r>
            <a:r>
              <a:rPr lang="en-US" sz="2900" dirty="0" smtClean="0">
                <a:sym typeface="Wingdings" panose="05000000000000000000" pitchFamily="2" charset="2"/>
              </a:rPr>
              <a:t> to see more packets details.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13541" y="1393371"/>
            <a:ext cx="8683259" cy="234229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81000" y="5257800"/>
            <a:ext cx="8527716" cy="152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400" y="5044440"/>
            <a:ext cx="3048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5199" y="5255408"/>
            <a:ext cx="9401691" cy="1572111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982178" y="5269726"/>
            <a:ext cx="8100861" cy="152731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3423920" y="6441440"/>
            <a:ext cx="81280" cy="2870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509520" y="5875722"/>
            <a:ext cx="137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RST to close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connection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9" name="手繪多邊形 28"/>
          <p:cNvSpPr/>
          <p:nvPr/>
        </p:nvSpPr>
        <p:spPr>
          <a:xfrm>
            <a:off x="7315200" y="4724400"/>
            <a:ext cx="345855" cy="1209040"/>
          </a:xfrm>
          <a:custGeom>
            <a:avLst/>
            <a:gdLst>
              <a:gd name="connsiteX0" fmla="*/ 0 w 345855"/>
              <a:gd name="connsiteY0" fmla="*/ 0 h 1209040"/>
              <a:gd name="connsiteX1" fmla="*/ 345440 w 345855"/>
              <a:gd name="connsiteY1" fmla="*/ 548640 h 1209040"/>
              <a:gd name="connsiteX2" fmla="*/ 71120 w 345855"/>
              <a:gd name="connsiteY2" fmla="*/ 792480 h 1209040"/>
              <a:gd name="connsiteX3" fmla="*/ 101600 w 345855"/>
              <a:gd name="connsiteY3" fmla="*/ 629920 h 1209040"/>
              <a:gd name="connsiteX4" fmla="*/ 325120 w 345855"/>
              <a:gd name="connsiteY4" fmla="*/ 863600 h 1209040"/>
              <a:gd name="connsiteX5" fmla="*/ 152400 w 345855"/>
              <a:gd name="connsiteY5" fmla="*/ 120904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55" h="1209040">
                <a:moveTo>
                  <a:pt x="0" y="0"/>
                </a:moveTo>
                <a:cubicBezTo>
                  <a:pt x="166793" y="208280"/>
                  <a:pt x="333587" y="416560"/>
                  <a:pt x="345440" y="548640"/>
                </a:cubicBezTo>
                <a:cubicBezTo>
                  <a:pt x="357293" y="680720"/>
                  <a:pt x="111760" y="778933"/>
                  <a:pt x="71120" y="792480"/>
                </a:cubicBezTo>
                <a:cubicBezTo>
                  <a:pt x="30480" y="806027"/>
                  <a:pt x="59267" y="618067"/>
                  <a:pt x="101600" y="629920"/>
                </a:cubicBezTo>
                <a:cubicBezTo>
                  <a:pt x="143933" y="641773"/>
                  <a:pt x="316653" y="767080"/>
                  <a:pt x="325120" y="863600"/>
                </a:cubicBezTo>
                <a:cubicBezTo>
                  <a:pt x="333587" y="960120"/>
                  <a:pt x="242993" y="1084580"/>
                  <a:pt x="152400" y="12090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Case Study --- BIP Link Drop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8D677E-4403-4555-B0DB-0311BADD365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6" y="838200"/>
            <a:ext cx="9069313" cy="28482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900" noProof="0" dirty="0" smtClean="0"/>
              <a:t>Link drop in BIP</a:t>
            </a:r>
            <a:r>
              <a:rPr lang="en-US" sz="2900" dirty="0" smtClean="0"/>
              <a:t>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Analysis: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Check ELT log firstly </a:t>
            </a:r>
            <a:r>
              <a:rPr lang="en-US" sz="2900" dirty="0" smtClean="0">
                <a:sym typeface="Wingdings" panose="05000000000000000000" pitchFamily="2" charset="2"/>
              </a:rPr>
              <a:t> find some messages in the stack [</a:t>
            </a:r>
            <a:r>
              <a:rPr lang="en-US" sz="2900" b="1" dirty="0">
                <a:solidFill>
                  <a:srgbClr val="C00000"/>
                </a:solidFill>
                <a:sym typeface="Wingdings" panose="05000000000000000000" pitchFamily="2" charset="2"/>
              </a:rPr>
              <a:t>m</a:t>
            </a:r>
            <a:r>
              <a:rPr lang="en-US" sz="2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ap in table</a:t>
            </a:r>
            <a:r>
              <a:rPr lang="en-US" sz="2900" dirty="0" smtClean="0">
                <a:sym typeface="Wingdings" panose="05000000000000000000" pitchFamily="2" charset="2"/>
              </a:rPr>
              <a:t>].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We see a message that “connection reset by foreign host”.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sym typeface="Wingdings" panose="05000000000000000000" pitchFamily="2" charset="2"/>
              </a:rPr>
              <a:t>You can also check in the *.</a:t>
            </a:r>
            <a:r>
              <a:rPr lang="en-US" sz="2900" dirty="0" err="1">
                <a:sym typeface="Wingdings" panose="05000000000000000000" pitchFamily="2" charset="2"/>
              </a:rPr>
              <a:t>pacpng</a:t>
            </a:r>
            <a:r>
              <a:rPr lang="en-US" sz="2900" dirty="0">
                <a:sym typeface="Wingdings" panose="05000000000000000000" pitchFamily="2" charset="2"/>
              </a:rPr>
              <a:t> to see more packets details.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Got RST packet from BIP server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itchFamily="2" charset="2"/>
              </a:rPr>
              <a:t>Might need to cooperate with BIP to check why server sends this packet.</a:t>
            </a:r>
          </a:p>
          <a:p>
            <a:pPr marL="1657350" lvl="3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Such as wrong BIP data, any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fail,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…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479" y="3729443"/>
            <a:ext cx="7062281" cy="1756957"/>
          </a:xfrm>
          <a:prstGeom prst="rect">
            <a:avLst/>
          </a:prstGeom>
        </p:spPr>
      </p:pic>
      <p:sp>
        <p:nvSpPr>
          <p:cNvPr id="19" name="圓角矩形 18"/>
          <p:cNvSpPr/>
          <p:nvPr/>
        </p:nvSpPr>
        <p:spPr>
          <a:xfrm>
            <a:off x="291829" y="5320329"/>
            <a:ext cx="6272719" cy="14007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229" y="5106969"/>
            <a:ext cx="3048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387" y="5638800"/>
            <a:ext cx="8673613" cy="1196502"/>
          </a:xfrm>
          <a:prstGeom prst="rect">
            <a:avLst/>
          </a:prstGeom>
        </p:spPr>
      </p:pic>
      <p:sp>
        <p:nvSpPr>
          <p:cNvPr id="24" name="圓角矩形 23"/>
          <p:cNvSpPr/>
          <p:nvPr/>
        </p:nvSpPr>
        <p:spPr>
          <a:xfrm>
            <a:off x="403430" y="6569074"/>
            <a:ext cx="8740570" cy="28892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57714" y="6378633"/>
            <a:ext cx="304800" cy="3048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Case Study --- BIP Timeout to Disconnect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40BC7-E96A-40D3-A2E1-785B7D2C90E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0" y="990600"/>
            <a:ext cx="8988357" cy="2590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sz="2900" noProof="0" dirty="0" smtClean="0"/>
              <a:t>Cannot setup socket connection </a:t>
            </a:r>
            <a:r>
              <a:rPr lang="en-US" sz="2900" noProof="0" dirty="0" smtClean="0">
                <a:sym typeface="Wingdings" panose="05000000000000000000" pitchFamily="2" charset="2"/>
              </a:rPr>
              <a:t> BIP timeout to disconnect</a:t>
            </a:r>
            <a:r>
              <a:rPr lang="en-US" sz="2900" noProof="0" dirty="0" smtClean="0"/>
              <a:t> </a:t>
            </a:r>
            <a:r>
              <a:rPr lang="en-US" sz="2900" noProof="0" dirty="0" smtClean="0">
                <a:sym typeface="Wingdings" panose="05000000000000000000" pitchFamily="2" charset="2"/>
              </a:rPr>
              <a:t> test case fail [CMCC].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Analysis: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Check ELT log firstly </a:t>
            </a:r>
            <a:r>
              <a:rPr lang="en-US" sz="2900" dirty="0" smtClean="0">
                <a:sym typeface="Wingdings" panose="05000000000000000000" pitchFamily="2" charset="2"/>
              </a:rPr>
              <a:t> continue sending packets in ELT 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Convert to *</a:t>
            </a:r>
            <a:r>
              <a:rPr lang="en-US" sz="2900" dirty="0" err="1" smtClean="0">
                <a:sym typeface="Wingdings" panose="05000000000000000000" pitchFamily="2" charset="2"/>
              </a:rPr>
              <a:t>pcapng</a:t>
            </a:r>
            <a:r>
              <a:rPr lang="en-US" sz="2900" dirty="0" smtClean="0">
                <a:sym typeface="Wingdings" panose="05000000000000000000" pitchFamily="2" charset="2"/>
              </a:rPr>
              <a:t>  Find that the packets are all SYN packets.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TCP three handshake: SYN, SYN+ACK, ACK.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No receive </a:t>
            </a:r>
            <a:r>
              <a:rPr lang="en-US" sz="2900" dirty="0">
                <a:sym typeface="Wingdings" panose="05000000000000000000" pitchFamily="2" charset="2"/>
              </a:rPr>
              <a:t>SYN+ACK </a:t>
            </a:r>
            <a:r>
              <a:rPr lang="en-US" sz="2900" dirty="0" smtClean="0">
                <a:sym typeface="Wingdings" panose="05000000000000000000" pitchFamily="2" charset="2"/>
              </a:rPr>
              <a:t>from server.</a:t>
            </a:r>
          </a:p>
          <a:p>
            <a:pPr marL="1657350" lvl="3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 Server not response or </a:t>
            </a:r>
            <a:r>
              <a:rPr lang="en-US" sz="2900" dirty="0" err="1" smtClean="0">
                <a:sym typeface="Wingdings" panose="05000000000000000000" pitchFamily="2" charset="2"/>
              </a:rPr>
              <a:t>IPCore</a:t>
            </a:r>
            <a:r>
              <a:rPr lang="en-US" sz="2900" dirty="0" smtClean="0">
                <a:sym typeface="Wingdings" panose="05000000000000000000" pitchFamily="2" charset="2"/>
              </a:rPr>
              <a:t> not send/receive [</a:t>
            </a:r>
            <a:r>
              <a:rPr lang="en-US" sz="2900" b="1" dirty="0" smtClean="0">
                <a:sym typeface="Wingdings" panose="05000000000000000000" pitchFamily="2" charset="2"/>
              </a:rPr>
              <a:t>advanced checking</a:t>
            </a:r>
            <a:r>
              <a:rPr lang="en-US" sz="2900" dirty="0" smtClean="0">
                <a:sym typeface="Wingdings" panose="05000000000000000000" pitchFamily="2" charset="2"/>
              </a:rPr>
              <a:t>].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750" y="3351787"/>
            <a:ext cx="8170050" cy="2407798"/>
          </a:xfrm>
          <a:prstGeom prst="rect">
            <a:avLst/>
          </a:prstGeom>
        </p:spPr>
      </p:pic>
      <p:sp>
        <p:nvSpPr>
          <p:cNvPr id="8" name="左大括弧 7"/>
          <p:cNvSpPr/>
          <p:nvPr/>
        </p:nvSpPr>
        <p:spPr>
          <a:xfrm>
            <a:off x="808814" y="3518778"/>
            <a:ext cx="181785" cy="454903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0" y="3442578"/>
            <a:ext cx="88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Establish 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PDN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左大括弧 11"/>
          <p:cNvSpPr/>
          <p:nvPr/>
        </p:nvSpPr>
        <p:spPr>
          <a:xfrm>
            <a:off x="825463" y="4140672"/>
            <a:ext cx="158651" cy="55353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0" y="4204578"/>
            <a:ext cx="92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send one 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packet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816919" y="4742843"/>
            <a:ext cx="158651" cy="55353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左大括弧 27"/>
          <p:cNvSpPr/>
          <p:nvPr/>
        </p:nvSpPr>
        <p:spPr>
          <a:xfrm>
            <a:off x="816919" y="5313868"/>
            <a:ext cx="158651" cy="55353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3893358"/>
            <a:ext cx="7276410" cy="2675717"/>
          </a:xfrm>
          <a:prstGeom prst="rect">
            <a:avLst/>
          </a:prstGeom>
        </p:spPr>
      </p:pic>
      <p:sp>
        <p:nvSpPr>
          <p:cNvPr id="13" name="左大括弧 12"/>
          <p:cNvSpPr/>
          <p:nvPr/>
        </p:nvSpPr>
        <p:spPr>
          <a:xfrm>
            <a:off x="2438400" y="4047178"/>
            <a:ext cx="76200" cy="64932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/>
          <a:lstStyle/>
          <a:p>
            <a:r>
              <a:rPr lang="en-US" altLang="zh-TW" dirty="0" smtClean="0"/>
              <a:t>Modules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Interact with TCP/IP Stack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3376F-93A8-48DF-A7B1-107FC54BE43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230124476"/>
              </p:ext>
            </p:extLst>
          </p:nvPr>
        </p:nvGraphicFramePr>
        <p:xfrm>
          <a:off x="1219200" y="1981200"/>
          <a:ext cx="5834270" cy="362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77748" y="200439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Logging and debugging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8848" y="295112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Handling PDN in MD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5715" y="5274114"/>
            <a:ext cx="320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MD networking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379509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path &amp; filter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03683" y="465666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 OS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Case Study </a:t>
            </a:r>
            <a:r>
              <a:rPr lang="en-US" altLang="zh-TW" dirty="0" smtClean="0"/>
              <a:t>--- BIP Link Drop (1/2)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139EC-A8D2-46D0-BCF6-436A5F5BF1D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1544" y="928546"/>
            <a:ext cx="8820149" cy="3048000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Issue:</a:t>
            </a:r>
          </a:p>
          <a:p>
            <a:pPr lvl="1">
              <a:buSzTx/>
              <a:buFont typeface="Arial"/>
              <a:buChar char="–"/>
              <a:defRPr/>
            </a:pPr>
            <a:r>
              <a:rPr lang="en-US" sz="2900" dirty="0" smtClean="0"/>
              <a:t>Socket will disconnect unexpectedly.</a:t>
            </a:r>
            <a:endParaRPr lang="en-US" sz="2900" dirty="0"/>
          </a:p>
          <a:p>
            <a:pPr lvl="0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Analysis:</a:t>
            </a:r>
          </a:p>
          <a:p>
            <a:pPr lvl="1">
              <a:buFont typeface="Arial"/>
              <a:buChar char="–"/>
              <a:defRPr/>
            </a:pPr>
            <a:r>
              <a:rPr lang="en-US" sz="2900" dirty="0"/>
              <a:t>Check ELT log </a:t>
            </a:r>
            <a:r>
              <a:rPr lang="en-US" sz="2900" dirty="0" smtClean="0"/>
              <a:t>firstly:</a:t>
            </a:r>
          </a:p>
          <a:p>
            <a:pPr lvl="2"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Got -257 in BIP NET MGR </a:t>
            </a:r>
            <a:r>
              <a:rPr lang="en-US" sz="2900" dirty="0">
                <a:sym typeface="Wingdings" panose="05000000000000000000" pitchFamily="2" charset="2"/>
              </a:rPr>
              <a:t>[</a:t>
            </a:r>
            <a:r>
              <a:rPr lang="en-US" sz="2900" b="1" dirty="0">
                <a:solidFill>
                  <a:srgbClr val="C00000"/>
                </a:solidFill>
                <a:sym typeface="Wingdings" panose="05000000000000000000" pitchFamily="2" charset="2"/>
              </a:rPr>
              <a:t>map </a:t>
            </a:r>
            <a:r>
              <a:rPr lang="en-US" sz="2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to </a:t>
            </a:r>
            <a:r>
              <a:rPr lang="en-US" sz="2900" b="1" dirty="0">
                <a:solidFill>
                  <a:srgbClr val="C00000"/>
                </a:solidFill>
                <a:sym typeface="Wingdings" panose="05000000000000000000" pitchFamily="2" charset="2"/>
              </a:rPr>
              <a:t>table</a:t>
            </a:r>
            <a:r>
              <a:rPr lang="en-US" sz="2900" dirty="0" smtClean="0">
                <a:sym typeface="Wingdings" panose="05000000000000000000" pitchFamily="2" charset="2"/>
              </a:rPr>
              <a:t>]  -257 means </a:t>
            </a:r>
            <a:r>
              <a:rPr lang="en-US" sz="2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NAL_NOT_CONNECTED</a:t>
            </a:r>
            <a:r>
              <a:rPr lang="en-US" sz="2900" dirty="0" smtClean="0">
                <a:sym typeface="Wingdings" panose="05000000000000000000" pitchFamily="2" charset="2"/>
              </a:rPr>
              <a:t>. (no connection)</a:t>
            </a:r>
          </a:p>
          <a:p>
            <a:pPr marL="1200150" lvl="2" indent="-285750"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And PDN is disconnected later.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073498"/>
            <a:ext cx="8560310" cy="255841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381000" y="5531147"/>
            <a:ext cx="8527716" cy="152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39949" y="5337243"/>
            <a:ext cx="3048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381000" y="6268063"/>
            <a:ext cx="8527716" cy="30101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3192" y="6172766"/>
            <a:ext cx="3048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4286655"/>
            <a:ext cx="9704379" cy="1360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Case Study --- </a:t>
            </a:r>
            <a:r>
              <a:rPr lang="en-US" altLang="zh-TW" dirty="0" smtClean="0"/>
              <a:t>BIP Link Drop (2/2)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4CFF8-2519-467C-95DE-F2EEBECCBDE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1544" y="838200"/>
            <a:ext cx="8820149" cy="3561578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Analysis (</a:t>
            </a:r>
            <a:r>
              <a:rPr lang="en-US" b="1" i="1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’):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Arial"/>
              <a:buChar char="–"/>
              <a:defRPr/>
            </a:pPr>
            <a:r>
              <a:rPr lang="en-US" sz="2900" dirty="0" smtClean="0"/>
              <a:t>Check *.</a:t>
            </a:r>
            <a:r>
              <a:rPr lang="en-US" sz="2900" dirty="0" err="1" smtClean="0"/>
              <a:t>pcapng</a:t>
            </a:r>
            <a:r>
              <a:rPr lang="en-US" sz="2900" dirty="0" smtClean="0"/>
              <a:t>:</a:t>
            </a:r>
          </a:p>
          <a:p>
            <a:pPr marL="1200150" lvl="2" indent="-285750"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Got the FIN packet from server.</a:t>
            </a:r>
          </a:p>
          <a:p>
            <a:pPr marL="1200150" lvl="2" indent="-285750"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 So the connection is closed  disconnect on the socket to BIP.</a:t>
            </a:r>
          </a:p>
          <a:p>
            <a:pPr marL="800100" lvl="1">
              <a:buFont typeface="Arial"/>
              <a:buChar char="–"/>
              <a:defRPr/>
            </a:pPr>
            <a:r>
              <a:rPr lang="en-US" sz="2900" dirty="0" smtClean="0">
                <a:sym typeface="Wingdings" panose="05000000000000000000" pitchFamily="2" charset="2"/>
              </a:rPr>
              <a:t>Cooperate with BIP to find that the BIP server might close the connection after1minute.</a:t>
            </a:r>
          </a:p>
          <a:p>
            <a:pPr marL="1200150" lvl="2">
              <a:buFont typeface="Arial"/>
              <a:buChar char="–"/>
              <a:defRPr/>
            </a:pPr>
            <a:r>
              <a:rPr lang="en-US" sz="2500" dirty="0" smtClean="0">
                <a:sym typeface="Wingdings" panose="05000000000000000000" pitchFamily="2" charset="2"/>
              </a:rPr>
              <a:t> FIN packet.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-40807" y="4881569"/>
            <a:ext cx="8237751" cy="437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-40807" y="4690592"/>
            <a:ext cx="304800" cy="304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932" y="4834104"/>
            <a:ext cx="5298517" cy="164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圓角矩形 16"/>
          <p:cNvSpPr/>
          <p:nvPr/>
        </p:nvSpPr>
        <p:spPr>
          <a:xfrm>
            <a:off x="3477664" y="5573139"/>
            <a:ext cx="1066773" cy="2034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圓角矩形 17"/>
          <p:cNvSpPr/>
          <p:nvPr/>
        </p:nvSpPr>
        <p:spPr>
          <a:xfrm>
            <a:off x="3477664" y="6120588"/>
            <a:ext cx="1066773" cy="2034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Case Study --- BIP Server Not Response (1/2)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8D953-1118-49D8-A102-927B7D684522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6" y="1033607"/>
            <a:ext cx="9069313" cy="247159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/>
              <a:t>BIP server does not response after we send packet</a:t>
            </a:r>
            <a:r>
              <a:rPr lang="en-US" sz="2900" dirty="0">
                <a:sym typeface="Wingdings" panose="05000000000000000000" pitchFamily="2" charset="2"/>
              </a:rPr>
              <a:t>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sym typeface="Wingdings" panose="05000000000000000000" pitchFamily="2" charset="2"/>
              </a:rPr>
              <a:t>IT3 + 8475 instrument GCF testing.</a:t>
            </a:r>
            <a:endParaRPr lang="en-US" sz="2900" dirty="0"/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Analysis: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Extension from the first case.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Stack retries </a:t>
            </a:r>
            <a:r>
              <a:rPr lang="en-US" sz="2900" b="1" u="sng" dirty="0" smtClean="0">
                <a:solidFill>
                  <a:srgbClr val="C00000"/>
                </a:solidFill>
                <a:sym typeface="Wingdings" panose="05000000000000000000" pitchFamily="2" charset="2"/>
              </a:rPr>
              <a:t>5</a:t>
            </a:r>
            <a:r>
              <a:rPr lang="en-US" sz="2900" dirty="0" smtClean="0">
                <a:sym typeface="Wingdings" panose="05000000000000000000" pitchFamily="2" charset="2"/>
              </a:rPr>
              <a:t> times, then closing the connection.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57" y="3677509"/>
            <a:ext cx="8683259" cy="234229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199" y="5255408"/>
            <a:ext cx="9401691" cy="1572111"/>
          </a:xfrm>
          <a:prstGeom prst="rect">
            <a:avLst/>
          </a:prstGeom>
        </p:spPr>
      </p:pic>
      <p:sp>
        <p:nvSpPr>
          <p:cNvPr id="21" name="圓角矩形 20"/>
          <p:cNvSpPr/>
          <p:nvPr/>
        </p:nvSpPr>
        <p:spPr>
          <a:xfrm>
            <a:off x="982178" y="5269726"/>
            <a:ext cx="8100861" cy="152731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Case Study --- BIP Server Not Response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06BF4-4F9A-43B5-BC97-FB02EB6A9B87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43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0" y="1372563"/>
            <a:ext cx="5638800" cy="3275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Analysis (</a:t>
            </a:r>
            <a:r>
              <a:rPr lang="en-US" sz="3200" b="1" i="1" dirty="0" err="1" smtClean="0">
                <a:solidFill>
                  <a:schemeClr val="accent4">
                    <a:lumMod val="75000"/>
                  </a:schemeClr>
                </a:solidFill>
              </a:rPr>
              <a:t>Cont</a:t>
            </a:r>
            <a:r>
              <a:rPr lang="en-US" sz="3200" b="1" i="1" dirty="0" smtClean="0">
                <a:solidFill>
                  <a:schemeClr val="accent4">
                    <a:lumMod val="75000"/>
                  </a:schemeClr>
                </a:solidFill>
              </a:rPr>
              <a:t>’):</a:t>
            </a:r>
            <a:endParaRPr lang="en-US" sz="32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 smtClean="0"/>
              <a:t>Compare with PASS log, the MD stack might send the packets </a:t>
            </a:r>
            <a:r>
              <a:rPr lang="en-US" sz="2900" b="1" dirty="0" smtClean="0">
                <a:solidFill>
                  <a:srgbClr val="FF0000"/>
                </a:solidFill>
              </a:rPr>
              <a:t>without PSH BIT</a:t>
            </a:r>
            <a:r>
              <a:rPr lang="en-US" sz="2900" dirty="0" smtClean="0"/>
              <a:t>.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For the instrument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testing, it seems we need to add PSH BIT for the testing.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Final solution</a:t>
            </a:r>
            <a:r>
              <a:rPr lang="en-US" sz="2900" dirty="0" smtClean="0">
                <a:sym typeface="Wingdings" pitchFamily="2" charset="2"/>
              </a:rPr>
              <a:t>:</a:t>
            </a:r>
            <a:endParaRPr kumimoji="0" lang="en-US" sz="29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noProof="0" dirty="0" smtClean="0">
                <a:sym typeface="Wingdings" pitchFamily="2" charset="2"/>
              </a:rPr>
              <a:t>Add PSH BIT to the last packet. </a:t>
            </a:r>
          </a:p>
          <a:p>
            <a:pPr marL="1200150" lvl="2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kumimoji="0" lang="en-US" sz="29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Or</a:t>
            </a:r>
            <a:r>
              <a:rPr kumimoji="0" lang="en-US" sz="29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TCP_NODELAY option.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8908" y="2133600"/>
            <a:ext cx="6586892" cy="4358312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756" y="4113837"/>
            <a:ext cx="3686175" cy="271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9"/>
          <p:cNvSpPr/>
          <p:nvPr/>
        </p:nvSpPr>
        <p:spPr>
          <a:xfrm>
            <a:off x="3155156" y="5333037"/>
            <a:ext cx="438150" cy="4191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0"/>
          <p:cNvSpPr/>
          <p:nvPr/>
        </p:nvSpPr>
        <p:spPr>
          <a:xfrm>
            <a:off x="745331" y="5313987"/>
            <a:ext cx="1209675" cy="238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圓角矩形 21"/>
          <p:cNvSpPr/>
          <p:nvPr/>
        </p:nvSpPr>
        <p:spPr>
          <a:xfrm>
            <a:off x="5753937" y="4503097"/>
            <a:ext cx="1716906" cy="1953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Issue Type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5F2371-6418-44A0-B2CD-924265674E96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8100" y="914399"/>
            <a:ext cx="8820149" cy="551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32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•"/>
              <a:defRPr sz="2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▪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List:</a:t>
            </a:r>
          </a:p>
          <a:p>
            <a:pPr lvl="1"/>
            <a:r>
              <a:rPr lang="en-US" sz="2500" dirty="0" smtClean="0"/>
              <a:t>PDN does not be established.</a:t>
            </a:r>
          </a:p>
          <a:p>
            <a:pPr lvl="2"/>
            <a:r>
              <a:rPr lang="en-US" sz="2100" dirty="0" smtClean="0"/>
              <a:t>MD interface is not up.</a:t>
            </a:r>
          </a:p>
          <a:p>
            <a:pPr lvl="1"/>
            <a:r>
              <a:rPr lang="en-US" sz="2500" dirty="0"/>
              <a:t>Socket parameters are incorrect</a:t>
            </a:r>
            <a:r>
              <a:rPr lang="en-US" sz="2500" dirty="0" smtClean="0"/>
              <a:t>.</a:t>
            </a:r>
          </a:p>
          <a:p>
            <a:pPr lvl="1"/>
            <a:r>
              <a:rPr lang="en-US" sz="2500" dirty="0" smtClean="0"/>
              <a:t>Filter is configured wrong.</a:t>
            </a:r>
          </a:p>
          <a:p>
            <a:pPr lvl="2"/>
            <a:r>
              <a:rPr lang="en-US" sz="2100" dirty="0" smtClean="0"/>
              <a:t>No downlink packets.</a:t>
            </a:r>
          </a:p>
          <a:p>
            <a:pPr lvl="1"/>
            <a:r>
              <a:rPr lang="en-US" sz="2500" dirty="0" smtClean="0"/>
              <a:t>Cannot send out packets.</a:t>
            </a:r>
          </a:p>
          <a:p>
            <a:pPr lvl="2"/>
            <a:r>
              <a:rPr lang="en-US" sz="2100" dirty="0" smtClean="0"/>
              <a:t>GPD buffer full…</a:t>
            </a:r>
          </a:p>
          <a:p>
            <a:pPr lvl="1"/>
            <a:r>
              <a:rPr lang="en-US" sz="2500" dirty="0" smtClean="0"/>
              <a:t>Most issues are TCP cases:</a:t>
            </a:r>
          </a:p>
          <a:p>
            <a:pPr lvl="2"/>
            <a:r>
              <a:rPr lang="en-US" sz="2100" dirty="0" smtClean="0"/>
              <a:t>Cannot connect to server.</a:t>
            </a:r>
            <a:endParaRPr lang="en-US" sz="2100" dirty="0"/>
          </a:p>
          <a:p>
            <a:pPr lvl="2"/>
            <a:r>
              <a:rPr lang="en-US" sz="2100" dirty="0" smtClean="0"/>
              <a:t>Socket disconnection by server or local. (BIP link drop)</a:t>
            </a:r>
          </a:p>
          <a:p>
            <a:pPr lvl="2"/>
            <a:r>
              <a:rPr lang="en-US" sz="2100" dirty="0" smtClean="0"/>
              <a:t>…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085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MD TCPIP Stack Debugging Guide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Reference Documents [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Updating</a:t>
            </a:r>
            <a:r>
              <a:rPr lang="en-US" altLang="zh-TW" dirty="0" smtClean="0"/>
              <a:t>]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EE166-329D-4401-9A17-88A9ED51658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34047" y="1409518"/>
            <a:ext cx="8954310" cy="514368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NAL programming guide: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3"/>
              </a:rPr>
              <a:t>http://mtkteams.mediatek.inc/sites/WCT/Project/MT6293_MT6295/MT6293/Shared%20Documents/SW/35_Workshop/New_Features_SE7-D1/Day_2/MD_TCPIP/Gen93_NAL_Programming_Guide.docx?Web=1</a:t>
            </a:r>
            <a:endParaRPr lang="en-US" sz="2900" dirty="0"/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NAL FAQ: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4"/>
              </a:rPr>
              <a:t>http://mtkteams.mediatek.inc/sites/WCT/Project/MT6293_MT6295/MT6293/Shared%20Documents/SW/35_Workshop/New_Features_SE7-D1/Day_2/MD_TCPIP/Gen93_NAL_FAQ.docx?Web=1</a:t>
            </a:r>
            <a:endParaRPr lang="en-US" sz="2900" dirty="0"/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NAL function return errors: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5"/>
              </a:rPr>
              <a:t>http://mtkteams.mediatek.inc/sites/WCT/Project/MT6293_MT6295/MT6293/Shared%20Documents/SW/35_Workshop/New_Features_SE7-D1/Day_2/MD_TCPIP/NAL%20function%20return%20error%20code%20list.xlsx</a:t>
            </a:r>
            <a:endParaRPr lang="en-US" sz="2900" dirty="0"/>
          </a:p>
          <a:p>
            <a:pPr marL="342900" lvl="0" indent="-342900" defTabSz="4572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TCP/IP stack errors: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900" dirty="0">
                <a:hlinkClick r:id="rId6"/>
              </a:rPr>
              <a:t>http://mtkteams.mediatek.inc/sites/WCT/Project/MT6293_MT6295/MT6293/Shared%20Documents/SW/35_Workshop/New_Features_SE7-D1/Day_2/MD_TCPIP/MD%20TCPIP%20stack%20error%20message%20list.xlsx?Web=1</a:t>
            </a:r>
            <a:endParaRPr lang="en-US" sz="2900" dirty="0"/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  <a:defRPr/>
            </a:pPr>
            <a:endParaRPr lang="en-US" sz="2900" dirty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lang="en-US" sz="29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607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MD TCPIP Stack Debugging Guide</a:t>
            </a:r>
            <a:br>
              <a:rPr lang="en-US" altLang="zh-TW" dirty="0"/>
            </a:br>
            <a:r>
              <a:rPr lang="en-US" altLang="zh-TW" dirty="0"/>
              <a:t>- </a:t>
            </a:r>
            <a:r>
              <a:rPr lang="en-US" altLang="zh-TW" dirty="0" smtClean="0"/>
              <a:t>Contact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99D88-1380-442F-9BA4-0C7D67650A2E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4228"/>
              </p:ext>
            </p:extLst>
          </p:nvPr>
        </p:nvGraphicFramePr>
        <p:xfrm>
          <a:off x="1524000" y="1828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Christine-PL</a:t>
                      </a:r>
                      <a:r>
                        <a:rPr lang="en-US" baseline="0" dirty="0" smtClean="0"/>
                        <a:t> Tsai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TCP/IP</a:t>
                      </a:r>
                      <a:r>
                        <a:rPr lang="en-US" baseline="0" dirty="0" smtClean="0"/>
                        <a:t>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Crilit Tu</a:t>
                      </a:r>
                      <a:r>
                        <a:rPr lang="en-US" baseline="0" dirty="0" smtClean="0"/>
                        <a:t> / I-Chih Lu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Content Placeholder 5"/>
          <p:cNvSpPr txBox="1">
            <a:spLocks/>
          </p:cNvSpPr>
          <p:nvPr/>
        </p:nvSpPr>
        <p:spPr>
          <a:xfrm>
            <a:off x="189690" y="1176685"/>
            <a:ext cx="8954310" cy="6521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TCP/IP stack: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1966"/>
              </p:ext>
            </p:extLst>
          </p:nvPr>
        </p:nvGraphicFramePr>
        <p:xfrm>
          <a:off x="1524000" y="3928715"/>
          <a:ext cx="609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BIP / BIP NET 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r>
                        <a:rPr lang="en-US" baseline="0" dirty="0" smtClean="0"/>
                        <a:t> Huang / </a:t>
                      </a:r>
                      <a:r>
                        <a:rPr lang="en-US" baseline="0" dirty="0" err="1" smtClean="0"/>
                        <a:t>Actory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D2NA / D2CM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Verit</a:t>
                      </a:r>
                      <a:r>
                        <a:rPr lang="en-US" baseline="0" dirty="0" smtClean="0"/>
                        <a:t> Chen / Chia-Yu Ku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Hsu /</a:t>
                      </a:r>
                      <a:r>
                        <a:rPr lang="en-US" baseline="0" dirty="0" smtClean="0"/>
                        <a:t> Bo-Kai Huang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5"/>
          <p:cNvSpPr txBox="1">
            <a:spLocks/>
          </p:cNvSpPr>
          <p:nvPr/>
        </p:nvSpPr>
        <p:spPr>
          <a:xfrm>
            <a:off x="189690" y="3310285"/>
            <a:ext cx="8954310" cy="6521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modules:</a:t>
            </a:r>
          </a:p>
        </p:txBody>
      </p:sp>
    </p:spTree>
    <p:extLst>
      <p:ext uri="{BB962C8B-B14F-4D97-AF65-F5344CB8AC3E}">
        <p14:creationId xmlns:p14="http://schemas.microsoft.com/office/powerpoint/2010/main" val="24246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 &amp; 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02EF6-B0CE-43A5-95F6-8768BAC757C0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47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DC03E-C6F9-41E9-9068-FBB7D5D46C1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00" y="44624"/>
            <a:ext cx="89154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MD TCP/IP </a:t>
            </a:r>
            <a:r>
              <a:rPr lang="en-US" altLang="zh-TW" sz="4400" b="1" spc="-150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Architecture</a:t>
            </a:r>
            <a:endParaRPr kumimoji="0" lang="en-US" sz="4400" b="1" i="0" u="none" strike="noStrike" kern="1200" cap="none" spc="-15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7" name="Rounded Rectangle 7"/>
          <p:cNvSpPr/>
          <p:nvPr/>
        </p:nvSpPr>
        <p:spPr>
          <a:xfrm>
            <a:off x="7035105" y="1760920"/>
            <a:ext cx="1857375" cy="13525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Rounded Rectangle 8"/>
          <p:cNvSpPr/>
          <p:nvPr/>
        </p:nvSpPr>
        <p:spPr>
          <a:xfrm>
            <a:off x="1043608" y="1988840"/>
            <a:ext cx="5472609" cy="288032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9" name="Rounded Rectangle 9"/>
          <p:cNvSpPr/>
          <p:nvPr/>
        </p:nvSpPr>
        <p:spPr>
          <a:xfrm>
            <a:off x="3785297" y="5445224"/>
            <a:ext cx="2047874" cy="7200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IPCore</a:t>
            </a:r>
            <a:endParaRPr lang="en-US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Rounded Rectangle 11"/>
          <p:cNvSpPr/>
          <p:nvPr/>
        </p:nvSpPr>
        <p:spPr>
          <a:xfrm>
            <a:off x="1470720" y="2916203"/>
            <a:ext cx="713509" cy="39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TCP</a:t>
            </a:r>
          </a:p>
        </p:txBody>
      </p:sp>
      <p:sp>
        <p:nvSpPr>
          <p:cNvPr id="131" name="Rounded Rectangle 12"/>
          <p:cNvSpPr/>
          <p:nvPr/>
        </p:nvSpPr>
        <p:spPr>
          <a:xfrm>
            <a:off x="2345731" y="2916203"/>
            <a:ext cx="713509" cy="39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UDP</a:t>
            </a:r>
          </a:p>
        </p:txBody>
      </p:sp>
      <p:sp>
        <p:nvSpPr>
          <p:cNvPr id="132" name="Rounded Rectangle 13"/>
          <p:cNvSpPr/>
          <p:nvPr/>
        </p:nvSpPr>
        <p:spPr>
          <a:xfrm>
            <a:off x="3220742" y="2916203"/>
            <a:ext cx="713509" cy="39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ICMP</a:t>
            </a:r>
          </a:p>
        </p:txBody>
      </p:sp>
      <p:sp>
        <p:nvSpPr>
          <p:cNvPr id="133" name="Rounded Rectangle 14"/>
          <p:cNvSpPr/>
          <p:nvPr/>
        </p:nvSpPr>
        <p:spPr>
          <a:xfrm>
            <a:off x="4061520" y="2916203"/>
            <a:ext cx="713509" cy="39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RAW</a:t>
            </a:r>
          </a:p>
        </p:txBody>
      </p:sp>
      <p:sp>
        <p:nvSpPr>
          <p:cNvPr id="134" name="TextBox 15"/>
          <p:cNvSpPr txBox="1"/>
          <p:nvPr/>
        </p:nvSpPr>
        <p:spPr>
          <a:xfrm>
            <a:off x="4899720" y="2831362"/>
            <a:ext cx="4299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sp>
        <p:nvSpPr>
          <p:cNvPr id="135" name="Rounded Rectangle 16"/>
          <p:cNvSpPr/>
          <p:nvPr/>
        </p:nvSpPr>
        <p:spPr>
          <a:xfrm>
            <a:off x="1356419" y="2308848"/>
            <a:ext cx="4447725" cy="35815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NAL (socket, NW utilities)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ounded Rectangle 17"/>
          <p:cNvSpPr/>
          <p:nvPr/>
        </p:nvSpPr>
        <p:spPr>
          <a:xfrm>
            <a:off x="1447800" y="1219200"/>
            <a:ext cx="1371600" cy="57944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Network APP</a:t>
            </a:r>
          </a:p>
        </p:txBody>
      </p:sp>
      <p:sp>
        <p:nvSpPr>
          <p:cNvPr id="137" name="TextBox 18"/>
          <p:cNvSpPr txBox="1"/>
          <p:nvPr/>
        </p:nvSpPr>
        <p:spPr>
          <a:xfrm>
            <a:off x="1669914" y="987623"/>
            <a:ext cx="1008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MD User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9"/>
          <p:cNvSpPr txBox="1"/>
          <p:nvPr/>
        </p:nvSpPr>
        <p:spPr>
          <a:xfrm>
            <a:off x="3111052" y="1660738"/>
            <a:ext cx="14838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TCP/IP stack</a:t>
            </a:r>
            <a:endParaRPr lang="en-US" sz="2000" b="1" dirty="0">
              <a:latin typeface="+mj-lt"/>
            </a:endParaRPr>
          </a:p>
        </p:txBody>
      </p:sp>
      <p:sp>
        <p:nvSpPr>
          <p:cNvPr id="139" name="Rounded Rectangle 20"/>
          <p:cNvSpPr/>
          <p:nvPr/>
        </p:nvSpPr>
        <p:spPr>
          <a:xfrm>
            <a:off x="3800383" y="5436158"/>
            <a:ext cx="1143000" cy="2667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Filter Queue</a:t>
            </a:r>
          </a:p>
        </p:txBody>
      </p:sp>
      <p:sp>
        <p:nvSpPr>
          <p:cNvPr id="140" name="Rounded Rectangle 21"/>
          <p:cNvSpPr/>
          <p:nvPr/>
        </p:nvSpPr>
        <p:spPr>
          <a:xfrm>
            <a:off x="1423095" y="4005064"/>
            <a:ext cx="4381050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3122742" y="51479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latin typeface="+mj-lt"/>
              </a:rPr>
              <a:t>RX</a:t>
            </a:r>
            <a:endParaRPr lang="en-US" sz="1800" b="1" i="1" dirty="0">
              <a:latin typeface="+mj-lt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148064" y="4931876"/>
            <a:ext cx="425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latin typeface="+mj-lt"/>
              </a:rPr>
              <a:t>TX</a:t>
            </a:r>
            <a:endParaRPr lang="en-US" sz="1800" b="1" i="1" dirty="0">
              <a:latin typeface="+mj-lt"/>
            </a:endParaRPr>
          </a:p>
        </p:txBody>
      </p:sp>
      <p:sp>
        <p:nvSpPr>
          <p:cNvPr id="143" name="Rounded Rectangle 24"/>
          <p:cNvSpPr/>
          <p:nvPr/>
        </p:nvSpPr>
        <p:spPr>
          <a:xfrm>
            <a:off x="7376220" y="2024658"/>
            <a:ext cx="942975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D2CM</a:t>
            </a:r>
          </a:p>
        </p:txBody>
      </p:sp>
      <p:sp>
        <p:nvSpPr>
          <p:cNvPr id="144" name="Rounded Rectangle 25"/>
          <p:cNvSpPr/>
          <p:nvPr/>
        </p:nvSpPr>
        <p:spPr>
          <a:xfrm>
            <a:off x="1423095" y="3573016"/>
            <a:ext cx="4381050" cy="4303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STK driver (for </a:t>
            </a:r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IPcore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cxnSp>
        <p:nvCxnSpPr>
          <p:cNvPr id="145" name="Elbow Connector 26"/>
          <p:cNvCxnSpPr>
            <a:endCxn id="146" idx="1"/>
          </p:cNvCxnSpPr>
          <p:nvPr/>
        </p:nvCxnSpPr>
        <p:spPr>
          <a:xfrm>
            <a:off x="5966520" y="4210536"/>
            <a:ext cx="1295400" cy="3429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27"/>
          <p:cNvSpPr/>
          <p:nvPr/>
        </p:nvSpPr>
        <p:spPr>
          <a:xfrm>
            <a:off x="7261920" y="4362936"/>
            <a:ext cx="1171574" cy="381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DHL</a:t>
            </a:r>
          </a:p>
        </p:txBody>
      </p:sp>
      <p:sp>
        <p:nvSpPr>
          <p:cNvPr id="147" name="Rounded Rectangle 28"/>
          <p:cNvSpPr/>
          <p:nvPr/>
        </p:nvSpPr>
        <p:spPr>
          <a:xfrm>
            <a:off x="1582403" y="3176812"/>
            <a:ext cx="932197" cy="54022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STKDEMX</a:t>
            </a:r>
          </a:p>
        </p:txBody>
      </p:sp>
      <p:sp>
        <p:nvSpPr>
          <p:cNvPr id="148" name="Rounded Rectangle 29"/>
          <p:cNvSpPr/>
          <p:nvPr/>
        </p:nvSpPr>
        <p:spPr>
          <a:xfrm>
            <a:off x="2763503" y="3176812"/>
            <a:ext cx="932197" cy="54022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STKEVTD</a:t>
            </a:r>
          </a:p>
        </p:txBody>
      </p:sp>
      <p:sp>
        <p:nvSpPr>
          <p:cNvPr id="149" name="Rounded Rectangle 30"/>
          <p:cNvSpPr/>
          <p:nvPr/>
        </p:nvSpPr>
        <p:spPr>
          <a:xfrm>
            <a:off x="3944603" y="3176812"/>
            <a:ext cx="932197" cy="54022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STKBUF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7317769" y="2643783"/>
            <a:ext cx="4299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sp>
        <p:nvSpPr>
          <p:cNvPr id="151" name="Rounded Rectangle 32"/>
          <p:cNvSpPr/>
          <p:nvPr/>
        </p:nvSpPr>
        <p:spPr>
          <a:xfrm>
            <a:off x="5819751" y="2308848"/>
            <a:ext cx="552449" cy="197788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  <a:alpha val="50000"/>
            </a:schemeClr>
          </a:solidFill>
          <a:ln w="19050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TextBox 33"/>
          <p:cNvSpPr txBox="1"/>
          <p:nvPr/>
        </p:nvSpPr>
        <p:spPr>
          <a:xfrm>
            <a:off x="5891486" y="2832224"/>
            <a:ext cx="461665" cy="84491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STKBRG</a:t>
            </a:r>
            <a:endParaRPr lang="en-US" sz="1800" b="1" dirty="0">
              <a:latin typeface="+mj-lt"/>
            </a:endParaRPr>
          </a:p>
        </p:txBody>
      </p:sp>
      <p:sp>
        <p:nvSpPr>
          <p:cNvPr id="153" name="Rectangle 34"/>
          <p:cNvSpPr/>
          <p:nvPr/>
        </p:nvSpPr>
        <p:spPr>
          <a:xfrm>
            <a:off x="1613595" y="4029560"/>
            <a:ext cx="8001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Rectangle 35"/>
          <p:cNvSpPr/>
          <p:nvPr/>
        </p:nvSpPr>
        <p:spPr>
          <a:xfrm>
            <a:off x="2499420" y="4029560"/>
            <a:ext cx="8001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angle 36"/>
          <p:cNvSpPr/>
          <p:nvPr/>
        </p:nvSpPr>
        <p:spPr>
          <a:xfrm>
            <a:off x="3923928" y="4029560"/>
            <a:ext cx="8001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TextBox 37"/>
          <p:cNvSpPr txBox="1"/>
          <p:nvPr/>
        </p:nvSpPr>
        <p:spPr>
          <a:xfrm>
            <a:off x="4932040" y="3901270"/>
            <a:ext cx="4299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cxnSp>
        <p:nvCxnSpPr>
          <p:cNvPr id="157" name="Curved Connector 38"/>
          <p:cNvCxnSpPr/>
          <p:nvPr/>
        </p:nvCxnSpPr>
        <p:spPr>
          <a:xfrm rot="10800000" flipV="1">
            <a:off x="4823520" y="3243803"/>
            <a:ext cx="1443000" cy="804806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Up-Down Arrow 39"/>
          <p:cNvSpPr/>
          <p:nvPr/>
        </p:nvSpPr>
        <p:spPr>
          <a:xfrm>
            <a:off x="1979712" y="1772816"/>
            <a:ext cx="253008" cy="52920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TextBox 40"/>
          <p:cNvSpPr txBox="1"/>
          <p:nvPr/>
        </p:nvSpPr>
        <p:spPr>
          <a:xfrm>
            <a:off x="1403648" y="200073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latin typeface="+mj-lt"/>
              </a:rPr>
              <a:t>RX</a:t>
            </a:r>
            <a:endParaRPr lang="en-US" sz="1800" b="1" i="1" dirty="0">
              <a:latin typeface="+mj-lt"/>
            </a:endParaRPr>
          </a:p>
        </p:txBody>
      </p:sp>
      <p:sp>
        <p:nvSpPr>
          <p:cNvPr id="160" name="TextBox 41"/>
          <p:cNvSpPr txBox="1"/>
          <p:nvPr/>
        </p:nvSpPr>
        <p:spPr>
          <a:xfrm>
            <a:off x="2346684" y="2000736"/>
            <a:ext cx="425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latin typeface="+mj-lt"/>
              </a:rPr>
              <a:t>TX</a:t>
            </a:r>
            <a:endParaRPr lang="en-US" sz="1800" b="1" i="1" dirty="0">
              <a:latin typeface="+mj-lt"/>
            </a:endParaRPr>
          </a:p>
        </p:txBody>
      </p:sp>
      <p:cxnSp>
        <p:nvCxnSpPr>
          <p:cNvPr id="161" name="Elbow Connector 42"/>
          <p:cNvCxnSpPr>
            <a:endCxn id="143" idx="1"/>
          </p:cNvCxnSpPr>
          <p:nvPr/>
        </p:nvCxnSpPr>
        <p:spPr>
          <a:xfrm flipV="1">
            <a:off x="6266520" y="2215158"/>
            <a:ext cx="1109700" cy="10485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43"/>
          <p:cNvSpPr txBox="1"/>
          <p:nvPr/>
        </p:nvSpPr>
        <p:spPr>
          <a:xfrm>
            <a:off x="7935893" y="1700808"/>
            <a:ext cx="6976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L5/D2</a:t>
            </a:r>
            <a:endParaRPr lang="en-US" sz="1600" b="1" dirty="0">
              <a:latin typeface="+mj-lt"/>
            </a:endParaRPr>
          </a:p>
        </p:txBody>
      </p:sp>
      <p:sp>
        <p:nvSpPr>
          <p:cNvPr id="163" name="Rounded Rectangle 44"/>
          <p:cNvSpPr/>
          <p:nvPr/>
        </p:nvSpPr>
        <p:spPr>
          <a:xfrm>
            <a:off x="7871520" y="2539008"/>
            <a:ext cx="942975" cy="381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D2PM</a:t>
            </a:r>
          </a:p>
        </p:txBody>
      </p:sp>
      <p:cxnSp>
        <p:nvCxnSpPr>
          <p:cNvPr id="164" name="Shape 45"/>
          <p:cNvCxnSpPr>
            <a:stCxn id="155" idx="2"/>
            <a:endCxn id="139" idx="1"/>
          </p:cNvCxnSpPr>
          <p:nvPr/>
        </p:nvCxnSpPr>
        <p:spPr>
          <a:xfrm rot="5400000">
            <a:off x="3420795" y="4666324"/>
            <a:ext cx="1282773" cy="523595"/>
          </a:xfrm>
          <a:prstGeom prst="bentConnector4">
            <a:avLst>
              <a:gd name="adj1" fmla="val 44802"/>
              <a:gd name="adj2" fmla="val 143660"/>
            </a:avLst>
          </a:prstGeom>
          <a:ln w="28575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ounded Rectangle 46"/>
          <p:cNvSpPr/>
          <p:nvPr/>
        </p:nvSpPr>
        <p:spPr>
          <a:xfrm>
            <a:off x="7308304" y="5200392"/>
            <a:ext cx="1171574" cy="381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ELT</a:t>
            </a:r>
          </a:p>
        </p:txBody>
      </p:sp>
      <p:cxnSp>
        <p:nvCxnSpPr>
          <p:cNvPr id="166" name="Straight Arrow Connector 47"/>
          <p:cNvCxnSpPr/>
          <p:nvPr/>
        </p:nvCxnSpPr>
        <p:spPr>
          <a:xfrm flipV="1">
            <a:off x="7884368" y="469633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Oval 48"/>
          <p:cNvSpPr/>
          <p:nvPr/>
        </p:nvSpPr>
        <p:spPr>
          <a:xfrm>
            <a:off x="3419668" y="1219200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8" name="Oval 49"/>
          <p:cNvSpPr/>
          <p:nvPr/>
        </p:nvSpPr>
        <p:spPr>
          <a:xfrm>
            <a:off x="509096" y="1798624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9" name="Oval 50"/>
          <p:cNvSpPr/>
          <p:nvPr/>
        </p:nvSpPr>
        <p:spPr>
          <a:xfrm>
            <a:off x="4788024" y="4941168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0" name="Oval 51"/>
          <p:cNvSpPr/>
          <p:nvPr/>
        </p:nvSpPr>
        <p:spPr>
          <a:xfrm>
            <a:off x="2843808" y="5157192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1" name="Oval 52"/>
          <p:cNvSpPr/>
          <p:nvPr/>
        </p:nvSpPr>
        <p:spPr>
          <a:xfrm>
            <a:off x="6876052" y="3933056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2" name="TextBox 53"/>
          <p:cNvSpPr txBox="1"/>
          <p:nvPr/>
        </p:nvSpPr>
        <p:spPr>
          <a:xfrm>
            <a:off x="3707904" y="129024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Establish PDN</a:t>
            </a:r>
            <a:endParaRPr lang="en-US" sz="1600" i="1" dirty="0"/>
          </a:p>
        </p:txBody>
      </p:sp>
      <p:sp>
        <p:nvSpPr>
          <p:cNvPr id="173" name="Rounded Rectangle 54"/>
          <p:cNvSpPr/>
          <p:nvPr/>
        </p:nvSpPr>
        <p:spPr>
          <a:xfrm>
            <a:off x="4862686" y="3573016"/>
            <a:ext cx="933450" cy="257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routing</a:t>
            </a:r>
          </a:p>
        </p:txBody>
      </p:sp>
      <p:sp>
        <p:nvSpPr>
          <p:cNvPr id="174" name="TextBox 55"/>
          <p:cNvSpPr txBox="1"/>
          <p:nvPr/>
        </p:nvSpPr>
        <p:spPr>
          <a:xfrm>
            <a:off x="7164288" y="39330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Debugging</a:t>
            </a:r>
            <a:endParaRPr lang="en-US" sz="1600" i="1" dirty="0"/>
          </a:p>
        </p:txBody>
      </p:sp>
      <p:sp>
        <p:nvSpPr>
          <p:cNvPr id="175" name="TextBox 56"/>
          <p:cNvSpPr txBox="1"/>
          <p:nvPr/>
        </p:nvSpPr>
        <p:spPr>
          <a:xfrm>
            <a:off x="755576" y="177281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Using NAL API</a:t>
            </a:r>
            <a:endParaRPr lang="en-US" sz="1600" i="1" dirty="0"/>
          </a:p>
        </p:txBody>
      </p:sp>
      <p:cxnSp>
        <p:nvCxnSpPr>
          <p:cNvPr id="176" name="Elbow Connector 57"/>
          <p:cNvCxnSpPr>
            <a:stCxn id="136" idx="3"/>
          </p:cNvCxnSpPr>
          <p:nvPr/>
        </p:nvCxnSpPr>
        <p:spPr>
          <a:xfrm>
            <a:off x="2819400" y="1508925"/>
            <a:ext cx="4200872" cy="407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60"/>
          <p:cNvCxnSpPr/>
          <p:nvPr/>
        </p:nvCxnSpPr>
        <p:spPr>
          <a:xfrm rot="16200000" flipH="1">
            <a:off x="2627784" y="2420888"/>
            <a:ext cx="1656184" cy="1512168"/>
          </a:xfrm>
          <a:prstGeom prst="bentConnector3">
            <a:avLst>
              <a:gd name="adj1" fmla="val 803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61"/>
          <p:cNvCxnSpPr/>
          <p:nvPr/>
        </p:nvCxnSpPr>
        <p:spPr>
          <a:xfrm rot="16200000" flipH="1">
            <a:off x="3959932" y="4257092"/>
            <a:ext cx="144016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62"/>
          <p:cNvCxnSpPr>
            <a:stCxn id="155" idx="2"/>
          </p:cNvCxnSpPr>
          <p:nvPr/>
        </p:nvCxnSpPr>
        <p:spPr>
          <a:xfrm rot="5400000" flipH="1">
            <a:off x="2542957" y="2505715"/>
            <a:ext cx="1865847" cy="1696194"/>
          </a:xfrm>
          <a:prstGeom prst="bentConnector3">
            <a:avLst>
              <a:gd name="adj1" fmla="val 2109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69"/>
          <p:cNvSpPr/>
          <p:nvPr/>
        </p:nvSpPr>
        <p:spPr>
          <a:xfrm>
            <a:off x="762000" y="5536097"/>
            <a:ext cx="1981200" cy="78850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Nucleus OS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Rounded Rectangle 70"/>
          <p:cNvSpPr/>
          <p:nvPr/>
        </p:nvSpPr>
        <p:spPr>
          <a:xfrm>
            <a:off x="762000" y="5506453"/>
            <a:ext cx="1981200" cy="25641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Kernel API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2" name="TextBox 73"/>
          <p:cNvSpPr txBox="1"/>
          <p:nvPr/>
        </p:nvSpPr>
        <p:spPr>
          <a:xfrm>
            <a:off x="7239000" y="914400"/>
            <a:ext cx="15881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TCP/IP KAL tasks</a:t>
            </a:r>
            <a:endParaRPr lang="en-US" sz="1600" b="1" dirty="0">
              <a:latin typeface="+mj-lt"/>
            </a:endParaRPr>
          </a:p>
        </p:txBody>
      </p:sp>
      <p:sp>
        <p:nvSpPr>
          <p:cNvPr id="183" name="Rounded Rectangle 74"/>
          <p:cNvSpPr/>
          <p:nvPr/>
        </p:nvSpPr>
        <p:spPr>
          <a:xfrm>
            <a:off x="6590928" y="986408"/>
            <a:ext cx="504056" cy="21602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4" name="Elbow Connector 81"/>
          <p:cNvCxnSpPr>
            <a:stCxn id="181" idx="0"/>
          </p:cNvCxnSpPr>
          <p:nvPr/>
        </p:nvCxnSpPr>
        <p:spPr>
          <a:xfrm rot="5400000" flipH="1" flipV="1">
            <a:off x="1666374" y="4963027"/>
            <a:ext cx="629653" cy="4572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9" grpId="0" animBg="1"/>
      <p:bldP spid="136" grpId="0" animBg="1"/>
      <p:bldP spid="137" grpId="0"/>
      <p:bldP spid="139" grpId="0" animBg="1"/>
      <p:bldP spid="141" grpId="0"/>
      <p:bldP spid="142" grpId="0"/>
      <p:bldP spid="143" grpId="0" animBg="1"/>
      <p:bldP spid="146" grpId="0" animBg="1"/>
      <p:bldP spid="150" grpId="0"/>
      <p:bldP spid="158" grpId="0" animBg="1"/>
      <p:bldP spid="158" grpId="1" animBg="1"/>
      <p:bldP spid="159" grpId="0"/>
      <p:bldP spid="160" grpId="0"/>
      <p:bldP spid="162" grpId="0"/>
      <p:bldP spid="163" grpId="0" animBg="1"/>
      <p:bldP spid="165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/>
      <p:bldP spid="174" grpId="0"/>
      <p:bldP spid="175" grpId="0"/>
      <p:bldP spid="180" grpId="0" animBg="1"/>
      <p:bldP spid="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76200" y="2743200"/>
            <a:ext cx="8991600" cy="3276600"/>
          </a:xfrm>
          <a:prstGeom prst="roundRect">
            <a:avLst/>
          </a:prstGeom>
          <a:solidFill>
            <a:srgbClr val="CCCC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C83EE9-5E86-49BE-B91D-167799519A61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56316" cy="1134535"/>
          </a:xfrm>
        </p:spPr>
        <p:txBody>
          <a:bodyPr>
            <a:normAutofit/>
          </a:bodyPr>
          <a:lstStyle/>
          <a:p>
            <a:r>
              <a:rPr lang="en-US" altLang="zh-TW" dirty="0"/>
              <a:t>General MD Networking Application Flow</a:t>
            </a:r>
            <a:endParaRPr 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52400" y="4286215"/>
            <a:ext cx="1647217" cy="914400"/>
            <a:chOff x="152400" y="3124200"/>
            <a:chExt cx="1647217" cy="914400"/>
          </a:xfrm>
        </p:grpSpPr>
        <p:sp>
          <p:nvSpPr>
            <p:cNvPr id="2" name="＞形箭號 1"/>
            <p:cNvSpPr/>
            <p:nvPr/>
          </p:nvSpPr>
          <p:spPr>
            <a:xfrm>
              <a:off x="152400" y="3124200"/>
              <a:ext cx="1647217" cy="9144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33400" y="3299298"/>
              <a:ext cx="981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Establish </a:t>
              </a:r>
            </a:p>
            <a:p>
              <a:pPr algn="ctr"/>
              <a:r>
                <a:rPr lang="en-US" sz="1600" b="1" dirty="0" smtClean="0"/>
                <a:t>PDN</a:t>
              </a:r>
              <a:endParaRPr lang="en-US" sz="1600" b="1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7239000" y="4286215"/>
            <a:ext cx="1647217" cy="914400"/>
            <a:chOff x="152400" y="3124200"/>
            <a:chExt cx="1647217" cy="914400"/>
          </a:xfrm>
        </p:grpSpPr>
        <p:sp>
          <p:nvSpPr>
            <p:cNvPr id="29" name="＞形箭號 28"/>
            <p:cNvSpPr/>
            <p:nvPr/>
          </p:nvSpPr>
          <p:spPr>
            <a:xfrm>
              <a:off x="152400" y="3124200"/>
              <a:ext cx="1647217" cy="914400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62840" y="3299298"/>
              <a:ext cx="1123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Disconnect</a:t>
              </a:r>
            </a:p>
            <a:p>
              <a:pPr algn="ctr"/>
              <a:r>
                <a:rPr lang="en-US" sz="1600" b="1" dirty="0" smtClean="0"/>
                <a:t>PDN</a:t>
              </a:r>
              <a:endParaRPr lang="en-US" sz="1600" b="1" dirty="0"/>
            </a:p>
          </p:txBody>
        </p:sp>
      </p:grpSp>
      <p:sp>
        <p:nvSpPr>
          <p:cNvPr id="12" name="左大括弧 11"/>
          <p:cNvSpPr/>
          <p:nvPr/>
        </p:nvSpPr>
        <p:spPr>
          <a:xfrm rot="5400000">
            <a:off x="4186930" y="862802"/>
            <a:ext cx="304800" cy="5428845"/>
          </a:xfrm>
          <a:prstGeom prst="leftBrace">
            <a:avLst>
              <a:gd name="adj1" fmla="val 8333"/>
              <a:gd name="adj2" fmla="val 48535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161441" y="3135868"/>
            <a:ext cx="26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NAL networking interface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219199"/>
            <a:ext cx="8915400" cy="990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One MD network application (e.g., BIP) can setup one or more sockets with different settings.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＞形箭號 44"/>
          <p:cNvSpPr/>
          <p:nvPr/>
        </p:nvSpPr>
        <p:spPr>
          <a:xfrm>
            <a:off x="1524000" y="4709215"/>
            <a:ext cx="1647217" cy="720000"/>
          </a:xfrm>
          <a:prstGeom prst="chevron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Setup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46" name="＞形箭號 45"/>
          <p:cNvSpPr/>
          <p:nvPr/>
        </p:nvSpPr>
        <p:spPr>
          <a:xfrm>
            <a:off x="2916877" y="4709215"/>
            <a:ext cx="1647217" cy="720000"/>
          </a:xfrm>
          <a:prstGeom prst="chevron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Filter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47" name="＞形箭號 46"/>
          <p:cNvSpPr/>
          <p:nvPr/>
        </p:nvSpPr>
        <p:spPr>
          <a:xfrm>
            <a:off x="4309754" y="4709215"/>
            <a:ext cx="1647217" cy="720000"/>
          </a:xfrm>
          <a:prstGeom prst="chevron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Send/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Receive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48" name="＞形箭號 47"/>
          <p:cNvSpPr/>
          <p:nvPr/>
        </p:nvSpPr>
        <p:spPr>
          <a:xfrm>
            <a:off x="5702630" y="4709215"/>
            <a:ext cx="1647217" cy="720000"/>
          </a:xfrm>
          <a:prstGeom prst="chevron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50" name="＞形箭號 49"/>
          <p:cNvSpPr/>
          <p:nvPr/>
        </p:nvSpPr>
        <p:spPr>
          <a:xfrm>
            <a:off x="1524000" y="3861978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Setup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1" name="＞形箭號 50"/>
          <p:cNvSpPr/>
          <p:nvPr/>
        </p:nvSpPr>
        <p:spPr>
          <a:xfrm>
            <a:off x="2916877" y="3861978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Filter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2" name="＞形箭號 51"/>
          <p:cNvSpPr/>
          <p:nvPr/>
        </p:nvSpPr>
        <p:spPr>
          <a:xfrm>
            <a:off x="4309754" y="3861978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Send/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Receive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3" name="＞形箭號 52"/>
          <p:cNvSpPr/>
          <p:nvPr/>
        </p:nvSpPr>
        <p:spPr>
          <a:xfrm>
            <a:off x="5702630" y="3861978"/>
            <a:ext cx="1647217" cy="720000"/>
          </a:xfrm>
          <a:prstGeom prst="chevron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Resource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159585" y="5389602"/>
            <a:ext cx="458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solidFill>
                  <a:schemeClr val="accent4">
                    <a:lumMod val="75000"/>
                  </a:schemeClr>
                </a:solidFill>
              </a:rPr>
              <a:t>…</a:t>
            </a:r>
            <a:endParaRPr lang="en-US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28600" y="2743200"/>
            <a:ext cx="26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MD network applications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553200"/>
            <a:ext cx="1606550" cy="365125"/>
          </a:xfrm>
        </p:spPr>
        <p:txBody>
          <a:bodyPr/>
          <a:lstStyle/>
          <a:p>
            <a:pPr>
              <a:defRPr/>
            </a:pPr>
            <a:fld id="{282A3644-E360-49CA-AF03-3334F30D5E8C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Establishing PDN --- MD Stack Interface</a:t>
            </a:r>
            <a:endParaRPr 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447800" y="1923136"/>
            <a:ext cx="4381050" cy="349112"/>
            <a:chOff x="4648200" y="3505200"/>
            <a:chExt cx="4381050" cy="349112"/>
          </a:xfrm>
        </p:grpSpPr>
        <p:sp>
          <p:nvSpPr>
            <p:cNvPr id="7" name="Rounded Rectangle 26"/>
            <p:cNvSpPr/>
            <p:nvPr/>
          </p:nvSpPr>
          <p:spPr>
            <a:xfrm>
              <a:off x="4648200" y="3505200"/>
              <a:ext cx="4381050" cy="34911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+mj-lt"/>
                </a:rPr>
                <a:t>device</a:t>
              </a:r>
            </a:p>
          </p:txBody>
        </p:sp>
        <p:sp>
          <p:nvSpPr>
            <p:cNvPr id="8" name="Rounded Rectangle 52"/>
            <p:cNvSpPr/>
            <p:nvPr/>
          </p:nvSpPr>
          <p:spPr>
            <a:xfrm>
              <a:off x="4838700" y="3520937"/>
              <a:ext cx="800100" cy="257175"/>
            </a:xfrm>
            <a:prstGeom prst="roundRect">
              <a:avLst/>
            </a:prstGeom>
            <a:solidFill>
              <a:schemeClr val="accent6">
                <a:lumMod val="7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latin typeface="+mj-lt"/>
                </a:rPr>
                <a:t>StkIF</a:t>
              </a:r>
              <a:endParaRPr lang="en-US" sz="1400" b="1" dirty="0" smtClean="0">
                <a:latin typeface="+mj-lt"/>
              </a:endParaRPr>
            </a:p>
          </p:txBody>
        </p:sp>
        <p:sp>
          <p:nvSpPr>
            <p:cNvPr id="9" name="Rounded Rectangle 53"/>
            <p:cNvSpPr/>
            <p:nvPr/>
          </p:nvSpPr>
          <p:spPr>
            <a:xfrm>
              <a:off x="5724525" y="3520937"/>
              <a:ext cx="800100" cy="257175"/>
            </a:xfrm>
            <a:prstGeom prst="roundRect">
              <a:avLst/>
            </a:prstGeom>
            <a:solidFill>
              <a:schemeClr val="accent6">
                <a:lumMod val="7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latin typeface="+mj-lt"/>
                </a:rPr>
                <a:t>StkIF</a:t>
              </a:r>
              <a:endParaRPr lang="en-US" sz="1400" b="1" dirty="0" smtClean="0">
                <a:latin typeface="+mj-lt"/>
              </a:endParaRPr>
            </a:p>
          </p:txBody>
        </p:sp>
        <p:sp>
          <p:nvSpPr>
            <p:cNvPr id="10" name="Rounded Rectangle 54"/>
            <p:cNvSpPr/>
            <p:nvPr/>
          </p:nvSpPr>
          <p:spPr>
            <a:xfrm>
              <a:off x="7210425" y="3520937"/>
              <a:ext cx="800100" cy="257175"/>
            </a:xfrm>
            <a:prstGeom prst="roundRect">
              <a:avLst/>
            </a:prstGeom>
            <a:solidFill>
              <a:schemeClr val="accent6">
                <a:lumMod val="75000"/>
                <a:alpha val="7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latin typeface="+mj-lt"/>
                </a:rPr>
                <a:t>StkIF</a:t>
              </a:r>
              <a:endParaRPr lang="en-US" sz="1400" b="1" dirty="0" smtClean="0">
                <a:latin typeface="+mj-lt"/>
              </a:endParaRPr>
            </a:p>
          </p:txBody>
        </p:sp>
      </p:grpSp>
      <p:sp>
        <p:nvSpPr>
          <p:cNvPr id="12" name="Rounded Rectangle 7"/>
          <p:cNvSpPr/>
          <p:nvPr/>
        </p:nvSpPr>
        <p:spPr>
          <a:xfrm>
            <a:off x="6177950" y="962025"/>
            <a:ext cx="1857375" cy="135255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ounded Rectangle 31"/>
          <p:cNvSpPr/>
          <p:nvPr/>
        </p:nvSpPr>
        <p:spPr>
          <a:xfrm>
            <a:off x="6387500" y="1238250"/>
            <a:ext cx="942975" cy="38100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D2CM</a:t>
            </a:r>
          </a:p>
        </p:txBody>
      </p:sp>
      <p:sp>
        <p:nvSpPr>
          <p:cNvPr id="14" name="TextBox 45"/>
          <p:cNvSpPr txBox="1"/>
          <p:nvPr/>
        </p:nvSpPr>
        <p:spPr>
          <a:xfrm>
            <a:off x="6329049" y="185737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...</a:t>
            </a:r>
            <a:endParaRPr lang="en-US" sz="2400" b="1" dirty="0">
              <a:latin typeface="+mj-lt"/>
            </a:endParaRPr>
          </a:p>
        </p:txBody>
      </p:sp>
      <p:cxnSp>
        <p:nvCxnSpPr>
          <p:cNvPr id="16" name="Elbow Connector 62"/>
          <p:cNvCxnSpPr>
            <a:stCxn id="10" idx="3"/>
          </p:cNvCxnSpPr>
          <p:nvPr/>
        </p:nvCxnSpPr>
        <p:spPr>
          <a:xfrm flipV="1">
            <a:off x="4810125" y="1438277"/>
            <a:ext cx="1605950" cy="6291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63"/>
          <p:cNvSpPr txBox="1"/>
          <p:nvPr/>
        </p:nvSpPr>
        <p:spPr>
          <a:xfrm>
            <a:off x="6730400" y="9144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L5/D2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ounded Rectangle 64"/>
          <p:cNvSpPr/>
          <p:nvPr/>
        </p:nvSpPr>
        <p:spPr>
          <a:xfrm>
            <a:off x="6882800" y="1752600"/>
            <a:ext cx="942975" cy="38100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D2PM</a:t>
            </a:r>
          </a:p>
        </p:txBody>
      </p:sp>
      <p:sp>
        <p:nvSpPr>
          <p:cNvPr id="28" name="Rectangle 44"/>
          <p:cNvSpPr/>
          <p:nvPr/>
        </p:nvSpPr>
        <p:spPr>
          <a:xfrm>
            <a:off x="2953740" y="4178068"/>
            <a:ext cx="1371600" cy="3600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StkIF</a:t>
            </a:r>
            <a:endParaRPr lang="en-US" sz="1600" b="1" dirty="0">
              <a:latin typeface="+mj-lt"/>
            </a:endParaRPr>
          </a:p>
        </p:txBody>
      </p:sp>
      <p:sp>
        <p:nvSpPr>
          <p:cNvPr id="29" name="Rectangle 53"/>
          <p:cNvSpPr/>
          <p:nvPr/>
        </p:nvSpPr>
        <p:spPr>
          <a:xfrm>
            <a:off x="2953740" y="3549552"/>
            <a:ext cx="1371600" cy="3600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StkIF</a:t>
            </a:r>
            <a:endParaRPr lang="en-US" sz="1600" b="1" dirty="0">
              <a:latin typeface="+mj-lt"/>
            </a:endParaRPr>
          </a:p>
        </p:txBody>
      </p:sp>
      <p:sp>
        <p:nvSpPr>
          <p:cNvPr id="30" name="Rectangle 61"/>
          <p:cNvSpPr/>
          <p:nvPr/>
        </p:nvSpPr>
        <p:spPr>
          <a:xfrm>
            <a:off x="5408140" y="3549552"/>
            <a:ext cx="1676400" cy="360000"/>
          </a:xfrm>
          <a:prstGeom prst="rect">
            <a:avLst/>
          </a:prstGeom>
          <a:solidFill>
            <a:srgbClr val="CCCC00">
              <a:alpha val="6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IPv4 PDN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ectangle 62"/>
          <p:cNvSpPr/>
          <p:nvPr/>
        </p:nvSpPr>
        <p:spPr>
          <a:xfrm>
            <a:off x="5408140" y="4178068"/>
            <a:ext cx="1676400" cy="360000"/>
          </a:xfrm>
          <a:prstGeom prst="rect">
            <a:avLst/>
          </a:prstGeom>
          <a:solidFill>
            <a:srgbClr val="CCCC00">
              <a:alpha val="6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IPv6 PDN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>
            <a:stCxn id="29" idx="3"/>
            <a:endCxn id="30" idx="1"/>
          </p:cNvCxnSpPr>
          <p:nvPr/>
        </p:nvCxnSpPr>
        <p:spPr>
          <a:xfrm>
            <a:off x="4325340" y="3729552"/>
            <a:ext cx="10828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8" idx="3"/>
            <a:endCxn id="31" idx="1"/>
          </p:cNvCxnSpPr>
          <p:nvPr/>
        </p:nvCxnSpPr>
        <p:spPr>
          <a:xfrm>
            <a:off x="4325340" y="4358068"/>
            <a:ext cx="10828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537916" y="3429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IPv4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37916" y="402693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IPv6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Rectangle 53"/>
          <p:cNvSpPr/>
          <p:nvPr/>
        </p:nvSpPr>
        <p:spPr>
          <a:xfrm>
            <a:off x="2953740" y="5183944"/>
            <a:ext cx="1371600" cy="3600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StkIF</a:t>
            </a:r>
            <a:endParaRPr lang="en-US" sz="1600" b="1" dirty="0">
              <a:latin typeface="+mj-lt"/>
            </a:endParaRPr>
          </a:p>
        </p:txBody>
      </p:sp>
      <p:sp>
        <p:nvSpPr>
          <p:cNvPr id="44" name="Rectangle 61"/>
          <p:cNvSpPr/>
          <p:nvPr/>
        </p:nvSpPr>
        <p:spPr>
          <a:xfrm>
            <a:off x="5408140" y="4953000"/>
            <a:ext cx="1676400" cy="360000"/>
          </a:xfrm>
          <a:prstGeom prst="rect">
            <a:avLst/>
          </a:prstGeom>
          <a:solidFill>
            <a:srgbClr val="CCCC00">
              <a:alpha val="6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IPv4 PDN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5408140" y="5486400"/>
            <a:ext cx="1676400" cy="360000"/>
          </a:xfrm>
          <a:prstGeom prst="rect">
            <a:avLst/>
          </a:prstGeom>
          <a:solidFill>
            <a:srgbClr val="CCCC00">
              <a:alpha val="6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IPv6 PDN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8" name="直線接點 47"/>
          <p:cNvCxnSpPr>
            <a:stCxn id="43" idx="3"/>
            <a:endCxn id="44" idx="1"/>
          </p:cNvCxnSpPr>
          <p:nvPr/>
        </p:nvCxnSpPr>
        <p:spPr>
          <a:xfrm flipV="1">
            <a:off x="4325340" y="5133000"/>
            <a:ext cx="1082800" cy="2309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43" idx="3"/>
            <a:endCxn id="45" idx="1"/>
          </p:cNvCxnSpPr>
          <p:nvPr/>
        </p:nvCxnSpPr>
        <p:spPr>
          <a:xfrm>
            <a:off x="4325340" y="5363944"/>
            <a:ext cx="1082800" cy="3024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537916" y="49553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IPv4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37916" y="546817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IPv6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6" name="Rectangle 53"/>
          <p:cNvSpPr/>
          <p:nvPr/>
        </p:nvSpPr>
        <p:spPr>
          <a:xfrm>
            <a:off x="2953740" y="6248400"/>
            <a:ext cx="1371600" cy="3600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+mj-lt"/>
              </a:rPr>
              <a:t>StkIF</a:t>
            </a:r>
            <a:endParaRPr lang="en-US" sz="1600" b="1" dirty="0">
              <a:latin typeface="+mj-lt"/>
            </a:endParaRPr>
          </a:p>
        </p:txBody>
      </p:sp>
      <p:sp>
        <p:nvSpPr>
          <p:cNvPr id="57" name="Rectangle 61"/>
          <p:cNvSpPr/>
          <p:nvPr/>
        </p:nvSpPr>
        <p:spPr>
          <a:xfrm>
            <a:off x="5408140" y="6237564"/>
            <a:ext cx="1676400" cy="360000"/>
          </a:xfrm>
          <a:prstGeom prst="rect">
            <a:avLst/>
          </a:prstGeom>
          <a:solidFill>
            <a:srgbClr val="CCCC00">
              <a:alpha val="6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IPv4v6 PDN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326109" y="6344652"/>
            <a:ext cx="10763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4320473" y="6486036"/>
            <a:ext cx="1085589" cy="4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537916" y="60403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IPv4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37916" y="648866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</a:rPr>
              <a:t>IPv6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Oval 48"/>
          <p:cNvSpPr/>
          <p:nvPr/>
        </p:nvSpPr>
        <p:spPr>
          <a:xfrm>
            <a:off x="2209857" y="3637740"/>
            <a:ext cx="388821" cy="36124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48"/>
          <p:cNvSpPr/>
          <p:nvPr/>
        </p:nvSpPr>
        <p:spPr>
          <a:xfrm>
            <a:off x="2209857" y="5100648"/>
            <a:ext cx="388821" cy="36124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Oval 48"/>
          <p:cNvSpPr/>
          <p:nvPr/>
        </p:nvSpPr>
        <p:spPr>
          <a:xfrm>
            <a:off x="2219653" y="6172200"/>
            <a:ext cx="388821" cy="361249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2667000"/>
            <a:ext cx="7654325" cy="10180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Similar to </a:t>
            </a:r>
            <a:r>
              <a:rPr lang="en-US" sz="2400" dirty="0" err="1" smtClean="0"/>
              <a:t>IPCore</a:t>
            </a:r>
            <a:r>
              <a:rPr lang="en-US" sz="2400" dirty="0" smtClean="0"/>
              <a:t>, the mapping relationship between </a:t>
            </a:r>
            <a:r>
              <a:rPr lang="en-US" sz="2400" dirty="0" err="1" smtClean="0"/>
              <a:t>StkIF</a:t>
            </a:r>
            <a:r>
              <a:rPr lang="en-US" sz="2400" dirty="0" smtClean="0"/>
              <a:t> and PDN shown in the below.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858617" y="4012096"/>
            <a:ext cx="101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7030A0"/>
                </a:solidFill>
              </a:rPr>
              <a:t>v4 or v6</a:t>
            </a:r>
          </a:p>
          <a:p>
            <a:pPr algn="ctr"/>
            <a:r>
              <a:rPr lang="en-US" sz="1400" b="1" i="1" dirty="0" smtClean="0">
                <a:solidFill>
                  <a:srgbClr val="7030A0"/>
                </a:solidFill>
              </a:rPr>
              <a:t>standalone</a:t>
            </a:r>
            <a:endParaRPr lang="en-US" sz="1400" b="1" i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994391" y="5445477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7030A0"/>
                </a:solidFill>
              </a:rPr>
              <a:t>v</a:t>
            </a:r>
            <a:r>
              <a:rPr lang="en-US" sz="1400" b="1" i="1" dirty="0" smtClean="0">
                <a:solidFill>
                  <a:srgbClr val="7030A0"/>
                </a:solidFill>
              </a:rPr>
              <a:t>4 and v6</a:t>
            </a:r>
          </a:p>
          <a:p>
            <a:pPr algn="ctr"/>
            <a:r>
              <a:rPr lang="en-US" sz="1400" b="1" i="1" dirty="0" smtClean="0">
                <a:solidFill>
                  <a:srgbClr val="7030A0"/>
                </a:solidFill>
              </a:rPr>
              <a:t>fallback</a:t>
            </a:r>
            <a:endParaRPr lang="en-US" sz="1400" b="1" i="1" dirty="0">
              <a:solidFill>
                <a:srgbClr val="7030A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981200" y="649586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7030A0"/>
                </a:solidFill>
              </a:rPr>
              <a:t>v</a:t>
            </a:r>
            <a:r>
              <a:rPr lang="en-US" sz="1400" b="1" i="1" dirty="0" smtClean="0">
                <a:solidFill>
                  <a:srgbClr val="7030A0"/>
                </a:solidFill>
              </a:rPr>
              <a:t>4 and v6</a:t>
            </a:r>
          </a:p>
        </p:txBody>
      </p:sp>
    </p:spTree>
    <p:extLst>
      <p:ext uri="{BB962C8B-B14F-4D97-AF65-F5344CB8AC3E}">
        <p14:creationId xmlns:p14="http://schemas.microsoft.com/office/powerpoint/2010/main" val="5626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PDN  Messages for Establishment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A756B-A7CD-42D5-8D6E-C4EC654ECB14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40" name="Rounded Rectangle 6"/>
          <p:cNvSpPr/>
          <p:nvPr/>
        </p:nvSpPr>
        <p:spPr>
          <a:xfrm>
            <a:off x="7161015" y="1295400"/>
            <a:ext cx="1373385" cy="4800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609600" y="1412240"/>
            <a:ext cx="1851720" cy="75408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Network APP</a:t>
            </a:r>
          </a:p>
        </p:txBody>
      </p:sp>
      <p:sp>
        <p:nvSpPr>
          <p:cNvPr id="42" name="Rounded Rectangle 8"/>
          <p:cNvSpPr/>
          <p:nvPr/>
        </p:nvSpPr>
        <p:spPr>
          <a:xfrm>
            <a:off x="609600" y="3886200"/>
            <a:ext cx="1827015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STK device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3367039" y="12954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Establish PDN</a:t>
            </a:r>
            <a:endParaRPr lang="en-US" sz="1600" i="1" dirty="0"/>
          </a:p>
        </p:txBody>
      </p:sp>
      <p:sp>
        <p:nvSpPr>
          <p:cNvPr id="44" name="Rounded Rectangle 15"/>
          <p:cNvSpPr/>
          <p:nvPr/>
        </p:nvSpPr>
        <p:spPr>
          <a:xfrm>
            <a:off x="3046214" y="2365512"/>
            <a:ext cx="552449" cy="319708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TextBox 18"/>
          <p:cNvSpPr txBox="1"/>
          <p:nvPr/>
        </p:nvSpPr>
        <p:spPr>
          <a:xfrm>
            <a:off x="3117950" y="3429000"/>
            <a:ext cx="461665" cy="84491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sz="1800" b="1" dirty="0" smtClean="0">
                <a:latin typeface="+mj-lt"/>
              </a:rPr>
              <a:t>STKBRG</a:t>
            </a:r>
            <a:endParaRPr lang="en-US" sz="1800" b="1" dirty="0">
              <a:latin typeface="+mj-lt"/>
            </a:endParaRPr>
          </a:p>
        </p:txBody>
      </p:sp>
      <p:sp>
        <p:nvSpPr>
          <p:cNvPr id="47" name="Oval 19"/>
          <p:cNvSpPr/>
          <p:nvPr/>
        </p:nvSpPr>
        <p:spPr>
          <a:xfrm>
            <a:off x="3138979" y="1371600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21"/>
          <p:cNvCxnSpPr/>
          <p:nvPr/>
        </p:nvCxnSpPr>
        <p:spPr>
          <a:xfrm flipH="1">
            <a:off x="3579615" y="280922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26"/>
          <p:cNvSpPr/>
          <p:nvPr/>
        </p:nvSpPr>
        <p:spPr>
          <a:xfrm>
            <a:off x="3884415" y="2428220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27"/>
          <p:cNvSpPr/>
          <p:nvPr/>
        </p:nvSpPr>
        <p:spPr>
          <a:xfrm>
            <a:off x="609600" y="3276601"/>
            <a:ext cx="1827015" cy="609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STK driver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 (for </a:t>
            </a:r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IPcore</a:t>
            </a:r>
            <a:r>
              <a:rPr lang="en-US" sz="1400" b="1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cxnSp>
        <p:nvCxnSpPr>
          <p:cNvPr id="64" name="Straight Arrow Connector 33"/>
          <p:cNvCxnSpPr/>
          <p:nvPr/>
        </p:nvCxnSpPr>
        <p:spPr>
          <a:xfrm>
            <a:off x="3579615" y="334262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44"/>
          <p:cNvCxnSpPr/>
          <p:nvPr/>
        </p:nvCxnSpPr>
        <p:spPr>
          <a:xfrm flipV="1">
            <a:off x="2461320" y="1598394"/>
            <a:ext cx="4721800" cy="71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49"/>
          <p:cNvSpPr/>
          <p:nvPr/>
        </p:nvSpPr>
        <p:spPr>
          <a:xfrm>
            <a:off x="3900979" y="3004689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Oval 50"/>
          <p:cNvSpPr/>
          <p:nvPr/>
        </p:nvSpPr>
        <p:spPr>
          <a:xfrm>
            <a:off x="684015" y="2405269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TextBox 51"/>
          <p:cNvSpPr txBox="1"/>
          <p:nvPr/>
        </p:nvSpPr>
        <p:spPr>
          <a:xfrm>
            <a:off x="4189215" y="280624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MSG_ID_D2CM_STKBRG_ESTABLISHPDN_</a:t>
            </a:r>
            <a:r>
              <a:rPr lang="en-US" sz="1400" i="1" dirty="0" smtClean="0">
                <a:solidFill>
                  <a:srgbClr val="FF0000"/>
                </a:solidFill>
              </a:rPr>
              <a:t>REQ</a:t>
            </a:r>
            <a:endParaRPr lang="en-US" sz="1400" dirty="0"/>
          </a:p>
        </p:txBody>
      </p:sp>
      <p:sp>
        <p:nvSpPr>
          <p:cNvPr id="69" name="TextBox 52"/>
          <p:cNvSpPr txBox="1"/>
          <p:nvPr/>
        </p:nvSpPr>
        <p:spPr>
          <a:xfrm>
            <a:off x="4113015" y="340989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MSG_ID_D2CM_STKBRG_ESTABLISHPDN_</a:t>
            </a:r>
            <a:r>
              <a:rPr lang="en-US" sz="1400" i="1" dirty="0" smtClean="0">
                <a:solidFill>
                  <a:srgbClr val="FF0000"/>
                </a:solidFill>
              </a:rPr>
              <a:t>CNF</a:t>
            </a:r>
            <a:endParaRPr lang="en-US" sz="1400" dirty="0"/>
          </a:p>
        </p:txBody>
      </p:sp>
      <p:sp>
        <p:nvSpPr>
          <p:cNvPr id="70" name="TextBox 53"/>
          <p:cNvSpPr txBox="1"/>
          <p:nvPr/>
        </p:nvSpPr>
        <p:spPr>
          <a:xfrm>
            <a:off x="4189215" y="2286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message includes </a:t>
            </a:r>
            <a:r>
              <a:rPr lang="en-US" sz="1400" dirty="0" err="1" smtClean="0"/>
              <a:t>networkrelated</a:t>
            </a:r>
            <a:r>
              <a:rPr lang="en-US" sz="1400" dirty="0" smtClean="0"/>
              <a:t> parameters, such as PDN IP address, MTU, interface ID.</a:t>
            </a:r>
          </a:p>
        </p:txBody>
      </p:sp>
      <p:sp>
        <p:nvSpPr>
          <p:cNvPr id="71" name="TextBox 54"/>
          <p:cNvSpPr txBox="1"/>
          <p:nvPr/>
        </p:nvSpPr>
        <p:spPr>
          <a:xfrm>
            <a:off x="531615" y="26771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TCP/IP stack will update these parameters to STK interface.</a:t>
            </a:r>
            <a:endParaRPr lang="en-US" sz="1400" dirty="0"/>
          </a:p>
        </p:txBody>
      </p:sp>
      <p:cxnSp>
        <p:nvCxnSpPr>
          <p:cNvPr id="72" name="Straight Arrow Connector 55"/>
          <p:cNvCxnSpPr/>
          <p:nvPr/>
        </p:nvCxnSpPr>
        <p:spPr>
          <a:xfrm flipH="1">
            <a:off x="3579615" y="44196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56"/>
          <p:cNvSpPr/>
          <p:nvPr/>
        </p:nvSpPr>
        <p:spPr>
          <a:xfrm>
            <a:off x="3884415" y="4038600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TextBox 57"/>
          <p:cNvSpPr txBox="1"/>
          <p:nvPr/>
        </p:nvSpPr>
        <p:spPr>
          <a:xfrm>
            <a:off x="4189215" y="44166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MSG_ID_D2CM_STKBRG_DISCONNECTION_</a:t>
            </a:r>
            <a:r>
              <a:rPr lang="en-US" sz="1400" i="1" dirty="0" smtClean="0">
                <a:solidFill>
                  <a:srgbClr val="FF0000"/>
                </a:solidFill>
              </a:rPr>
              <a:t>REQ</a:t>
            </a:r>
            <a:endParaRPr lang="en-US" sz="1400" dirty="0"/>
          </a:p>
        </p:txBody>
      </p:sp>
      <p:sp>
        <p:nvSpPr>
          <p:cNvPr id="75" name="TextBox 58"/>
          <p:cNvSpPr txBox="1"/>
          <p:nvPr/>
        </p:nvSpPr>
        <p:spPr>
          <a:xfrm>
            <a:off x="4189215" y="41118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message includes interface ID</a:t>
            </a:r>
          </a:p>
        </p:txBody>
      </p:sp>
      <p:cxnSp>
        <p:nvCxnSpPr>
          <p:cNvPr id="76" name="Straight Arrow Connector 59"/>
          <p:cNvCxnSpPr/>
          <p:nvPr/>
        </p:nvCxnSpPr>
        <p:spPr>
          <a:xfrm flipV="1">
            <a:off x="3579615" y="5029200"/>
            <a:ext cx="3581400" cy="5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60"/>
          <p:cNvSpPr/>
          <p:nvPr/>
        </p:nvSpPr>
        <p:spPr>
          <a:xfrm>
            <a:off x="3900979" y="4697222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TextBox 61"/>
          <p:cNvSpPr txBox="1"/>
          <p:nvPr/>
        </p:nvSpPr>
        <p:spPr>
          <a:xfrm>
            <a:off x="4113015" y="510242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MSG_ID_D2CM_STKBRG_DISCONNECTION_</a:t>
            </a:r>
            <a:r>
              <a:rPr lang="en-US" sz="1400" i="1" dirty="0" smtClean="0">
                <a:solidFill>
                  <a:srgbClr val="FF0000"/>
                </a:solidFill>
              </a:rPr>
              <a:t>CNF</a:t>
            </a:r>
            <a:endParaRPr lang="en-US" sz="1400" dirty="0"/>
          </a:p>
        </p:txBody>
      </p:sp>
      <p:sp>
        <p:nvSpPr>
          <p:cNvPr id="79" name="Oval 83"/>
          <p:cNvSpPr/>
          <p:nvPr/>
        </p:nvSpPr>
        <p:spPr>
          <a:xfrm>
            <a:off x="685800" y="4615069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TextBox 84"/>
          <p:cNvSpPr txBox="1"/>
          <p:nvPr/>
        </p:nvSpPr>
        <p:spPr>
          <a:xfrm>
            <a:off x="533400" y="4800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TCP/IP stack close the STK interface by interface ID.</a:t>
            </a:r>
            <a:endParaRPr lang="en-US" sz="1400" dirty="0"/>
          </a:p>
        </p:txBody>
      </p:sp>
      <p:sp>
        <p:nvSpPr>
          <p:cNvPr id="81" name="Rectangle 85"/>
          <p:cNvSpPr/>
          <p:nvPr/>
        </p:nvSpPr>
        <p:spPr>
          <a:xfrm>
            <a:off x="1828800" y="4314825"/>
            <a:ext cx="6096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ctangle 86"/>
          <p:cNvSpPr/>
          <p:nvPr/>
        </p:nvSpPr>
        <p:spPr>
          <a:xfrm>
            <a:off x="1219200" y="4314825"/>
            <a:ext cx="6096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Rectangle 87"/>
          <p:cNvSpPr/>
          <p:nvPr/>
        </p:nvSpPr>
        <p:spPr>
          <a:xfrm>
            <a:off x="594360" y="4318000"/>
            <a:ext cx="609600" cy="257175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</a:rPr>
              <a:t>StkIF</a:t>
            </a:r>
            <a:endParaRPr lang="en-US" sz="1400" b="1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9" name="Elbow Connector 91"/>
          <p:cNvCxnSpPr/>
          <p:nvPr/>
        </p:nvCxnSpPr>
        <p:spPr>
          <a:xfrm rot="10800000" flipV="1">
            <a:off x="2057400" y="3505200"/>
            <a:ext cx="990600" cy="609600"/>
          </a:xfrm>
          <a:prstGeom prst="bentConnector3">
            <a:avLst>
              <a:gd name="adj1" fmla="val 9102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36"/>
          <p:cNvSpPr txBox="1"/>
          <p:nvPr/>
        </p:nvSpPr>
        <p:spPr>
          <a:xfrm>
            <a:off x="4495800" y="1752600"/>
            <a:ext cx="194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Disconnect PDN</a:t>
            </a:r>
            <a:endParaRPr lang="en-US" sz="1600" i="1" dirty="0"/>
          </a:p>
        </p:txBody>
      </p:sp>
      <p:sp>
        <p:nvSpPr>
          <p:cNvPr id="91" name="Oval 37"/>
          <p:cNvSpPr/>
          <p:nvPr/>
        </p:nvSpPr>
        <p:spPr>
          <a:xfrm>
            <a:off x="4267200" y="1752600"/>
            <a:ext cx="288236" cy="26173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38"/>
          <p:cNvCxnSpPr/>
          <p:nvPr/>
        </p:nvCxnSpPr>
        <p:spPr>
          <a:xfrm>
            <a:off x="2442785" y="2049325"/>
            <a:ext cx="4730175" cy="2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8"/>
          <p:cNvCxnSpPr/>
          <p:nvPr/>
        </p:nvCxnSpPr>
        <p:spPr>
          <a:xfrm>
            <a:off x="2463105" y="1735437"/>
            <a:ext cx="4730175" cy="299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38"/>
          <p:cNvCxnSpPr/>
          <p:nvPr/>
        </p:nvCxnSpPr>
        <p:spPr>
          <a:xfrm>
            <a:off x="2442785" y="2171441"/>
            <a:ext cx="4730175" cy="2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1"/>
          <p:cNvCxnSpPr/>
          <p:nvPr/>
        </p:nvCxnSpPr>
        <p:spPr>
          <a:xfrm rot="10800000" flipV="1">
            <a:off x="2143760" y="4048780"/>
            <a:ext cx="894172" cy="137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7" grpId="0" animBg="1"/>
      <p:bldP spid="49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3" grpId="0" animBg="1"/>
      <p:bldP spid="74" grpId="0"/>
      <p:bldP spid="75" grpId="0"/>
      <p:bldP spid="77" grpId="0" animBg="1"/>
      <p:bldP spid="78" grpId="0"/>
      <p:bldP spid="79" grpId="0" animBg="1"/>
      <p:bldP spid="80" grpId="0"/>
      <p:bldP spid="90" grpId="0"/>
      <p:bldP spid="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59ACB-594E-4F36-90C9-D54D063D76EA}" type="datetime8">
              <a:rPr lang="en-US" altLang="ja-JP" smtClean="0"/>
              <a:pPr>
                <a:defRPr/>
              </a:pPr>
              <a:t>7/18/2017 3:43 PM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/ 46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02822-BF0E-4208-9A27-EE2CF174228E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1345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PDN --- PDN Messages for Update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203325"/>
            <a:ext cx="9067800" cy="5502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Interface change: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sz="2800" i="1" dirty="0">
                <a:solidFill>
                  <a:srgbClr val="3399FF"/>
                </a:solidFill>
              </a:rPr>
              <a:t>MSG_ID_D2CM_STKBRG_IFCHANGE_REQ</a:t>
            </a:r>
          </a:p>
          <a:p>
            <a:pPr lvl="2"/>
            <a:r>
              <a:rPr lang="en-US" sz="2800" i="1" dirty="0">
                <a:solidFill>
                  <a:srgbClr val="3399FF"/>
                </a:solidFill>
              </a:rPr>
              <a:t>MSG_ID_D2CM_STKBRG_IFCHANGE_CNF</a:t>
            </a:r>
          </a:p>
          <a:p>
            <a:pPr lvl="1"/>
            <a:r>
              <a:rPr lang="en-US" sz="2400" dirty="0" smtClean="0"/>
              <a:t>D2 would send changes (e.g., IP change) happening in PDN to STKBRG.</a:t>
            </a:r>
            <a:endParaRPr lang="en-US" sz="2400" dirty="0"/>
          </a:p>
          <a:p>
            <a:r>
              <a:rPr lang="en-US" b="1" dirty="0" smtClean="0">
                <a:solidFill>
                  <a:srgbClr val="0070C0"/>
                </a:solidFill>
              </a:rPr>
              <a:t>Global Address (with v6 address):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r>
              <a:rPr lang="en-US" sz="2800" i="1" dirty="0" smtClean="0">
                <a:solidFill>
                  <a:srgbClr val="3399FF"/>
                </a:solidFill>
              </a:rPr>
              <a:t>MSG_ID_D2CM_STKBRG_GLBADDR_REQ</a:t>
            </a:r>
          </a:p>
          <a:p>
            <a:pPr lvl="2"/>
            <a:r>
              <a:rPr lang="en-US" sz="2800" i="1" dirty="0" smtClean="0">
                <a:solidFill>
                  <a:srgbClr val="3399FF"/>
                </a:solidFill>
              </a:rPr>
              <a:t>MSG_ID_D2CM_STKBRG_GLBADDR_CNF</a:t>
            </a:r>
          </a:p>
          <a:p>
            <a:pPr lvl="1"/>
            <a:r>
              <a:rPr lang="en-US" sz="2400" dirty="0" smtClean="0"/>
              <a:t>This message is used to update global address, and it’s usually be sent after D2 finishes using IPv6 global address.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8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rporate ppt templatel_Internal Use">
  <a:themeElements>
    <a:clrScheme name="Corporate ppt templatel_Internal U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rporate ppt templatel_Internal Us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rporate ppt templatel_Internal 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 ppt templatel_Internal U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 ppt templatel_Internal U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4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5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ediaTek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MediaTek-Confidential_A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MediaTek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51344DC0C7849BA6616E48BA6715D" ma:contentTypeVersion="0" ma:contentTypeDescription="Create a new document." ma:contentTypeScope="" ma:versionID="08df71d9481c9a0b3643e17cc110bb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8271B2-A361-4D4A-9CF1-3773207B91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C6C509-EA32-464E-908D-E5F6320437EF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811B70-FFE7-49D4-9D52-294D96B01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205531</TotalTime>
  <Words>2895</Words>
  <Application>Microsoft Office PowerPoint</Application>
  <PresentationFormat>On-screen Show (4:3)</PresentationFormat>
  <Paragraphs>845</Paragraphs>
  <Slides>48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1_Corporate ppt templatel_Internal Use</vt:lpstr>
      <vt:lpstr>MediaTek-Confidential_B</vt:lpstr>
      <vt:lpstr>Custom Design</vt:lpstr>
      <vt:lpstr>MediaTek</vt:lpstr>
      <vt:lpstr>1_Custom Design</vt:lpstr>
      <vt:lpstr>MediaTek-Confidential_A</vt:lpstr>
      <vt:lpstr>2_Custom Design</vt:lpstr>
      <vt:lpstr>1_MediaTek</vt:lpstr>
      <vt:lpstr>3_Custom Design</vt:lpstr>
      <vt:lpstr>1_MediaTek-Confidential_B</vt:lpstr>
      <vt:lpstr>4_Custom Design</vt:lpstr>
      <vt:lpstr>2_MediaTek-Confidential_B</vt:lpstr>
      <vt:lpstr>5_Custom Design</vt:lpstr>
      <vt:lpstr>MD TCPIP Stack Debugging Guide - 20170718 </vt:lpstr>
      <vt:lpstr>Outline</vt:lpstr>
      <vt:lpstr>Why TCP/IP Stack in MD?</vt:lpstr>
      <vt:lpstr>Modules Interact with TCP/IP Stack</vt:lpstr>
      <vt:lpstr>PowerPoint Presentation</vt:lpstr>
      <vt:lpstr>General MD Networking Application Flow</vt:lpstr>
      <vt:lpstr>Establishing PDN --- MD Stack Interface</vt:lpstr>
      <vt:lpstr>PDN  Messages for Establishment</vt:lpstr>
      <vt:lpstr>PDN --- PDN Messages for Update</vt:lpstr>
      <vt:lpstr>Network Abstraction Layer</vt:lpstr>
      <vt:lpstr>NAL User Guide</vt:lpstr>
      <vt:lpstr>General NAL Socket Usage [UDP]</vt:lpstr>
      <vt:lpstr>General NAL Socket Usage [TCP]</vt:lpstr>
      <vt:lpstr>NAL Socket Usage</vt:lpstr>
      <vt:lpstr>MD NAL Socket Usage [UDP]</vt:lpstr>
      <vt:lpstr>How Does the Filter Work? </vt:lpstr>
      <vt:lpstr>Data Transferring Overview</vt:lpstr>
      <vt:lpstr>General NAL Socket Usage [TCP]</vt:lpstr>
      <vt:lpstr>Tips to Debug --- Flow Overview</vt:lpstr>
      <vt:lpstr>How to Find TCP/IP Related logs from ELT Trace?</vt:lpstr>
      <vt:lpstr>How to Check NAL Error Code ?</vt:lpstr>
      <vt:lpstr>Same Error code in Different Functions</vt:lpstr>
      <vt:lpstr>Check from the Data Transferring Flow  --- UDP Uplink</vt:lpstr>
      <vt:lpstr>Check from the Data Transferring Flow  --- UDP Downlink</vt:lpstr>
      <vt:lpstr>Case Study --- Cannot Connect to Server</vt:lpstr>
      <vt:lpstr>Check PDN Status</vt:lpstr>
      <vt:lpstr>Check Socket Operation</vt:lpstr>
      <vt:lpstr>Is Filter Registration Success?</vt:lpstr>
      <vt:lpstr>Check Connecting Error Code</vt:lpstr>
      <vt:lpstr>What to Do Next?</vt:lpstr>
      <vt:lpstr>Packet Dumping - Dump Stack Packets in ELT (1/3)</vt:lpstr>
      <vt:lpstr>Packet Dumping - Dump Stack Packets in ELT (2/3)</vt:lpstr>
      <vt:lpstr>Packet Dumping - Dump Stack Packets in ELT (3/3)</vt:lpstr>
      <vt:lpstr>Look into other TCP/IP Logs</vt:lpstr>
      <vt:lpstr>Mapping logs to TCP/IP Log table</vt:lpstr>
      <vt:lpstr>How To Debug?</vt:lpstr>
      <vt:lpstr>Case Study --- Socket Disconnection by BIP</vt:lpstr>
      <vt:lpstr>Case Study --- BIP Link Drop</vt:lpstr>
      <vt:lpstr>Case Study --- BIP Timeout to Disconnect</vt:lpstr>
      <vt:lpstr>Case Study --- BIP Link Drop (1/2)</vt:lpstr>
      <vt:lpstr>Case Study --- BIP Link Drop (2/2)</vt:lpstr>
      <vt:lpstr>Case Study --- BIP Server Not Response (1/2)</vt:lpstr>
      <vt:lpstr>Case Study --- BIP Server Not Response (2/2)</vt:lpstr>
      <vt:lpstr>Common Issue Type</vt:lpstr>
      <vt:lpstr>MD TCPIP Stack Debugging Guide - Reference Documents [Updating]</vt:lpstr>
      <vt:lpstr>MD TCPIP Stack Debugging Guide - Contact</vt:lpstr>
      <vt:lpstr>Q &amp; A</vt:lpstr>
      <vt:lpstr>PowerPoint Presentation</vt:lpstr>
    </vt:vector>
  </TitlesOfParts>
  <LinksUpToDate>false</LinksUpToDate>
  <SharedDoc>false</SharedDoc>
  <HLinks>
    <vt:vector size="216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http://mtkteams.mediatek.inc/sites/WCT2/SE7/SD1/Shared Documents/[10] Documents/MD TCPIP Stack Integration/a100 MD NAL Service API/Gen93_NAL_Programming_Guide_v3.docx?Web=1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http://mtkteams.mediatek.inc/sites/WCT2/SE7/SD1/Shared Documents/[10] Documents/MD TCPIP Stack Integration/a100 MD NAL Service API/Gen93_NAL_Programming_Guide_v3.docx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http://mtkteams.mediatek.inc/sites/WCT2/SE7/SD1/Shared Documents/[10] Documents/MD TCPIP Stack Integration/30 [93] Logging and Issue Analysis/10. MD TCPIP stack error message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http://mtkteams.mediatek.inc/sites/WCT2/SE7/SD1/Shared Documents/[10] Documents/MD TCPIP Stack Integration/30 [93] Logging and Issue Analysis/10. MD TCPIP stack error message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Documents/SW/35_Workshop/New_Features_SE7-D1/Day_2/MD_TCPIP/MD TCPIP stack error message list.xlsx?Web=1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Documents/SW/35_Workshop/New_Features_SE7-D1/Day_2/MD_TCPIP/Gen93_NAL_FAQ.docx?Web=1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Documents/SW/35_Workshop/New_Features_SE7-D1/Day_2/MD_TCPIP/Gen93_NAL_FAQ.docx?Web=1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Documents/SW/35_Workshop/New_Features_SE7-D1/Day_2/MD_TCPIP/MD TCPIP stack error message list.xlsx?Web=1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Documents/SW/35_Workshop/New_Features_SE7-D1/Day_2/MD_TCPIP/MD TCPIP stack error message list.xlsx?Web=1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Documents/SW/35_Workshop/New_Features_SE7-D1/Day_2/MD_TCPIP/Gen93_NAL_FAQ.docx?Web=1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Documents/SW/35_Workshop/New_Features_SE7-D1/Day_2/MD_TCPIP/Gen93_NAL_Programming_Guide.docx?Web=1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Documents/SW/35_Workshop/New_Features_SE7-D1/Day_2/MD_TCPIP/Gen93_NAL_FAQ.docx?Web=1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Documents/SW/35_Workshop/New_Features_SE7-D1/Day_2/MD_TCPIP/NAL function return error code list.xlsx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http://mtkteams.mediatek.inc/sites/WCT/Project/MT6293_MT6295/MT6293/Shared Documents/SW/35_Workshop/New_Features_SE7-D1/Day_2/MD_TCPIP/MD TCPIP stack error message list.xlsx?Web=1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https://www.wireshark.org/docs/wsug_html_chunked/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http://disruptivelabs.in/art-of-packet-crafting-with-scapy/networking/packet_headers/index.html</vt:lpwstr>
      </vt:variant>
      <vt:variant>
        <vt:lpwstr/>
      </vt:variant>
    </vt:vector>
  </HLinks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Crilit Tu (涂堂訓)</dc:creator>
  <cp:lastModifiedBy>Christine-PL Tsai (蔡佩伶)</cp:lastModifiedBy>
  <cp:revision>31723</cp:revision>
  <dcterms:created xsi:type="dcterms:W3CDTF">2006-08-16T00:00:00Z</dcterms:created>
  <dcterms:modified xsi:type="dcterms:W3CDTF">2017-07-18T07:53:29Z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0x0101006FC51344DC0C7849BA6616E48BA6715D</vt:lpwstr>
  </property>
</Properties>
</file>