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7" r:id="rId1"/>
  </p:sldMasterIdLst>
  <p:notesMasterIdLst>
    <p:notesMasterId r:id="rId22"/>
  </p:notesMasterIdLst>
  <p:handoutMasterIdLst>
    <p:handoutMasterId r:id="rId23"/>
  </p:handoutMasterIdLst>
  <p:sldIdLst>
    <p:sldId id="2283" r:id="rId2"/>
    <p:sldId id="2295" r:id="rId3"/>
    <p:sldId id="2323" r:id="rId4"/>
    <p:sldId id="2312" r:id="rId5"/>
    <p:sldId id="2298" r:id="rId6"/>
    <p:sldId id="2300" r:id="rId7"/>
    <p:sldId id="2297" r:id="rId8"/>
    <p:sldId id="2302" r:id="rId9"/>
    <p:sldId id="2301" r:id="rId10"/>
    <p:sldId id="2339" r:id="rId11"/>
    <p:sldId id="2313" r:id="rId12"/>
    <p:sldId id="2309" r:id="rId13"/>
    <p:sldId id="2314" r:id="rId14"/>
    <p:sldId id="2315" r:id="rId15"/>
    <p:sldId id="2318" r:id="rId16"/>
    <p:sldId id="2325" r:id="rId17"/>
    <p:sldId id="2332" r:id="rId18"/>
    <p:sldId id="2326" r:id="rId19"/>
    <p:sldId id="2306" r:id="rId20"/>
    <p:sldId id="2340" r:id="rId2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开头节" id="{DE4C795F-F985-9D4C-B9EB-1B64AE8343CC}">
          <p14:sldIdLst>
            <p14:sldId id="2283"/>
            <p14:sldId id="2295"/>
            <p14:sldId id="2323"/>
            <p14:sldId id="2312"/>
            <p14:sldId id="2298"/>
            <p14:sldId id="2300"/>
            <p14:sldId id="2297"/>
            <p14:sldId id="2302"/>
            <p14:sldId id="2301"/>
            <p14:sldId id="2339"/>
            <p14:sldId id="2313"/>
            <p14:sldId id="2309"/>
            <p14:sldId id="2314"/>
            <p14:sldId id="2315"/>
            <p14:sldId id="2318"/>
            <p14:sldId id="2325"/>
            <p14:sldId id="2332"/>
            <p14:sldId id="2326"/>
            <p14:sldId id="2306"/>
            <p14:sldId id="2340"/>
          </p14:sldIdLst>
        </p14:section>
      </p14:sectionLst>
    </p:ext>
    <p:ext uri="{EFAFB233-063F-42B5-8137-9DF3F51BA10A}">
      <p15:sldGuideLst xmlns:p15="http://schemas.microsoft.com/office/powerpoint/2012/main">
        <p15:guide id="1" orient="horz" pos="2136" userDrawn="1">
          <p15:clr>
            <a:srgbClr val="A4A3A4"/>
          </p15:clr>
        </p15:guide>
        <p15:guide id="2" pos="2976"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g wenchao" initials="m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3333CC"/>
    <a:srgbClr val="DEEBF7"/>
    <a:srgbClr val="BDD7EE"/>
    <a:srgbClr val="9DC3E6"/>
    <a:srgbClr val="FFEFE7"/>
    <a:srgbClr val="FFDECB"/>
    <a:srgbClr val="FF9900"/>
    <a:srgbClr val="C00000"/>
    <a:srgbClr val="064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1" autoAdjust="0"/>
    <p:restoredTop sz="93569" autoAdjust="0"/>
  </p:normalViewPr>
  <p:slideViewPr>
    <p:cSldViewPr snapToGrid="0">
      <p:cViewPr varScale="1">
        <p:scale>
          <a:sx n="68" d="100"/>
          <a:sy n="68" d="100"/>
        </p:scale>
        <p:origin x="1353" y="45"/>
      </p:cViewPr>
      <p:guideLst>
        <p:guide orient="horz" pos="2136"/>
        <p:guide pos="2976"/>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1248"/>
    </p:cViewPr>
  </p:sorterViewPr>
  <p:notesViewPr>
    <p:cSldViewPr snapToGrid="0">
      <p:cViewPr>
        <p:scale>
          <a:sx n="110" d="100"/>
          <a:sy n="110" d="100"/>
        </p:scale>
        <p:origin x="-2388" y="1356"/>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3077137" cy="511731"/>
          </a:xfrm>
          <a:prstGeom prst="rect">
            <a:avLst/>
          </a:prstGeom>
          <a:noFill/>
          <a:ln w="9525">
            <a:noFill/>
            <a:miter lim="800000"/>
            <a:headEnd/>
            <a:tailEnd/>
          </a:ln>
          <a:effectLst/>
        </p:spPr>
        <p:txBody>
          <a:bodyPr vert="horz" wrap="square" lIns="95070" tIns="47535" rIns="95070" bIns="47535" numCol="1" anchor="t" anchorCtr="0" compatLnSpc="1">
            <a:prstTxWarp prst="textNoShape">
              <a:avLst/>
            </a:prstTxWarp>
          </a:bodyPr>
          <a:lstStyle>
            <a:lvl1pPr eaLnBrk="1" hangingPunct="1">
              <a:defRPr sz="1200">
                <a:latin typeface="宋体" pitchFamily="2" charset="-122"/>
                <a:ea typeface="+mn-ea"/>
              </a:defRPr>
            </a:lvl1pPr>
          </a:lstStyle>
          <a:p>
            <a:pPr>
              <a:defRPr/>
            </a:pPr>
            <a:endParaRPr lang="zh-CN" altLang="en-US"/>
          </a:p>
        </p:txBody>
      </p:sp>
      <p:sp>
        <p:nvSpPr>
          <p:cNvPr id="25603" name="Rectangle 3"/>
          <p:cNvSpPr>
            <a:spLocks noGrp="1" noChangeArrowheads="1"/>
          </p:cNvSpPr>
          <p:nvPr>
            <p:ph type="dt" sz="quarter" idx="1"/>
          </p:nvPr>
        </p:nvSpPr>
        <p:spPr bwMode="auto">
          <a:xfrm>
            <a:off x="4020506" y="1"/>
            <a:ext cx="3077137" cy="511731"/>
          </a:xfrm>
          <a:prstGeom prst="rect">
            <a:avLst/>
          </a:prstGeom>
          <a:noFill/>
          <a:ln w="9525">
            <a:noFill/>
            <a:miter lim="800000"/>
            <a:headEnd/>
            <a:tailEnd/>
          </a:ln>
          <a:effectLst/>
        </p:spPr>
        <p:txBody>
          <a:bodyPr vert="horz" wrap="square" lIns="95070" tIns="47535" rIns="95070" bIns="47535" numCol="1" anchor="t" anchorCtr="0" compatLnSpc="1">
            <a:prstTxWarp prst="textNoShape">
              <a:avLst/>
            </a:prstTxWarp>
          </a:bodyPr>
          <a:lstStyle>
            <a:lvl1pPr algn="r" eaLnBrk="1" hangingPunct="1">
              <a:defRPr sz="1200">
                <a:latin typeface="宋体" pitchFamily="2" charset="-122"/>
                <a:ea typeface="+mn-ea"/>
              </a:defRPr>
            </a:lvl1pPr>
          </a:lstStyle>
          <a:p>
            <a:pPr>
              <a:defRPr/>
            </a:pPr>
            <a:endParaRPr lang="en-US" altLang="zh-CN"/>
          </a:p>
        </p:txBody>
      </p:sp>
      <p:sp>
        <p:nvSpPr>
          <p:cNvPr id="25604" name="Rectangle 4"/>
          <p:cNvSpPr>
            <a:spLocks noGrp="1" noChangeArrowheads="1"/>
          </p:cNvSpPr>
          <p:nvPr>
            <p:ph type="ftr" sz="quarter" idx="2"/>
          </p:nvPr>
        </p:nvSpPr>
        <p:spPr bwMode="auto">
          <a:xfrm>
            <a:off x="0" y="9721238"/>
            <a:ext cx="3077137" cy="511731"/>
          </a:xfrm>
          <a:prstGeom prst="rect">
            <a:avLst/>
          </a:prstGeom>
          <a:noFill/>
          <a:ln w="9525">
            <a:noFill/>
            <a:miter lim="800000"/>
            <a:headEnd/>
            <a:tailEnd/>
          </a:ln>
          <a:effectLst/>
        </p:spPr>
        <p:txBody>
          <a:bodyPr vert="horz" wrap="square" lIns="95070" tIns="47535" rIns="95070" bIns="47535" numCol="1" anchor="b" anchorCtr="0" compatLnSpc="1">
            <a:prstTxWarp prst="textNoShape">
              <a:avLst/>
            </a:prstTxWarp>
          </a:bodyPr>
          <a:lstStyle>
            <a:lvl1pPr eaLnBrk="1" hangingPunct="1">
              <a:defRPr sz="1200">
                <a:latin typeface="宋体" pitchFamily="2" charset="-122"/>
                <a:ea typeface="+mn-ea"/>
              </a:defRPr>
            </a:lvl1pPr>
          </a:lstStyle>
          <a:p>
            <a:pPr>
              <a:defRPr/>
            </a:pPr>
            <a:endParaRPr lang="en-US" altLang="zh-CN"/>
          </a:p>
        </p:txBody>
      </p:sp>
      <p:sp>
        <p:nvSpPr>
          <p:cNvPr id="25605" name="Rectangle 5"/>
          <p:cNvSpPr>
            <a:spLocks noGrp="1" noChangeArrowheads="1"/>
          </p:cNvSpPr>
          <p:nvPr>
            <p:ph type="sldNum" sz="quarter" idx="3"/>
          </p:nvPr>
        </p:nvSpPr>
        <p:spPr bwMode="auto">
          <a:xfrm>
            <a:off x="4020506" y="9721238"/>
            <a:ext cx="3077137" cy="511731"/>
          </a:xfrm>
          <a:prstGeom prst="rect">
            <a:avLst/>
          </a:prstGeom>
          <a:noFill/>
          <a:ln w="9525">
            <a:noFill/>
            <a:miter lim="800000"/>
            <a:headEnd/>
            <a:tailEnd/>
          </a:ln>
          <a:effectLst/>
        </p:spPr>
        <p:txBody>
          <a:bodyPr vert="horz" wrap="square" lIns="95070" tIns="47535" rIns="95070" bIns="47535" numCol="1" anchor="b" anchorCtr="0" compatLnSpc="1">
            <a:prstTxWarp prst="textNoShape">
              <a:avLst/>
            </a:prstTxWarp>
          </a:bodyPr>
          <a:lstStyle>
            <a:lvl1pPr algn="r" eaLnBrk="1" hangingPunct="1">
              <a:defRPr sz="1200">
                <a:latin typeface="宋体" pitchFamily="2" charset="-122"/>
                <a:ea typeface="+mn-ea"/>
              </a:defRPr>
            </a:lvl1pPr>
          </a:lstStyle>
          <a:p>
            <a:pPr>
              <a:defRPr/>
            </a:pPr>
            <a:fld id="{DDB9F070-3809-45ED-B9C9-761149AABF48}" type="slidenum">
              <a:rPr lang="zh-CN" altLang="en-US"/>
              <a:pPr>
                <a:defRPr/>
              </a:pPr>
              <a:t>‹#›</a:t>
            </a:fld>
            <a:endParaRPr lang="en-US" altLang="zh-CN"/>
          </a:p>
        </p:txBody>
      </p:sp>
    </p:spTree>
    <p:extLst>
      <p:ext uri="{BB962C8B-B14F-4D97-AF65-F5344CB8AC3E}">
        <p14:creationId xmlns:p14="http://schemas.microsoft.com/office/powerpoint/2010/main" val="3240785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1"/>
            <a:ext cx="3077137" cy="511731"/>
          </a:xfrm>
          <a:prstGeom prst="rect">
            <a:avLst/>
          </a:prstGeom>
          <a:noFill/>
          <a:ln w="9525">
            <a:noFill/>
            <a:miter lim="800000"/>
            <a:headEnd/>
            <a:tailEnd/>
          </a:ln>
          <a:effectLst/>
        </p:spPr>
        <p:txBody>
          <a:bodyPr vert="horz" wrap="square" lIns="95070" tIns="47535" rIns="95070" bIns="47535" numCol="1" anchor="t" anchorCtr="0" compatLnSpc="1">
            <a:prstTxWarp prst="textNoShape">
              <a:avLst/>
            </a:prstTxWarp>
          </a:bodyPr>
          <a:lstStyle>
            <a:lvl1pPr eaLnBrk="1" hangingPunct="1">
              <a:defRPr sz="1200">
                <a:latin typeface="宋体" pitchFamily="2" charset="-122"/>
                <a:ea typeface="+mn-ea"/>
              </a:defRPr>
            </a:lvl1pPr>
          </a:lstStyle>
          <a:p>
            <a:pPr>
              <a:defRPr/>
            </a:pPr>
            <a:endParaRPr lang="zh-CN" altLang="en-US"/>
          </a:p>
        </p:txBody>
      </p:sp>
      <p:sp>
        <p:nvSpPr>
          <p:cNvPr id="23555" name="Rectangle 3"/>
          <p:cNvSpPr>
            <a:spLocks noGrp="1" noChangeArrowheads="1"/>
          </p:cNvSpPr>
          <p:nvPr>
            <p:ph type="dt" idx="1"/>
          </p:nvPr>
        </p:nvSpPr>
        <p:spPr bwMode="auto">
          <a:xfrm>
            <a:off x="4020506" y="1"/>
            <a:ext cx="3077137" cy="511731"/>
          </a:xfrm>
          <a:prstGeom prst="rect">
            <a:avLst/>
          </a:prstGeom>
          <a:noFill/>
          <a:ln w="9525">
            <a:noFill/>
            <a:miter lim="800000"/>
            <a:headEnd/>
            <a:tailEnd/>
          </a:ln>
          <a:effectLst/>
        </p:spPr>
        <p:txBody>
          <a:bodyPr vert="horz" wrap="square" lIns="95070" tIns="47535" rIns="95070" bIns="47535" numCol="1" anchor="t" anchorCtr="0" compatLnSpc="1">
            <a:prstTxWarp prst="textNoShape">
              <a:avLst/>
            </a:prstTxWarp>
          </a:bodyPr>
          <a:lstStyle>
            <a:lvl1pPr algn="r" eaLnBrk="1" hangingPunct="1">
              <a:defRPr sz="1200">
                <a:latin typeface="宋体" pitchFamily="2" charset="-122"/>
                <a:ea typeface="+mn-ea"/>
              </a:defRPr>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711257" y="4862265"/>
            <a:ext cx="5676787" cy="4605575"/>
          </a:xfrm>
          <a:prstGeom prst="rect">
            <a:avLst/>
          </a:prstGeom>
          <a:noFill/>
          <a:ln w="9525">
            <a:noFill/>
            <a:miter lim="800000"/>
            <a:headEnd/>
            <a:tailEnd/>
          </a:ln>
          <a:effectLst/>
        </p:spPr>
        <p:txBody>
          <a:bodyPr vert="horz" wrap="square" lIns="95070" tIns="47535" rIns="95070" bIns="47535" numCol="1" anchor="t" anchorCtr="0" compatLnSpc="1">
            <a:prstTxWarp prst="textNoShape">
              <a:avLst/>
            </a:prstTxWarp>
          </a:bodyPr>
          <a:lstStyle/>
          <a:p>
            <a:pPr lvl="0"/>
            <a:r>
              <a:rPr lang="zh-CN" altLang="en-US" noProof="0"/>
              <a:t>单击此处编辑母版文本样式</a:t>
            </a:r>
            <a:endParaRPr lang="en-US" altLang="zh-CN" noProof="0"/>
          </a:p>
          <a:p>
            <a:pPr lvl="1"/>
            <a:r>
              <a:rPr lang="en-US" altLang="zh-CN" noProof="0"/>
              <a:t>5656</a:t>
            </a:r>
          </a:p>
          <a:p>
            <a:pPr lvl="2"/>
            <a:r>
              <a:rPr lang="zh-CN" altLang="en-US" noProof="0"/>
              <a:t>第三级</a:t>
            </a:r>
            <a:endParaRPr lang="en-US" altLang="zh-CN" noProof="0"/>
          </a:p>
          <a:p>
            <a:pPr lvl="3"/>
            <a:r>
              <a:rPr lang="zh-CN" altLang="en-US" noProof="0"/>
              <a:t>第四级</a:t>
            </a:r>
            <a:endParaRPr lang="en-US" altLang="zh-CN" noProof="0"/>
          </a:p>
          <a:p>
            <a:pPr lvl="4"/>
            <a:r>
              <a:rPr lang="zh-CN" altLang="en-US" noProof="0"/>
              <a:t>第五级</a:t>
            </a:r>
            <a:endParaRPr lang="en-US" altLang="zh-CN" noProof="0"/>
          </a:p>
        </p:txBody>
      </p:sp>
      <p:sp>
        <p:nvSpPr>
          <p:cNvPr id="23558" name="Rectangle 6"/>
          <p:cNvSpPr>
            <a:spLocks noGrp="1" noChangeArrowheads="1"/>
          </p:cNvSpPr>
          <p:nvPr>
            <p:ph type="ftr" sz="quarter" idx="4"/>
          </p:nvPr>
        </p:nvSpPr>
        <p:spPr bwMode="auto">
          <a:xfrm>
            <a:off x="0" y="9721238"/>
            <a:ext cx="3077137" cy="511731"/>
          </a:xfrm>
          <a:prstGeom prst="rect">
            <a:avLst/>
          </a:prstGeom>
          <a:noFill/>
          <a:ln w="9525">
            <a:noFill/>
            <a:miter lim="800000"/>
            <a:headEnd/>
            <a:tailEnd/>
          </a:ln>
          <a:effectLst/>
        </p:spPr>
        <p:txBody>
          <a:bodyPr vert="horz" wrap="square" lIns="95070" tIns="47535" rIns="95070" bIns="47535" numCol="1" anchor="b" anchorCtr="0" compatLnSpc="1">
            <a:prstTxWarp prst="textNoShape">
              <a:avLst/>
            </a:prstTxWarp>
          </a:bodyPr>
          <a:lstStyle>
            <a:lvl1pPr eaLnBrk="1" hangingPunct="1">
              <a:defRPr sz="1200">
                <a:latin typeface="宋体" pitchFamily="2" charset="-122"/>
                <a:ea typeface="+mn-ea"/>
              </a:defRPr>
            </a:lvl1pPr>
          </a:lstStyle>
          <a:p>
            <a:pPr>
              <a:defRPr/>
            </a:pPr>
            <a:endParaRPr lang="en-US" altLang="zh-CN"/>
          </a:p>
        </p:txBody>
      </p:sp>
      <p:sp>
        <p:nvSpPr>
          <p:cNvPr id="23559" name="Rectangle 7"/>
          <p:cNvSpPr>
            <a:spLocks noGrp="1" noChangeArrowheads="1"/>
          </p:cNvSpPr>
          <p:nvPr>
            <p:ph type="sldNum" sz="quarter" idx="5"/>
          </p:nvPr>
        </p:nvSpPr>
        <p:spPr bwMode="auto">
          <a:xfrm>
            <a:off x="4020506" y="9721238"/>
            <a:ext cx="3077137" cy="511731"/>
          </a:xfrm>
          <a:prstGeom prst="rect">
            <a:avLst/>
          </a:prstGeom>
          <a:noFill/>
          <a:ln w="9525">
            <a:noFill/>
            <a:miter lim="800000"/>
            <a:headEnd/>
            <a:tailEnd/>
          </a:ln>
          <a:effectLst/>
        </p:spPr>
        <p:txBody>
          <a:bodyPr vert="horz" wrap="square" lIns="95070" tIns="47535" rIns="95070" bIns="47535" numCol="1" anchor="b" anchorCtr="0" compatLnSpc="1">
            <a:prstTxWarp prst="textNoShape">
              <a:avLst/>
            </a:prstTxWarp>
          </a:bodyPr>
          <a:lstStyle>
            <a:lvl1pPr algn="r" eaLnBrk="1" hangingPunct="1">
              <a:defRPr sz="1200">
                <a:latin typeface="宋体" pitchFamily="2" charset="-122"/>
                <a:ea typeface="+mn-ea"/>
              </a:defRPr>
            </a:lvl1pPr>
          </a:lstStyle>
          <a:p>
            <a:pPr>
              <a:defRPr/>
            </a:pPr>
            <a:fld id="{5F948D12-5B45-471A-8A76-A34678A31677}" type="slidenum">
              <a:rPr lang="zh-CN" altLang="en-US"/>
              <a:pPr>
                <a:defRPr/>
              </a:pPr>
              <a:t>‹#›</a:t>
            </a:fld>
            <a:endParaRPr lang="en-US" altLang="zh-CN"/>
          </a:p>
        </p:txBody>
      </p:sp>
    </p:spTree>
    <p:extLst>
      <p:ext uri="{BB962C8B-B14F-4D97-AF65-F5344CB8AC3E}">
        <p14:creationId xmlns:p14="http://schemas.microsoft.com/office/powerpoint/2010/main" val="20910012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fontAlgn="base" hangingPunct="0">
              <a:spcBef>
                <a:spcPts val="430"/>
              </a:spcBef>
            </a:pPr>
            <a:r>
              <a:rPr lang="zh-CN" altLang="zh-CN" sz="1800" kern="1200" dirty="0">
                <a:solidFill>
                  <a:srgbClr val="000000"/>
                </a:solidFill>
                <a:effectLst/>
                <a:latin typeface="宋体" panose="02010600030101010101" pitchFamily="2" charset="-122"/>
                <a:ea typeface="微软雅黑" panose="020B0503020204020204" pitchFamily="34" charset="-122"/>
                <a:cs typeface="Times New Roman" panose="02020603050405020304" pitchFamily="18" charset="0"/>
              </a:rPr>
              <a:t>接下来我将从以下四部分阐述我的研究内容。</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a:t>
            </a:fld>
            <a:endParaRPr lang="en-US" altLang="zh-CN"/>
          </a:p>
        </p:txBody>
      </p:sp>
    </p:spTree>
    <p:extLst>
      <p:ext uri="{BB962C8B-B14F-4D97-AF65-F5344CB8AC3E}">
        <p14:creationId xmlns:p14="http://schemas.microsoft.com/office/powerpoint/2010/main" val="207626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第二个研究内容是基于联邦学习框架的</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检测，首先是联邦学习经典算法</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，它的全局目标是每个</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维护一个共同的全局参数，通过不断的本地更新和中心服务器模型聚合，最终使得模型收敛。而联邦学习优化算法</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，它的更新聚合方式和</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一样，只是每个本地</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的目标函数多了一个惩罚项，这个惩罚项是由当前</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模型更新与上一轮模型聚合参数的差值构成，限制了每个</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的本地更新，加快了收敛速度，但</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都难以解决高度的数据异构性问题。</a:t>
                </a:r>
                <a:endPar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r>
                  <a:rPr lang="zh-CN" altLang="en-US" sz="1800" dirty="0">
                    <a:solidFill>
                      <a:srgbClr val="000000"/>
                    </a:solidFill>
                    <a:effectLst/>
                    <a:latin typeface="Times New Roman" panose="02020603050405020304" pitchFamily="18" charset="0"/>
                  </a:rPr>
                  <a:t>联邦蒸馏学习算法 </a:t>
                </a:r>
                <a:r>
                  <a:rPr lang="en-US" altLang="zh-CN" sz="1800" dirty="0">
                    <a:solidFill>
                      <a:srgbClr val="000000"/>
                    </a:solidFill>
                    <a:effectLst/>
                    <a:latin typeface="Times New Roman" panose="02020603050405020304" pitchFamily="18" charset="0"/>
                  </a:rPr>
                  <a:t> </a:t>
                </a:r>
                <a:r>
                  <a:rPr lang="en-US" altLang="zh-CN" sz="1800" dirty="0" err="1">
                    <a:solidFill>
                      <a:srgbClr val="000000"/>
                    </a:solidFill>
                    <a:effectLst/>
                    <a:latin typeface="Times New Roman" panose="02020603050405020304" pitchFamily="18" charset="0"/>
                  </a:rPr>
                  <a:t>FedMD</a:t>
                </a:r>
                <a:r>
                  <a:rPr lang="en-US" altLang="zh-CN" sz="1800" dirty="0">
                    <a:solidFill>
                      <a:srgbClr val="000000"/>
                    </a:solidFill>
                    <a:effectLst/>
                    <a:latin typeface="Times New Roman" panose="02020603050405020304" pitchFamily="18" charset="0"/>
                  </a:rPr>
                  <a:t> </a:t>
                </a:r>
                <a:r>
                  <a:rPr lang="zh-CN" altLang="en-US" sz="1800" dirty="0">
                    <a:solidFill>
                      <a:srgbClr val="000000"/>
                    </a:solidFill>
                    <a:effectLst/>
                    <a:latin typeface="Times New Roman" panose="02020603050405020304" pitchFamily="18" charset="0"/>
                  </a:rPr>
                  <a:t>模型异构</a:t>
                </a:r>
                <a:r>
                  <a:rPr lang="zh-CN" altLang="en-US" sz="1800" dirty="0">
                    <a:solidFill>
                      <a:srgbClr val="000000"/>
                    </a:solidFill>
                    <a:effectLst/>
                    <a:latin typeface="仿宋" panose="02010609060101010101" pitchFamily="49" charset="-122"/>
                    <a:ea typeface="仿宋" panose="02010609060101010101" pitchFamily="49" charset="-122"/>
                  </a:rPr>
                  <a:t>算法给出了一个独特的思路，其需要客户端模型在公共数据集 </a:t>
                </a:r>
                <a:r>
                  <a:rPr lang="en-US" altLang="zh-CN" sz="1800" i="1" dirty="0">
                    <a:solidFill>
                      <a:srgbClr val="000000"/>
                    </a:solidFill>
                    <a:effectLst/>
                    <a:latin typeface="CMSY10"/>
                  </a:rPr>
                  <a:t>D</a:t>
                </a:r>
                <a:r>
                  <a:rPr lang="en-US" altLang="zh-CN" sz="1800" dirty="0">
                    <a:solidFill>
                      <a:srgbClr val="000000"/>
                    </a:solidFill>
                    <a:effectLst/>
                    <a:latin typeface="CMR8"/>
                  </a:rPr>
                  <a:t>0 </a:t>
                </a:r>
                <a:r>
                  <a:rPr lang="zh-CN" altLang="en-US" sz="1800" dirty="0">
                    <a:solidFill>
                      <a:srgbClr val="000000"/>
                    </a:solidFill>
                    <a:effectLst/>
                    <a:latin typeface="仿宋" panose="02010609060101010101" pitchFamily="49" charset="-122"/>
                    <a:ea typeface="仿宋" panose="02010609060101010101" pitchFamily="49" charset="-122"/>
                  </a:rPr>
                  <a:t>上输出分类分数，中心服务器收集并聚合这些 分类分数得到一个全局共识，再将全局共识下发给每个客户端，客户端模型在自己的本地私有数据集 </a:t>
                </a:r>
                <a:r>
                  <a:rPr lang="en-US" altLang="zh-CN" sz="1800" i="1" dirty="0">
                    <a:solidFill>
                      <a:srgbClr val="000000"/>
                    </a:solidFill>
                    <a:effectLst/>
                    <a:latin typeface="CMSY10"/>
                  </a:rPr>
                  <a:t>D</a:t>
                </a:r>
                <a:r>
                  <a:rPr lang="en-US" altLang="zh-CN" sz="1800" i="1" dirty="0">
                    <a:solidFill>
                      <a:srgbClr val="000000"/>
                    </a:solidFill>
                    <a:effectLst/>
                    <a:latin typeface="CMMI8"/>
                  </a:rPr>
                  <a:t>i </a:t>
                </a:r>
                <a:r>
                  <a:rPr lang="zh-CN" altLang="en-US" sz="1800" i="1" dirty="0">
                    <a:solidFill>
                      <a:srgbClr val="000000"/>
                    </a:solidFill>
                    <a:effectLst/>
                    <a:latin typeface="CMMI8"/>
                  </a:rPr>
                  <a:t> </a:t>
                </a:r>
                <a:r>
                  <a:rPr lang="zh-CN" altLang="en-US" sz="1800" i="0" dirty="0">
                    <a:solidFill>
                      <a:srgbClr val="000000"/>
                    </a:solidFill>
                    <a:effectLst/>
                    <a:latin typeface="CMMI8"/>
                  </a:rPr>
                  <a:t>上根据自己独特设计的神经网络模型</a:t>
                </a:r>
                <a:r>
                  <a:rPr lang="zh-CN" altLang="en-US" sz="1800" dirty="0">
                    <a:solidFill>
                      <a:srgbClr val="000000"/>
                    </a:solidFill>
                    <a:effectLst/>
                    <a:latin typeface="仿宋" panose="02010609060101010101" pitchFamily="49" charset="-122"/>
                    <a:ea typeface="仿宋" panose="02010609060101010101" pitchFamily="49" charset="-122"/>
                  </a:rPr>
                  <a:t>去学习这个全局共识，</a:t>
                </a:r>
                <a:endParaRPr lang="en-US" altLang="zh-CN" sz="1800" dirty="0">
                  <a:solidFill>
                    <a:srgbClr val="000000"/>
                  </a:solidFill>
                  <a:effectLst/>
                  <a:latin typeface="仿宋" panose="02010609060101010101" pitchFamily="49" charset="-122"/>
                  <a:ea typeface="仿宋" panose="02010609060101010101" pitchFamily="49" charset="-122"/>
                </a:endParaRPr>
              </a:p>
              <a:p>
                <a:endParaRPr lang="en-US" altLang="zh-CN" sz="1800" dirty="0">
                  <a:solidFill>
                    <a:srgbClr val="000000"/>
                  </a:solidFill>
                  <a:effectLst/>
                  <a:latin typeface="仿宋" panose="02010609060101010101" pitchFamily="49" charset="-122"/>
                  <a:ea typeface="仿宋" panose="02010609060101010101" pitchFamily="49" charset="-122"/>
                </a:endParaRPr>
              </a:p>
              <a:p>
                <a:endParaRPr lang="en-US" altLang="zh-CN" sz="1800" dirty="0">
                  <a:solidFill>
                    <a:srgbClr val="000000"/>
                  </a:solidFill>
                  <a:effectLst/>
                  <a:latin typeface="仿宋" panose="02010609060101010101" pitchFamily="49" charset="-122"/>
                  <a:ea typeface="仿宋" panose="02010609060101010101" pitchFamily="49" charset="-122"/>
                </a:endParaRPr>
              </a:p>
              <a:p>
                <a:r>
                  <a:rPr lang="zh-CN" altLang="en-US" sz="1800" dirty="0">
                    <a:solidFill>
                      <a:srgbClr val="000000"/>
                    </a:solidFill>
                    <a:effectLst/>
                    <a:latin typeface="仿宋" panose="02010609060101010101" pitchFamily="49" charset="-122"/>
                    <a:ea typeface="仿宋" panose="02010609060101010101" pitchFamily="49" charset="-122"/>
                  </a:rPr>
                  <a:t>试图用模型异构的思路来解决数据异构的问题</a:t>
                </a:r>
                <a:endPar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err="1">
                    <a:solidFill>
                      <a:prstClr val="black"/>
                    </a:solidFill>
                    <a:latin typeface="Arial" panose="020B0604020202020204" pitchFamily="34" charset="0"/>
                    <a:ea typeface="微软雅黑" panose="020B0503020204020204" pitchFamily="34" charset="-122"/>
                    <a:cs typeface="Times New Roman" panose="02020603050405020304" pitchFamily="18" charset="0"/>
                  </a:rPr>
                  <a:t>FedMD</a:t>
                </a:r>
                <a:r>
                  <a:rPr lang="zh-CN" altLang="en-US" sz="1800"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a:t>
                </a:r>
                <a:r>
                  <a:rPr lang="en-US" altLang="zh-CN" sz="1800"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 </a:t>
                </a:r>
                <a14:m>
                  <m:oMath xmlns:m="http://schemas.openxmlformats.org/officeDocument/2006/math">
                    <m:r>
                      <a:rPr lang="en-US" altLang="zh-CN" sz="1800" i="1" kern="100" dirty="0"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𝑚</m:t>
                    </m:r>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个参与客户端，每个客户端都有一个本地数据集</a:t>
                </a:r>
                <a14:m>
                  <m:oMath xmlns:m="http://schemas.openxmlformats.org/officeDocument/2006/math">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1800" i="1" kern="100"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𝑘</m:t>
                            </m:r>
                          </m:sup>
                        </m:sSubSup>
                        <m:r>
                          <a:rPr lang="en-US" altLang="zh-CN" sz="1800" i="1"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1800" i="1"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=1</m:t>
                        </m:r>
                      </m:sub>
                      <m:sup>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𝑘</m:t>
                            </m:r>
                          </m:sub>
                        </m:sSub>
                      </m:sup>
                    </m:sSubSup>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，每个参与客户端独立地设计其自己的模型</a:t>
                </a:r>
                <a14:m>
                  <m:oMath xmlns:m="http://schemas.openxmlformats.org/officeDocument/2006/math">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来执行分类任务。模型</a:t>
                </a:r>
                <a14:m>
                  <m:oMath xmlns:m="http://schemas.openxmlformats.org/officeDocument/2006/math">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可以具有不同的网络结构，协作训练来提高</a:t>
                </a:r>
                <a14:m>
                  <m:oMath xmlns:m="http://schemas.openxmlformats.org/officeDocument/2006/math">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的性能。</a:t>
                </a:r>
                <a:endParaRPr lang="zh-CN" altLang="en-US" sz="18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第二个研究内容是基于联邦学习框架的</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检测，首先是联邦学习经典算法</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，它的全局目标是每个</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维护一个共同的全局参数，通过不断的本地更新和中心服务器模型聚合，最终使得模型收敛。而联邦学习优化算法</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，它的更新聚合方式和</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一样，只是每个本地</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的目标函数多了一个惩罚项，这个惩罚项是由当前</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模型更新与上一轮模型聚合参数的差值构成，限制了每个</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的本地更新，加快了收敛速度，但</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都难以解决高度的数据异构性问题。</a:t>
                </a:r>
                <a:endPar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r>
                  <a:rPr lang="zh-CN" altLang="en-US" sz="1800" dirty="0">
                    <a:solidFill>
                      <a:srgbClr val="000000"/>
                    </a:solidFill>
                    <a:effectLst/>
                    <a:latin typeface="Times New Roman" panose="02020603050405020304" pitchFamily="18" charset="0"/>
                  </a:rPr>
                  <a:t>联邦蒸馏学习算法 </a:t>
                </a:r>
                <a:r>
                  <a:rPr lang="en-US" altLang="zh-CN" sz="1800" dirty="0">
                    <a:solidFill>
                      <a:srgbClr val="000000"/>
                    </a:solidFill>
                    <a:effectLst/>
                    <a:latin typeface="Times New Roman" panose="02020603050405020304" pitchFamily="18" charset="0"/>
                  </a:rPr>
                  <a:t> </a:t>
                </a:r>
                <a:r>
                  <a:rPr lang="en-US" altLang="zh-CN" sz="1800" dirty="0" err="1">
                    <a:solidFill>
                      <a:srgbClr val="000000"/>
                    </a:solidFill>
                    <a:effectLst/>
                    <a:latin typeface="Times New Roman" panose="02020603050405020304" pitchFamily="18" charset="0"/>
                  </a:rPr>
                  <a:t>FedMD</a:t>
                </a:r>
                <a:r>
                  <a:rPr lang="en-US" altLang="zh-CN" sz="1800" dirty="0">
                    <a:solidFill>
                      <a:srgbClr val="000000"/>
                    </a:solidFill>
                    <a:effectLst/>
                    <a:latin typeface="Times New Roman" panose="02020603050405020304" pitchFamily="18" charset="0"/>
                  </a:rPr>
                  <a:t> </a:t>
                </a:r>
                <a:r>
                  <a:rPr lang="zh-CN" altLang="en-US" sz="1800" dirty="0">
                    <a:solidFill>
                      <a:srgbClr val="000000"/>
                    </a:solidFill>
                    <a:effectLst/>
                    <a:latin typeface="Times New Roman" panose="02020603050405020304" pitchFamily="18" charset="0"/>
                  </a:rPr>
                  <a:t>模型异构</a:t>
                </a:r>
                <a:r>
                  <a:rPr lang="zh-CN" altLang="en-US" sz="1800" dirty="0">
                    <a:solidFill>
                      <a:srgbClr val="000000"/>
                    </a:solidFill>
                    <a:effectLst/>
                    <a:latin typeface="仿宋" panose="02010609060101010101" pitchFamily="49" charset="-122"/>
                    <a:ea typeface="仿宋" panose="02010609060101010101" pitchFamily="49" charset="-122"/>
                  </a:rPr>
                  <a:t>算法给出了一个独特的思路，其需要客户端模型在公共数据集 </a:t>
                </a:r>
                <a:r>
                  <a:rPr lang="en-US" altLang="zh-CN" sz="1800" i="1" dirty="0">
                    <a:solidFill>
                      <a:srgbClr val="000000"/>
                    </a:solidFill>
                    <a:effectLst/>
                    <a:latin typeface="CMSY10"/>
                  </a:rPr>
                  <a:t>D</a:t>
                </a:r>
                <a:r>
                  <a:rPr lang="en-US" altLang="zh-CN" sz="1800" dirty="0">
                    <a:solidFill>
                      <a:srgbClr val="000000"/>
                    </a:solidFill>
                    <a:effectLst/>
                    <a:latin typeface="CMR8"/>
                  </a:rPr>
                  <a:t>0 </a:t>
                </a:r>
                <a:r>
                  <a:rPr lang="zh-CN" altLang="en-US" sz="1800" dirty="0">
                    <a:solidFill>
                      <a:srgbClr val="000000"/>
                    </a:solidFill>
                    <a:effectLst/>
                    <a:latin typeface="仿宋" panose="02010609060101010101" pitchFamily="49" charset="-122"/>
                    <a:ea typeface="仿宋" panose="02010609060101010101" pitchFamily="49" charset="-122"/>
                  </a:rPr>
                  <a:t>上输出分类分数，中心服务器收集并聚合这些 分类分数得到一个全局共识，再将全局共识下发给每个客户端，客户端模型在自己的本地私有数据集 </a:t>
                </a:r>
                <a:r>
                  <a:rPr lang="en-US" altLang="zh-CN" sz="1800" i="1" dirty="0">
                    <a:solidFill>
                      <a:srgbClr val="000000"/>
                    </a:solidFill>
                    <a:effectLst/>
                    <a:latin typeface="CMSY10"/>
                  </a:rPr>
                  <a:t>D</a:t>
                </a:r>
                <a:r>
                  <a:rPr lang="en-US" altLang="zh-CN" sz="1800" i="1" dirty="0">
                    <a:solidFill>
                      <a:srgbClr val="000000"/>
                    </a:solidFill>
                    <a:effectLst/>
                    <a:latin typeface="CMMI8"/>
                  </a:rPr>
                  <a:t>i </a:t>
                </a:r>
                <a:r>
                  <a:rPr lang="zh-CN" altLang="en-US" sz="1800" i="1" dirty="0">
                    <a:solidFill>
                      <a:srgbClr val="000000"/>
                    </a:solidFill>
                    <a:effectLst/>
                    <a:latin typeface="CMMI8"/>
                  </a:rPr>
                  <a:t> </a:t>
                </a:r>
                <a:r>
                  <a:rPr lang="zh-CN" altLang="en-US" sz="1800" i="0" dirty="0">
                    <a:solidFill>
                      <a:srgbClr val="000000"/>
                    </a:solidFill>
                    <a:effectLst/>
                    <a:latin typeface="CMMI8"/>
                  </a:rPr>
                  <a:t>上根据自己独特设计的神经网络模型</a:t>
                </a:r>
                <a:r>
                  <a:rPr lang="zh-CN" altLang="en-US" sz="1800" dirty="0">
                    <a:solidFill>
                      <a:srgbClr val="000000"/>
                    </a:solidFill>
                    <a:effectLst/>
                    <a:latin typeface="仿宋" panose="02010609060101010101" pitchFamily="49" charset="-122"/>
                    <a:ea typeface="仿宋" panose="02010609060101010101" pitchFamily="49" charset="-122"/>
                  </a:rPr>
                  <a:t>去学习这个全局共识，</a:t>
                </a:r>
                <a:endParaRPr lang="en-US" altLang="zh-CN" sz="1800" dirty="0">
                  <a:solidFill>
                    <a:srgbClr val="000000"/>
                  </a:solidFill>
                  <a:effectLst/>
                  <a:latin typeface="仿宋" panose="02010609060101010101" pitchFamily="49" charset="-122"/>
                  <a:ea typeface="仿宋" panose="02010609060101010101" pitchFamily="49" charset="-122"/>
                </a:endParaRPr>
              </a:p>
              <a:p>
                <a:endParaRPr lang="en-US" altLang="zh-CN" sz="1800" dirty="0">
                  <a:solidFill>
                    <a:srgbClr val="000000"/>
                  </a:solidFill>
                  <a:effectLst/>
                  <a:latin typeface="仿宋" panose="02010609060101010101" pitchFamily="49" charset="-122"/>
                  <a:ea typeface="仿宋" panose="02010609060101010101" pitchFamily="49" charset="-122"/>
                </a:endParaRPr>
              </a:p>
              <a:p>
                <a:endParaRPr lang="en-US" altLang="zh-CN" sz="1800" dirty="0">
                  <a:solidFill>
                    <a:srgbClr val="000000"/>
                  </a:solidFill>
                  <a:effectLst/>
                  <a:latin typeface="仿宋" panose="02010609060101010101" pitchFamily="49" charset="-122"/>
                  <a:ea typeface="仿宋" panose="02010609060101010101" pitchFamily="49" charset="-122"/>
                </a:endParaRPr>
              </a:p>
              <a:p>
                <a:r>
                  <a:rPr lang="zh-CN" altLang="en-US" sz="1800" dirty="0">
                    <a:solidFill>
                      <a:srgbClr val="000000"/>
                    </a:solidFill>
                    <a:effectLst/>
                    <a:latin typeface="仿宋" panose="02010609060101010101" pitchFamily="49" charset="-122"/>
                    <a:ea typeface="仿宋" panose="02010609060101010101" pitchFamily="49" charset="-122"/>
                  </a:rPr>
                  <a:t>试图用模型异构的思路来解决数据异构的问题</a:t>
                </a:r>
                <a:endPar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err="1">
                    <a:solidFill>
                      <a:prstClr val="black"/>
                    </a:solidFill>
                    <a:latin typeface="Arial" panose="020B0604020202020204" pitchFamily="34" charset="0"/>
                    <a:ea typeface="微软雅黑" panose="020B0503020204020204" pitchFamily="34" charset="-122"/>
                    <a:cs typeface="Times New Roman" panose="02020603050405020304" pitchFamily="18" charset="0"/>
                  </a:rPr>
                  <a:t>FedMD</a:t>
                </a:r>
                <a:r>
                  <a:rPr lang="zh-CN" altLang="en-US" sz="1800"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a:t>
                </a:r>
                <a:r>
                  <a:rPr lang="en-US" altLang="zh-CN" sz="1800"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 </a:t>
                </a:r>
                <a:r>
                  <a:rPr lang="en-US" altLang="zh-CN" sz="1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𝑚</a:t>
                </a:r>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个参与客户端，每个客户端都有一个本地数据集</a:t>
                </a:r>
                <a:r>
                  <a:rPr lang="en-US"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𝐷</a:t>
                </a:r>
                <a:r>
                  <a:rPr lang="zh-CN"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1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𝑘:</a:t>
                </a:r>
                <a:r>
                  <a:rPr lang="en-US" altLang="zh-CN" sz="1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a:t>
                </a:r>
                <a:r>
                  <a:rPr lang="zh-CN" altLang="zh-CN" sz="1800" i="0" kern="100">
                    <a:solidFill>
                      <a:prstClr val="black"/>
                    </a:solidFill>
                    <a:latin typeface="Cambria Math" panose="02040503050406030204" pitchFamily="18" charset="0"/>
                    <a:cs typeface="Times New Roman" panose="02020603050405020304" pitchFamily="18" charset="0"/>
                  </a:rPr>
                  <a:t>〖</a:t>
                </a:r>
                <a:r>
                  <a:rPr lang="en-US" altLang="zh-CN" sz="1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a:t>
                </a:r>
                <a:r>
                  <a:rPr lang="en-US"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𝑥</a:t>
                </a:r>
                <a:r>
                  <a:rPr lang="zh-CN"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1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𝑖^𝑘</a:t>
                </a:r>
                <a:r>
                  <a:rPr lang="en-US" altLang="zh-CN" sz="1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a:t>
                </a:r>
                <a:r>
                  <a:rPr lang="en-US"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𝑦</a:t>
                </a:r>
                <a:r>
                  <a:rPr lang="zh-CN"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𝑖</a:t>
                </a:r>
                <a:r>
                  <a:rPr lang="en-US" altLang="zh-CN" sz="1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a:t>
                </a:r>
                <a:r>
                  <a:rPr lang="zh-CN" altLang="zh-CN" sz="1800" i="0" kern="10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𝑖=1</a:t>
                </a:r>
                <a:r>
                  <a:rPr lang="zh-CN" altLang="zh-CN" sz="1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a:t>
                </a:r>
                <a:r>
                  <a:rPr lang="en-US" altLang="zh-CN" sz="1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a:t>
                </a:r>
                <a:r>
                  <a:rPr lang="zh-CN" altLang="zh-CN" sz="1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a:t>
                </a:r>
                <a:r>
                  <a:rPr lang="en-US"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𝑁</a:t>
                </a:r>
                <a:r>
                  <a:rPr lang="zh-CN"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1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𝑘 </a:t>
                </a:r>
                <a:r>
                  <a:rPr lang="zh-CN" altLang="zh-CN" sz="1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a:t>
                </a:r>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，每个参与客户端独立地设计其自己的模型</a:t>
                </a:r>
                <a:r>
                  <a:rPr lang="en-US"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𝑓</a:t>
                </a:r>
                <a:r>
                  <a:rPr lang="zh-CN"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𝑘</a:t>
                </a:r>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来执行分类任务。模型</a:t>
                </a:r>
                <a:r>
                  <a:rPr lang="en-US"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𝑓</a:t>
                </a:r>
                <a:r>
                  <a:rPr lang="zh-CN"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𝑘</a:t>
                </a:r>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可以具有不同的网络结构，协作训练来提高</a:t>
                </a:r>
                <a:r>
                  <a:rPr lang="en-US"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𝑓</a:t>
                </a:r>
                <a:r>
                  <a:rPr lang="zh-CN"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1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𝑘</a:t>
                </a:r>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的性能。</a:t>
                </a:r>
                <a:endParaRPr lang="zh-CN" altLang="en-US" sz="18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12</a:t>
            </a:fld>
            <a:endParaRPr lang="en-US" altLang="zh-CN"/>
          </a:p>
        </p:txBody>
      </p:sp>
    </p:spTree>
    <p:extLst>
      <p:ext uri="{BB962C8B-B14F-4D97-AF65-F5344CB8AC3E}">
        <p14:creationId xmlns:p14="http://schemas.microsoft.com/office/powerpoint/2010/main" val="1938167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接下来是个性化联邦学习算法和其他联邦学习算法的性能比较</a:t>
            </a:r>
            <a:endPar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在同步情况下，我们个性化联邦学习算法、</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fenMD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Local</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Centralized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和准确率方面的比较；</a:t>
            </a:r>
            <a:r>
              <a:rPr lang="zh-CN" altLang="zh-CN" sz="1800" dirty="0">
                <a:effectLst/>
                <a:ea typeface="等线" panose="02010600030101010101" pitchFamily="2" charset="-122"/>
                <a:cs typeface="Times New Roman" panose="02020603050405020304" pitchFamily="18" charset="0"/>
              </a:rPr>
              <a:t>可以看出，</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我们所提出的算法在联邦学习相关算法上性能达到了最优</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13</a:t>
            </a:fld>
            <a:endParaRPr lang="en-US" altLang="zh-CN"/>
          </a:p>
        </p:txBody>
      </p:sp>
    </p:spTree>
    <p:extLst>
      <p:ext uri="{BB962C8B-B14F-4D97-AF65-F5344CB8AC3E}">
        <p14:creationId xmlns:p14="http://schemas.microsoft.com/office/powerpoint/2010/main" val="3945951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接下来是异步更新时算法的性能比较</a:t>
            </a:r>
            <a:endPar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左图是：个性化联邦学习算法、</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FedMD</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算法在 </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ICCAD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Industry</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数据集上分</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个和</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10</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个客户端使用异步模型更新的准确性比较。</a:t>
            </a:r>
            <a:endPar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右图是：训练过程中，在</a:t>
            </a:r>
            <a:r>
              <a:rPr lang="en-US" altLang="zh-CN"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ICCAD</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Industry</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数据集上不同算法的收敛性比较，（在测试集上对模型进行的评估）。</a:t>
            </a:r>
            <a:endParaRPr lang="en-US" altLang="zh-CN"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可以发现：</a:t>
            </a:r>
            <a:r>
              <a:rPr lang="zh-CN" altLang="en-US" sz="1800" dirty="0">
                <a:solidFill>
                  <a:srgbClr val="000000"/>
                </a:solidFill>
                <a:effectLst/>
                <a:latin typeface="仿宋" panose="02010609060101010101" pitchFamily="49" charset="-122"/>
                <a:ea typeface="仿宋" panose="02010609060101010101" pitchFamily="49" charset="-122"/>
              </a:rPr>
              <a:t>即使在异步更新的情况下，</a:t>
            </a:r>
            <a:r>
              <a:rPr lang="en-US" altLang="zh-CN" sz="1800" dirty="0">
                <a:solidFill>
                  <a:srgbClr val="000000"/>
                </a:solidFill>
                <a:effectLst/>
                <a:latin typeface="Times New Roman" panose="02020603050405020304" pitchFamily="18" charset="0"/>
              </a:rPr>
              <a:t>HFL-LA </a:t>
            </a:r>
            <a:r>
              <a:rPr lang="zh-CN" altLang="en-US" sz="1800" dirty="0">
                <a:solidFill>
                  <a:srgbClr val="000000"/>
                </a:solidFill>
                <a:effectLst/>
                <a:latin typeface="仿宋" panose="02010609060101010101" pitchFamily="49" charset="-122"/>
                <a:ea typeface="仿宋" panose="02010609060101010101" pitchFamily="49" charset="-122"/>
              </a:rPr>
              <a:t>算法也可以达到与同步更新设置相接近的收敛速度和准确率。</a:t>
            </a:r>
            <a:r>
              <a:rPr lang="en-US" altLang="zh-CN" sz="1800" dirty="0">
                <a:solidFill>
                  <a:srgbClr val="000000"/>
                </a:solidFill>
                <a:effectLst/>
                <a:latin typeface="Times New Roman" panose="02020603050405020304" pitchFamily="18" charset="0"/>
              </a:rPr>
              <a:t>HFL-LA </a:t>
            </a:r>
            <a:r>
              <a:rPr lang="zh-CN" altLang="en-US" sz="1800" dirty="0">
                <a:solidFill>
                  <a:srgbClr val="000000"/>
                </a:solidFill>
                <a:effectLst/>
                <a:latin typeface="仿宋" panose="02010609060101010101" pitchFamily="49" charset="-122"/>
                <a:ea typeface="仿宋" panose="02010609060101010101" pitchFamily="49" charset="-122"/>
              </a:rPr>
              <a:t>算法在准确率方面明显优于所有其他算法，同时异步更新设置的情况下也能获得近 </a:t>
            </a:r>
            <a:r>
              <a:rPr lang="en-US" altLang="zh-CN" sz="1800" dirty="0">
                <a:solidFill>
                  <a:srgbClr val="000000"/>
                </a:solidFill>
                <a:effectLst/>
                <a:latin typeface="Times New Roman" panose="02020603050405020304" pitchFamily="18" charset="0"/>
              </a:rPr>
              <a:t>5 </a:t>
            </a:r>
            <a:r>
              <a:rPr lang="zh-CN" altLang="en-US" sz="1800" dirty="0">
                <a:solidFill>
                  <a:srgbClr val="000000"/>
                </a:solidFill>
                <a:effectLst/>
                <a:latin typeface="仿宋" panose="02010609060101010101" pitchFamily="49" charset="-122"/>
                <a:ea typeface="仿宋" panose="02010609060101010101" pitchFamily="49" charset="-122"/>
              </a:rPr>
              <a:t>倍的收敛加速比。 </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14</a:t>
            </a:fld>
            <a:endParaRPr lang="en-US" altLang="zh-CN"/>
          </a:p>
        </p:txBody>
      </p:sp>
    </p:spTree>
    <p:extLst>
      <p:ext uri="{BB962C8B-B14F-4D97-AF65-F5344CB8AC3E}">
        <p14:creationId xmlns:p14="http://schemas.microsoft.com/office/powerpoint/2010/main" val="936124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FF0000"/>
                    </a:solidFill>
                    <a:latin typeface="微软雅黑" panose="020B0503020204020204" pitchFamily="34" charset="-122"/>
                    <a:ea typeface="微软雅黑" panose="020B0503020204020204" pitchFamily="34" charset="-122"/>
                  </a:rPr>
                  <a:t>在实验三中，我们验证了</a:t>
                </a:r>
                <a:r>
                  <a:rPr kumimoji="1" lang="zh-CN" altLang="en-US" dirty="0"/>
                  <a:t>模型异构时 </a:t>
                </a:r>
                <a:r>
                  <a:rPr kumimoji="1" lang="en-US" altLang="zh-CN" dirty="0"/>
                  <a:t>HFL-LA </a:t>
                </a:r>
                <a:r>
                  <a:rPr kumimoji="1" lang="zh-CN" altLang="en-US" dirty="0"/>
                  <a:t>算法的有效性</a:t>
                </a:r>
                <a:r>
                  <a:rPr kumimoji="1" lang="zh-CN" altLang="en-US" sz="2000" dirty="0"/>
                  <a:t>，将</a:t>
                </a:r>
                <a:r>
                  <a:rPr kumimoji="1" lang="en-US" altLang="zh-CN" dirty="0"/>
                  <a:t>HFL-LA </a:t>
                </a:r>
                <a:r>
                  <a:rPr kumimoji="1" lang="zh-CN" altLang="en-US" dirty="0"/>
                  <a:t>算法与同样能实现模型异构的</a:t>
                </a:r>
                <a:r>
                  <a:rPr kumimoji="1" lang="en-US" altLang="zh-CN" dirty="0" err="1"/>
                  <a:t>FedMD</a:t>
                </a:r>
                <a:r>
                  <a:rPr kumimoji="1" lang="zh-CN" altLang="en-US" dirty="0"/>
                  <a:t>算法做了性能比较。针对</a:t>
                </a:r>
                <a:r>
                  <a:rPr lang="en-US" altLang="zh-CN" sz="1200" b="1" dirty="0">
                    <a:latin typeface="微软雅黑" panose="020B0503020204020204" pitchFamily="34" charset="-122"/>
                    <a:ea typeface="微软雅黑" panose="020B0503020204020204" pitchFamily="34" charset="-122"/>
                  </a:rPr>
                  <a:t>ICCAD</a:t>
                </a:r>
                <a:r>
                  <a:rPr lang="zh-CN" altLang="en-US" sz="1200" b="1" dirty="0">
                    <a:latin typeface="微软雅黑" panose="020B0503020204020204" pitchFamily="34" charset="-122"/>
                    <a:ea typeface="微软雅黑" panose="020B0503020204020204" pitchFamily="34" charset="-122"/>
                  </a:rPr>
                  <a:t>客户端使用</a:t>
                </a:r>
                <a:r>
                  <a:rPr lang="en-US" altLang="zh-CN" sz="1200" b="1" dirty="0">
                    <a:latin typeface="微软雅黑" panose="020B0503020204020204" pitchFamily="34" charset="-122"/>
                    <a:ea typeface="微软雅黑" panose="020B0503020204020204" pitchFamily="34" charset="-122"/>
                  </a:rPr>
                  <a:t>6</a:t>
                </a:r>
                <a:r>
                  <a:rPr lang="zh-CN" altLang="en-US" sz="1200" b="1" dirty="0">
                    <a:latin typeface="微软雅黑" panose="020B0503020204020204" pitchFamily="34" charset="-122"/>
                    <a:ea typeface="微软雅黑" panose="020B0503020204020204" pitchFamily="34" charset="-122"/>
                  </a:rPr>
                  <a:t>层卷积神经网络，</a:t>
                </a:r>
                <a:r>
                  <a:rPr lang="en-US" altLang="zh-CN" sz="1200" b="1" dirty="0">
                    <a:latin typeface="微软雅黑" panose="020B0503020204020204" pitchFamily="34" charset="-122"/>
                    <a:ea typeface="微软雅黑" panose="020B0503020204020204" pitchFamily="34" charset="-122"/>
                  </a:rPr>
                  <a:t>Industry</a:t>
                </a:r>
                <a:r>
                  <a:rPr lang="zh-CN" altLang="en-US" sz="1200" b="1" dirty="0">
                    <a:latin typeface="微软雅黑" panose="020B0503020204020204" pitchFamily="34" charset="-122"/>
                    <a:ea typeface="微软雅黑" panose="020B0503020204020204" pitchFamily="34" charset="-122"/>
                  </a:rPr>
                  <a:t>客户端使用了</a:t>
                </a:r>
                <a:r>
                  <a:rPr lang="en-US" altLang="zh-CN" sz="1200" b="1" dirty="0">
                    <a:latin typeface="微软雅黑" panose="020B0503020204020204" pitchFamily="34" charset="-122"/>
                    <a:ea typeface="微软雅黑" panose="020B0503020204020204" pitchFamily="34" charset="-122"/>
                  </a:rPr>
                  <a:t>7</a:t>
                </a:r>
                <a:r>
                  <a:rPr lang="zh-CN" altLang="en-US" sz="1200" b="1" dirty="0">
                    <a:latin typeface="微软雅黑" panose="020B0503020204020204" pitchFamily="34" charset="-122"/>
                    <a:ea typeface="微软雅黑" panose="020B0503020204020204" pitchFamily="34" charset="-122"/>
                  </a:rPr>
                  <a:t>层卷积神经网络</a:t>
                </a:r>
              </a:p>
              <a:p>
                <a:r>
                  <a:rPr lang="zh-CN" altLang="en-US" sz="1200" b="1" dirty="0">
                    <a:solidFill>
                      <a:srgbClr val="FF0000"/>
                    </a:solidFill>
                    <a:latin typeface="微软雅黑" panose="020B0503020204020204" pitchFamily="34" charset="-122"/>
                    <a:ea typeface="微软雅黑" panose="020B0503020204020204" pitchFamily="34" charset="-122"/>
                  </a:rPr>
                  <a:t>可以看出：在同步和异步更新设置下，</a:t>
                </a:r>
                <a:r>
                  <a:rPr lang="zh-CN" altLang="en-US" sz="1800" dirty="0">
                    <a:solidFill>
                      <a:srgbClr val="000000"/>
                    </a:solidFill>
                    <a:effectLst/>
                    <a:latin typeface="仿宋" panose="02010609060101010101" pitchFamily="49" charset="-122"/>
                    <a:ea typeface="仿宋" panose="02010609060101010101" pitchFamily="49" charset="-122"/>
                  </a:rPr>
                  <a:t>相较于 </a:t>
                </a:r>
                <a:r>
                  <a:rPr lang="en-US" altLang="zh-CN" sz="1800" dirty="0" err="1">
                    <a:solidFill>
                      <a:srgbClr val="000000"/>
                    </a:solidFill>
                    <a:effectLst/>
                    <a:latin typeface="Times New Roman" panose="02020603050405020304" pitchFamily="18" charset="0"/>
                  </a:rPr>
                  <a:t>FedMD</a:t>
                </a:r>
                <a:r>
                  <a:rPr lang="en-US" altLang="zh-CN" sz="1800" dirty="0">
                    <a:solidFill>
                      <a:srgbClr val="000000"/>
                    </a:solidFill>
                    <a:effectLst/>
                    <a:latin typeface="Times New Roman" panose="02020603050405020304" pitchFamily="18" charset="0"/>
                  </a:rPr>
                  <a:t> </a:t>
                </a:r>
                <a:r>
                  <a:rPr lang="zh-CN" altLang="en-US" sz="1800" dirty="0">
                    <a:solidFill>
                      <a:srgbClr val="000000"/>
                    </a:solidFill>
                    <a:effectLst/>
                    <a:latin typeface="仿宋" panose="02010609060101010101" pitchFamily="49" charset="-122"/>
                    <a:ea typeface="仿宋" panose="02010609060101010101" pitchFamily="49" charset="-122"/>
                  </a:rPr>
                  <a:t>算法，</a:t>
                </a:r>
                <a:r>
                  <a:rPr lang="en-US" altLang="zh-CN" sz="1800" dirty="0">
                    <a:solidFill>
                      <a:srgbClr val="000000"/>
                    </a:solidFill>
                    <a:effectLst/>
                    <a:latin typeface="Times New Roman" panose="02020603050405020304" pitchFamily="18" charset="0"/>
                  </a:rPr>
                  <a:t>HFL-LA </a:t>
                </a:r>
                <a:r>
                  <a:rPr lang="zh-CN" altLang="en-US" sz="1800" dirty="0">
                    <a:solidFill>
                      <a:srgbClr val="000000"/>
                    </a:solidFill>
                    <a:effectLst/>
                    <a:latin typeface="仿宋" panose="02010609060101010101" pitchFamily="49" charset="-122"/>
                    <a:ea typeface="仿宋" panose="02010609060101010101" pitchFamily="49" charset="-122"/>
                  </a:rPr>
                  <a:t>算法不仅能实现 不同的客户端拥有不同的卷积神经网络架构，还能够保持很好的光刻热点检测性能。 </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2800"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 </a:t>
                </a:r>
                <a:r>
                  <a:rPr lang="en-US" altLang="zh-CN" sz="2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𝑚</a:t>
                </a:r>
                <a:r>
                  <a:rPr lang="zh-CN" altLang="en-US" sz="2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个参与客户端，每个客户端都有一个本地数据集</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𝐷</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𝑘:</a:t>
                </a:r>
                <a:r>
                  <a:rPr lang="en-US" altLang="zh-CN" sz="2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a:t>
                </a:r>
                <a:r>
                  <a:rPr lang="zh-CN" altLang="zh-CN" sz="2800" i="0" kern="100">
                    <a:solidFill>
                      <a:prstClr val="black"/>
                    </a:solidFill>
                    <a:latin typeface="Cambria Math" panose="02040503050406030204" pitchFamily="18" charset="0"/>
                    <a:cs typeface="Times New Roman" panose="02020603050405020304" pitchFamily="18" charset="0"/>
                  </a:rPr>
                  <a:t>〖</a:t>
                </a:r>
                <a:r>
                  <a:rPr lang="en-US" altLang="zh-CN" sz="2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𝑥</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𝑖^𝑘</a:t>
                </a:r>
                <a:r>
                  <a:rPr lang="en-US" altLang="zh-CN" sz="2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𝑦</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𝑖</a:t>
                </a:r>
                <a:r>
                  <a:rPr lang="en-US" altLang="zh-CN" sz="2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a:t>
                </a:r>
                <a:r>
                  <a:rPr lang="zh-CN" altLang="zh-CN" sz="2800" i="0" kern="10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〗_(</a:t>
                </a:r>
                <a:r>
                  <a:rPr lang="en-US"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𝑖=1</a:t>
                </a:r>
                <a:r>
                  <a:rPr lang="zh-CN"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a:t>
                </a:r>
                <a:r>
                  <a:rPr lang="en-US"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a:t>
                </a:r>
                <a:r>
                  <a:rPr lang="zh-CN"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𝑁</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𝑘 </a:t>
                </a:r>
                <a:r>
                  <a:rPr lang="zh-CN"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a:t>
                </a:r>
                <a:r>
                  <a:rPr lang="zh-CN" altLang="en-US" sz="2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，每个参与客户端独立地设计其自己的模型</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𝑓</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𝑘</a:t>
                </a:r>
                <a:r>
                  <a:rPr lang="zh-CN" altLang="en-US" sz="2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来执行分类任务。模型</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𝑓</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𝑘</a:t>
                </a:r>
                <a:r>
                  <a:rPr lang="zh-CN" altLang="en-US" sz="2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可以具有不同的网络结构，协作训练来提高</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𝑓</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𝑘</a:t>
                </a:r>
                <a:r>
                  <a:rPr lang="zh-CN" altLang="en-US" sz="2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的性能。</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15</a:t>
            </a:fld>
            <a:endParaRPr lang="en-US" altLang="zh-CN"/>
          </a:p>
        </p:txBody>
      </p:sp>
    </p:spTree>
    <p:extLst>
      <p:ext uri="{BB962C8B-B14F-4D97-AF65-F5344CB8AC3E}">
        <p14:creationId xmlns:p14="http://schemas.microsoft.com/office/powerpoint/2010/main" val="4084069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b="1" dirty="0">
                <a:solidFill>
                  <a:srgbClr val="FF0000"/>
                </a:solidFill>
                <a:latin typeface="微软雅黑" panose="020B0503020204020204" pitchFamily="34" charset="-122"/>
                <a:ea typeface="微软雅黑" panose="020B0503020204020204" pitchFamily="34" charset="-122"/>
              </a:rPr>
              <a:t>在实验四中，我们验证了</a:t>
            </a:r>
            <a:r>
              <a:rPr lang="zh-CN" altLang="en-US" sz="1800" dirty="0">
                <a:solidFill>
                  <a:srgbClr val="000000"/>
                </a:solidFill>
                <a:effectLst/>
                <a:latin typeface="仿宋" panose="02010609060101010101" pitchFamily="49" charset="-122"/>
                <a:ea typeface="仿宋" panose="02010609060101010101" pitchFamily="49" charset="-122"/>
              </a:rPr>
              <a:t>大规模客户端场景下 </a:t>
            </a:r>
            <a:r>
              <a:rPr lang="en-US" altLang="zh-CN" sz="1800" dirty="0">
                <a:solidFill>
                  <a:srgbClr val="000000"/>
                </a:solidFill>
                <a:effectLst/>
                <a:latin typeface="Times New Roman" panose="02020603050405020304" pitchFamily="18" charset="0"/>
              </a:rPr>
              <a:t>HFL-LA </a:t>
            </a:r>
            <a:r>
              <a:rPr lang="zh-CN" altLang="en-US" sz="1800" dirty="0">
                <a:solidFill>
                  <a:srgbClr val="000000"/>
                </a:solidFill>
                <a:effectLst/>
                <a:latin typeface="仿宋" panose="02010609060101010101" pitchFamily="49" charset="-122"/>
                <a:ea typeface="仿宋" panose="02010609060101010101" pitchFamily="49" charset="-122"/>
              </a:rPr>
              <a:t>算法的有效性，将两个训练数据集分配给不同数量的客户端作为本地数据，每 个数据集对应的客户端的数量设置为 </a:t>
            </a:r>
            <a:r>
              <a:rPr lang="en-US" altLang="zh-CN" sz="1800" dirty="0">
                <a:solidFill>
                  <a:srgbClr val="000000"/>
                </a:solidFill>
                <a:effectLst/>
                <a:latin typeface="Times New Roman" panose="02020603050405020304" pitchFamily="18" charset="0"/>
              </a:rPr>
              <a:t>10 </a:t>
            </a:r>
            <a:r>
              <a:rPr lang="zh-CN" altLang="en-US" sz="1800" dirty="0">
                <a:solidFill>
                  <a:srgbClr val="000000"/>
                </a:solidFill>
                <a:effectLst/>
                <a:latin typeface="仿宋" panose="02010609060101010101" pitchFamily="49" charset="-122"/>
                <a:ea typeface="仿宋" panose="02010609060101010101" pitchFamily="49" charset="-122"/>
              </a:rPr>
              <a:t>个、</a:t>
            </a:r>
            <a:r>
              <a:rPr lang="en-US" altLang="zh-CN" sz="1800" dirty="0">
                <a:solidFill>
                  <a:srgbClr val="000000"/>
                </a:solidFill>
                <a:effectLst/>
                <a:latin typeface="Times New Roman" panose="02020603050405020304" pitchFamily="18" charset="0"/>
              </a:rPr>
              <a:t>15 </a:t>
            </a:r>
            <a:r>
              <a:rPr lang="zh-CN" altLang="en-US" sz="1800" dirty="0">
                <a:solidFill>
                  <a:srgbClr val="000000"/>
                </a:solidFill>
                <a:effectLst/>
                <a:latin typeface="仿宋" panose="02010609060101010101" pitchFamily="49" charset="-122"/>
                <a:ea typeface="仿宋" panose="02010609060101010101" pitchFamily="49" charset="-122"/>
              </a:rPr>
              <a:t>个、</a:t>
            </a:r>
            <a:r>
              <a:rPr lang="en-US" altLang="zh-CN" sz="1800" dirty="0">
                <a:solidFill>
                  <a:srgbClr val="000000"/>
                </a:solidFill>
                <a:effectLst/>
                <a:latin typeface="Times New Roman" panose="02020603050405020304" pitchFamily="18" charset="0"/>
              </a:rPr>
              <a:t>20 </a:t>
            </a:r>
            <a:r>
              <a:rPr lang="zh-CN" altLang="en-US" sz="1800" dirty="0">
                <a:solidFill>
                  <a:srgbClr val="000000"/>
                </a:solidFill>
                <a:effectLst/>
                <a:latin typeface="仿宋" panose="02010609060101010101" pitchFamily="49" charset="-122"/>
                <a:ea typeface="仿宋" panose="02010609060101010101" pitchFamily="49" charset="-122"/>
              </a:rPr>
              <a:t>个、</a:t>
            </a:r>
            <a:r>
              <a:rPr lang="en-US" altLang="zh-CN" sz="1800" dirty="0">
                <a:solidFill>
                  <a:srgbClr val="000000"/>
                </a:solidFill>
                <a:effectLst/>
                <a:latin typeface="Times New Roman" panose="02020603050405020304" pitchFamily="18" charset="0"/>
              </a:rPr>
              <a:t>25 </a:t>
            </a:r>
            <a:r>
              <a:rPr lang="zh-CN" altLang="en-US" sz="1800" dirty="0">
                <a:solidFill>
                  <a:srgbClr val="000000"/>
                </a:solidFill>
                <a:effectLst/>
                <a:latin typeface="仿宋" panose="02010609060101010101" pitchFamily="49" charset="-122"/>
                <a:ea typeface="仿宋" panose="02010609060101010101" pitchFamily="49" charset="-122"/>
              </a:rPr>
              <a:t>个、</a:t>
            </a:r>
            <a:r>
              <a:rPr lang="en-US" altLang="zh-CN" sz="1800" dirty="0">
                <a:solidFill>
                  <a:srgbClr val="000000"/>
                </a:solidFill>
                <a:effectLst/>
                <a:latin typeface="Times New Roman" panose="02020603050405020304" pitchFamily="18" charset="0"/>
              </a:rPr>
              <a:t>30 </a:t>
            </a:r>
            <a:r>
              <a:rPr lang="zh-CN" altLang="en-US" sz="1800" dirty="0">
                <a:solidFill>
                  <a:srgbClr val="000000"/>
                </a:solidFill>
                <a:effectLst/>
                <a:latin typeface="仿宋" panose="02010609060101010101" pitchFamily="49" charset="-122"/>
                <a:ea typeface="仿宋" panose="02010609060101010101" pitchFamily="49" charset="-122"/>
              </a:rPr>
              <a:t>个、</a:t>
            </a:r>
            <a:r>
              <a:rPr lang="en-US" altLang="zh-CN" sz="1800" dirty="0">
                <a:solidFill>
                  <a:srgbClr val="000000"/>
                </a:solidFill>
                <a:effectLst/>
                <a:latin typeface="Times New Roman" panose="02020603050405020304" pitchFamily="18" charset="0"/>
              </a:rPr>
              <a:t>40 </a:t>
            </a:r>
            <a:r>
              <a:rPr lang="zh-CN" altLang="en-US" sz="1800" dirty="0">
                <a:solidFill>
                  <a:srgbClr val="000000"/>
                </a:solidFill>
                <a:effectLst/>
                <a:latin typeface="仿宋" panose="02010609060101010101" pitchFamily="49" charset="-122"/>
                <a:ea typeface="仿宋" panose="02010609060101010101" pitchFamily="49" charset="-122"/>
              </a:rPr>
              <a:t>个、</a:t>
            </a:r>
            <a:r>
              <a:rPr lang="en-US" altLang="zh-CN" sz="1800" dirty="0">
                <a:solidFill>
                  <a:srgbClr val="000000"/>
                </a:solidFill>
                <a:effectLst/>
                <a:latin typeface="Times New Roman" panose="02020603050405020304" pitchFamily="18" charset="0"/>
              </a:rPr>
              <a:t>50 </a:t>
            </a:r>
            <a:r>
              <a:rPr lang="zh-CN" altLang="en-US" sz="1800" dirty="0">
                <a:solidFill>
                  <a:srgbClr val="000000"/>
                </a:solidFill>
                <a:effectLst/>
                <a:latin typeface="仿宋" panose="02010609060101010101" pitchFamily="49" charset="-122"/>
                <a:ea typeface="仿宋" panose="02010609060101010101" pitchFamily="49" charset="-122"/>
              </a:rPr>
              <a:t>个、</a:t>
            </a:r>
            <a:r>
              <a:rPr lang="en-US" altLang="zh-CN" sz="1800" dirty="0">
                <a:solidFill>
                  <a:srgbClr val="000000"/>
                </a:solidFill>
                <a:effectLst/>
                <a:latin typeface="Times New Roman" panose="02020603050405020304" pitchFamily="18" charset="0"/>
              </a:rPr>
              <a:t>60 </a:t>
            </a:r>
            <a:r>
              <a:rPr lang="zh-CN" altLang="en-US" sz="1800" dirty="0">
                <a:solidFill>
                  <a:srgbClr val="000000"/>
                </a:solidFill>
                <a:effectLst/>
                <a:latin typeface="仿宋" panose="02010609060101010101" pitchFamily="49" charset="-122"/>
                <a:ea typeface="仿宋" panose="02010609060101010101" pitchFamily="49" charset="-122"/>
              </a:rPr>
              <a:t>个和 </a:t>
            </a:r>
            <a:r>
              <a:rPr lang="en-US" altLang="zh-CN" sz="1800" dirty="0">
                <a:solidFill>
                  <a:srgbClr val="000000"/>
                </a:solidFill>
                <a:effectLst/>
                <a:latin typeface="Times New Roman" panose="02020603050405020304" pitchFamily="18" charset="0"/>
              </a:rPr>
              <a:t>70 </a:t>
            </a:r>
            <a:r>
              <a:rPr lang="zh-CN" altLang="en-US" sz="1800" dirty="0">
                <a:solidFill>
                  <a:srgbClr val="000000"/>
                </a:solidFill>
                <a:effectLst/>
                <a:latin typeface="仿宋" panose="02010609060101010101" pitchFamily="49" charset="-122"/>
                <a:ea typeface="仿宋" panose="02010609060101010101" pitchFamily="49" charset="-122"/>
              </a:rPr>
              <a:t>个，可以发现，</a:t>
            </a:r>
            <a:r>
              <a:rPr lang="zh-CN" altLang="en-US" dirty="0"/>
              <a:t>随着客户端增多，本地客户端的数据量变得更少，</a:t>
            </a:r>
            <a:r>
              <a:rPr lang="en-US" altLang="zh-CN" sz="1800" dirty="0">
                <a:solidFill>
                  <a:srgbClr val="000000"/>
                </a:solidFill>
                <a:effectLst/>
                <a:latin typeface="Times New Roman" panose="02020603050405020304" pitchFamily="18" charset="0"/>
              </a:rPr>
              <a:t>Local learning </a:t>
            </a:r>
            <a:r>
              <a:rPr lang="zh-CN" altLang="en-US" sz="1800" dirty="0">
                <a:solidFill>
                  <a:srgbClr val="000000"/>
                </a:solidFill>
                <a:effectLst/>
                <a:latin typeface="仿宋" panose="02010609060101010101" pitchFamily="49" charset="-122"/>
                <a:ea typeface="仿宋" panose="02010609060101010101" pitchFamily="49" charset="-122"/>
              </a:rPr>
              <a:t>的性能也会随着训练数据的减少 而下降，</a:t>
            </a:r>
            <a:r>
              <a:rPr lang="zh-CN" altLang="en-US" dirty="0"/>
              <a:t>但我们的算法依旧能保持最优的精度，能够学习到所有客户端的数据特征。</a:t>
            </a:r>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16</a:t>
            </a:fld>
            <a:endParaRPr lang="en-US" altLang="zh-CN"/>
          </a:p>
        </p:txBody>
      </p:sp>
    </p:spTree>
    <p:extLst>
      <p:ext uri="{BB962C8B-B14F-4D97-AF65-F5344CB8AC3E}">
        <p14:creationId xmlns:p14="http://schemas.microsoft.com/office/powerpoint/2010/main" val="556310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在研究内容三，我们</a:t>
                </a:r>
                <a:r>
                  <a:rPr lang="zh-CN" altLang="zh-CN"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针对联邦学习架构下的隐私保护问题，</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提出了差分隐私和</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安全多方计算</a:t>
                </a:r>
                <a:r>
                  <a:rPr lang="en-US"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种解决方案，其中差分隐私</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通过</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添加噪声</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来保护隐私</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隐私泄露</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与模型精度之间进行权衡</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，其中</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安全多方计算对模型参数做安全运算</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隐私泄露</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与通信开销之间进行权衡</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2800"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 </a:t>
                </a:r>
                <a:r>
                  <a:rPr lang="en-US" altLang="zh-CN" sz="2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𝑚</a:t>
                </a:r>
                <a:r>
                  <a:rPr lang="zh-CN" altLang="en-US" sz="2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个参与客户端，每个客户端都有一个本地数据集</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𝐷</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𝑘:</a:t>
                </a:r>
                <a:r>
                  <a:rPr lang="en-US" altLang="zh-CN" sz="2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a:t>
                </a:r>
                <a:r>
                  <a:rPr lang="zh-CN" altLang="zh-CN" sz="2800" i="0" kern="100">
                    <a:solidFill>
                      <a:prstClr val="black"/>
                    </a:solidFill>
                    <a:latin typeface="Cambria Math" panose="02040503050406030204" pitchFamily="18" charset="0"/>
                    <a:cs typeface="Times New Roman" panose="02020603050405020304" pitchFamily="18" charset="0"/>
                  </a:rPr>
                  <a:t>〖</a:t>
                </a:r>
                <a:r>
                  <a:rPr lang="en-US" altLang="zh-CN" sz="2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𝑥</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𝑖^𝑘</a:t>
                </a:r>
                <a:r>
                  <a:rPr lang="en-US" altLang="zh-CN" sz="2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𝑦</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𝑖</a:t>
                </a:r>
                <a:r>
                  <a:rPr lang="en-US" altLang="zh-CN" sz="2800" i="0"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a:t>
                </a:r>
                <a:r>
                  <a:rPr lang="zh-CN" altLang="zh-CN" sz="2800" i="0" kern="10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a:t>〗_(</a:t>
                </a:r>
                <a:r>
                  <a:rPr lang="en-US"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𝑖=1</a:t>
                </a:r>
                <a:r>
                  <a:rPr lang="zh-CN"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a:t>
                </a:r>
                <a:r>
                  <a:rPr lang="en-US"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a:t>
                </a:r>
                <a:r>
                  <a:rPr lang="zh-CN"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𝑁</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𝑘 </a:t>
                </a:r>
                <a:r>
                  <a:rPr lang="zh-CN" altLang="zh-CN" sz="2800" i="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a:t>)</a:t>
                </a:r>
                <a:r>
                  <a:rPr lang="zh-CN" altLang="en-US" sz="2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，每个参与客户端独立地设计其自己的模型</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𝑓</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𝑘</a:t>
                </a:r>
                <a:r>
                  <a:rPr lang="zh-CN" altLang="en-US" sz="2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来执行分类任务。模型</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𝑓</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𝑘</a:t>
                </a:r>
                <a:r>
                  <a:rPr lang="zh-CN" altLang="en-US" sz="2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可以具有不同的网络结构，协作训练来提高</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𝑓</a:t>
                </a:r>
                <a:r>
                  <a:rPr lang="zh-CN"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_</a:t>
                </a:r>
                <a:r>
                  <a:rPr lang="en-US" altLang="zh-CN" sz="2800" i="0"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𝑘</a:t>
                </a:r>
                <a:r>
                  <a:rPr lang="zh-CN" altLang="en-US" sz="2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的性能。</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17</a:t>
            </a:fld>
            <a:endParaRPr lang="en-US" altLang="zh-CN"/>
          </a:p>
        </p:txBody>
      </p:sp>
    </p:spTree>
    <p:extLst>
      <p:ext uri="{BB962C8B-B14F-4D97-AF65-F5344CB8AC3E}">
        <p14:creationId xmlns:p14="http://schemas.microsoft.com/office/powerpoint/2010/main" val="2062085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457200" algn="just" defTabSz="685800" eaLnBrk="1"/>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接下来我阐述一下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DLG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攻击的原理，他是通过最小化梯度追踪误差来实现攻击的，</a:t>
                </a:r>
              </a:p>
              <a:p>
                <a:pPr indent="457200" algn="just" defTabSz="685800" eaLnBrk="1"/>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其中，</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m:t>
                        </m:r>
                      </m:sup>
                    </m:sSup>
                  </m:oMath>
                </a14:m>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i="1">
                            <a:latin typeface="Cambria Math" panose="02040503050406030204" pitchFamily="18" charset="0"/>
                          </a:rPr>
                          <m:t>′</m:t>
                        </m:r>
                      </m:sup>
                    </m:sSup>
                  </m:oMath>
                </a14:m>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是一组虚拟输入数据和标签数据，攻击者将这些“虚拟数据”导入模型中，获得“虚拟梯度”</a:t>
                </a:r>
                <a14:m>
                  <m:oMath xmlns:m="http://schemas.openxmlformats.org/officeDocument/2006/math">
                    <m:r>
                      <m:rPr>
                        <m:sty m:val="p"/>
                      </m:rP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𝑊</m:t>
                        </m:r>
                      </m:e>
                      <m:sup>
                        <m:r>
                          <a:rPr lang="en-US" altLang="zh-CN" sz="2800" i="1">
                            <a:latin typeface="Cambria Math" panose="02040503050406030204" pitchFamily="18" charset="0"/>
                          </a:rPr>
                          <m:t>′</m:t>
                        </m:r>
                      </m:sup>
                    </m:sSup>
                  </m:oMath>
                </a14:m>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2800">
                        <a:latin typeface="Cambria Math" panose="02040503050406030204" pitchFamily="18" charset="0"/>
                      </a:rPr>
                      <m:t>∇</m:t>
                    </m:r>
                    <m:r>
                      <a:rPr lang="en-US" altLang="zh-CN" sz="2800" b="0" i="1" smtClean="0">
                        <a:latin typeface="Cambria Math" panose="02040503050406030204" pitchFamily="18" charset="0"/>
                      </a:rPr>
                      <m:t>𝑊</m:t>
                    </m:r>
                  </m:oMath>
                </a14:m>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奈不拉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是攻击者邻居客户端的梯度，将虚拟梯度和真实梯度的差值来作为损失函数来更新</a:t>
                </a:r>
                <a14:m>
                  <m:oMath xmlns:m="http://schemas.openxmlformats.org/officeDocument/2006/math">
                    <m:sSup>
                      <m:sSupPr>
                        <m:ctrlPr>
                          <a:rPr lang="zh-CN" altLang="zh-CN" sz="2800" i="1" smtClean="0">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m:t>
                        </m:r>
                      </m:sup>
                    </m:sSup>
                  </m:oMath>
                </a14:m>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i="1">
                            <a:latin typeface="Cambria Math" panose="02040503050406030204" pitchFamily="18" charset="0"/>
                          </a:rPr>
                          <m:t>′</m:t>
                        </m:r>
                      </m:sup>
                    </m:sSup>
                  </m:oMath>
                </a14:m>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，可以使得虚拟数据接近实际训练数据。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just" defTabSz="685800" eaLnBrk="1"/>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indent="457200" algn="just" defTabSz="685800" eaLnBrk="1"/>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接下来我阐述一下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DLG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攻击的原理，他是通过最小化梯度追踪误差来实现攻击的，</a:t>
                </a:r>
              </a:p>
              <a:p>
                <a:pPr indent="457200" algn="just" defTabSz="685800" eaLnBrk="1"/>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其中，</a:t>
                </a:r>
                <a:r>
                  <a:rPr lang="en-US" altLang="zh-CN" sz="2800" i="0">
                    <a:latin typeface="Cambria Math" panose="02040503050406030204" pitchFamily="18" charset="0"/>
                  </a:rPr>
                  <a:t>𝑥</a:t>
                </a:r>
                <a:r>
                  <a:rPr lang="zh-CN" altLang="zh-CN" sz="2800" i="0">
                    <a:latin typeface="Cambria Math" panose="02040503050406030204" pitchFamily="18" charset="0"/>
                  </a:rPr>
                  <a:t>^</a:t>
                </a:r>
                <a:r>
                  <a:rPr lang="en-US" altLang="zh-CN" sz="2800" i="0">
                    <a:latin typeface="Cambria Math" panose="02040503050406030204" pitchFamily="18" charset="0"/>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i="0">
                    <a:latin typeface="Cambria Math" panose="02040503050406030204" pitchFamily="18" charset="0"/>
                  </a:rPr>
                  <a:t>𝑦</a:t>
                </a:r>
                <a:r>
                  <a:rPr lang="zh-CN" altLang="zh-CN" sz="2800" i="0">
                    <a:latin typeface="Cambria Math" panose="02040503050406030204" pitchFamily="18" charset="0"/>
                  </a:rPr>
                  <a:t>^</a:t>
                </a:r>
                <a:r>
                  <a:rPr lang="en-US" altLang="zh-CN" sz="2800" i="0">
                    <a:latin typeface="Cambria Math" panose="02040503050406030204" pitchFamily="18" charset="0"/>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是一组虚拟输入数据和标签数据，攻击者将这些“虚拟数据”导入模型中，获得“虚拟梯度”</a:t>
                </a:r>
                <a:r>
                  <a:rPr lang="en-US" altLang="zh-CN" sz="2800" i="0">
                    <a:latin typeface="Cambria Math" panose="02040503050406030204" pitchFamily="18" charset="0"/>
                  </a:rPr>
                  <a:t>∇𝑊</a:t>
                </a:r>
                <a:r>
                  <a:rPr lang="zh-CN" altLang="zh-CN" sz="2800" i="0">
                    <a:latin typeface="Cambria Math" panose="02040503050406030204" pitchFamily="18" charset="0"/>
                  </a:rPr>
                  <a:t>^</a:t>
                </a:r>
                <a:r>
                  <a:rPr lang="en-US" altLang="zh-CN" sz="2800" i="0">
                    <a:latin typeface="Cambria Math" panose="02040503050406030204" pitchFamily="18" charset="0"/>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800" i="0">
                    <a:latin typeface="Cambria Math" panose="02040503050406030204" pitchFamily="18" charset="0"/>
                  </a:rPr>
                  <a:t>∇</a:t>
                </a:r>
                <a:r>
                  <a:rPr lang="en-US" altLang="zh-CN" sz="2800" b="0" i="0">
                    <a:latin typeface="Cambria Math" panose="02040503050406030204" pitchFamily="18" charset="0"/>
                  </a:rPr>
                  <a:t>𝑊</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是攻击者邻居客户端的梯度，将虚拟梯度和真实梯度的差值来作为损失函数来更新</a:t>
                </a:r>
                <a:r>
                  <a:rPr lang="en-US" altLang="zh-CN" sz="2800" i="0">
                    <a:latin typeface="Cambria Math" panose="02040503050406030204" pitchFamily="18" charset="0"/>
                  </a:rPr>
                  <a:t>𝑥</a:t>
                </a:r>
                <a:r>
                  <a:rPr lang="zh-CN" altLang="zh-CN" sz="2800" i="0">
                    <a:latin typeface="Cambria Math" panose="02040503050406030204" pitchFamily="18" charset="0"/>
                  </a:rPr>
                  <a:t>^</a:t>
                </a:r>
                <a:r>
                  <a:rPr lang="en-US" altLang="zh-CN" sz="2800" i="0">
                    <a:latin typeface="Cambria Math" panose="02040503050406030204" pitchFamily="18" charset="0"/>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i="0">
                    <a:latin typeface="Cambria Math" panose="02040503050406030204" pitchFamily="18" charset="0"/>
                  </a:rPr>
                  <a:t>𝑦</a:t>
                </a:r>
                <a:r>
                  <a:rPr lang="zh-CN" altLang="zh-CN" sz="2800" i="0">
                    <a:latin typeface="Cambria Math" panose="02040503050406030204" pitchFamily="18" charset="0"/>
                  </a:rPr>
                  <a:t>^</a:t>
                </a:r>
                <a:r>
                  <a:rPr lang="en-US" altLang="zh-CN" sz="2800" i="0">
                    <a:latin typeface="Cambria Math" panose="02040503050406030204" pitchFamily="18" charset="0"/>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，可以使得虚拟数据接近实际训练数据。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algn="just" defTabSz="685800" eaLnBrk="1"/>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Fallback>
      </mc:AlternateContent>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18</a:t>
            </a:fld>
            <a:endParaRPr lang="en-US" altLang="zh-CN"/>
          </a:p>
        </p:txBody>
      </p:sp>
    </p:spTree>
    <p:extLst>
      <p:ext uri="{BB962C8B-B14F-4D97-AF65-F5344CB8AC3E}">
        <p14:creationId xmlns:p14="http://schemas.microsoft.com/office/powerpoint/2010/main" val="2193656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19</a:t>
            </a:fld>
            <a:endParaRPr lang="en-US" altLang="zh-CN"/>
          </a:p>
        </p:txBody>
      </p:sp>
    </p:spTree>
    <p:extLst>
      <p:ext uri="{BB962C8B-B14F-4D97-AF65-F5344CB8AC3E}">
        <p14:creationId xmlns:p14="http://schemas.microsoft.com/office/powerpoint/2010/main" val="3306984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20</a:t>
            </a:fld>
            <a:endParaRPr lang="en-US" altLang="zh-CN"/>
          </a:p>
        </p:txBody>
      </p:sp>
    </p:spTree>
    <p:extLst>
      <p:ext uri="{BB962C8B-B14F-4D97-AF65-F5344CB8AC3E}">
        <p14:creationId xmlns:p14="http://schemas.microsoft.com/office/powerpoint/2010/main" val="624688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dirty="0">
                <a:effectLst/>
                <a:latin typeface="宋体" panose="02010600030101010101" pitchFamily="2" charset="-122"/>
                <a:ea typeface="微软雅黑" panose="020B0503020204020204" pitchFamily="34" charset="-122"/>
                <a:cs typeface="宋体" panose="02010600030101010101" pitchFamily="2" charset="-122"/>
              </a:rPr>
              <a:t>首先呢是</a:t>
            </a:r>
            <a:r>
              <a:rPr kumimoji="1" lang="zh-CN" altLang="zh-CN" sz="1800" b="1" dirty="0">
                <a:solidFill>
                  <a:srgbClr val="C00000"/>
                </a:solidFill>
                <a:effectLst/>
                <a:latin typeface="宋体" panose="02010600030101010101" pitchFamily="2" charset="-122"/>
                <a:ea typeface="微软雅黑" panose="020B0503020204020204" pitchFamily="34" charset="-122"/>
                <a:cs typeface="Times New Roman" panose="02020603050405020304" pitchFamily="18" charset="0"/>
              </a:rPr>
              <a:t>研究背景与意义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2</a:t>
            </a:fld>
            <a:endParaRPr lang="en-US" altLang="zh-CN"/>
          </a:p>
        </p:txBody>
      </p:sp>
    </p:spTree>
    <p:extLst>
      <p:ext uri="{BB962C8B-B14F-4D97-AF65-F5344CB8AC3E}">
        <p14:creationId xmlns:p14="http://schemas.microsoft.com/office/powerpoint/2010/main" val="4223884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fontAlgn="base" hangingPunct="0">
              <a:spcBef>
                <a:spcPts val="650"/>
              </a:spcBef>
            </a:pP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其中集成电路制造的一个关键环节</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是集成电路版图中的短路、断路等区域。现有的</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检测技术有光刻仿真、模式识别和机器学习。其中</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检测是提高集成电路良品率的必要手段。</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pPr>
                <a:defRPr/>
              </a:pPr>
              <a:t>3</a:t>
            </a:fld>
            <a:endParaRPr lang="en-US" altLang="zh-CN"/>
          </a:p>
        </p:txBody>
      </p:sp>
    </p:spTree>
    <p:extLst>
      <p:ext uri="{BB962C8B-B14F-4D97-AF65-F5344CB8AC3E}">
        <p14:creationId xmlns:p14="http://schemas.microsoft.com/office/powerpoint/2010/main" val="2221356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fontAlgn="base" hangingPunct="0">
              <a:spcBef>
                <a:spcPts val="650"/>
              </a:spcBef>
            </a:pPr>
            <a:r>
              <a:rPr lang="zh-CN" altLang="en-US" sz="1800" b="1"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b="1"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检测面临着三个</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主要的技术难题，。。。</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检测有</a:t>
            </a:r>
            <a:r>
              <a:rPr lang="en-US"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3</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个主要指标，</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Accuracy</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：被正确检测的版图片段数量与所有版图片段数量的比值。</a:t>
            </a:r>
            <a:r>
              <a:rPr lang="en-US"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TPR</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：被正确检测的</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占所有</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的比值</a:t>
            </a:r>
            <a:r>
              <a:rPr lang="en-US"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FPR</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：被错误检测的非</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占所有非</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的比值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pPr>
                <a:defRPr/>
              </a:pPr>
              <a:t>4</a:t>
            </a:fld>
            <a:endParaRPr lang="en-US" altLang="zh-CN"/>
          </a:p>
        </p:txBody>
      </p:sp>
    </p:spTree>
    <p:extLst>
      <p:ext uri="{BB962C8B-B14F-4D97-AF65-F5344CB8AC3E}">
        <p14:creationId xmlns:p14="http://schemas.microsoft.com/office/powerpoint/2010/main" val="3264198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fontAlgn="base" hangingPunct="0">
              <a:spcBef>
                <a:spcPts val="650"/>
              </a:spcBef>
            </a:pP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集成电路版图有着数据维度高</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特征表达复杂的特点。其中做版图特征提取的动机是降低数据维度，提高检测准确率和检测效率。目前已有的集成电路版图特征提取技术是局部密度提取技术和同心圆采样技术，局部密度提取技术是将将版图片段转换为矢量特征表达，而同心圆采样技术是以同心圆的方式从版图片段中采样特征。他们都有一个共同缺点：采样时多边形图案周围的空间信息容易被忽略</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pPr>
                <a:defRPr/>
              </a:pPr>
              <a:t>6</a:t>
            </a:fld>
            <a:endParaRPr lang="en-US" altLang="zh-CN"/>
          </a:p>
        </p:txBody>
      </p:sp>
    </p:spTree>
    <p:extLst>
      <p:ext uri="{BB962C8B-B14F-4D97-AF65-F5344CB8AC3E}">
        <p14:creationId xmlns:p14="http://schemas.microsoft.com/office/powerpoint/2010/main" val="2316028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50000"/>
              </a:lnSpc>
              <a:spcBef>
                <a:spcPct val="30000"/>
              </a:spcBef>
              <a:spcAft>
                <a:spcPct val="0"/>
              </a:spcAft>
              <a:buClrTx/>
              <a:buSzTx/>
              <a:buFont typeface="+mj-lt"/>
              <a:buNone/>
              <a:tabLst/>
              <a:defRPr/>
            </a:pP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现有的主流</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检测技术有</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，。。。。。深度学习在联邦学习方面的进展为解决</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检测数据集不足的问题提供了一个替代方案。也就是基于联邦学习的</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lvl="0" indent="0" algn="just">
              <a:lnSpc>
                <a:spcPct val="150000"/>
              </a:lnSpc>
              <a:buFont typeface="+mj-lt"/>
              <a:buNone/>
            </a:pP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pPr>
                <a:defRPr/>
              </a:pPr>
              <a:t>7</a:t>
            </a:fld>
            <a:endParaRPr lang="en-US" altLang="zh-CN"/>
          </a:p>
        </p:txBody>
      </p:sp>
    </p:spTree>
    <p:extLst>
      <p:ext uri="{BB962C8B-B14F-4D97-AF65-F5344CB8AC3E}">
        <p14:creationId xmlns:p14="http://schemas.microsoft.com/office/powerpoint/2010/main" val="1825760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50000"/>
              </a:lnSpc>
              <a:spcBef>
                <a:spcPct val="30000"/>
              </a:spcBef>
              <a:spcAft>
                <a:spcPct val="0"/>
              </a:spcAft>
              <a:buClrTx/>
              <a:buSzTx/>
              <a:buFont typeface="+mj-lt"/>
              <a:buNone/>
              <a:tabLst/>
              <a:defRPr/>
            </a:pP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第三点是联邦学习架构下的隐私保护问题</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。目前已经有相关研究人员研究了来自梯度的泄露（也就是</a:t>
            </a:r>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DLG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攻击）。它的具体表现在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lvl="0" indent="0" algn="just">
              <a:lnSpc>
                <a:spcPct val="150000"/>
              </a:lnSpc>
              <a:buFont typeface="+mj-lt"/>
              <a:buNone/>
            </a:pP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pPr>
                <a:defRPr/>
              </a:pPr>
              <a:t>8</a:t>
            </a:fld>
            <a:endParaRPr lang="en-US" altLang="zh-CN"/>
          </a:p>
        </p:txBody>
      </p:sp>
    </p:spTree>
    <p:extLst>
      <p:ext uri="{BB962C8B-B14F-4D97-AF65-F5344CB8AC3E}">
        <p14:creationId xmlns:p14="http://schemas.microsoft.com/office/powerpoint/2010/main" val="1772285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接下来是我们研究中使用到的数据集和卷积神经网络，我们使用制程为</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28nm</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20nm</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 </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ICCAD </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竞赛数据集和</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Industry</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工业数据集的作为原始训练数据集和测试数据集，</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ICCAD </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数据集的版图设计范式比较简单，其训练数据集的正负样本比约为</a:t>
            </a: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14</a:t>
            </a:r>
            <a:r>
              <a:rPr lang="zh-CN" altLang="en-US" sz="1200" b="1" dirty="0">
                <a:latin typeface="微软雅黑" panose="020B0503020204020204" pitchFamily="34" charset="-122"/>
                <a:ea typeface="微软雅黑" panose="020B0503020204020204" pitchFamily="34" charset="-122"/>
              </a:rPr>
              <a:t>，</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Industry</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数据集的版图设计范式比较复杂，其训练数据集的正负样本比约为</a:t>
            </a: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22</a:t>
            </a:r>
            <a:r>
              <a:rPr lang="zh-CN" altLang="en-US" sz="1200" b="1" dirty="0">
                <a:latin typeface="微软雅黑" panose="020B0503020204020204" pitchFamily="34" charset="-122"/>
                <a:ea typeface="微软雅黑" panose="020B0503020204020204" pitchFamily="34" charset="-122"/>
              </a:rPr>
              <a:t>；数据集分布的不平衡会带来较大的数据异构性；</a:t>
            </a:r>
            <a:endParaRPr lang="en-US" altLang="zh-CN" sz="1200" b="1"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卷积神经网络</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中的</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第一层</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卷积层的</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卷积核</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都有</a:t>
            </a:r>
            <a:r>
              <a:rPr lang="en-US" altLang="zh-CN" sz="2000" b="1" kern="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000" b="1" kern="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个通道</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，对应</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了</a:t>
            </a:r>
            <a:r>
              <a:rPr lang="en-US"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32</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维的超图像</a:t>
            </a:r>
            <a:r>
              <a:rPr lang="en-US"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10</a:t>
            </a:fld>
            <a:endParaRPr lang="en-US" altLang="zh-CN"/>
          </a:p>
        </p:txBody>
      </p:sp>
    </p:spTree>
    <p:extLst>
      <p:ext uri="{BB962C8B-B14F-4D97-AF65-F5344CB8AC3E}">
        <p14:creationId xmlns:p14="http://schemas.microsoft.com/office/powerpoint/2010/main" val="2471164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下面是</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Group Lasso</a:t>
            </a: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特征选择的实验结果</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，超图像</a:t>
            </a:r>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一共有</a:t>
            </a:r>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32</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个特征通道，我们求得每个通道的</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对应的卷积核通道</a:t>
            </a:r>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范数大小，</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可以发现，不同数据集的特征选择结果有着一定的相似性，并且特征张量通道中序号为</a:t>
            </a:r>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0</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的通道贡献值最大，该通道对应了频域数据里面的直流分量，其贡献值最大也符合理论结果。</a:t>
            </a:r>
            <a:endPar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pPr>
                <a:defRPr/>
              </a:pPr>
              <a:t>11</a:t>
            </a:fld>
            <a:endParaRPr lang="en-US" altLang="zh-CN"/>
          </a:p>
        </p:txBody>
      </p:sp>
    </p:spTree>
    <p:extLst>
      <p:ext uri="{BB962C8B-B14F-4D97-AF65-F5344CB8AC3E}">
        <p14:creationId xmlns:p14="http://schemas.microsoft.com/office/powerpoint/2010/main" val="3436450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1679700"/>
            <a:ext cx="7772400" cy="2127250"/>
          </a:xfrm>
        </p:spPr>
        <p:txBody>
          <a:bodyPr/>
          <a:lstStyle>
            <a:lvl1pPr algn="ctr">
              <a:defRPr sz="4602"/>
            </a:lvl1pPr>
          </a:lstStyle>
          <a:p>
            <a:r>
              <a:rPr lang="zh-CN" altLang="en-US" dirty="0"/>
              <a:t>单击此处编辑母版标题样式</a:t>
            </a:r>
            <a:endParaRPr lang="en-US" altLang="zh-CN" dirty="0"/>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2556"/>
            </a:lvl1pPr>
          </a:lstStyle>
          <a:p>
            <a:r>
              <a:rPr lang="zh-CN" altLang="en-US"/>
              <a:t>单击此处编辑母版副标题样式</a:t>
            </a:r>
            <a:endParaRPr lang="en-US" altLang="zh-CN"/>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AAACE9F9-2339-47EF-8410-3CC54A6493E2}" type="slidenum">
              <a:rPr lang="zh-CN" altLang="en-US"/>
              <a:pPr>
                <a:defRPr/>
              </a:pPr>
              <a:t>‹#›</a:t>
            </a:fld>
            <a:endParaRPr lang="en-US" altLang="zh-CN"/>
          </a:p>
        </p:txBody>
      </p:sp>
    </p:spTree>
    <p:extLst>
      <p:ext uri="{BB962C8B-B14F-4D97-AF65-F5344CB8AC3E}">
        <p14:creationId xmlns:p14="http://schemas.microsoft.com/office/powerpoint/2010/main" val="38027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 6"/>
          <p:cNvSpPr>
            <a:spLocks noGrp="1"/>
          </p:cNvSpPr>
          <p:nvPr>
            <p:ph type="title"/>
          </p:nvPr>
        </p:nvSpPr>
        <p:spPr>
          <a:xfrm>
            <a:off x="442647" y="107546"/>
            <a:ext cx="8229600" cy="936625"/>
          </a:xfrm>
        </p:spPr>
        <p:txBody>
          <a:bodyPr/>
          <a:lstStyle>
            <a:lvl1pPr algn="ctr">
              <a:defRPr/>
            </a:lvl1pPr>
          </a:lstStyle>
          <a:p>
            <a:r>
              <a:rPr lang="zh-CN" altLang="en-US" dirty="0"/>
              <a:t>单击此处编辑母版标题样式</a:t>
            </a:r>
          </a:p>
        </p:txBody>
      </p:sp>
      <p:sp>
        <p:nvSpPr>
          <p:cNvPr id="3" name="内容占位符 2"/>
          <p:cNvSpPr>
            <a:spLocks noGrp="1"/>
          </p:cNvSpPr>
          <p:nvPr>
            <p:ph idx="1"/>
          </p:nvPr>
        </p:nvSpPr>
        <p:spPr>
          <a:xfrm>
            <a:off x="457200" y="1268413"/>
            <a:ext cx="8229600" cy="8497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7"/>
          <p:cNvSpPr>
            <a:spLocks noGrp="1"/>
          </p:cNvSpPr>
          <p:nvPr>
            <p:ph type="dt" sz="half" idx="10"/>
          </p:nvPr>
        </p:nvSpPr>
        <p:spPr/>
        <p:txBody>
          <a:bodyPr/>
          <a:lstStyle/>
          <a:p>
            <a:pPr>
              <a:defRPr/>
            </a:pPr>
            <a:endParaRPr lang="en-US" altLang="zh-CN" dirty="0"/>
          </a:p>
        </p:txBody>
      </p:sp>
      <p:sp>
        <p:nvSpPr>
          <p:cNvPr id="9" name="页脚占位符 8"/>
          <p:cNvSpPr>
            <a:spLocks noGrp="1"/>
          </p:cNvSpPr>
          <p:nvPr>
            <p:ph type="ftr" sz="quarter" idx="11"/>
          </p:nvPr>
        </p:nvSpPr>
        <p:spPr/>
        <p:txBody>
          <a:bodyPr/>
          <a:lstStyle/>
          <a:p>
            <a:pPr>
              <a:defRPr/>
            </a:pPr>
            <a:endParaRPr lang="en-US" altLang="zh-CN" dirty="0"/>
          </a:p>
        </p:txBody>
      </p:sp>
      <p:sp>
        <p:nvSpPr>
          <p:cNvPr id="10" name="灯片编号占位符 9"/>
          <p:cNvSpPr>
            <a:spLocks noGrp="1"/>
          </p:cNvSpPr>
          <p:nvPr>
            <p:ph type="sldNum" sz="quarter" idx="12"/>
          </p:nvPr>
        </p:nvSpPr>
        <p:spPr/>
        <p:txBody>
          <a:bodyPr/>
          <a:lstStyle/>
          <a:p>
            <a:pPr>
              <a:defRPr/>
            </a:pPr>
            <a:fld id="{F0548F07-C921-477C-93AE-EE81E7406299}" type="slidenum">
              <a:rPr lang="zh-CN" altLang="en-US" smtClean="0"/>
              <a:pPr>
                <a:defRPr/>
              </a:pPr>
              <a:t>‹#›</a:t>
            </a:fld>
            <a:endParaRPr lang="en-US" altLang="zh-CN" dirty="0"/>
          </a:p>
        </p:txBody>
      </p:sp>
    </p:spTree>
    <p:extLst>
      <p:ext uri="{BB962C8B-B14F-4D97-AF65-F5344CB8AC3E}">
        <p14:creationId xmlns:p14="http://schemas.microsoft.com/office/powerpoint/2010/main" val="221511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赛母版">
    <p:spTree>
      <p:nvGrpSpPr>
        <p:cNvPr id="1" name=""/>
        <p:cNvGrpSpPr/>
        <p:nvPr/>
      </p:nvGrpSpPr>
      <p:grpSpPr>
        <a:xfrm>
          <a:off x="0" y="0"/>
          <a:ext cx="0" cy="0"/>
          <a:chOff x="0" y="0"/>
          <a:chExt cx="0" cy="0"/>
        </a:xfrm>
      </p:grpSpPr>
      <p:sp>
        <p:nvSpPr>
          <p:cNvPr id="7" name="标题 6"/>
          <p:cNvSpPr>
            <a:spLocks noGrp="1"/>
          </p:cNvSpPr>
          <p:nvPr>
            <p:ph type="title"/>
          </p:nvPr>
        </p:nvSpPr>
        <p:spPr>
          <a:xfrm>
            <a:off x="442647" y="107546"/>
            <a:ext cx="8229600" cy="936625"/>
          </a:xfrm>
        </p:spPr>
        <p:txBody>
          <a:bodyPr/>
          <a:lstStyle>
            <a:lvl1pPr algn="l">
              <a:defRPr sz="3200" b="1">
                <a:solidFill>
                  <a:srgbClr val="C00000"/>
                </a:solidFill>
                <a:latin typeface="微软雅黑" panose="020B0503020204020204" pitchFamily="34" charset="-122"/>
                <a:ea typeface="微软雅黑" panose="020B0503020204020204" pitchFamily="34" charset="-122"/>
              </a:defRPr>
            </a:lvl1pPr>
          </a:lstStyle>
          <a:p>
            <a:endParaRPr lang="zh-CN" altLang="en-US" dirty="0"/>
          </a:p>
        </p:txBody>
      </p:sp>
      <p:sp>
        <p:nvSpPr>
          <p:cNvPr id="3" name="内容占位符 2"/>
          <p:cNvSpPr>
            <a:spLocks noGrp="1"/>
          </p:cNvSpPr>
          <p:nvPr>
            <p:ph idx="1"/>
          </p:nvPr>
        </p:nvSpPr>
        <p:spPr>
          <a:xfrm>
            <a:off x="457201" y="1210358"/>
            <a:ext cx="8215047" cy="4877926"/>
          </a:xfrm>
        </p:spPr>
        <p:txBody>
          <a:bodyPr/>
          <a:lstStyle>
            <a:lvl1pPr>
              <a:lnSpc>
                <a:spcPct val="125000"/>
              </a:lnSpc>
              <a:spcBef>
                <a:spcPts val="383"/>
              </a:spcBef>
              <a:spcAft>
                <a:spcPts val="256"/>
              </a:spcAft>
              <a:defRPr sz="2000" b="1">
                <a:latin typeface="微软雅黑" panose="020B0503020204020204" pitchFamily="34" charset="-122"/>
                <a:ea typeface="微软雅黑" panose="020B0503020204020204" pitchFamily="34" charset="-122"/>
              </a:defRPr>
            </a:lvl1pPr>
            <a:lvl2pPr marL="631123" indent="-296082">
              <a:spcBef>
                <a:spcPts val="511"/>
              </a:spcBef>
              <a:spcAft>
                <a:spcPts val="511"/>
              </a:spcAft>
              <a:buClr>
                <a:srgbClr val="C00000"/>
              </a:buClr>
              <a:buFont typeface="Wingdings" panose="05000000000000000000" pitchFamily="2" charset="2"/>
              <a:buChar char="Ø"/>
              <a:defRPr sz="1800" b="1">
                <a:latin typeface="微软雅黑" panose="020B0503020204020204" pitchFamily="34" charset="-122"/>
                <a:ea typeface="微软雅黑" panose="020B0503020204020204" pitchFamily="34" charset="-122"/>
              </a:defRPr>
            </a:lvl2pPr>
            <a:lvl3pPr>
              <a:buClr>
                <a:srgbClr val="C00000"/>
              </a:buClr>
              <a:defRPr sz="1600" b="1">
                <a:latin typeface="Microsoft YaHei" charset="-122"/>
                <a:ea typeface="Microsoft YaHei" charset="-122"/>
                <a:cs typeface="Microsoft YaHei"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8" name="日期占位符 7"/>
          <p:cNvSpPr>
            <a:spLocks noGrp="1"/>
          </p:cNvSpPr>
          <p:nvPr>
            <p:ph type="dt" sz="half" idx="10"/>
          </p:nvPr>
        </p:nvSpPr>
        <p:spPr/>
        <p:txBody>
          <a:bodyPr/>
          <a:lstStyle/>
          <a:p>
            <a:pPr>
              <a:defRPr/>
            </a:pPr>
            <a:endParaRPr lang="en-US" altLang="zh-CN" dirty="0"/>
          </a:p>
        </p:txBody>
      </p:sp>
      <p:sp>
        <p:nvSpPr>
          <p:cNvPr id="9" name="页脚占位符 8"/>
          <p:cNvSpPr>
            <a:spLocks noGrp="1"/>
          </p:cNvSpPr>
          <p:nvPr>
            <p:ph type="ftr" sz="quarter" idx="11"/>
          </p:nvPr>
        </p:nvSpPr>
        <p:spPr/>
        <p:txBody>
          <a:bodyPr/>
          <a:lstStyle/>
          <a:p>
            <a:pPr>
              <a:defRPr/>
            </a:pPr>
            <a:endParaRPr lang="en-US" altLang="zh-CN" dirty="0"/>
          </a:p>
        </p:txBody>
      </p:sp>
      <p:sp>
        <p:nvSpPr>
          <p:cNvPr id="10" name="灯片编号占位符 9"/>
          <p:cNvSpPr>
            <a:spLocks noGrp="1"/>
          </p:cNvSpPr>
          <p:nvPr>
            <p:ph type="sldNum" sz="quarter" idx="12"/>
          </p:nvPr>
        </p:nvSpPr>
        <p:spPr/>
        <p:txBody>
          <a:bodyPr/>
          <a:lstStyle/>
          <a:p>
            <a:pPr>
              <a:defRPr/>
            </a:pPr>
            <a:fld id="{F0548F07-C921-477C-93AE-EE81E7406299}" type="slidenum">
              <a:rPr lang="zh-CN" altLang="en-US" smtClean="0"/>
              <a:pPr>
                <a:defRPr/>
              </a:pPr>
              <a:t>‹#›</a:t>
            </a:fld>
            <a:endParaRPr lang="en-US" altLang="zh-CN" dirty="0"/>
          </a:p>
        </p:txBody>
      </p:sp>
      <p:pic>
        <p:nvPicPr>
          <p:cNvPr id="12" name="图片 11">
            <a:extLst>
              <a:ext uri="{FF2B5EF4-FFF2-40B4-BE49-F238E27FC236}">
                <a16:creationId xmlns:a16="http://schemas.microsoft.com/office/drawing/2014/main" id="{3FB59609-B2C9-430D-81DE-084BF6A0352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59476" y="152941"/>
            <a:ext cx="912771" cy="845833"/>
          </a:xfrm>
          <a:prstGeom prst="rect">
            <a:avLst/>
          </a:prstGeom>
        </p:spPr>
      </p:pic>
    </p:spTree>
    <p:extLst>
      <p:ext uri="{BB962C8B-B14F-4D97-AF65-F5344CB8AC3E}">
        <p14:creationId xmlns:p14="http://schemas.microsoft.com/office/powerpoint/2010/main" val="2582807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4453"/>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Rectangle 3"/>
          <p:cNvSpPr>
            <a:spLocks noGrp="1" noChangeArrowheads="1"/>
          </p:cNvSpPr>
          <p:nvPr>
            <p:ph type="body" idx="1"/>
          </p:nvPr>
        </p:nvSpPr>
        <p:spPr bwMode="auto">
          <a:xfrm>
            <a:off x="457200" y="1268413"/>
            <a:ext cx="82296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52">
                <a:latin typeface="Arial" pitchFamily="34" charset="0"/>
                <a:ea typeface="宋体"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852">
                <a:latin typeface="Arial" pitchFamily="34" charset="0"/>
                <a:ea typeface="宋体" pitchFamily="2" charset="-122"/>
              </a:defRPr>
            </a:lvl1pPr>
          </a:lstStyle>
          <a:p>
            <a:pPr>
              <a:defRPr/>
            </a:pPr>
            <a:endParaRPr lang="en-US" altLang="zh-CN" dirty="0"/>
          </a:p>
        </p:txBody>
      </p:sp>
      <p:sp>
        <p:nvSpPr>
          <p:cNvPr id="15366" name="Rectangle 6"/>
          <p:cNvSpPr>
            <a:spLocks noGrp="1" noChangeArrowheads="1"/>
          </p:cNvSpPr>
          <p:nvPr>
            <p:ph type="sldNum" sz="quarter" idx="4"/>
          </p:nvPr>
        </p:nvSpPr>
        <p:spPr bwMode="auto">
          <a:xfrm>
            <a:off x="6890238" y="624205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93" smtClean="0">
                <a:latin typeface="+mj-lt"/>
                <a:ea typeface="宋体" pitchFamily="2" charset="-122"/>
              </a:defRPr>
            </a:lvl1pPr>
          </a:lstStyle>
          <a:p>
            <a:pPr>
              <a:defRPr/>
            </a:pPr>
            <a:fld id="{F0548F07-C921-477C-93AE-EE81E7406299}" type="slidenum">
              <a:rPr lang="zh-CN" altLang="en-US"/>
              <a:pPr>
                <a:defRPr/>
              </a:pPr>
              <a:t>‹#›</a:t>
            </a:fld>
            <a:endParaRPr lang="en-US" altLang="zh-CN" dirty="0"/>
          </a:p>
        </p:txBody>
      </p:sp>
      <p:sp>
        <p:nvSpPr>
          <p:cNvPr id="1031" name="Line 8"/>
          <p:cNvSpPr>
            <a:spLocks noChangeShapeType="1"/>
          </p:cNvSpPr>
          <p:nvPr/>
        </p:nvSpPr>
        <p:spPr bwMode="auto">
          <a:xfrm>
            <a:off x="483577" y="1125538"/>
            <a:ext cx="8077200" cy="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13" r:id="rId1"/>
    <p:sldLayoutId id="2147483902" r:id="rId2"/>
    <p:sldLayoutId id="2147483918" r:id="rId3"/>
  </p:sldLayoutIdLst>
  <p:hf hdr="0" ftr="0" dt="0"/>
  <p:txStyles>
    <p:titleStyle>
      <a:lvl1pPr algn="l" rtl="0" eaLnBrk="0" fontAlgn="base" hangingPunct="0">
        <a:spcBef>
          <a:spcPct val="0"/>
        </a:spcBef>
        <a:spcAft>
          <a:spcPct val="0"/>
        </a:spcAft>
        <a:defRPr sz="3750">
          <a:solidFill>
            <a:schemeClr val="tx2"/>
          </a:solidFill>
          <a:latin typeface="+mj-lt"/>
          <a:ea typeface="+mj-ea"/>
          <a:cs typeface="+mj-cs"/>
        </a:defRPr>
      </a:lvl1pPr>
      <a:lvl2pPr algn="l" rtl="0" eaLnBrk="0" fontAlgn="base" hangingPunct="0">
        <a:spcBef>
          <a:spcPct val="0"/>
        </a:spcBef>
        <a:spcAft>
          <a:spcPct val="0"/>
        </a:spcAft>
        <a:defRPr sz="3750">
          <a:solidFill>
            <a:schemeClr val="tx2"/>
          </a:solidFill>
          <a:latin typeface="Times New Roman" pitchFamily="18" charset="0"/>
        </a:defRPr>
      </a:lvl2pPr>
      <a:lvl3pPr algn="l" rtl="0" eaLnBrk="0" fontAlgn="base" hangingPunct="0">
        <a:spcBef>
          <a:spcPct val="0"/>
        </a:spcBef>
        <a:spcAft>
          <a:spcPct val="0"/>
        </a:spcAft>
        <a:defRPr sz="3750">
          <a:solidFill>
            <a:schemeClr val="tx2"/>
          </a:solidFill>
          <a:latin typeface="Times New Roman" pitchFamily="18" charset="0"/>
        </a:defRPr>
      </a:lvl3pPr>
      <a:lvl4pPr algn="l" rtl="0" eaLnBrk="0" fontAlgn="base" hangingPunct="0">
        <a:spcBef>
          <a:spcPct val="0"/>
        </a:spcBef>
        <a:spcAft>
          <a:spcPct val="0"/>
        </a:spcAft>
        <a:defRPr sz="3750">
          <a:solidFill>
            <a:schemeClr val="tx2"/>
          </a:solidFill>
          <a:latin typeface="Times New Roman" pitchFamily="18" charset="0"/>
        </a:defRPr>
      </a:lvl4pPr>
      <a:lvl5pPr algn="l" rtl="0" eaLnBrk="0" fontAlgn="base" hangingPunct="0">
        <a:spcBef>
          <a:spcPct val="0"/>
        </a:spcBef>
        <a:spcAft>
          <a:spcPct val="0"/>
        </a:spcAft>
        <a:defRPr sz="3750">
          <a:solidFill>
            <a:schemeClr val="tx2"/>
          </a:solidFill>
          <a:latin typeface="Times New Roman" pitchFamily="18" charset="0"/>
        </a:defRPr>
      </a:lvl5pPr>
      <a:lvl6pPr marL="389582" algn="l" rtl="0" eaLnBrk="1" fontAlgn="base" hangingPunct="1">
        <a:spcBef>
          <a:spcPct val="0"/>
        </a:spcBef>
        <a:spcAft>
          <a:spcPct val="0"/>
        </a:spcAft>
        <a:defRPr sz="3750">
          <a:solidFill>
            <a:schemeClr val="tx2"/>
          </a:solidFill>
          <a:latin typeface="Times New Roman" pitchFamily="18" charset="0"/>
        </a:defRPr>
      </a:lvl6pPr>
      <a:lvl7pPr marL="779164" algn="l" rtl="0" eaLnBrk="1" fontAlgn="base" hangingPunct="1">
        <a:spcBef>
          <a:spcPct val="0"/>
        </a:spcBef>
        <a:spcAft>
          <a:spcPct val="0"/>
        </a:spcAft>
        <a:defRPr sz="3750">
          <a:solidFill>
            <a:schemeClr val="tx2"/>
          </a:solidFill>
          <a:latin typeface="Times New Roman" pitchFamily="18" charset="0"/>
        </a:defRPr>
      </a:lvl7pPr>
      <a:lvl8pPr marL="1168746" algn="l" rtl="0" eaLnBrk="1" fontAlgn="base" hangingPunct="1">
        <a:spcBef>
          <a:spcPct val="0"/>
        </a:spcBef>
        <a:spcAft>
          <a:spcPct val="0"/>
        </a:spcAft>
        <a:defRPr sz="3750">
          <a:solidFill>
            <a:schemeClr val="tx2"/>
          </a:solidFill>
          <a:latin typeface="Times New Roman" pitchFamily="18" charset="0"/>
        </a:defRPr>
      </a:lvl8pPr>
      <a:lvl9pPr marL="1558327" algn="l" rtl="0" eaLnBrk="1" fontAlgn="base" hangingPunct="1">
        <a:spcBef>
          <a:spcPct val="0"/>
        </a:spcBef>
        <a:spcAft>
          <a:spcPct val="0"/>
        </a:spcAft>
        <a:defRPr sz="3750">
          <a:solidFill>
            <a:schemeClr val="tx2"/>
          </a:solidFill>
          <a:latin typeface="Times New Roman" pitchFamily="18" charset="0"/>
        </a:defRPr>
      </a:lvl9pPr>
    </p:titleStyle>
    <p:bodyStyle>
      <a:lvl1pPr marL="292186" indent="-292186" algn="l" rtl="0" eaLnBrk="0" fontAlgn="base" hangingPunct="0">
        <a:spcBef>
          <a:spcPct val="20000"/>
        </a:spcBef>
        <a:spcAft>
          <a:spcPct val="0"/>
        </a:spcAft>
        <a:buClr>
          <a:srgbClr val="C00000"/>
        </a:buClr>
        <a:buSzPct val="85000"/>
        <a:buFont typeface="Wingdings" pitchFamily="2" charset="2"/>
        <a:buChar char="p"/>
        <a:defRPr sz="2386">
          <a:solidFill>
            <a:schemeClr val="tx1"/>
          </a:solidFill>
          <a:latin typeface="+mn-lt"/>
          <a:ea typeface="+mn-ea"/>
          <a:cs typeface="+mn-cs"/>
        </a:defRPr>
      </a:lvl1pPr>
      <a:lvl2pPr marL="633070" indent="-243489" algn="l" rtl="0" eaLnBrk="0" fontAlgn="base" hangingPunct="0">
        <a:spcBef>
          <a:spcPct val="20000"/>
        </a:spcBef>
        <a:spcAft>
          <a:spcPct val="0"/>
        </a:spcAft>
        <a:buClr>
          <a:schemeClr val="tx1"/>
        </a:buClr>
        <a:buSzPct val="100000"/>
        <a:buFont typeface="Wingdings" pitchFamily="2" charset="2"/>
        <a:buChar char="w"/>
        <a:defRPr sz="2045">
          <a:solidFill>
            <a:schemeClr val="tx1"/>
          </a:solidFill>
          <a:latin typeface="+mn-lt"/>
        </a:defRPr>
      </a:lvl2pPr>
      <a:lvl3pPr marL="973955" indent="-194792" algn="l" rtl="0" eaLnBrk="0" fontAlgn="base" hangingPunct="0">
        <a:spcBef>
          <a:spcPct val="20000"/>
        </a:spcBef>
        <a:spcAft>
          <a:spcPct val="0"/>
        </a:spcAft>
        <a:buClr>
          <a:schemeClr val="accent1"/>
        </a:buClr>
        <a:buSzPct val="85000"/>
        <a:buFont typeface="Wingdings" pitchFamily="2" charset="2"/>
        <a:buChar char="n"/>
        <a:defRPr sz="1704">
          <a:solidFill>
            <a:schemeClr val="tx1"/>
          </a:solidFill>
          <a:latin typeface="+mn-lt"/>
        </a:defRPr>
      </a:lvl3pPr>
      <a:lvl4pPr marL="1363536" indent="-194792" algn="l" rtl="0" eaLnBrk="0" fontAlgn="base" hangingPunct="0">
        <a:spcBef>
          <a:spcPct val="20000"/>
        </a:spcBef>
        <a:spcAft>
          <a:spcPct val="0"/>
        </a:spcAft>
        <a:buClr>
          <a:schemeClr val="bg2"/>
        </a:buClr>
        <a:buFont typeface="Wingdings" pitchFamily="2" charset="2"/>
        <a:buChar char="§"/>
        <a:defRPr sz="1704">
          <a:solidFill>
            <a:schemeClr val="tx1"/>
          </a:solidFill>
          <a:latin typeface="+mn-lt"/>
        </a:defRPr>
      </a:lvl4pPr>
      <a:lvl5pPr marL="1753118" indent="-194792" algn="l" rtl="0" eaLnBrk="0" fontAlgn="base" hangingPunct="0">
        <a:spcBef>
          <a:spcPct val="20000"/>
        </a:spcBef>
        <a:spcAft>
          <a:spcPct val="0"/>
        </a:spcAft>
        <a:buClr>
          <a:schemeClr val="tx2"/>
        </a:buClr>
        <a:buSzPct val="80000"/>
        <a:buFont typeface="Wingdings" pitchFamily="2" charset="2"/>
        <a:buChar char="§"/>
        <a:defRPr sz="1704">
          <a:solidFill>
            <a:schemeClr val="tx1"/>
          </a:solidFill>
          <a:latin typeface="+mn-lt"/>
        </a:defRPr>
      </a:lvl5pPr>
      <a:lvl6pPr marL="2142700"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532282"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2921864"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311446"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779164" rtl="0" eaLnBrk="1" latinLnBrk="0" hangingPunct="1">
        <a:defRPr sz="1534" kern="1200">
          <a:solidFill>
            <a:schemeClr val="tx1"/>
          </a:solidFill>
          <a:latin typeface="+mn-lt"/>
          <a:ea typeface="+mn-ea"/>
          <a:cs typeface="+mn-cs"/>
        </a:defRPr>
      </a:lvl1pPr>
      <a:lvl2pPr marL="389582" algn="l" defTabSz="779164" rtl="0" eaLnBrk="1" latinLnBrk="0" hangingPunct="1">
        <a:defRPr sz="1534" kern="1200">
          <a:solidFill>
            <a:schemeClr val="tx1"/>
          </a:solidFill>
          <a:latin typeface="+mn-lt"/>
          <a:ea typeface="+mn-ea"/>
          <a:cs typeface="+mn-cs"/>
        </a:defRPr>
      </a:lvl2pPr>
      <a:lvl3pPr marL="779164" algn="l" defTabSz="779164" rtl="0" eaLnBrk="1" latinLnBrk="0" hangingPunct="1">
        <a:defRPr sz="1534" kern="1200">
          <a:solidFill>
            <a:schemeClr val="tx1"/>
          </a:solidFill>
          <a:latin typeface="+mn-lt"/>
          <a:ea typeface="+mn-ea"/>
          <a:cs typeface="+mn-cs"/>
        </a:defRPr>
      </a:lvl3pPr>
      <a:lvl4pPr marL="1168746" algn="l" defTabSz="779164" rtl="0" eaLnBrk="1" latinLnBrk="0" hangingPunct="1">
        <a:defRPr sz="1534" kern="1200">
          <a:solidFill>
            <a:schemeClr val="tx1"/>
          </a:solidFill>
          <a:latin typeface="+mn-lt"/>
          <a:ea typeface="+mn-ea"/>
          <a:cs typeface="+mn-cs"/>
        </a:defRPr>
      </a:lvl4pPr>
      <a:lvl5pPr marL="1558327" algn="l" defTabSz="779164" rtl="0" eaLnBrk="1" latinLnBrk="0" hangingPunct="1">
        <a:defRPr sz="1534" kern="1200">
          <a:solidFill>
            <a:schemeClr val="tx1"/>
          </a:solidFill>
          <a:latin typeface="+mn-lt"/>
          <a:ea typeface="+mn-ea"/>
          <a:cs typeface="+mn-cs"/>
        </a:defRPr>
      </a:lvl5pPr>
      <a:lvl6pPr marL="1947910" algn="l" defTabSz="779164" rtl="0" eaLnBrk="1" latinLnBrk="0" hangingPunct="1">
        <a:defRPr sz="1534" kern="1200">
          <a:solidFill>
            <a:schemeClr val="tx1"/>
          </a:solidFill>
          <a:latin typeface="+mn-lt"/>
          <a:ea typeface="+mn-ea"/>
          <a:cs typeface="+mn-cs"/>
        </a:defRPr>
      </a:lvl6pPr>
      <a:lvl7pPr marL="2337490" algn="l" defTabSz="779164" rtl="0" eaLnBrk="1" latinLnBrk="0" hangingPunct="1">
        <a:defRPr sz="1534" kern="1200">
          <a:solidFill>
            <a:schemeClr val="tx1"/>
          </a:solidFill>
          <a:latin typeface="+mn-lt"/>
          <a:ea typeface="+mn-ea"/>
          <a:cs typeface="+mn-cs"/>
        </a:defRPr>
      </a:lvl7pPr>
      <a:lvl8pPr marL="2727073" algn="l" defTabSz="779164" rtl="0" eaLnBrk="1" latinLnBrk="0" hangingPunct="1">
        <a:defRPr sz="1534" kern="1200">
          <a:solidFill>
            <a:schemeClr val="tx1"/>
          </a:solidFill>
          <a:latin typeface="+mn-lt"/>
          <a:ea typeface="+mn-ea"/>
          <a:cs typeface="+mn-cs"/>
        </a:defRPr>
      </a:lvl8pPr>
      <a:lvl9pPr marL="3116655" algn="l" defTabSz="779164" rtl="0" eaLnBrk="1" latinLnBrk="0" hangingPunct="1">
        <a:defRPr sz="15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3.jpe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8.wmf"/><Relationship Id="rId11" Type="http://schemas.openxmlformats.org/officeDocument/2006/relationships/image" Target="../media/image21.jpeg"/><Relationship Id="rId5" Type="http://schemas.openxmlformats.org/officeDocument/2006/relationships/oleObject" Target="../embeddings/oleObject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6.emf"/><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4.emf"/><Relationship Id="rId4" Type="http://schemas.openxmlformats.org/officeDocument/2006/relationships/image" Target="../media/image33.emf"/></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40.wmf"/><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oleObject" Target="../embeddings/oleObject6.bin"/><Relationship Id="rId5" Type="http://schemas.openxmlformats.org/officeDocument/2006/relationships/image" Target="../media/image39.jpg"/><Relationship Id="rId4" Type="http://schemas.openxmlformats.org/officeDocument/2006/relationships/image" Target="../media/image38.wmf"/></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FDDE7-E428-4192-BADF-4B32F8436D88}"/>
              </a:ext>
            </a:extLst>
          </p:cNvPr>
          <p:cNvSpPr>
            <a:spLocks noGrp="1"/>
          </p:cNvSpPr>
          <p:nvPr>
            <p:ph type="title"/>
          </p:nvPr>
        </p:nvSpPr>
        <p:spPr/>
        <p:txBody>
          <a:bodyPr/>
          <a:lstStyle/>
          <a:p>
            <a:pPr algn="ctr"/>
            <a:r>
              <a:rPr lang="zh-CN" altLang="en-US" dirty="0"/>
              <a:t>主要内容</a:t>
            </a:r>
          </a:p>
        </p:txBody>
      </p:sp>
      <p:sp>
        <p:nvSpPr>
          <p:cNvPr id="4" name="灯片编号占位符 3">
            <a:extLst>
              <a:ext uri="{FF2B5EF4-FFF2-40B4-BE49-F238E27FC236}">
                <a16:creationId xmlns:a16="http://schemas.microsoft.com/office/drawing/2014/main" id="{58ED9CF5-D250-43C3-BF7B-D1ADD9AA1E9E}"/>
              </a:ext>
            </a:extLst>
          </p:cNvPr>
          <p:cNvSpPr>
            <a:spLocks noGrp="1"/>
          </p:cNvSpPr>
          <p:nvPr>
            <p:ph type="sldNum" sz="quarter" idx="12"/>
          </p:nvPr>
        </p:nvSpPr>
        <p:spPr/>
        <p:txBody>
          <a:bodyPr/>
          <a:lstStyle/>
          <a:p>
            <a:pPr>
              <a:defRPr/>
            </a:pPr>
            <a:fld id="{F0548F07-C921-477C-93AE-EE81E7406299}" type="slidenum">
              <a:rPr lang="zh-CN" altLang="en-US" smtClean="0"/>
              <a:pPr>
                <a:defRPr/>
              </a:pPr>
              <a:t>1</a:t>
            </a:fld>
            <a:endParaRPr lang="en-US" altLang="zh-CN" dirty="0"/>
          </a:p>
        </p:txBody>
      </p:sp>
      <p:sp>
        <p:nvSpPr>
          <p:cNvPr id="7" name="内容占位符 2">
            <a:extLst>
              <a:ext uri="{FF2B5EF4-FFF2-40B4-BE49-F238E27FC236}">
                <a16:creationId xmlns:a16="http://schemas.microsoft.com/office/drawing/2014/main" id="{869486EC-1912-4523-B7F3-732F9EE1A2E2}"/>
              </a:ext>
            </a:extLst>
          </p:cNvPr>
          <p:cNvSpPr txBox="1">
            <a:spLocks noChangeArrowheads="1"/>
          </p:cNvSpPr>
          <p:nvPr/>
        </p:nvSpPr>
        <p:spPr bwMode="auto">
          <a:xfrm>
            <a:off x="2360574" y="1556543"/>
            <a:ext cx="49546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itchFamily="2" charset="2"/>
              <a:buChar char="p"/>
              <a:defRPr sz="2800">
                <a:solidFill>
                  <a:schemeClr val="tx1"/>
                </a:solidFill>
                <a:latin typeface="Arial" panose="020B0604020202020204" pitchFamily="34" charset="0"/>
              </a:defRPr>
            </a:lvl1pPr>
            <a:lvl2pPr marL="742950" indent="-285750">
              <a:spcBef>
                <a:spcPct val="20000"/>
              </a:spcBef>
              <a:buClr>
                <a:schemeClr val="tx1"/>
              </a:buClr>
              <a:buSzPct val="100000"/>
              <a:buFont typeface="Wingdings" pitchFamily="2" charset="2"/>
              <a:buChar char="w"/>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9pPr>
          </a:lstStyle>
          <a:p>
            <a:pPr eaLnBrk="1" hangingPunct="1">
              <a:lnSpc>
                <a:spcPct val="200000"/>
              </a:lnSpc>
              <a:spcBef>
                <a:spcPct val="0"/>
              </a:spcBef>
              <a:buClrTx/>
              <a:buFont typeface="Wingdings" pitchFamily="2" charset="2"/>
              <a:buAutoNum type="ea1JpnChsDbPeriod"/>
            </a:pPr>
            <a:r>
              <a:rPr lang="zh-CN" altLang="en-US" sz="3200" b="1" dirty="0">
                <a:latin typeface="微软雅黑" panose="020B0503020204020204" pitchFamily="34" charset="-122"/>
                <a:ea typeface="微软雅黑" panose="020B0503020204020204" pitchFamily="34" charset="-122"/>
              </a:rPr>
              <a:t>研究背景与意义</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latin typeface="微软雅黑" panose="020B0503020204020204" pitchFamily="34" charset="-122"/>
                <a:ea typeface="微软雅黑" panose="020B0503020204020204" pitchFamily="34" charset="-122"/>
              </a:rPr>
              <a:t>研究现状与挑战</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latin typeface="微软雅黑" panose="020B0503020204020204" pitchFamily="34" charset="-122"/>
                <a:ea typeface="微软雅黑" panose="020B0503020204020204" pitchFamily="34" charset="-122"/>
              </a:rPr>
              <a:t>研究内容</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latin typeface="微软雅黑" panose="020B0503020204020204" pitchFamily="34" charset="-122"/>
                <a:ea typeface="微软雅黑" panose="020B0503020204020204" pitchFamily="34" charset="-122"/>
              </a:rPr>
              <a:t>总结与展望</a:t>
            </a:r>
          </a:p>
          <a:p>
            <a:pPr eaLnBrk="1" hangingPunct="1">
              <a:lnSpc>
                <a:spcPct val="150000"/>
              </a:lnSpc>
              <a:spcBef>
                <a:spcPct val="0"/>
              </a:spcBef>
              <a:buFontTx/>
              <a:buAutoNum type="ea1JpnChsDbPeriod"/>
            </a:pP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4063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研究内容一</a:t>
            </a:r>
          </a:p>
        </p:txBody>
      </p:sp>
      <p:sp>
        <p:nvSpPr>
          <p:cNvPr id="3" name="内容占位符 2">
            <a:extLst>
              <a:ext uri="{FF2B5EF4-FFF2-40B4-BE49-F238E27FC236}">
                <a16:creationId xmlns:a16="http://schemas.microsoft.com/office/drawing/2014/main" id="{ADFFC105-58AB-024C-A716-B3B9263A5D4D}"/>
              </a:ext>
            </a:extLst>
          </p:cNvPr>
          <p:cNvSpPr>
            <a:spLocks noGrp="1"/>
          </p:cNvSpPr>
          <p:nvPr>
            <p:ph idx="1"/>
          </p:nvPr>
        </p:nvSpPr>
        <p:spPr>
          <a:xfrm>
            <a:off x="442647" y="1444374"/>
            <a:ext cx="3124337" cy="496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1" lang="zh-CN" altLang="en-US" dirty="0"/>
              <a:t>数据集和神经网络规模</a:t>
            </a:r>
            <a:endParaRPr kumimoji="1" lang="en-US" altLang="zh-CN" dirty="0"/>
          </a:p>
          <a:p>
            <a:endParaRPr kumimoji="1"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pPr>
                <a:defRPr/>
              </a:pPr>
              <a:t>10</a:t>
            </a:fld>
            <a:endParaRPr lang="en-US" altLang="zh-CN" dirty="0"/>
          </a:p>
        </p:txBody>
      </p:sp>
      <p:sp>
        <p:nvSpPr>
          <p:cNvPr id="13" name="矩形 12">
            <a:extLst>
              <a:ext uri="{FF2B5EF4-FFF2-40B4-BE49-F238E27FC236}">
                <a16:creationId xmlns:a16="http://schemas.microsoft.com/office/drawing/2014/main" id="{11DC902B-A480-4361-8E65-794B40CCD788}"/>
              </a:ext>
            </a:extLst>
          </p:cNvPr>
          <p:cNvSpPr/>
          <p:nvPr/>
        </p:nvSpPr>
        <p:spPr>
          <a:xfrm>
            <a:off x="1241836" y="5018898"/>
            <a:ext cx="3233376"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ICCAD</a:t>
            </a:r>
            <a:r>
              <a:rPr lang="zh-CN" altLang="en-US" sz="1600" b="1" dirty="0">
                <a:latin typeface="微软雅黑" panose="020B0503020204020204" pitchFamily="34" charset="-122"/>
                <a:ea typeface="微软雅黑" panose="020B0503020204020204" pitchFamily="34" charset="-122"/>
              </a:rPr>
              <a:t>和</a:t>
            </a:r>
            <a:r>
              <a:rPr lang="en-US" altLang="zh-CN" sz="1600" b="1" dirty="0">
                <a:latin typeface="微软雅黑" panose="020B0503020204020204" pitchFamily="34" charset="-122"/>
                <a:ea typeface="微软雅黑" panose="020B0503020204020204" pitchFamily="34" charset="-122"/>
              </a:rPr>
              <a:t>Industry</a:t>
            </a:r>
            <a:r>
              <a:rPr lang="zh-CN" altLang="en-US" sz="1600" b="1" dirty="0">
                <a:latin typeface="微软雅黑" panose="020B0503020204020204" pitchFamily="34" charset="-122"/>
                <a:ea typeface="微软雅黑" panose="020B0503020204020204" pitchFamily="34" charset="-122"/>
              </a:rPr>
              <a:t>数据集</a:t>
            </a:r>
          </a:p>
        </p:txBody>
      </p:sp>
      <p:sp>
        <p:nvSpPr>
          <p:cNvPr id="18" name="Rectangle 4">
            <a:extLst>
              <a:ext uri="{FF2B5EF4-FFF2-40B4-BE49-F238E27FC236}">
                <a16:creationId xmlns:a16="http://schemas.microsoft.com/office/drawing/2014/main" id="{F75FB6CC-87CF-4F86-A8D2-B33F22C2F6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a:extLst>
              <a:ext uri="{FF2B5EF4-FFF2-40B4-BE49-F238E27FC236}">
                <a16:creationId xmlns:a16="http://schemas.microsoft.com/office/drawing/2014/main" id="{C1F99514-A870-8610-3ECA-86F717B390D1}"/>
              </a:ext>
            </a:extLst>
          </p:cNvPr>
          <p:cNvPicPr>
            <a:picLocks noChangeAspect="1"/>
          </p:cNvPicPr>
          <p:nvPr/>
        </p:nvPicPr>
        <p:blipFill>
          <a:blip r:embed="rId3"/>
          <a:stretch>
            <a:fillRect/>
          </a:stretch>
        </p:blipFill>
        <p:spPr>
          <a:xfrm>
            <a:off x="534795" y="2461155"/>
            <a:ext cx="4647459" cy="2363910"/>
          </a:xfrm>
          <a:prstGeom prst="rect">
            <a:avLst/>
          </a:prstGeom>
        </p:spPr>
      </p:pic>
      <p:pic>
        <p:nvPicPr>
          <p:cNvPr id="9" name="图片 8">
            <a:extLst>
              <a:ext uri="{FF2B5EF4-FFF2-40B4-BE49-F238E27FC236}">
                <a16:creationId xmlns:a16="http://schemas.microsoft.com/office/drawing/2014/main" id="{B24D2AD7-F960-C39C-C6AF-51749AC41EA2}"/>
              </a:ext>
            </a:extLst>
          </p:cNvPr>
          <p:cNvPicPr>
            <a:picLocks noChangeAspect="1"/>
          </p:cNvPicPr>
          <p:nvPr/>
        </p:nvPicPr>
        <p:blipFill>
          <a:blip r:embed="rId4"/>
          <a:stretch>
            <a:fillRect/>
          </a:stretch>
        </p:blipFill>
        <p:spPr>
          <a:xfrm>
            <a:off x="5743506" y="2503448"/>
            <a:ext cx="3140567" cy="2279325"/>
          </a:xfrm>
          <a:prstGeom prst="rect">
            <a:avLst/>
          </a:prstGeom>
        </p:spPr>
      </p:pic>
      <p:sp>
        <p:nvSpPr>
          <p:cNvPr id="10" name="矩形 9">
            <a:extLst>
              <a:ext uri="{FF2B5EF4-FFF2-40B4-BE49-F238E27FC236}">
                <a16:creationId xmlns:a16="http://schemas.microsoft.com/office/drawing/2014/main" id="{05A40C22-85A7-C3AA-70D2-3EE51A6F99E7}"/>
              </a:ext>
            </a:extLst>
          </p:cNvPr>
          <p:cNvSpPr/>
          <p:nvPr/>
        </p:nvSpPr>
        <p:spPr>
          <a:xfrm>
            <a:off x="5697101" y="5018898"/>
            <a:ext cx="3233376"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卷积神经网络模型配置</a:t>
            </a:r>
          </a:p>
        </p:txBody>
      </p:sp>
      <p:sp>
        <p:nvSpPr>
          <p:cNvPr id="12" name="文本框 11">
            <a:extLst>
              <a:ext uri="{FF2B5EF4-FFF2-40B4-BE49-F238E27FC236}">
                <a16:creationId xmlns:a16="http://schemas.microsoft.com/office/drawing/2014/main" id="{D4D9D97C-28B4-6912-A03B-E6A323F1140D}"/>
              </a:ext>
            </a:extLst>
          </p:cNvPr>
          <p:cNvSpPr txBox="1"/>
          <p:nvPr/>
        </p:nvSpPr>
        <p:spPr>
          <a:xfrm>
            <a:off x="442647" y="5746121"/>
            <a:ext cx="8419997" cy="584775"/>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ICCAD</a:t>
            </a:r>
            <a:r>
              <a:rPr lang="zh-CN" altLang="en-US" sz="1600" b="1" dirty="0">
                <a:latin typeface="微软雅黑" panose="020B0503020204020204" pitchFamily="34" charset="-122"/>
                <a:ea typeface="微软雅黑" panose="020B0503020204020204" pitchFamily="34" charset="-122"/>
              </a:rPr>
              <a:t>训练数据集的正负样本比约为</a:t>
            </a:r>
            <a:r>
              <a:rPr lang="en-US" altLang="zh-CN" sz="1600" b="1" dirty="0">
                <a:solidFill>
                  <a:srgbClr val="FF0000"/>
                </a:solidFill>
                <a:latin typeface="微软雅黑" panose="020B0503020204020204" pitchFamily="34" charset="-122"/>
                <a:ea typeface="微软雅黑" panose="020B0503020204020204" pitchFamily="34" charset="-122"/>
              </a:rPr>
              <a:t>1</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14</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Industry</a:t>
            </a:r>
            <a:r>
              <a:rPr lang="zh-CN" altLang="en-US" sz="1600" b="1" dirty="0">
                <a:latin typeface="微软雅黑" panose="020B0503020204020204" pitchFamily="34" charset="-122"/>
                <a:ea typeface="微软雅黑" panose="020B0503020204020204" pitchFamily="34" charset="-122"/>
              </a:rPr>
              <a:t>训练数据集的正负样本比约为</a:t>
            </a:r>
            <a:r>
              <a:rPr lang="en-US" altLang="zh-CN" sz="1600" b="1" dirty="0">
                <a:solidFill>
                  <a:srgbClr val="FF0000"/>
                </a:solidFill>
                <a:latin typeface="微软雅黑" panose="020B0503020204020204" pitchFamily="34" charset="-122"/>
                <a:ea typeface="微软雅黑" panose="020B0503020204020204" pitchFamily="34" charset="-122"/>
              </a:rPr>
              <a:t>1</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22</a:t>
            </a:r>
          </a:p>
          <a:p>
            <a:endParaRPr lang="en-US" altLang="zh-CN" sz="1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9154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研究内容一</a:t>
            </a:r>
          </a:p>
        </p:txBody>
      </p:sp>
      <p:sp>
        <p:nvSpPr>
          <p:cNvPr id="3" name="内容占位符 2">
            <a:extLst>
              <a:ext uri="{FF2B5EF4-FFF2-40B4-BE49-F238E27FC236}">
                <a16:creationId xmlns:a16="http://schemas.microsoft.com/office/drawing/2014/main" id="{ADFFC105-58AB-024C-A716-B3B9263A5D4D}"/>
              </a:ext>
            </a:extLst>
          </p:cNvPr>
          <p:cNvSpPr>
            <a:spLocks noGrp="1"/>
          </p:cNvSpPr>
          <p:nvPr>
            <p:ph idx="1"/>
          </p:nvPr>
        </p:nvSpPr>
        <p:spPr>
          <a:xfrm>
            <a:off x="442647" y="1254900"/>
            <a:ext cx="8215047" cy="496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1" lang="en-US" altLang="zh-CN" dirty="0"/>
              <a:t>Group Lasso</a:t>
            </a:r>
            <a:r>
              <a:rPr kumimoji="1" lang="zh-CN" altLang="en-US" dirty="0"/>
              <a:t>特征选择实验结果</a:t>
            </a:r>
            <a:endParaRPr kumimoji="1" lang="en-US" altLang="zh-CN" dirty="0"/>
          </a:p>
          <a:p>
            <a:pPr lvl="1"/>
            <a:endParaRPr lang="en-US" altLang="zh-CN" dirty="0"/>
          </a:p>
          <a:p>
            <a:pPr lvl="1"/>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pPr>
                <a:defRPr/>
              </a:pPr>
              <a:t>11</a:t>
            </a:fld>
            <a:endParaRPr lang="en-US" altLang="zh-CN" dirty="0"/>
          </a:p>
        </p:txBody>
      </p:sp>
      <p:sp>
        <p:nvSpPr>
          <p:cNvPr id="18" name="Rectangle 4">
            <a:extLst>
              <a:ext uri="{FF2B5EF4-FFF2-40B4-BE49-F238E27FC236}">
                <a16:creationId xmlns:a16="http://schemas.microsoft.com/office/drawing/2014/main" id="{F75FB6CC-87CF-4F86-A8D2-B33F22C2F6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a:extLst>
              <a:ext uri="{FF2B5EF4-FFF2-40B4-BE49-F238E27FC236}">
                <a16:creationId xmlns:a16="http://schemas.microsoft.com/office/drawing/2014/main" id="{08F71343-63D3-71E9-B54B-62719C8678B1}"/>
              </a:ext>
            </a:extLst>
          </p:cNvPr>
          <p:cNvGrpSpPr/>
          <p:nvPr/>
        </p:nvGrpSpPr>
        <p:grpSpPr>
          <a:xfrm>
            <a:off x="2290119" y="4226599"/>
            <a:ext cx="4994195" cy="2672421"/>
            <a:chOff x="2290119" y="3798229"/>
            <a:chExt cx="4994195" cy="2672421"/>
          </a:xfrm>
        </p:grpSpPr>
        <p:pic>
          <p:nvPicPr>
            <p:cNvPr id="7" name="图片 6">
              <a:extLst>
                <a:ext uri="{FF2B5EF4-FFF2-40B4-BE49-F238E27FC236}">
                  <a16:creationId xmlns:a16="http://schemas.microsoft.com/office/drawing/2014/main" id="{CB36B971-9B4C-09A3-AC9E-D28E42B366EA}"/>
                </a:ext>
              </a:extLst>
            </p:cNvPr>
            <p:cNvPicPr>
              <a:picLocks noChangeAspect="1"/>
            </p:cNvPicPr>
            <p:nvPr/>
          </p:nvPicPr>
          <p:blipFill>
            <a:blip r:embed="rId3"/>
            <a:stretch>
              <a:fillRect/>
            </a:stretch>
          </p:blipFill>
          <p:spPr>
            <a:xfrm>
              <a:off x="2457826" y="3798229"/>
              <a:ext cx="4228349" cy="2300112"/>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A852514-88A0-B817-B9AC-958BC86B490A}"/>
                    </a:ext>
                  </a:extLst>
                </p:cNvPr>
                <p:cNvSpPr/>
                <p:nvPr/>
              </p:nvSpPr>
              <p:spPr>
                <a:xfrm>
                  <a:off x="2290119" y="6132096"/>
                  <a:ext cx="4994195"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 加权后特征张量通道对应</a:t>
                  </a:r>
                  <a14:m>
                    <m:oMath xmlns:m="http://schemas.openxmlformats.org/officeDocument/2006/math">
                      <m:sSub>
                        <m:sSubPr>
                          <m:ctrlPr>
                            <a:rPr lang="zh-CN" altLang="zh-CN" sz="1600" i="1" kern="100" smtClean="0">
                              <a:effectLst/>
                              <a:latin typeface="Cambria Math" panose="02040503050406030204" pitchFamily="18" charset="0"/>
                              <a:ea typeface="Cambria Math" panose="02040503050406030204" pitchFamily="18" charset="0"/>
                              <a:cs typeface="MS Gothic" panose="020B0609070205080204" pitchFamily="49" charset="-128"/>
                            </a:rPr>
                          </m:ctrlPr>
                        </m:sSubPr>
                        <m:e>
                          <m:r>
                            <a:rPr lang="en-US" altLang="zh-CN" sz="1600" i="1" kern="100">
                              <a:effectLst/>
                              <a:latin typeface="Cambria Math" panose="02040503050406030204" pitchFamily="18" charset="0"/>
                              <a:ea typeface="等线" panose="02010600030101010101" pitchFamily="2" charset="-122"/>
                              <a:cs typeface="MS Gothic" panose="020B0609070205080204" pitchFamily="49" charset="-128"/>
                            </a:rPr>
                            <m:t>𝓁</m:t>
                          </m:r>
                        </m:e>
                        <m:sub>
                          <m:r>
                            <a:rPr lang="en-US" altLang="zh-CN" sz="1600" i="1" kern="100">
                              <a:effectLst/>
                              <a:latin typeface="Cambria Math" panose="02040503050406030204" pitchFamily="18" charset="0"/>
                              <a:ea typeface="等线" panose="02010600030101010101" pitchFamily="2" charset="-122"/>
                              <a:cs typeface="MS Gothic" panose="020B0609070205080204" pitchFamily="49" charset="-128"/>
                            </a:rPr>
                            <m:t>2</m:t>
                          </m:r>
                        </m:sub>
                      </m:sSub>
                    </m:oMath>
                  </a14:m>
                  <a:r>
                    <a:rPr lang="zh-CN" altLang="en-US" sz="1600" b="1" dirty="0">
                      <a:latin typeface="微软雅黑" panose="020B0503020204020204" pitchFamily="34" charset="-122"/>
                      <a:ea typeface="微软雅黑" panose="020B0503020204020204" pitchFamily="34" charset="-122"/>
                    </a:rPr>
                    <a:t>范数大小</a:t>
                  </a:r>
                </a:p>
              </p:txBody>
            </p:sp>
          </mc:Choice>
          <mc:Fallback xmlns="">
            <p:sp>
              <p:nvSpPr>
                <p:cNvPr id="5" name="矩形 4">
                  <a:extLst>
                    <a:ext uri="{FF2B5EF4-FFF2-40B4-BE49-F238E27FC236}">
                      <a16:creationId xmlns:a16="http://schemas.microsoft.com/office/drawing/2014/main" id="{EA852514-88A0-B817-B9AC-958BC86B490A}"/>
                    </a:ext>
                  </a:extLst>
                </p:cNvPr>
                <p:cNvSpPr>
                  <a:spLocks noRot="1" noChangeAspect="1" noMove="1" noResize="1" noEditPoints="1" noAdjustHandles="1" noChangeArrowheads="1" noChangeShapeType="1" noTextEdit="1"/>
                </p:cNvSpPr>
                <p:nvPr/>
              </p:nvSpPr>
              <p:spPr>
                <a:xfrm>
                  <a:off x="2290119" y="6132096"/>
                  <a:ext cx="4994195" cy="338554"/>
                </a:xfrm>
                <a:prstGeom prst="rect">
                  <a:avLst/>
                </a:prstGeom>
                <a:blipFill>
                  <a:blip r:embed="rId4"/>
                  <a:stretch>
                    <a:fillRect t="-5357" b="-2142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DBCCABA8-F39F-3A70-C6E6-C449BEFFC41B}"/>
                  </a:ext>
                </a:extLst>
              </p:cNvPr>
              <p:cNvSpPr/>
              <p:nvPr/>
            </p:nvSpPr>
            <p:spPr>
              <a:xfrm>
                <a:off x="237123" y="3809801"/>
                <a:ext cx="4680865"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ICCAD</a:t>
                </a:r>
                <a:r>
                  <a:rPr lang="zh-CN" altLang="en-US" sz="1600" b="1" dirty="0">
                    <a:latin typeface="微软雅黑" panose="020B0503020204020204" pitchFamily="34" charset="-122"/>
                    <a:ea typeface="微软雅黑" panose="020B0503020204020204" pitchFamily="34" charset="-122"/>
                  </a:rPr>
                  <a:t>特征张量通道对应</a:t>
                </a:r>
                <a14:m>
                  <m:oMath xmlns:m="http://schemas.openxmlformats.org/officeDocument/2006/math">
                    <m:sSub>
                      <m:sSubPr>
                        <m:ctrlPr>
                          <a:rPr lang="zh-CN" altLang="zh-CN" sz="1600" i="1" kern="100" smtClean="0">
                            <a:effectLst/>
                            <a:latin typeface="Cambria Math" panose="02040503050406030204" pitchFamily="18" charset="0"/>
                            <a:ea typeface="Cambria Math" panose="02040503050406030204" pitchFamily="18" charset="0"/>
                            <a:cs typeface="MS Gothic" panose="020B0609070205080204" pitchFamily="49" charset="-128"/>
                          </a:rPr>
                        </m:ctrlPr>
                      </m:sSubPr>
                      <m:e>
                        <m:r>
                          <a:rPr lang="en-US" altLang="zh-CN" sz="1600" i="1" kern="100">
                            <a:effectLst/>
                            <a:latin typeface="Cambria Math" panose="02040503050406030204" pitchFamily="18" charset="0"/>
                            <a:ea typeface="等线" panose="02010600030101010101" pitchFamily="2" charset="-122"/>
                            <a:cs typeface="MS Gothic" panose="020B0609070205080204" pitchFamily="49" charset="-128"/>
                          </a:rPr>
                          <m:t>𝓁</m:t>
                        </m:r>
                      </m:e>
                      <m:sub>
                        <m:r>
                          <a:rPr lang="en-US" altLang="zh-CN" sz="1600" i="1" kern="100">
                            <a:effectLst/>
                            <a:latin typeface="Cambria Math" panose="02040503050406030204" pitchFamily="18" charset="0"/>
                            <a:ea typeface="等线" panose="02010600030101010101" pitchFamily="2" charset="-122"/>
                            <a:cs typeface="MS Gothic" panose="020B0609070205080204" pitchFamily="49" charset="-128"/>
                          </a:rPr>
                          <m:t>2</m:t>
                        </m:r>
                      </m:sub>
                    </m:sSub>
                  </m:oMath>
                </a14:m>
                <a:r>
                  <a:rPr lang="zh-CN" altLang="en-US" sz="1600" b="1" dirty="0">
                    <a:latin typeface="微软雅黑" panose="020B0503020204020204" pitchFamily="34" charset="-122"/>
                    <a:ea typeface="微软雅黑" panose="020B0503020204020204" pitchFamily="34" charset="-122"/>
                  </a:rPr>
                  <a:t>范数大小</a:t>
                </a:r>
              </a:p>
            </p:txBody>
          </p:sp>
        </mc:Choice>
        <mc:Fallback xmlns="">
          <p:sp>
            <p:nvSpPr>
              <p:cNvPr id="14" name="矩形 13">
                <a:extLst>
                  <a:ext uri="{FF2B5EF4-FFF2-40B4-BE49-F238E27FC236}">
                    <a16:creationId xmlns:a16="http://schemas.microsoft.com/office/drawing/2014/main" id="{DBCCABA8-F39F-3A70-C6E6-C449BEFFC41B}"/>
                  </a:ext>
                </a:extLst>
              </p:cNvPr>
              <p:cNvSpPr>
                <a:spLocks noRot="1" noChangeAspect="1" noMove="1" noResize="1" noEditPoints="1" noAdjustHandles="1" noChangeArrowheads="1" noChangeShapeType="1" noTextEdit="1"/>
              </p:cNvSpPr>
              <p:nvPr/>
            </p:nvSpPr>
            <p:spPr>
              <a:xfrm>
                <a:off x="237123" y="3809801"/>
                <a:ext cx="4680865" cy="338554"/>
              </a:xfrm>
              <a:prstGeom prst="rect">
                <a:avLst/>
              </a:prstGeom>
              <a:blipFill>
                <a:blip r:embed="rId5"/>
                <a:stretch>
                  <a:fillRect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FF9EA8E8-2919-D2E4-495C-CB20A4D89791}"/>
                  </a:ext>
                </a:extLst>
              </p:cNvPr>
              <p:cNvSpPr/>
              <p:nvPr/>
            </p:nvSpPr>
            <p:spPr>
              <a:xfrm>
                <a:off x="4226012" y="3809801"/>
                <a:ext cx="4680865"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Industry</a:t>
                </a:r>
                <a:r>
                  <a:rPr lang="zh-CN" altLang="en-US" sz="1600" b="1" dirty="0">
                    <a:latin typeface="微软雅黑" panose="020B0503020204020204" pitchFamily="34" charset="-122"/>
                    <a:ea typeface="微软雅黑" panose="020B0503020204020204" pitchFamily="34" charset="-122"/>
                  </a:rPr>
                  <a:t>特征张量通道对应</a:t>
                </a:r>
                <a14:m>
                  <m:oMath xmlns:m="http://schemas.openxmlformats.org/officeDocument/2006/math">
                    <m:sSub>
                      <m:sSubPr>
                        <m:ctrlPr>
                          <a:rPr lang="zh-CN" altLang="zh-CN" sz="1600" i="1" kern="100" smtClean="0">
                            <a:effectLst/>
                            <a:latin typeface="Cambria Math" panose="02040503050406030204" pitchFamily="18" charset="0"/>
                            <a:ea typeface="Cambria Math" panose="02040503050406030204" pitchFamily="18" charset="0"/>
                            <a:cs typeface="MS Gothic" panose="020B0609070205080204" pitchFamily="49" charset="-128"/>
                          </a:rPr>
                        </m:ctrlPr>
                      </m:sSubPr>
                      <m:e>
                        <m:r>
                          <a:rPr lang="en-US" altLang="zh-CN" sz="1600" i="1" kern="100">
                            <a:effectLst/>
                            <a:latin typeface="Cambria Math" panose="02040503050406030204" pitchFamily="18" charset="0"/>
                            <a:ea typeface="等线" panose="02010600030101010101" pitchFamily="2" charset="-122"/>
                            <a:cs typeface="MS Gothic" panose="020B0609070205080204" pitchFamily="49" charset="-128"/>
                          </a:rPr>
                          <m:t>𝓁</m:t>
                        </m:r>
                      </m:e>
                      <m:sub>
                        <m:r>
                          <a:rPr lang="en-US" altLang="zh-CN" sz="1600" i="1" kern="100">
                            <a:effectLst/>
                            <a:latin typeface="Cambria Math" panose="02040503050406030204" pitchFamily="18" charset="0"/>
                            <a:ea typeface="等线" panose="02010600030101010101" pitchFamily="2" charset="-122"/>
                            <a:cs typeface="MS Gothic" panose="020B0609070205080204" pitchFamily="49" charset="-128"/>
                          </a:rPr>
                          <m:t>2</m:t>
                        </m:r>
                      </m:sub>
                    </m:sSub>
                  </m:oMath>
                </a14:m>
                <a:r>
                  <a:rPr lang="zh-CN" altLang="en-US" sz="1600" b="1" dirty="0">
                    <a:latin typeface="微软雅黑" panose="020B0503020204020204" pitchFamily="34" charset="-122"/>
                    <a:ea typeface="微软雅黑" panose="020B0503020204020204" pitchFamily="34" charset="-122"/>
                  </a:rPr>
                  <a:t>范数大小</a:t>
                </a:r>
              </a:p>
            </p:txBody>
          </p:sp>
        </mc:Choice>
        <mc:Fallback xmlns="">
          <p:sp>
            <p:nvSpPr>
              <p:cNvPr id="21" name="矩形 20">
                <a:extLst>
                  <a:ext uri="{FF2B5EF4-FFF2-40B4-BE49-F238E27FC236}">
                    <a16:creationId xmlns:a16="http://schemas.microsoft.com/office/drawing/2014/main" id="{FF9EA8E8-2919-D2E4-495C-CB20A4D89791}"/>
                  </a:ext>
                </a:extLst>
              </p:cNvPr>
              <p:cNvSpPr>
                <a:spLocks noRot="1" noChangeAspect="1" noMove="1" noResize="1" noEditPoints="1" noAdjustHandles="1" noChangeArrowheads="1" noChangeShapeType="1" noTextEdit="1"/>
              </p:cNvSpPr>
              <p:nvPr/>
            </p:nvSpPr>
            <p:spPr>
              <a:xfrm>
                <a:off x="4226012" y="3809801"/>
                <a:ext cx="4680865" cy="338554"/>
              </a:xfrm>
              <a:prstGeom prst="rect">
                <a:avLst/>
              </a:prstGeom>
              <a:blipFill>
                <a:blip r:embed="rId6"/>
                <a:stretch>
                  <a:fillRect t="-5357" b="-21429"/>
                </a:stretch>
              </a:blipFill>
            </p:spPr>
            <p:txBody>
              <a:bodyPr/>
              <a:lstStyle/>
              <a:p>
                <a:r>
                  <a:rPr lang="zh-CN" altLang="en-US">
                    <a:noFill/>
                  </a:rPr>
                  <a:t> </a:t>
                </a:r>
              </a:p>
            </p:txBody>
          </p:sp>
        </mc:Fallback>
      </mc:AlternateContent>
      <p:pic>
        <p:nvPicPr>
          <p:cNvPr id="23" name="图片 22">
            <a:extLst>
              <a:ext uri="{FF2B5EF4-FFF2-40B4-BE49-F238E27FC236}">
                <a16:creationId xmlns:a16="http://schemas.microsoft.com/office/drawing/2014/main" id="{5C692776-E7F8-11F3-2605-C0B30086D18A}"/>
              </a:ext>
            </a:extLst>
          </p:cNvPr>
          <p:cNvPicPr>
            <a:picLocks noChangeAspect="1"/>
          </p:cNvPicPr>
          <p:nvPr/>
        </p:nvPicPr>
        <p:blipFill>
          <a:blip r:embed="rId7"/>
          <a:stretch>
            <a:fillRect/>
          </a:stretch>
        </p:blipFill>
        <p:spPr>
          <a:xfrm>
            <a:off x="608287" y="1735653"/>
            <a:ext cx="3699078" cy="2026086"/>
          </a:xfrm>
          <a:prstGeom prst="rect">
            <a:avLst/>
          </a:prstGeom>
        </p:spPr>
      </p:pic>
      <p:pic>
        <p:nvPicPr>
          <p:cNvPr id="25" name="图片 24">
            <a:extLst>
              <a:ext uri="{FF2B5EF4-FFF2-40B4-BE49-F238E27FC236}">
                <a16:creationId xmlns:a16="http://schemas.microsoft.com/office/drawing/2014/main" id="{48C60F18-F965-5578-7FAA-999AD91DC748}"/>
              </a:ext>
            </a:extLst>
          </p:cNvPr>
          <p:cNvPicPr>
            <a:picLocks noChangeAspect="1"/>
          </p:cNvPicPr>
          <p:nvPr/>
        </p:nvPicPr>
        <p:blipFill>
          <a:blip r:embed="rId8"/>
          <a:stretch>
            <a:fillRect/>
          </a:stretch>
        </p:blipFill>
        <p:spPr>
          <a:xfrm>
            <a:off x="4628313" y="1726266"/>
            <a:ext cx="3774333" cy="2026086"/>
          </a:xfrm>
          <a:prstGeom prst="rect">
            <a:avLst/>
          </a:prstGeom>
        </p:spPr>
      </p:pic>
    </p:spTree>
    <p:extLst>
      <p:ext uri="{BB962C8B-B14F-4D97-AF65-F5344CB8AC3E}">
        <p14:creationId xmlns:p14="http://schemas.microsoft.com/office/powerpoint/2010/main" val="244920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研究内容二</a:t>
            </a:r>
          </a:p>
        </p:txBody>
      </p:sp>
      <p:sp>
        <p:nvSpPr>
          <p:cNvPr id="3" name="内容占位符 2">
            <a:extLst>
              <a:ext uri="{FF2B5EF4-FFF2-40B4-BE49-F238E27FC236}">
                <a16:creationId xmlns:a16="http://schemas.microsoft.com/office/drawing/2014/main" id="{ADFFC105-58AB-024C-A716-B3B9263A5D4D}"/>
              </a:ext>
            </a:extLst>
          </p:cNvPr>
          <p:cNvSpPr>
            <a:spLocks noGrp="1"/>
          </p:cNvSpPr>
          <p:nvPr>
            <p:ph idx="1"/>
          </p:nvPr>
        </p:nvSpPr>
        <p:spPr>
          <a:xfrm>
            <a:off x="442647" y="1444374"/>
            <a:ext cx="8215047" cy="496297"/>
          </a:xfrm>
        </p:spPr>
        <p:txBody>
          <a:bodyPr/>
          <a:lstStyle/>
          <a:p>
            <a:r>
              <a:rPr kumimoji="1" lang="zh-CN" altLang="en-US" dirty="0"/>
              <a:t>基于联邦学习框架的光刻热点检测</a:t>
            </a:r>
            <a:endParaRPr lang="en-US" altLang="zh-CN" dirty="0"/>
          </a:p>
          <a:p>
            <a:pPr lvl="1"/>
            <a:r>
              <a:rPr lang="zh-CN" altLang="en-US" b="1" dirty="0">
                <a:latin typeface="微软雅黑" panose="020B0503020204020204" pitchFamily="34" charset="-122"/>
                <a:ea typeface="微软雅黑" panose="020B0503020204020204" pitchFamily="34" charset="-122"/>
              </a:rPr>
              <a:t>联邦学习经典算法 </a:t>
            </a:r>
            <a:r>
              <a:rPr lang="en-US" altLang="zh-CN" b="1" dirty="0" err="1">
                <a:latin typeface="微软雅黑" panose="020B0503020204020204" pitchFamily="34" charset="-122"/>
                <a:ea typeface="微软雅黑" panose="020B0503020204020204" pitchFamily="34" charset="-122"/>
              </a:rPr>
              <a:t>FedAvg</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35041" lvl="1" indent="0">
              <a:buNone/>
            </a:pPr>
            <a:endParaRPr lang="en-US" altLang="zh-CN" b="1" dirty="0">
              <a:latin typeface="微软雅黑" panose="020B0503020204020204" pitchFamily="34" charset="-122"/>
              <a:ea typeface="微软雅黑" panose="020B0503020204020204" pitchFamily="34" charset="-122"/>
            </a:endParaRPr>
          </a:p>
          <a:p>
            <a:pPr lvl="1"/>
            <a:r>
              <a:rPr lang="zh-CN" altLang="en-US" b="1" dirty="0">
                <a:latin typeface="微软雅黑" panose="020B0503020204020204" pitchFamily="34" charset="-122"/>
                <a:ea typeface="微软雅黑" panose="020B0503020204020204" pitchFamily="34" charset="-122"/>
              </a:rPr>
              <a:t>联邦学习优化算法 </a:t>
            </a:r>
            <a:r>
              <a:rPr lang="en-US" altLang="zh-CN" b="1" dirty="0" err="1">
                <a:latin typeface="微软雅黑" panose="020B0503020204020204" pitchFamily="34" charset="-122"/>
                <a:ea typeface="微软雅黑" panose="020B0503020204020204" pitchFamily="34" charset="-122"/>
              </a:rPr>
              <a:t>FedProx</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lvl="1"/>
            <a:endParaRPr lang="en-US" altLang="zh-CN" b="1" dirty="0">
              <a:latin typeface="微软雅黑" panose="020B0503020204020204" pitchFamily="34" charset="-122"/>
              <a:ea typeface="微软雅黑" panose="020B0503020204020204" pitchFamily="34" charset="-122"/>
            </a:endParaRPr>
          </a:p>
          <a:p>
            <a:pPr lvl="1"/>
            <a:r>
              <a:rPr lang="zh-CN" altLang="en-US" b="1" dirty="0">
                <a:latin typeface="微软雅黑" panose="020B0503020204020204" pitchFamily="34" charset="-122"/>
                <a:ea typeface="微软雅黑" panose="020B0503020204020204" pitchFamily="34" charset="-122"/>
              </a:rPr>
              <a:t>联邦蒸馏学习算法 </a:t>
            </a:r>
            <a:r>
              <a:rPr lang="en-US" altLang="zh-CN" b="1" dirty="0" err="1">
                <a:latin typeface="微软雅黑" panose="020B0503020204020204" pitchFamily="34" charset="-122"/>
                <a:ea typeface="微软雅黑" panose="020B0503020204020204" pitchFamily="34" charset="-122"/>
              </a:rPr>
              <a:t>FedMD</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endParaRPr lang="en-US" altLang="zh-CN" b="1" dirty="0">
              <a:latin typeface="微软雅黑" panose="020B0503020204020204" pitchFamily="34" charset="-122"/>
              <a:ea typeface="微软雅黑" panose="020B0503020204020204" pitchFamily="34" charset="-122"/>
            </a:endParaRPr>
          </a:p>
          <a:p>
            <a:pPr marL="335041" lvl="1" indent="0">
              <a:buNone/>
            </a:pPr>
            <a:endParaRPr kumimoji="1" lang="en-US" altLang="zh-CN" dirty="0"/>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pPr>
                <a:defRPr/>
              </a:pPr>
              <a:t>12</a:t>
            </a:fld>
            <a:endParaRPr lang="en-US" altLang="zh-CN" dirty="0"/>
          </a:p>
        </p:txBody>
      </p:sp>
      <p:sp>
        <p:nvSpPr>
          <p:cNvPr id="16" name="Rectangle 2">
            <a:extLst>
              <a:ext uri="{FF2B5EF4-FFF2-40B4-BE49-F238E27FC236}">
                <a16:creationId xmlns:a16="http://schemas.microsoft.com/office/drawing/2014/main" id="{8957005C-7D0C-4D0B-8550-4A2A85579ECA}"/>
              </a:ext>
            </a:extLst>
          </p:cNvPr>
          <p:cNvSpPr>
            <a:spLocks noChangeArrowheads="1"/>
          </p:cNvSpPr>
          <p:nvPr/>
        </p:nvSpPr>
        <p:spPr bwMode="auto">
          <a:xfrm>
            <a:off x="2529594" y="2314821"/>
            <a:ext cx="96624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8" name="Rectangle 4">
            <a:extLst>
              <a:ext uri="{FF2B5EF4-FFF2-40B4-BE49-F238E27FC236}">
                <a16:creationId xmlns:a16="http://schemas.microsoft.com/office/drawing/2014/main" id="{F75FB6CC-87CF-4F86-A8D2-B33F22C2F6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a:extLst>
              <a:ext uri="{FF2B5EF4-FFF2-40B4-BE49-F238E27FC236}">
                <a16:creationId xmlns:a16="http://schemas.microsoft.com/office/drawing/2014/main" id="{09B3F9B0-FD62-449B-A8AF-316AEA847C6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83ABF99E-D416-49E0-8D0D-78E9A14C3AD0}"/>
              </a:ext>
            </a:extLst>
          </p:cNvPr>
          <p:cNvGraphicFramePr>
            <a:graphicFrameLocks noChangeAspect="1"/>
          </p:cNvGraphicFramePr>
          <p:nvPr>
            <p:extLst>
              <p:ext uri="{D42A27DB-BD31-4B8C-83A1-F6EECF244321}">
                <p14:modId xmlns:p14="http://schemas.microsoft.com/office/powerpoint/2010/main" val="1536684664"/>
              </p:ext>
            </p:extLst>
          </p:nvPr>
        </p:nvGraphicFramePr>
        <p:xfrm>
          <a:off x="2875757" y="2152650"/>
          <a:ext cx="4151312" cy="704850"/>
        </p:xfrm>
        <a:graphic>
          <a:graphicData uri="http://schemas.openxmlformats.org/presentationml/2006/ole">
            <mc:AlternateContent xmlns:mc="http://schemas.openxmlformats.org/markup-compatibility/2006">
              <mc:Choice xmlns:v="urn:schemas-microsoft-com:vml" Requires="v">
                <p:oleObj name="AxMath" r:id="rId3" imgW="2496600" imgH="423360" progId="Equation.AxMath">
                  <p:embed/>
                </p:oleObj>
              </mc:Choice>
              <mc:Fallback>
                <p:oleObj name="AxMath" r:id="rId3" imgW="2496600" imgH="423360" progId="Equation.AxMath">
                  <p:embed/>
                  <p:pic>
                    <p:nvPicPr>
                      <p:cNvPr id="0" name="Object 4"/>
                      <p:cNvPicPr>
                        <a:picLocks noChangeAspect="1" noChangeArrowheads="1"/>
                      </p:cNvPicPr>
                      <p:nvPr/>
                    </p:nvPicPr>
                    <p:blipFill>
                      <a:blip r:embed="rId4"/>
                      <a:srcRect/>
                      <a:stretch>
                        <a:fillRect/>
                      </a:stretch>
                    </p:blipFill>
                    <p:spPr bwMode="auto">
                      <a:xfrm>
                        <a:off x="2875757" y="2152650"/>
                        <a:ext cx="4151312" cy="704850"/>
                      </a:xfrm>
                      <a:prstGeom prst="rect">
                        <a:avLst/>
                      </a:prstGeom>
                      <a:noFill/>
                    </p:spPr>
                  </p:pic>
                </p:oleObj>
              </mc:Fallback>
            </mc:AlternateContent>
          </a:graphicData>
        </a:graphic>
      </p:graphicFrame>
      <p:sp>
        <p:nvSpPr>
          <p:cNvPr id="7" name="文本框 6">
            <a:extLst>
              <a:ext uri="{FF2B5EF4-FFF2-40B4-BE49-F238E27FC236}">
                <a16:creationId xmlns:a16="http://schemas.microsoft.com/office/drawing/2014/main" id="{0459B390-9616-4549-A742-15EA9DE5EF87}"/>
              </a:ext>
            </a:extLst>
          </p:cNvPr>
          <p:cNvSpPr txBox="1"/>
          <p:nvPr/>
        </p:nvSpPr>
        <p:spPr>
          <a:xfrm>
            <a:off x="1634153" y="2320851"/>
            <a:ext cx="184731" cy="369332"/>
          </a:xfrm>
          <a:prstGeom prst="rect">
            <a:avLst/>
          </a:prstGeom>
          <a:noFill/>
        </p:spPr>
        <p:txBody>
          <a:bodyPr wrap="none" rtlCol="0">
            <a:spAutoFit/>
          </a:bodyPr>
          <a:lstStyle/>
          <a:p>
            <a:endParaRPr lang="zh-CN" altLang="en-US" b="1" dirty="0">
              <a:latin typeface="微软雅黑" panose="020B0503020204020204" pitchFamily="34" charset="-122"/>
              <a:ea typeface="微软雅黑" panose="020B0503020204020204" pitchFamily="34" charset="-122"/>
            </a:endParaRPr>
          </a:p>
        </p:txBody>
      </p:sp>
      <p:graphicFrame>
        <p:nvGraphicFramePr>
          <p:cNvPr id="10" name="对象 9">
            <a:extLst>
              <a:ext uri="{FF2B5EF4-FFF2-40B4-BE49-F238E27FC236}">
                <a16:creationId xmlns:a16="http://schemas.microsoft.com/office/drawing/2014/main" id="{F17896C4-C49B-4FD4-A6BC-4525272B3EAD}"/>
              </a:ext>
            </a:extLst>
          </p:cNvPr>
          <p:cNvGraphicFramePr>
            <a:graphicFrameLocks noChangeAspect="1"/>
          </p:cNvGraphicFramePr>
          <p:nvPr>
            <p:extLst>
              <p:ext uri="{D42A27DB-BD31-4B8C-83A1-F6EECF244321}">
                <p14:modId xmlns:p14="http://schemas.microsoft.com/office/powerpoint/2010/main" val="505146165"/>
              </p:ext>
            </p:extLst>
          </p:nvPr>
        </p:nvGraphicFramePr>
        <p:xfrm>
          <a:off x="2582863" y="2957513"/>
          <a:ext cx="4737100" cy="723900"/>
        </p:xfrm>
        <a:graphic>
          <a:graphicData uri="http://schemas.openxmlformats.org/presentationml/2006/ole">
            <mc:AlternateContent xmlns:mc="http://schemas.openxmlformats.org/markup-compatibility/2006">
              <mc:Choice xmlns:v="urn:schemas-microsoft-com:vml" Requires="v">
                <p:oleObj name="AxMath" r:id="rId5" imgW="2766240" imgH="423360" progId="Equation.AxMath">
                  <p:embed/>
                </p:oleObj>
              </mc:Choice>
              <mc:Fallback>
                <p:oleObj name="AxMath" r:id="rId5" imgW="2766240" imgH="423360" progId="Equation.AxMath">
                  <p:embed/>
                  <p:pic>
                    <p:nvPicPr>
                      <p:cNvPr id="0" name="Object 6"/>
                      <p:cNvPicPr>
                        <a:picLocks noChangeAspect="1" noChangeArrowheads="1"/>
                      </p:cNvPicPr>
                      <p:nvPr/>
                    </p:nvPicPr>
                    <p:blipFill>
                      <a:blip r:embed="rId6"/>
                      <a:srcRect/>
                      <a:stretch>
                        <a:fillRect/>
                      </a:stretch>
                    </p:blipFill>
                    <p:spPr bwMode="auto">
                      <a:xfrm>
                        <a:off x="2582863" y="2957513"/>
                        <a:ext cx="4737100" cy="723900"/>
                      </a:xfrm>
                      <a:prstGeom prst="rect">
                        <a:avLst/>
                      </a:prstGeom>
                      <a:noFill/>
                    </p:spPr>
                  </p:pic>
                </p:oleObj>
              </mc:Fallback>
            </mc:AlternateContent>
          </a:graphicData>
        </a:graphic>
      </p:graphicFrame>
      <p:sp>
        <p:nvSpPr>
          <p:cNvPr id="24" name="矩形 23">
            <a:extLst>
              <a:ext uri="{FF2B5EF4-FFF2-40B4-BE49-F238E27FC236}">
                <a16:creationId xmlns:a16="http://schemas.microsoft.com/office/drawing/2014/main" id="{6CE89103-A76B-4DF1-BAC2-F8C481E01A57}"/>
              </a:ext>
            </a:extLst>
          </p:cNvPr>
          <p:cNvSpPr/>
          <p:nvPr/>
        </p:nvSpPr>
        <p:spPr>
          <a:xfrm>
            <a:off x="1064928" y="6529973"/>
            <a:ext cx="1416335" cy="338554"/>
          </a:xfrm>
          <a:prstGeom prst="rect">
            <a:avLst/>
          </a:prstGeom>
        </p:spPr>
        <p:txBody>
          <a:bodyPr wrap="square">
            <a:spAutoFit/>
          </a:bodyPr>
          <a:lstStyle/>
          <a:p>
            <a:pPr algn="ctr"/>
            <a:r>
              <a:rPr lang="en-US" altLang="zh-CN" sz="1600" b="1" dirty="0" err="1">
                <a:latin typeface="微软雅黑" panose="020B0503020204020204" pitchFamily="34" charset="-122"/>
                <a:ea typeface="微软雅黑" panose="020B0503020204020204" pitchFamily="34" charset="-122"/>
              </a:rPr>
              <a:t>FedAvg</a:t>
            </a:r>
            <a:endParaRPr lang="zh-CN" altLang="en-US" sz="1600" b="1"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5AB08688-6468-4775-B50A-07E1D982955D}"/>
              </a:ext>
            </a:extLst>
          </p:cNvPr>
          <p:cNvGrpSpPr/>
          <p:nvPr/>
        </p:nvGrpSpPr>
        <p:grpSpPr>
          <a:xfrm>
            <a:off x="5936430" y="1438236"/>
            <a:ext cx="2848733" cy="727870"/>
            <a:chOff x="403888" y="5540377"/>
            <a:chExt cx="3797766" cy="727870"/>
          </a:xfrm>
        </p:grpSpPr>
        <p:sp>
          <p:nvSpPr>
            <p:cNvPr id="27" name="星形: 五角 26">
              <a:extLst>
                <a:ext uri="{FF2B5EF4-FFF2-40B4-BE49-F238E27FC236}">
                  <a16:creationId xmlns:a16="http://schemas.microsoft.com/office/drawing/2014/main" id="{A5C664F9-7AC5-45E5-8F3C-664FFBE9B26A}"/>
                </a:ext>
              </a:extLst>
            </p:cNvPr>
            <p:cNvSpPr/>
            <p:nvPr/>
          </p:nvSpPr>
          <p:spPr>
            <a:xfrm>
              <a:off x="403888" y="5540377"/>
              <a:ext cx="541866" cy="423333"/>
            </a:xfrm>
            <a:prstGeom prst="star5">
              <a:avLst/>
            </a:prstGeom>
            <a:solidFill>
              <a:srgbClr val="FF0000"/>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002" tIns="46002" rIns="46002" bIns="46002" numCol="1" spcCol="1270" rtlCol="0" anchor="ctr" anchorCtr="0">
              <a:noAutofit/>
            </a:bodyPr>
            <a:lstStyle/>
            <a:p>
              <a:pPr algn="ctr" defTabSz="1025525">
                <a:lnSpc>
                  <a:spcPct val="90000"/>
                </a:lnSpc>
                <a:spcAft>
                  <a:spcPct val="35000"/>
                </a:spcAft>
              </a:pPr>
              <a:endParaRPr kumimoji="1" lang="zh-CN" altLang="en-US" sz="1400" b="1"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346018B-8A2B-42BA-9D99-6773AEE18E45}"/>
                </a:ext>
              </a:extLst>
            </p:cNvPr>
            <p:cNvSpPr txBox="1"/>
            <p:nvPr/>
          </p:nvSpPr>
          <p:spPr>
            <a:xfrm>
              <a:off x="878144" y="5621916"/>
              <a:ext cx="3323510" cy="646331"/>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难点：难以解决高度的</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数据异构性</a:t>
              </a:r>
            </a:p>
          </p:txBody>
        </p:sp>
      </p:grpSp>
      <p:graphicFrame>
        <p:nvGraphicFramePr>
          <p:cNvPr id="14" name="对象 13">
            <a:extLst>
              <a:ext uri="{FF2B5EF4-FFF2-40B4-BE49-F238E27FC236}">
                <a16:creationId xmlns:a16="http://schemas.microsoft.com/office/drawing/2014/main" id="{44BEED1E-53B0-5279-2FF8-9FC113ABBA3D}"/>
              </a:ext>
            </a:extLst>
          </p:cNvPr>
          <p:cNvGraphicFramePr>
            <a:graphicFrameLocks noChangeAspect="1"/>
          </p:cNvGraphicFramePr>
          <p:nvPr>
            <p:extLst>
              <p:ext uri="{D42A27DB-BD31-4B8C-83A1-F6EECF244321}">
                <p14:modId xmlns:p14="http://schemas.microsoft.com/office/powerpoint/2010/main" val="3675602767"/>
              </p:ext>
            </p:extLst>
          </p:nvPr>
        </p:nvGraphicFramePr>
        <p:xfrm>
          <a:off x="3002757" y="4154170"/>
          <a:ext cx="3897312" cy="725488"/>
        </p:xfrm>
        <a:graphic>
          <a:graphicData uri="http://schemas.openxmlformats.org/presentationml/2006/ole">
            <mc:AlternateContent xmlns:mc="http://schemas.openxmlformats.org/markup-compatibility/2006">
              <mc:Choice xmlns:v="urn:schemas-microsoft-com:vml" Requires="v">
                <p:oleObj name="AxMath" r:id="rId7" imgW="2275920" imgH="423360" progId="Equation.AxMath">
                  <p:embed/>
                </p:oleObj>
              </mc:Choice>
              <mc:Fallback>
                <p:oleObj name="AxMath" r:id="rId7" imgW="2275920" imgH="423360" progId="Equation.AxMath">
                  <p:embed/>
                  <p:pic>
                    <p:nvPicPr>
                      <p:cNvPr id="10" name="对象 9">
                        <a:extLst>
                          <a:ext uri="{FF2B5EF4-FFF2-40B4-BE49-F238E27FC236}">
                            <a16:creationId xmlns:a16="http://schemas.microsoft.com/office/drawing/2014/main" id="{F17896C4-C49B-4FD4-A6BC-4525272B3EAD}"/>
                          </a:ext>
                        </a:extLst>
                      </p:cNvPr>
                      <p:cNvPicPr>
                        <a:picLocks noChangeAspect="1" noChangeArrowheads="1"/>
                      </p:cNvPicPr>
                      <p:nvPr/>
                    </p:nvPicPr>
                    <p:blipFill>
                      <a:blip r:embed="rId8"/>
                      <a:srcRect/>
                      <a:stretch>
                        <a:fillRect/>
                      </a:stretch>
                    </p:blipFill>
                    <p:spPr bwMode="auto">
                      <a:xfrm>
                        <a:off x="3002757" y="4154170"/>
                        <a:ext cx="3897312" cy="725488"/>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53E629C7-CB30-0A1E-713F-3FE27FB2740C}"/>
              </a:ext>
            </a:extLst>
          </p:cNvPr>
          <p:cNvGraphicFramePr>
            <a:graphicFrameLocks noChangeAspect="1"/>
          </p:cNvGraphicFramePr>
          <p:nvPr>
            <p:extLst>
              <p:ext uri="{D42A27DB-BD31-4B8C-83A1-F6EECF244321}">
                <p14:modId xmlns:p14="http://schemas.microsoft.com/office/powerpoint/2010/main" val="3881962578"/>
              </p:ext>
            </p:extLst>
          </p:nvPr>
        </p:nvGraphicFramePr>
        <p:xfrm>
          <a:off x="2481263" y="3622040"/>
          <a:ext cx="4940300" cy="373063"/>
        </p:xfrm>
        <a:graphic>
          <a:graphicData uri="http://schemas.openxmlformats.org/presentationml/2006/ole">
            <mc:AlternateContent xmlns:mc="http://schemas.openxmlformats.org/markup-compatibility/2006">
              <mc:Choice xmlns:v="urn:schemas-microsoft-com:vml" Requires="v">
                <p:oleObj name="AxMath" r:id="rId9" imgW="2886120" imgH="217440" progId="Equation.AxMath">
                  <p:embed/>
                </p:oleObj>
              </mc:Choice>
              <mc:Fallback>
                <p:oleObj name="AxMath" r:id="rId9" imgW="2886120" imgH="217440" progId="Equation.AxMath">
                  <p:embed/>
                  <p:pic>
                    <p:nvPicPr>
                      <p:cNvPr id="10" name="对象 9">
                        <a:extLst>
                          <a:ext uri="{FF2B5EF4-FFF2-40B4-BE49-F238E27FC236}">
                            <a16:creationId xmlns:a16="http://schemas.microsoft.com/office/drawing/2014/main" id="{F17896C4-C49B-4FD4-A6BC-4525272B3EAD}"/>
                          </a:ext>
                        </a:extLst>
                      </p:cNvPr>
                      <p:cNvPicPr>
                        <a:picLocks noChangeAspect="1" noChangeArrowheads="1"/>
                      </p:cNvPicPr>
                      <p:nvPr/>
                    </p:nvPicPr>
                    <p:blipFill>
                      <a:blip r:embed="rId10"/>
                      <a:srcRect/>
                      <a:stretch>
                        <a:fillRect/>
                      </a:stretch>
                    </p:blipFill>
                    <p:spPr bwMode="auto">
                      <a:xfrm>
                        <a:off x="2481263" y="3622040"/>
                        <a:ext cx="4940300" cy="373063"/>
                      </a:xfrm>
                      <a:prstGeom prst="rect">
                        <a:avLst/>
                      </a:prstGeom>
                      <a:noFill/>
                    </p:spPr>
                  </p:pic>
                </p:oleObj>
              </mc:Fallback>
            </mc:AlternateContent>
          </a:graphicData>
        </a:graphic>
      </p:graphicFrame>
      <p:pic>
        <p:nvPicPr>
          <p:cNvPr id="21" name="图片 20">
            <a:extLst>
              <a:ext uri="{FF2B5EF4-FFF2-40B4-BE49-F238E27FC236}">
                <a16:creationId xmlns:a16="http://schemas.microsoft.com/office/drawing/2014/main" id="{FA703FA7-0317-5B31-44BD-BD5C5E597E8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5426" y="4861355"/>
            <a:ext cx="3121094" cy="1611584"/>
          </a:xfrm>
          <a:prstGeom prst="rect">
            <a:avLst/>
          </a:prstGeom>
        </p:spPr>
      </p:pic>
      <p:sp>
        <p:nvSpPr>
          <p:cNvPr id="22" name="矩形 21">
            <a:extLst>
              <a:ext uri="{FF2B5EF4-FFF2-40B4-BE49-F238E27FC236}">
                <a16:creationId xmlns:a16="http://schemas.microsoft.com/office/drawing/2014/main" id="{0459A1A7-A7EC-6853-D3EC-BBEB2D6B77B9}"/>
              </a:ext>
            </a:extLst>
          </p:cNvPr>
          <p:cNvSpPr/>
          <p:nvPr/>
        </p:nvSpPr>
        <p:spPr>
          <a:xfrm>
            <a:off x="3996005" y="6519446"/>
            <a:ext cx="1416335" cy="338554"/>
          </a:xfrm>
          <a:prstGeom prst="rect">
            <a:avLst/>
          </a:prstGeom>
        </p:spPr>
        <p:txBody>
          <a:bodyPr wrap="square">
            <a:spAutoFit/>
          </a:bodyPr>
          <a:lstStyle/>
          <a:p>
            <a:pPr algn="ctr"/>
            <a:r>
              <a:rPr lang="en-US" altLang="zh-CN" sz="1600" b="1" dirty="0" err="1">
                <a:latin typeface="微软雅黑" panose="020B0503020204020204" pitchFamily="34" charset="-122"/>
                <a:ea typeface="微软雅黑" panose="020B0503020204020204" pitchFamily="34" charset="-122"/>
              </a:rPr>
              <a:t>FedProx</a:t>
            </a:r>
            <a:endParaRPr lang="zh-CN" altLang="en-US" sz="1600" b="1"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05E27979-03F7-E8E2-94A9-CA7EB97D445C}"/>
              </a:ext>
            </a:extLst>
          </p:cNvPr>
          <p:cNvSpPr/>
          <p:nvPr/>
        </p:nvSpPr>
        <p:spPr>
          <a:xfrm>
            <a:off x="6830500" y="6519446"/>
            <a:ext cx="1416335" cy="338554"/>
          </a:xfrm>
          <a:prstGeom prst="rect">
            <a:avLst/>
          </a:prstGeom>
        </p:spPr>
        <p:txBody>
          <a:bodyPr wrap="square">
            <a:spAutoFit/>
          </a:bodyPr>
          <a:lstStyle/>
          <a:p>
            <a:pPr algn="ctr"/>
            <a:r>
              <a:rPr lang="en-US" altLang="zh-CN" sz="1600" b="1" dirty="0" err="1">
                <a:latin typeface="微软雅黑" panose="020B0503020204020204" pitchFamily="34" charset="-122"/>
                <a:ea typeface="微软雅黑" panose="020B0503020204020204" pitchFamily="34" charset="-122"/>
              </a:rPr>
              <a:t>FedMD</a:t>
            </a:r>
            <a:endParaRPr lang="zh-CN" altLang="en-US" sz="1600" b="1"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0AD5422B-2DD6-670A-5AEF-7C997CB5B26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5820" y="4866773"/>
            <a:ext cx="3206128" cy="1652673"/>
          </a:xfrm>
          <a:prstGeom prst="rect">
            <a:avLst/>
          </a:prstGeom>
        </p:spPr>
      </p:pic>
      <p:pic>
        <p:nvPicPr>
          <p:cNvPr id="12" name="图片 11">
            <a:extLst>
              <a:ext uri="{FF2B5EF4-FFF2-40B4-BE49-F238E27FC236}">
                <a16:creationId xmlns:a16="http://schemas.microsoft.com/office/drawing/2014/main" id="{1474767D-7CC0-A543-BCCE-C30853DA4F9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248067" y="4888860"/>
            <a:ext cx="2460419" cy="1584079"/>
          </a:xfrm>
          <a:prstGeom prst="rect">
            <a:avLst/>
          </a:prstGeom>
        </p:spPr>
      </p:pic>
    </p:spTree>
    <p:extLst>
      <p:ext uri="{BB962C8B-B14F-4D97-AF65-F5344CB8AC3E}">
        <p14:creationId xmlns:p14="http://schemas.microsoft.com/office/powerpoint/2010/main" val="421410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研究内容二</a:t>
            </a:r>
          </a:p>
        </p:txBody>
      </p:sp>
      <p:sp>
        <p:nvSpPr>
          <p:cNvPr id="3" name="内容占位符 2">
            <a:extLst>
              <a:ext uri="{FF2B5EF4-FFF2-40B4-BE49-F238E27FC236}">
                <a16:creationId xmlns:a16="http://schemas.microsoft.com/office/drawing/2014/main" id="{ADFFC105-58AB-024C-A716-B3B9263A5D4D}"/>
              </a:ext>
            </a:extLst>
          </p:cNvPr>
          <p:cNvSpPr>
            <a:spLocks noGrp="1"/>
          </p:cNvSpPr>
          <p:nvPr>
            <p:ph idx="1"/>
          </p:nvPr>
        </p:nvSpPr>
        <p:spPr>
          <a:xfrm>
            <a:off x="442647" y="1244868"/>
            <a:ext cx="8317058" cy="496297"/>
          </a:xfrm>
        </p:spPr>
        <p:txBody>
          <a:bodyPr/>
          <a:lstStyle/>
          <a:p>
            <a:r>
              <a:rPr kumimoji="1" lang="zh-CN" altLang="en-US" dirty="0"/>
              <a:t>实验一 </a:t>
            </a:r>
            <a:r>
              <a:rPr lang="en-US" altLang="zh-CN" sz="2000" b="1" dirty="0">
                <a:latin typeface="微软雅黑" panose="020B0503020204020204" pitchFamily="34" charset="-122"/>
                <a:ea typeface="微软雅黑" panose="020B0503020204020204" pitchFamily="34" charset="-122"/>
              </a:rPr>
              <a:t>HFL-LA </a:t>
            </a:r>
            <a:r>
              <a:rPr lang="zh-CN" altLang="en-US" sz="2000" b="1" dirty="0">
                <a:latin typeface="微软雅黑" panose="020B0503020204020204" pitchFamily="34" charset="-122"/>
                <a:ea typeface="微软雅黑" panose="020B0503020204020204" pitchFamily="34" charset="-122"/>
              </a:rPr>
              <a:t>和其他联邦学习算法的性能比较（同步更新）</a:t>
            </a:r>
          </a:p>
          <a:p>
            <a:pPr marL="0" indent="0">
              <a:buNone/>
            </a:pPr>
            <a:endParaRPr kumimoji="1" lang="en-US" altLang="zh-CN" dirty="0"/>
          </a:p>
          <a:p>
            <a:pPr lvl="1"/>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marL="335041" lvl="1" indent="0">
              <a:buNone/>
            </a:pPr>
            <a:endParaRPr kumimoji="1" lang="en-US" altLang="zh-CN" dirty="0"/>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pPr>
                <a:defRPr/>
              </a:pPr>
              <a:t>13</a:t>
            </a:fld>
            <a:endParaRPr lang="en-US" altLang="zh-CN" dirty="0"/>
          </a:p>
        </p:txBody>
      </p:sp>
      <p:sp>
        <p:nvSpPr>
          <p:cNvPr id="18" name="Rectangle 4">
            <a:extLst>
              <a:ext uri="{FF2B5EF4-FFF2-40B4-BE49-F238E27FC236}">
                <a16:creationId xmlns:a16="http://schemas.microsoft.com/office/drawing/2014/main" id="{F75FB6CC-87CF-4F86-A8D2-B33F22C2F6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a:extLst>
              <a:ext uri="{FF2B5EF4-FFF2-40B4-BE49-F238E27FC236}">
                <a16:creationId xmlns:a16="http://schemas.microsoft.com/office/drawing/2014/main" id="{2BDF7715-FF49-46B1-B02B-D343A69B1E52}"/>
              </a:ext>
            </a:extLst>
          </p:cNvPr>
          <p:cNvSpPr/>
          <p:nvPr/>
        </p:nvSpPr>
        <p:spPr>
          <a:xfrm>
            <a:off x="279962" y="6256621"/>
            <a:ext cx="4430007" cy="584775"/>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HFL-LA</a:t>
            </a:r>
            <a:r>
              <a:rPr lang="zh-CN" altLang="en-US" sz="1600" b="1" dirty="0">
                <a:latin typeface="微软雅黑" panose="020B0503020204020204" pitchFamily="34" charset="-122"/>
                <a:ea typeface="微软雅黑" panose="020B0503020204020204" pitchFamily="34" charset="-122"/>
              </a:rPr>
              <a:t>、</a:t>
            </a:r>
            <a:r>
              <a:rPr lang="en-US" altLang="zh-CN" sz="1600" b="1" dirty="0" err="1">
                <a:latin typeface="微软雅黑" panose="020B0503020204020204" pitchFamily="34" charset="-122"/>
                <a:ea typeface="微软雅黑" panose="020B0503020204020204" pitchFamily="34" charset="-122"/>
              </a:rPr>
              <a:t>FedAvg</a:t>
            </a:r>
            <a:r>
              <a:rPr lang="zh-CN" altLang="en-US" sz="1600" b="1" dirty="0">
                <a:latin typeface="微软雅黑" panose="020B0503020204020204" pitchFamily="34" charset="-122"/>
                <a:ea typeface="微软雅黑" panose="020B0503020204020204" pitchFamily="34" charset="-122"/>
              </a:rPr>
              <a:t>、</a:t>
            </a:r>
            <a:r>
              <a:rPr lang="en-US" altLang="zh-CN" sz="1600" b="1" dirty="0" err="1">
                <a:latin typeface="微软雅黑" panose="020B0503020204020204" pitchFamily="34" charset="-122"/>
                <a:ea typeface="微软雅黑" panose="020B0503020204020204" pitchFamily="34" charset="-122"/>
              </a:rPr>
              <a:t>FedProx</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en-US" altLang="zh-CN" sz="1600" b="1" dirty="0" err="1">
                <a:latin typeface="微软雅黑" panose="020B0503020204020204" pitchFamily="34" charset="-122"/>
                <a:ea typeface="微软雅黑" panose="020B0503020204020204" pitchFamily="34" charset="-122"/>
              </a:rPr>
              <a:t>FedMD</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Local</a:t>
            </a:r>
            <a:r>
              <a:rPr lang="zh-CN" altLang="en-US" sz="1600" b="1" dirty="0">
                <a:latin typeface="微软雅黑" panose="020B0503020204020204" pitchFamily="34" charset="-122"/>
                <a:ea typeface="微软雅黑" panose="020B0503020204020204" pitchFamily="34" charset="-122"/>
              </a:rPr>
              <a:t>和</a:t>
            </a:r>
            <a:r>
              <a:rPr lang="en-US" altLang="zh-CN" sz="1600" b="1" dirty="0">
                <a:latin typeface="微软雅黑" panose="020B0503020204020204" pitchFamily="34" charset="-122"/>
                <a:ea typeface="微软雅黑" panose="020B0503020204020204" pitchFamily="34" charset="-122"/>
              </a:rPr>
              <a:t>Centralized</a:t>
            </a:r>
            <a:r>
              <a:rPr lang="zh-CN" altLang="en-US" sz="1600" b="1" dirty="0">
                <a:latin typeface="微软雅黑" panose="020B0503020204020204" pitchFamily="34" charset="-122"/>
                <a:ea typeface="微软雅黑" panose="020B0503020204020204" pitchFamily="34" charset="-122"/>
              </a:rPr>
              <a:t>的性能比较</a:t>
            </a:r>
          </a:p>
        </p:txBody>
      </p:sp>
      <p:pic>
        <p:nvPicPr>
          <p:cNvPr id="6" name="图片 5">
            <a:extLst>
              <a:ext uri="{FF2B5EF4-FFF2-40B4-BE49-F238E27FC236}">
                <a16:creationId xmlns:a16="http://schemas.microsoft.com/office/drawing/2014/main" id="{1C579E14-10C6-3E3E-3168-ABB43B16B3B0}"/>
              </a:ext>
            </a:extLst>
          </p:cNvPr>
          <p:cNvPicPr>
            <a:picLocks noChangeAspect="1"/>
          </p:cNvPicPr>
          <p:nvPr/>
        </p:nvPicPr>
        <p:blipFill>
          <a:blip r:embed="rId3"/>
          <a:stretch>
            <a:fillRect/>
          </a:stretch>
        </p:blipFill>
        <p:spPr>
          <a:xfrm>
            <a:off x="728092" y="1883509"/>
            <a:ext cx="3533748" cy="4358541"/>
          </a:xfrm>
          <a:prstGeom prst="rect">
            <a:avLst/>
          </a:prstGeom>
        </p:spPr>
      </p:pic>
      <p:sp>
        <p:nvSpPr>
          <p:cNvPr id="10" name="矩形 9">
            <a:extLst>
              <a:ext uri="{FF2B5EF4-FFF2-40B4-BE49-F238E27FC236}">
                <a16:creationId xmlns:a16="http://schemas.microsoft.com/office/drawing/2014/main" id="{A35D9DCF-0F07-7CBC-C7F4-862C87B75B2B}"/>
              </a:ext>
            </a:extLst>
          </p:cNvPr>
          <p:cNvSpPr/>
          <p:nvPr/>
        </p:nvSpPr>
        <p:spPr>
          <a:xfrm>
            <a:off x="5231026" y="6074255"/>
            <a:ext cx="2853061"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卷积神经网络模型配置</a:t>
            </a:r>
          </a:p>
        </p:txBody>
      </p:sp>
      <p:pic>
        <p:nvPicPr>
          <p:cNvPr id="8" name="图片 7">
            <a:extLst>
              <a:ext uri="{FF2B5EF4-FFF2-40B4-BE49-F238E27FC236}">
                <a16:creationId xmlns:a16="http://schemas.microsoft.com/office/drawing/2014/main" id="{573D8B93-3E29-94F7-BBA3-EAD021131199}"/>
              </a:ext>
            </a:extLst>
          </p:cNvPr>
          <p:cNvPicPr>
            <a:picLocks noChangeAspect="1"/>
          </p:cNvPicPr>
          <p:nvPr/>
        </p:nvPicPr>
        <p:blipFill>
          <a:blip r:embed="rId4"/>
          <a:stretch>
            <a:fillRect/>
          </a:stretch>
        </p:blipFill>
        <p:spPr>
          <a:xfrm>
            <a:off x="4352296" y="2289038"/>
            <a:ext cx="4820880" cy="1512922"/>
          </a:xfrm>
          <a:prstGeom prst="rect">
            <a:avLst/>
          </a:prstGeom>
        </p:spPr>
      </p:pic>
      <p:sp>
        <p:nvSpPr>
          <p:cNvPr id="11" name="矩形 10">
            <a:extLst>
              <a:ext uri="{FF2B5EF4-FFF2-40B4-BE49-F238E27FC236}">
                <a16:creationId xmlns:a16="http://schemas.microsoft.com/office/drawing/2014/main" id="{0E81A021-B878-FCB7-BC6C-15C64656419F}"/>
              </a:ext>
            </a:extLst>
          </p:cNvPr>
          <p:cNvSpPr/>
          <p:nvPr/>
        </p:nvSpPr>
        <p:spPr>
          <a:xfrm>
            <a:off x="5104262" y="3783593"/>
            <a:ext cx="1159399"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同步更新</a:t>
            </a:r>
          </a:p>
        </p:txBody>
      </p:sp>
      <p:sp>
        <p:nvSpPr>
          <p:cNvPr id="12" name="矩形 11">
            <a:extLst>
              <a:ext uri="{FF2B5EF4-FFF2-40B4-BE49-F238E27FC236}">
                <a16:creationId xmlns:a16="http://schemas.microsoft.com/office/drawing/2014/main" id="{FB0E2641-69A1-C5BE-0B70-685FF5ABFA5B}"/>
              </a:ext>
            </a:extLst>
          </p:cNvPr>
          <p:cNvSpPr/>
          <p:nvPr/>
        </p:nvSpPr>
        <p:spPr>
          <a:xfrm>
            <a:off x="7504387" y="3782488"/>
            <a:ext cx="1159399"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异步更新</a:t>
            </a:r>
          </a:p>
        </p:txBody>
      </p:sp>
      <p:pic>
        <p:nvPicPr>
          <p:cNvPr id="14" name="图片 13">
            <a:extLst>
              <a:ext uri="{FF2B5EF4-FFF2-40B4-BE49-F238E27FC236}">
                <a16:creationId xmlns:a16="http://schemas.microsoft.com/office/drawing/2014/main" id="{E5AA0526-B6CF-A2C0-4EAE-1A58873A9F38}"/>
              </a:ext>
            </a:extLst>
          </p:cNvPr>
          <p:cNvPicPr>
            <a:picLocks noChangeAspect="1"/>
          </p:cNvPicPr>
          <p:nvPr/>
        </p:nvPicPr>
        <p:blipFill>
          <a:blip r:embed="rId5"/>
          <a:stretch>
            <a:fillRect/>
          </a:stretch>
        </p:blipFill>
        <p:spPr>
          <a:xfrm>
            <a:off x="4601176" y="4455990"/>
            <a:ext cx="4485681" cy="1512922"/>
          </a:xfrm>
          <a:prstGeom prst="rect">
            <a:avLst/>
          </a:prstGeom>
        </p:spPr>
      </p:pic>
    </p:spTree>
    <p:extLst>
      <p:ext uri="{BB962C8B-B14F-4D97-AF65-F5344CB8AC3E}">
        <p14:creationId xmlns:p14="http://schemas.microsoft.com/office/powerpoint/2010/main" val="41650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2">
            <a:extLst>
              <a:ext uri="{FF2B5EF4-FFF2-40B4-BE49-F238E27FC236}">
                <a16:creationId xmlns:a16="http://schemas.microsoft.com/office/drawing/2014/main" id="{DF4BF14B-FBB0-6051-D052-0F6E5EE82383}"/>
              </a:ext>
            </a:extLst>
          </p:cNvPr>
          <p:cNvSpPr txBox="1">
            <a:spLocks/>
          </p:cNvSpPr>
          <p:nvPr/>
        </p:nvSpPr>
        <p:spPr bwMode="auto">
          <a:xfrm>
            <a:off x="442647" y="1244868"/>
            <a:ext cx="8215047" cy="49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92186" indent="-292186" algn="l" rtl="0" eaLnBrk="0" fontAlgn="base" hangingPunct="0">
              <a:lnSpc>
                <a:spcPct val="125000"/>
              </a:lnSpc>
              <a:spcBef>
                <a:spcPts val="383"/>
              </a:spcBef>
              <a:spcAft>
                <a:spcPts val="256"/>
              </a:spcAft>
              <a:buClr>
                <a:srgbClr val="C00000"/>
              </a:buClr>
              <a:buSzPct val="85000"/>
              <a:buFont typeface="Wingdings" pitchFamily="2" charset="2"/>
              <a:buChar char="p"/>
              <a:defRPr sz="2000" b="1">
                <a:solidFill>
                  <a:schemeClr val="tx1"/>
                </a:solidFill>
                <a:latin typeface="微软雅黑" panose="020B0503020204020204" pitchFamily="34" charset="-122"/>
                <a:ea typeface="微软雅黑" panose="020B0503020204020204" pitchFamily="34" charset="-122"/>
                <a:cs typeface="+mn-cs"/>
              </a:defRPr>
            </a:lvl1pPr>
            <a:lvl2pPr marL="631123" indent="-296082" algn="l" rtl="0" eaLnBrk="0" fontAlgn="base" hangingPunct="0">
              <a:spcBef>
                <a:spcPts val="511"/>
              </a:spcBef>
              <a:spcAft>
                <a:spcPts val="511"/>
              </a:spcAft>
              <a:buClr>
                <a:srgbClr val="C00000"/>
              </a:buClr>
              <a:buSzPct val="100000"/>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973955" indent="-194792" algn="l" rtl="0" eaLnBrk="0" fontAlgn="base" hangingPunct="0">
              <a:spcBef>
                <a:spcPct val="20000"/>
              </a:spcBef>
              <a:spcAft>
                <a:spcPct val="0"/>
              </a:spcAft>
              <a:buClr>
                <a:srgbClr val="C00000"/>
              </a:buClr>
              <a:buSzPct val="85000"/>
              <a:buFont typeface="Wingdings" pitchFamily="2" charset="2"/>
              <a:buChar char="n"/>
              <a:defRPr sz="1600" b="1">
                <a:solidFill>
                  <a:schemeClr val="tx1"/>
                </a:solidFill>
                <a:latin typeface="Microsoft YaHei" charset="-122"/>
                <a:ea typeface="Microsoft YaHei" charset="-122"/>
                <a:cs typeface="Microsoft YaHei" charset="-122"/>
              </a:defRPr>
            </a:lvl3pPr>
            <a:lvl4pPr marL="1363536" indent="-194792" algn="l" rtl="0" eaLnBrk="0" fontAlgn="base" hangingPunct="0">
              <a:spcBef>
                <a:spcPct val="20000"/>
              </a:spcBef>
              <a:spcAft>
                <a:spcPct val="0"/>
              </a:spcAft>
              <a:buClr>
                <a:schemeClr val="bg2"/>
              </a:buClr>
              <a:buFont typeface="Wingdings" pitchFamily="2" charset="2"/>
              <a:buChar char="§"/>
              <a:defRPr sz="1704">
                <a:solidFill>
                  <a:schemeClr val="tx1"/>
                </a:solidFill>
                <a:latin typeface="+mn-lt"/>
              </a:defRPr>
            </a:lvl4pPr>
            <a:lvl5pPr marL="1753118" indent="-194792" algn="l" rtl="0" eaLnBrk="0" fontAlgn="base" hangingPunct="0">
              <a:spcBef>
                <a:spcPct val="20000"/>
              </a:spcBef>
              <a:spcAft>
                <a:spcPct val="0"/>
              </a:spcAft>
              <a:buClr>
                <a:schemeClr val="tx2"/>
              </a:buClr>
              <a:buSzPct val="80000"/>
              <a:buFont typeface="Wingdings" pitchFamily="2" charset="2"/>
              <a:buChar char="§"/>
              <a:defRPr sz="1704">
                <a:solidFill>
                  <a:schemeClr val="tx1"/>
                </a:solidFill>
                <a:latin typeface="+mn-lt"/>
              </a:defRPr>
            </a:lvl5pPr>
            <a:lvl6pPr marL="2142700"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532282"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2921864"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311446"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kumimoji="1" lang="zh-CN" altLang="en-US" dirty="0"/>
              <a:t>实验一 </a:t>
            </a:r>
            <a:r>
              <a:rPr lang="en-US" altLang="zh-CN" sz="2000" b="1" dirty="0">
                <a:latin typeface="微软雅黑" panose="020B0503020204020204" pitchFamily="34" charset="-122"/>
                <a:ea typeface="微软雅黑" panose="020B0503020204020204" pitchFamily="34" charset="-122"/>
              </a:rPr>
              <a:t>HFL-LA </a:t>
            </a:r>
            <a:r>
              <a:rPr lang="zh-CN" altLang="en-US" sz="2000" b="1" dirty="0">
                <a:latin typeface="微软雅黑" panose="020B0503020204020204" pitchFamily="34" charset="-122"/>
                <a:ea typeface="微软雅黑" panose="020B0503020204020204" pitchFamily="34" charset="-122"/>
              </a:rPr>
              <a:t>和其他联邦学习算法的性能比较（异步更新）</a:t>
            </a:r>
          </a:p>
          <a:p>
            <a:pPr marL="0" indent="0">
              <a:buNone/>
            </a:pPr>
            <a:endParaRPr kumimoji="1" lang="en-US" altLang="zh-CN" dirty="0"/>
          </a:p>
          <a:p>
            <a:pPr lvl="1"/>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marL="335041" lvl="1" indent="0">
              <a:buNone/>
            </a:pPr>
            <a:endParaRPr kumimoji="1" lang="en-US" altLang="zh-CN" dirty="0"/>
          </a:p>
        </p:txBody>
      </p:sp>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研究内容二</a:t>
            </a:r>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pPr>
                <a:defRPr/>
              </a:pPr>
              <a:t>14</a:t>
            </a:fld>
            <a:endParaRPr lang="en-US" altLang="zh-CN" dirty="0"/>
          </a:p>
        </p:txBody>
      </p:sp>
      <p:sp>
        <p:nvSpPr>
          <p:cNvPr id="18" name="Rectangle 4">
            <a:extLst>
              <a:ext uri="{FF2B5EF4-FFF2-40B4-BE49-F238E27FC236}">
                <a16:creationId xmlns:a16="http://schemas.microsoft.com/office/drawing/2014/main" id="{F75FB6CC-87CF-4F86-A8D2-B33F22C2F6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5F18D6BB-3CED-E6E9-161B-9F01481E9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54" y="1940671"/>
            <a:ext cx="3660103" cy="4453450"/>
          </a:xfrm>
          <a:prstGeom prst="rect">
            <a:avLst/>
          </a:prstGeom>
        </p:spPr>
      </p:pic>
      <p:sp>
        <p:nvSpPr>
          <p:cNvPr id="7" name="矩形 6">
            <a:extLst>
              <a:ext uri="{FF2B5EF4-FFF2-40B4-BE49-F238E27FC236}">
                <a16:creationId xmlns:a16="http://schemas.microsoft.com/office/drawing/2014/main" id="{7B7B2567-91B2-0026-80BB-0157D5E82CD0}"/>
              </a:ext>
            </a:extLst>
          </p:cNvPr>
          <p:cNvSpPr/>
          <p:nvPr/>
        </p:nvSpPr>
        <p:spPr>
          <a:xfrm>
            <a:off x="118451" y="6430144"/>
            <a:ext cx="4899508"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HFL-LA </a:t>
            </a:r>
            <a:r>
              <a:rPr lang="zh-CN" altLang="en-US" sz="1600" b="1" dirty="0">
                <a:latin typeface="微软雅黑" panose="020B0503020204020204" pitchFamily="34" charset="-122"/>
                <a:ea typeface="微软雅黑" panose="020B0503020204020204" pitchFamily="34" charset="-122"/>
              </a:rPr>
              <a:t>和其他联邦学习算法的性能比较</a:t>
            </a:r>
          </a:p>
        </p:txBody>
      </p:sp>
      <p:pic>
        <p:nvPicPr>
          <p:cNvPr id="10" name="图片 9">
            <a:extLst>
              <a:ext uri="{FF2B5EF4-FFF2-40B4-BE49-F238E27FC236}">
                <a16:creationId xmlns:a16="http://schemas.microsoft.com/office/drawing/2014/main" id="{8F2324D4-A078-1CA8-1F46-50CC880AD2B7}"/>
              </a:ext>
            </a:extLst>
          </p:cNvPr>
          <p:cNvPicPr>
            <a:picLocks noChangeAspect="1"/>
          </p:cNvPicPr>
          <p:nvPr/>
        </p:nvPicPr>
        <p:blipFill rotWithShape="1">
          <a:blip r:embed="rId4"/>
          <a:srcRect b="55704"/>
          <a:stretch/>
        </p:blipFill>
        <p:spPr>
          <a:xfrm>
            <a:off x="4832553" y="1664471"/>
            <a:ext cx="3756986" cy="2180687"/>
          </a:xfrm>
          <a:prstGeom prst="rect">
            <a:avLst/>
          </a:prstGeom>
        </p:spPr>
      </p:pic>
      <p:pic>
        <p:nvPicPr>
          <p:cNvPr id="13" name="图片 12">
            <a:extLst>
              <a:ext uri="{FF2B5EF4-FFF2-40B4-BE49-F238E27FC236}">
                <a16:creationId xmlns:a16="http://schemas.microsoft.com/office/drawing/2014/main" id="{23E7DDD7-520A-BDF3-A4A1-40F3396FAD5B}"/>
              </a:ext>
            </a:extLst>
          </p:cNvPr>
          <p:cNvPicPr>
            <a:picLocks noChangeAspect="1"/>
          </p:cNvPicPr>
          <p:nvPr/>
        </p:nvPicPr>
        <p:blipFill rotWithShape="1">
          <a:blip r:embed="rId4"/>
          <a:srcRect t="55704"/>
          <a:stretch/>
        </p:blipFill>
        <p:spPr>
          <a:xfrm>
            <a:off x="4832553" y="4360687"/>
            <a:ext cx="3756986" cy="2180687"/>
          </a:xfrm>
          <a:prstGeom prst="rect">
            <a:avLst/>
          </a:prstGeom>
        </p:spPr>
      </p:pic>
      <p:sp>
        <p:nvSpPr>
          <p:cNvPr id="14" name="矩形 13">
            <a:extLst>
              <a:ext uri="{FF2B5EF4-FFF2-40B4-BE49-F238E27FC236}">
                <a16:creationId xmlns:a16="http://schemas.microsoft.com/office/drawing/2014/main" id="{D251711E-9B10-C73F-2971-F2536AA8E8AC}"/>
              </a:ext>
            </a:extLst>
          </p:cNvPr>
          <p:cNvSpPr/>
          <p:nvPr/>
        </p:nvSpPr>
        <p:spPr>
          <a:xfrm>
            <a:off x="4261292" y="3955692"/>
            <a:ext cx="4899508"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不同算法在 </a:t>
            </a:r>
            <a:r>
              <a:rPr lang="en-US" altLang="zh-CN" sz="1600" b="1" dirty="0">
                <a:latin typeface="微软雅黑" panose="020B0503020204020204" pitchFamily="34" charset="-122"/>
                <a:ea typeface="微软雅黑" panose="020B0503020204020204" pitchFamily="34" charset="-122"/>
              </a:rPr>
              <a:t>ICCAD </a:t>
            </a:r>
            <a:r>
              <a:rPr lang="zh-CN" altLang="en-US" sz="1600" b="1" dirty="0">
                <a:latin typeface="微软雅黑" panose="020B0503020204020204" pitchFamily="34" charset="-122"/>
                <a:ea typeface="微软雅黑" panose="020B0503020204020204" pitchFamily="34" charset="-122"/>
              </a:rPr>
              <a:t>数据集上的性能比较</a:t>
            </a:r>
          </a:p>
        </p:txBody>
      </p:sp>
      <p:sp>
        <p:nvSpPr>
          <p:cNvPr id="15" name="矩形 14">
            <a:extLst>
              <a:ext uri="{FF2B5EF4-FFF2-40B4-BE49-F238E27FC236}">
                <a16:creationId xmlns:a16="http://schemas.microsoft.com/office/drawing/2014/main" id="{999DF3FC-3A94-CEC5-E6AD-88FFB243D552}"/>
              </a:ext>
            </a:extLst>
          </p:cNvPr>
          <p:cNvSpPr/>
          <p:nvPr/>
        </p:nvSpPr>
        <p:spPr>
          <a:xfrm>
            <a:off x="4261292" y="6554839"/>
            <a:ext cx="4899508"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不同算法在 </a:t>
            </a:r>
            <a:r>
              <a:rPr lang="en-US" altLang="zh-CN" sz="1600" b="1" dirty="0">
                <a:latin typeface="微软雅黑" panose="020B0503020204020204" pitchFamily="34" charset="-122"/>
                <a:ea typeface="微软雅黑" panose="020B0503020204020204" pitchFamily="34" charset="-122"/>
              </a:rPr>
              <a:t>Industry </a:t>
            </a:r>
            <a:r>
              <a:rPr lang="zh-CN" altLang="en-US" sz="1600" b="1" dirty="0">
                <a:latin typeface="微软雅黑" panose="020B0503020204020204" pitchFamily="34" charset="-122"/>
                <a:ea typeface="微软雅黑" panose="020B0503020204020204" pitchFamily="34" charset="-122"/>
              </a:rPr>
              <a:t>数据集上的性能比较</a:t>
            </a:r>
          </a:p>
        </p:txBody>
      </p:sp>
    </p:spTree>
    <p:extLst>
      <p:ext uri="{BB962C8B-B14F-4D97-AF65-F5344CB8AC3E}">
        <p14:creationId xmlns:p14="http://schemas.microsoft.com/office/powerpoint/2010/main" val="85611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研究内容二</a:t>
            </a:r>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pPr>
                <a:defRPr/>
              </a:pPr>
              <a:t>15</a:t>
            </a:fld>
            <a:endParaRPr lang="en-US" altLang="zh-CN" dirty="0"/>
          </a:p>
        </p:txBody>
      </p:sp>
      <p:sp>
        <p:nvSpPr>
          <p:cNvPr id="16" name="Rectangle 2">
            <a:extLst>
              <a:ext uri="{FF2B5EF4-FFF2-40B4-BE49-F238E27FC236}">
                <a16:creationId xmlns:a16="http://schemas.microsoft.com/office/drawing/2014/main" id="{8957005C-7D0C-4D0B-8550-4A2A85579ECA}"/>
              </a:ext>
            </a:extLst>
          </p:cNvPr>
          <p:cNvSpPr>
            <a:spLocks noChangeArrowheads="1"/>
          </p:cNvSpPr>
          <p:nvPr/>
        </p:nvSpPr>
        <p:spPr bwMode="auto">
          <a:xfrm>
            <a:off x="2529594" y="2314821"/>
            <a:ext cx="96624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8" name="Rectangle 4">
            <a:extLst>
              <a:ext uri="{FF2B5EF4-FFF2-40B4-BE49-F238E27FC236}">
                <a16:creationId xmlns:a16="http://schemas.microsoft.com/office/drawing/2014/main" id="{F75FB6CC-87CF-4F86-A8D2-B33F22C2F6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2">
            <a:extLst>
              <a:ext uri="{FF2B5EF4-FFF2-40B4-BE49-F238E27FC236}">
                <a16:creationId xmlns:a16="http://schemas.microsoft.com/office/drawing/2014/main" id="{777DB83B-B8D1-2135-48D6-EC0C86276354}"/>
              </a:ext>
            </a:extLst>
          </p:cNvPr>
          <p:cNvSpPr txBox="1">
            <a:spLocks/>
          </p:cNvSpPr>
          <p:nvPr/>
        </p:nvSpPr>
        <p:spPr bwMode="auto">
          <a:xfrm>
            <a:off x="442647" y="1161467"/>
            <a:ext cx="8215047" cy="49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92186" indent="-292186" algn="l" rtl="0" eaLnBrk="0" fontAlgn="base" hangingPunct="0">
              <a:lnSpc>
                <a:spcPct val="125000"/>
              </a:lnSpc>
              <a:spcBef>
                <a:spcPts val="383"/>
              </a:spcBef>
              <a:spcAft>
                <a:spcPts val="256"/>
              </a:spcAft>
              <a:buClr>
                <a:srgbClr val="C00000"/>
              </a:buClr>
              <a:buSzPct val="85000"/>
              <a:buFont typeface="Wingdings" pitchFamily="2" charset="2"/>
              <a:buChar char="p"/>
              <a:defRPr sz="2000" b="1">
                <a:solidFill>
                  <a:schemeClr val="tx1"/>
                </a:solidFill>
                <a:latin typeface="微软雅黑" panose="020B0503020204020204" pitchFamily="34" charset="-122"/>
                <a:ea typeface="微软雅黑" panose="020B0503020204020204" pitchFamily="34" charset="-122"/>
                <a:cs typeface="+mn-cs"/>
              </a:defRPr>
            </a:lvl1pPr>
            <a:lvl2pPr marL="631123" indent="-296082" algn="l" rtl="0" eaLnBrk="0" fontAlgn="base" hangingPunct="0">
              <a:spcBef>
                <a:spcPts val="511"/>
              </a:spcBef>
              <a:spcAft>
                <a:spcPts val="511"/>
              </a:spcAft>
              <a:buClr>
                <a:srgbClr val="C00000"/>
              </a:buClr>
              <a:buSzPct val="100000"/>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973955" indent="-194792" algn="l" rtl="0" eaLnBrk="0" fontAlgn="base" hangingPunct="0">
              <a:spcBef>
                <a:spcPct val="20000"/>
              </a:spcBef>
              <a:spcAft>
                <a:spcPct val="0"/>
              </a:spcAft>
              <a:buClr>
                <a:srgbClr val="C00000"/>
              </a:buClr>
              <a:buSzPct val="85000"/>
              <a:buFont typeface="Wingdings" pitchFamily="2" charset="2"/>
              <a:buChar char="n"/>
              <a:defRPr sz="1600" b="1">
                <a:solidFill>
                  <a:schemeClr val="tx1"/>
                </a:solidFill>
                <a:latin typeface="Microsoft YaHei" charset="-122"/>
                <a:ea typeface="Microsoft YaHei" charset="-122"/>
                <a:cs typeface="Microsoft YaHei" charset="-122"/>
              </a:defRPr>
            </a:lvl3pPr>
            <a:lvl4pPr marL="1363536" indent="-194792" algn="l" rtl="0" eaLnBrk="0" fontAlgn="base" hangingPunct="0">
              <a:spcBef>
                <a:spcPct val="20000"/>
              </a:spcBef>
              <a:spcAft>
                <a:spcPct val="0"/>
              </a:spcAft>
              <a:buClr>
                <a:schemeClr val="bg2"/>
              </a:buClr>
              <a:buFont typeface="Wingdings" pitchFamily="2" charset="2"/>
              <a:buChar char="§"/>
              <a:defRPr sz="1704">
                <a:solidFill>
                  <a:schemeClr val="tx1"/>
                </a:solidFill>
                <a:latin typeface="+mn-lt"/>
              </a:defRPr>
            </a:lvl4pPr>
            <a:lvl5pPr marL="1753118" indent="-194792" algn="l" rtl="0" eaLnBrk="0" fontAlgn="base" hangingPunct="0">
              <a:spcBef>
                <a:spcPct val="20000"/>
              </a:spcBef>
              <a:spcAft>
                <a:spcPct val="0"/>
              </a:spcAft>
              <a:buClr>
                <a:schemeClr val="tx2"/>
              </a:buClr>
              <a:buSzPct val="80000"/>
              <a:buFont typeface="Wingdings" pitchFamily="2" charset="2"/>
              <a:buChar char="§"/>
              <a:defRPr sz="1704">
                <a:solidFill>
                  <a:schemeClr val="tx1"/>
                </a:solidFill>
                <a:latin typeface="+mn-lt"/>
              </a:defRPr>
            </a:lvl5pPr>
            <a:lvl6pPr marL="2142700"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532282"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2921864"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311446"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kumimoji="1" lang="zh-CN" altLang="en-US" kern="0" dirty="0"/>
              <a:t>实验三 </a:t>
            </a:r>
            <a:r>
              <a:rPr kumimoji="1" lang="zh-CN" altLang="en-US" dirty="0"/>
              <a:t>模型异构时 </a:t>
            </a:r>
            <a:r>
              <a:rPr kumimoji="1" lang="en-US" altLang="zh-CN" dirty="0"/>
              <a:t>HFL-LA </a:t>
            </a:r>
            <a:r>
              <a:rPr kumimoji="1" lang="zh-CN" altLang="en-US" dirty="0"/>
              <a:t>算法的有效性</a:t>
            </a:r>
            <a:endParaRPr kumimoji="1" lang="en-US" altLang="zh-CN" kern="0" dirty="0"/>
          </a:p>
          <a:p>
            <a:pPr lvl="1"/>
            <a:r>
              <a:rPr kumimoji="1" lang="zh-CN" altLang="en-US" dirty="0"/>
              <a:t>不同数据集采用不同的神经网络架构</a:t>
            </a:r>
            <a:endParaRPr lang="en-US" altLang="zh-CN" kern="0" dirty="0"/>
          </a:p>
          <a:p>
            <a:pPr lvl="1"/>
            <a:endParaRPr lang="en-US" altLang="zh-CN" kern="0" dirty="0"/>
          </a:p>
          <a:p>
            <a:pPr marL="335041" lvl="1" indent="0">
              <a:buFont typeface="Wingdings" panose="05000000000000000000" pitchFamily="2" charset="2"/>
              <a:buNone/>
            </a:pPr>
            <a:endParaRPr kumimoji="1" lang="en-US" altLang="zh-CN" kern="0" dirty="0"/>
          </a:p>
        </p:txBody>
      </p:sp>
      <p:pic>
        <p:nvPicPr>
          <p:cNvPr id="19" name="图片 18">
            <a:extLst>
              <a:ext uri="{FF2B5EF4-FFF2-40B4-BE49-F238E27FC236}">
                <a16:creationId xmlns:a16="http://schemas.microsoft.com/office/drawing/2014/main" id="{AE661965-4DD0-C3B3-7E77-B9D73DF311F4}"/>
              </a:ext>
            </a:extLst>
          </p:cNvPr>
          <p:cNvPicPr>
            <a:picLocks noChangeAspect="1"/>
          </p:cNvPicPr>
          <p:nvPr/>
        </p:nvPicPr>
        <p:blipFill>
          <a:blip r:embed="rId3"/>
          <a:stretch>
            <a:fillRect/>
          </a:stretch>
        </p:blipFill>
        <p:spPr>
          <a:xfrm>
            <a:off x="1525924" y="4403556"/>
            <a:ext cx="4868043" cy="2007906"/>
          </a:xfrm>
          <a:prstGeom prst="rect">
            <a:avLst/>
          </a:prstGeom>
        </p:spPr>
      </p:pic>
      <p:sp>
        <p:nvSpPr>
          <p:cNvPr id="20" name="矩形 19">
            <a:extLst>
              <a:ext uri="{FF2B5EF4-FFF2-40B4-BE49-F238E27FC236}">
                <a16:creationId xmlns:a16="http://schemas.microsoft.com/office/drawing/2014/main" id="{411EFE5F-696D-84EB-B5F2-39CC326DB9D0}"/>
              </a:ext>
            </a:extLst>
          </p:cNvPr>
          <p:cNvSpPr/>
          <p:nvPr/>
        </p:nvSpPr>
        <p:spPr>
          <a:xfrm>
            <a:off x="1374296" y="6411462"/>
            <a:ext cx="4899508"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模型异构时</a:t>
            </a:r>
            <a:r>
              <a:rPr lang="en-US" altLang="zh-CN" sz="1600" b="1" dirty="0">
                <a:latin typeface="微软雅黑" panose="020B0503020204020204" pitchFamily="34" charset="-122"/>
                <a:ea typeface="微软雅黑" panose="020B0503020204020204" pitchFamily="34" charset="-122"/>
              </a:rPr>
              <a:t>HFL-LA </a:t>
            </a:r>
            <a:r>
              <a:rPr lang="zh-CN" altLang="en-US" sz="1600" b="1" dirty="0">
                <a:latin typeface="微软雅黑" panose="020B0503020204020204" pitchFamily="34" charset="-122"/>
                <a:ea typeface="微软雅黑" panose="020B0503020204020204" pitchFamily="34" charset="-122"/>
              </a:rPr>
              <a:t>与 </a:t>
            </a:r>
            <a:r>
              <a:rPr lang="en-US" altLang="zh-CN" sz="1600" b="1" dirty="0" err="1">
                <a:latin typeface="微软雅黑" panose="020B0503020204020204" pitchFamily="34" charset="-122"/>
                <a:ea typeface="微软雅黑" panose="020B0503020204020204" pitchFamily="34" charset="-122"/>
              </a:rPr>
              <a:t>FedMD</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的模型性能比较</a:t>
            </a:r>
          </a:p>
        </p:txBody>
      </p:sp>
      <p:pic>
        <p:nvPicPr>
          <p:cNvPr id="6" name="图片 5">
            <a:extLst>
              <a:ext uri="{FF2B5EF4-FFF2-40B4-BE49-F238E27FC236}">
                <a16:creationId xmlns:a16="http://schemas.microsoft.com/office/drawing/2014/main" id="{350E9E07-D4D4-701F-3F5F-0360845FF87B}"/>
              </a:ext>
            </a:extLst>
          </p:cNvPr>
          <p:cNvPicPr>
            <a:picLocks noChangeAspect="1"/>
          </p:cNvPicPr>
          <p:nvPr/>
        </p:nvPicPr>
        <p:blipFill>
          <a:blip r:embed="rId4"/>
          <a:stretch>
            <a:fillRect/>
          </a:stretch>
        </p:blipFill>
        <p:spPr>
          <a:xfrm>
            <a:off x="25231" y="2128652"/>
            <a:ext cx="4517016" cy="1523490"/>
          </a:xfrm>
          <a:prstGeom prst="rect">
            <a:avLst/>
          </a:prstGeom>
        </p:spPr>
      </p:pic>
      <p:pic>
        <p:nvPicPr>
          <p:cNvPr id="8" name="图片 7">
            <a:extLst>
              <a:ext uri="{FF2B5EF4-FFF2-40B4-BE49-F238E27FC236}">
                <a16:creationId xmlns:a16="http://schemas.microsoft.com/office/drawing/2014/main" id="{01C3DE44-222C-65F6-A00A-5D87783300B7}"/>
              </a:ext>
            </a:extLst>
          </p:cNvPr>
          <p:cNvPicPr>
            <a:picLocks noChangeAspect="1"/>
          </p:cNvPicPr>
          <p:nvPr/>
        </p:nvPicPr>
        <p:blipFill>
          <a:blip r:embed="rId5"/>
          <a:stretch>
            <a:fillRect/>
          </a:stretch>
        </p:blipFill>
        <p:spPr>
          <a:xfrm>
            <a:off x="4542246" y="2128651"/>
            <a:ext cx="4680350" cy="1523490"/>
          </a:xfrm>
          <a:prstGeom prst="rect">
            <a:avLst/>
          </a:prstGeom>
        </p:spPr>
      </p:pic>
      <p:sp>
        <p:nvSpPr>
          <p:cNvPr id="9" name="矩形 8">
            <a:extLst>
              <a:ext uri="{FF2B5EF4-FFF2-40B4-BE49-F238E27FC236}">
                <a16:creationId xmlns:a16="http://schemas.microsoft.com/office/drawing/2014/main" id="{6AA60342-6C23-60CB-3576-80A924944BAD}"/>
              </a:ext>
            </a:extLst>
          </p:cNvPr>
          <p:cNvSpPr/>
          <p:nvPr/>
        </p:nvSpPr>
        <p:spPr>
          <a:xfrm>
            <a:off x="724482" y="3787864"/>
            <a:ext cx="3118514"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ICCAD</a:t>
            </a:r>
            <a:r>
              <a:rPr lang="zh-CN" altLang="en-US" sz="1600" b="1" dirty="0">
                <a:latin typeface="微软雅黑" panose="020B0503020204020204" pitchFamily="34" charset="-122"/>
                <a:ea typeface="微软雅黑" panose="020B0503020204020204" pitchFamily="34" charset="-122"/>
              </a:rPr>
              <a:t>客户端使用的神经网络</a:t>
            </a:r>
          </a:p>
        </p:txBody>
      </p:sp>
      <p:sp>
        <p:nvSpPr>
          <p:cNvPr id="10" name="矩形 9">
            <a:extLst>
              <a:ext uri="{FF2B5EF4-FFF2-40B4-BE49-F238E27FC236}">
                <a16:creationId xmlns:a16="http://schemas.microsoft.com/office/drawing/2014/main" id="{C8C6DC0A-0758-5919-3702-121E3F00AE65}"/>
              </a:ext>
            </a:extLst>
          </p:cNvPr>
          <p:cNvSpPr/>
          <p:nvPr/>
        </p:nvSpPr>
        <p:spPr>
          <a:xfrm>
            <a:off x="5323164" y="3786414"/>
            <a:ext cx="3118514"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Industry</a:t>
            </a:r>
            <a:r>
              <a:rPr lang="zh-CN" altLang="en-US" sz="1600" b="1" dirty="0">
                <a:latin typeface="微软雅黑" panose="020B0503020204020204" pitchFamily="34" charset="-122"/>
                <a:ea typeface="微软雅黑" panose="020B0503020204020204" pitchFamily="34" charset="-122"/>
              </a:rPr>
              <a:t>客户端使用的神经网络</a:t>
            </a:r>
          </a:p>
        </p:txBody>
      </p:sp>
      <p:grpSp>
        <p:nvGrpSpPr>
          <p:cNvPr id="11" name="组合 10">
            <a:extLst>
              <a:ext uri="{FF2B5EF4-FFF2-40B4-BE49-F238E27FC236}">
                <a16:creationId xmlns:a16="http://schemas.microsoft.com/office/drawing/2014/main" id="{819DD4E0-5E4F-8FD6-E730-FF98F2A14F27}"/>
              </a:ext>
            </a:extLst>
          </p:cNvPr>
          <p:cNvGrpSpPr/>
          <p:nvPr/>
        </p:nvGrpSpPr>
        <p:grpSpPr>
          <a:xfrm>
            <a:off x="6268271" y="4874162"/>
            <a:ext cx="2636892" cy="1004869"/>
            <a:chOff x="403888" y="5540377"/>
            <a:chExt cx="3069273" cy="1004869"/>
          </a:xfrm>
        </p:grpSpPr>
        <p:sp>
          <p:nvSpPr>
            <p:cNvPr id="12" name="星形: 五角 11">
              <a:extLst>
                <a:ext uri="{FF2B5EF4-FFF2-40B4-BE49-F238E27FC236}">
                  <a16:creationId xmlns:a16="http://schemas.microsoft.com/office/drawing/2014/main" id="{B3A58D93-041F-4E87-B87F-D69D3D045512}"/>
                </a:ext>
              </a:extLst>
            </p:cNvPr>
            <p:cNvSpPr/>
            <p:nvPr/>
          </p:nvSpPr>
          <p:spPr>
            <a:xfrm>
              <a:off x="403888" y="5540377"/>
              <a:ext cx="541866" cy="423333"/>
            </a:xfrm>
            <a:prstGeom prst="star5">
              <a:avLst/>
            </a:prstGeom>
            <a:solidFill>
              <a:srgbClr val="FF0000"/>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002" tIns="46002" rIns="46002" bIns="46002" numCol="1" spcCol="1270" rtlCol="0" anchor="ctr" anchorCtr="0">
              <a:noAutofit/>
            </a:bodyPr>
            <a:lstStyle/>
            <a:p>
              <a:pPr algn="ctr" defTabSz="1025525">
                <a:lnSpc>
                  <a:spcPct val="90000"/>
                </a:lnSpc>
                <a:spcAft>
                  <a:spcPct val="35000"/>
                </a:spcAft>
              </a:pPr>
              <a:endParaRPr kumimoji="1" lang="zh-CN" altLang="en-US" sz="1400" b="1"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156A62E6-604E-2986-D451-F62DD199B26C}"/>
                </a:ext>
              </a:extLst>
            </p:cNvPr>
            <p:cNvSpPr txBox="1"/>
            <p:nvPr/>
          </p:nvSpPr>
          <p:spPr>
            <a:xfrm>
              <a:off x="878143" y="5621916"/>
              <a:ext cx="2595018" cy="923330"/>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模型异构</a:t>
              </a:r>
              <a:r>
                <a:rPr lang="zh-CN" altLang="en-US" b="1" dirty="0">
                  <a:latin typeface="微软雅黑" panose="020B0503020204020204" pitchFamily="34" charset="-122"/>
                  <a:ea typeface="微软雅黑" panose="020B0503020204020204" pitchFamily="34" charset="-122"/>
                </a:rPr>
                <a:t>时</a:t>
              </a:r>
              <a:r>
                <a:rPr lang="en-US" altLang="zh-CN" b="1" dirty="0">
                  <a:latin typeface="微软雅黑" panose="020B0503020204020204" pitchFamily="34" charset="-122"/>
                  <a:ea typeface="微软雅黑" panose="020B0503020204020204" pitchFamily="34" charset="-122"/>
                </a:rPr>
                <a:t>HFL-LA </a:t>
              </a:r>
              <a:r>
                <a:rPr lang="zh-CN" altLang="en-US" b="1" dirty="0">
                  <a:latin typeface="微软雅黑" panose="020B0503020204020204" pitchFamily="34" charset="-122"/>
                  <a:ea typeface="微软雅黑" panose="020B0503020204020204" pitchFamily="34" charset="-122"/>
                </a:rPr>
                <a:t>算法仍保持</a:t>
              </a:r>
              <a:r>
                <a:rPr lang="zh-CN" altLang="en-US" b="1" dirty="0">
                  <a:solidFill>
                    <a:srgbClr val="FF0000"/>
                  </a:solidFill>
                  <a:latin typeface="微软雅黑" panose="020B0503020204020204" pitchFamily="34" charset="-122"/>
                  <a:ea typeface="微软雅黑" panose="020B0503020204020204" pitchFamily="34" charset="-122"/>
                </a:rPr>
                <a:t>很好的模型性能</a:t>
              </a:r>
            </a:p>
          </p:txBody>
        </p:sp>
      </p:grpSp>
    </p:spTree>
    <p:extLst>
      <p:ext uri="{BB962C8B-B14F-4D97-AF65-F5344CB8AC3E}">
        <p14:creationId xmlns:p14="http://schemas.microsoft.com/office/powerpoint/2010/main" val="154722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研究内容二</a:t>
            </a:r>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pPr>
                <a:defRPr/>
              </a:pPr>
              <a:t>16</a:t>
            </a:fld>
            <a:endParaRPr lang="en-US" altLang="zh-CN" dirty="0"/>
          </a:p>
        </p:txBody>
      </p:sp>
      <p:sp>
        <p:nvSpPr>
          <p:cNvPr id="18" name="Rectangle 4">
            <a:extLst>
              <a:ext uri="{FF2B5EF4-FFF2-40B4-BE49-F238E27FC236}">
                <a16:creationId xmlns:a16="http://schemas.microsoft.com/office/drawing/2014/main" id="{F75FB6CC-87CF-4F86-A8D2-B33F22C2F6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2">
            <a:extLst>
              <a:ext uri="{FF2B5EF4-FFF2-40B4-BE49-F238E27FC236}">
                <a16:creationId xmlns:a16="http://schemas.microsoft.com/office/drawing/2014/main" id="{777DB83B-B8D1-2135-48D6-EC0C86276354}"/>
              </a:ext>
            </a:extLst>
          </p:cNvPr>
          <p:cNvSpPr txBox="1">
            <a:spLocks/>
          </p:cNvSpPr>
          <p:nvPr/>
        </p:nvSpPr>
        <p:spPr bwMode="auto">
          <a:xfrm>
            <a:off x="442647" y="1161467"/>
            <a:ext cx="8215047" cy="49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92186" indent="-292186" algn="l" rtl="0" eaLnBrk="0" fontAlgn="base" hangingPunct="0">
              <a:lnSpc>
                <a:spcPct val="125000"/>
              </a:lnSpc>
              <a:spcBef>
                <a:spcPts val="383"/>
              </a:spcBef>
              <a:spcAft>
                <a:spcPts val="256"/>
              </a:spcAft>
              <a:buClr>
                <a:srgbClr val="C00000"/>
              </a:buClr>
              <a:buSzPct val="85000"/>
              <a:buFont typeface="Wingdings" pitchFamily="2" charset="2"/>
              <a:buChar char="p"/>
              <a:defRPr sz="2000" b="1">
                <a:solidFill>
                  <a:schemeClr val="tx1"/>
                </a:solidFill>
                <a:latin typeface="微软雅黑" panose="020B0503020204020204" pitchFamily="34" charset="-122"/>
                <a:ea typeface="微软雅黑" panose="020B0503020204020204" pitchFamily="34" charset="-122"/>
                <a:cs typeface="+mn-cs"/>
              </a:defRPr>
            </a:lvl1pPr>
            <a:lvl2pPr marL="631123" indent="-296082" algn="l" rtl="0" eaLnBrk="0" fontAlgn="base" hangingPunct="0">
              <a:spcBef>
                <a:spcPts val="511"/>
              </a:spcBef>
              <a:spcAft>
                <a:spcPts val="511"/>
              </a:spcAft>
              <a:buClr>
                <a:srgbClr val="C00000"/>
              </a:buClr>
              <a:buSzPct val="100000"/>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973955" indent="-194792" algn="l" rtl="0" eaLnBrk="0" fontAlgn="base" hangingPunct="0">
              <a:spcBef>
                <a:spcPct val="20000"/>
              </a:spcBef>
              <a:spcAft>
                <a:spcPct val="0"/>
              </a:spcAft>
              <a:buClr>
                <a:srgbClr val="C00000"/>
              </a:buClr>
              <a:buSzPct val="85000"/>
              <a:buFont typeface="Wingdings" pitchFamily="2" charset="2"/>
              <a:buChar char="n"/>
              <a:defRPr sz="1600" b="1">
                <a:solidFill>
                  <a:schemeClr val="tx1"/>
                </a:solidFill>
                <a:latin typeface="Microsoft YaHei" charset="-122"/>
                <a:ea typeface="Microsoft YaHei" charset="-122"/>
                <a:cs typeface="Microsoft YaHei" charset="-122"/>
              </a:defRPr>
            </a:lvl3pPr>
            <a:lvl4pPr marL="1363536" indent="-194792" algn="l" rtl="0" eaLnBrk="0" fontAlgn="base" hangingPunct="0">
              <a:spcBef>
                <a:spcPct val="20000"/>
              </a:spcBef>
              <a:spcAft>
                <a:spcPct val="0"/>
              </a:spcAft>
              <a:buClr>
                <a:schemeClr val="bg2"/>
              </a:buClr>
              <a:buFont typeface="Wingdings" pitchFamily="2" charset="2"/>
              <a:buChar char="§"/>
              <a:defRPr sz="1704">
                <a:solidFill>
                  <a:schemeClr val="tx1"/>
                </a:solidFill>
                <a:latin typeface="+mn-lt"/>
              </a:defRPr>
            </a:lvl4pPr>
            <a:lvl5pPr marL="1753118" indent="-194792" algn="l" rtl="0" eaLnBrk="0" fontAlgn="base" hangingPunct="0">
              <a:spcBef>
                <a:spcPct val="20000"/>
              </a:spcBef>
              <a:spcAft>
                <a:spcPct val="0"/>
              </a:spcAft>
              <a:buClr>
                <a:schemeClr val="tx2"/>
              </a:buClr>
              <a:buSzPct val="80000"/>
              <a:buFont typeface="Wingdings" pitchFamily="2" charset="2"/>
              <a:buChar char="§"/>
              <a:defRPr sz="1704">
                <a:solidFill>
                  <a:schemeClr val="tx1"/>
                </a:solidFill>
                <a:latin typeface="+mn-lt"/>
              </a:defRPr>
            </a:lvl5pPr>
            <a:lvl6pPr marL="2142700"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532282"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2921864"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311446"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kumimoji="1" lang="zh-CN" altLang="en-US" kern="0" dirty="0"/>
              <a:t>实验四 </a:t>
            </a:r>
            <a:r>
              <a:rPr kumimoji="1" lang="zh-CN" altLang="en-US" dirty="0"/>
              <a:t>大规模客户端场景下 </a:t>
            </a:r>
            <a:r>
              <a:rPr kumimoji="1" lang="en-US" altLang="zh-CN" dirty="0"/>
              <a:t>HFL-LA </a:t>
            </a:r>
            <a:r>
              <a:rPr kumimoji="1" lang="zh-CN" altLang="en-US" dirty="0"/>
              <a:t>算法的有效性</a:t>
            </a:r>
            <a:endParaRPr lang="en-US" altLang="zh-CN" kern="0" dirty="0"/>
          </a:p>
          <a:p>
            <a:pPr lvl="1"/>
            <a:endParaRPr lang="en-US" altLang="zh-CN" kern="0" dirty="0"/>
          </a:p>
          <a:p>
            <a:pPr marL="335041" lvl="1" indent="0">
              <a:buFont typeface="Wingdings" panose="05000000000000000000" pitchFamily="2" charset="2"/>
              <a:buNone/>
            </a:pPr>
            <a:endParaRPr kumimoji="1" lang="en-US" altLang="zh-CN" kern="0" dirty="0"/>
          </a:p>
        </p:txBody>
      </p:sp>
      <p:sp>
        <p:nvSpPr>
          <p:cNvPr id="20" name="矩形 19">
            <a:extLst>
              <a:ext uri="{FF2B5EF4-FFF2-40B4-BE49-F238E27FC236}">
                <a16:creationId xmlns:a16="http://schemas.microsoft.com/office/drawing/2014/main" id="{411EFE5F-696D-84EB-B5F2-39CC326DB9D0}"/>
              </a:ext>
            </a:extLst>
          </p:cNvPr>
          <p:cNvSpPr/>
          <p:nvPr/>
        </p:nvSpPr>
        <p:spPr>
          <a:xfrm>
            <a:off x="2122245" y="3883723"/>
            <a:ext cx="5267769"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Local learning </a:t>
            </a:r>
            <a:r>
              <a:rPr lang="zh-CN" altLang="en-US" sz="1600" b="1" dirty="0">
                <a:latin typeface="微软雅黑" panose="020B0503020204020204" pitchFamily="34" charset="-122"/>
                <a:ea typeface="微软雅黑" panose="020B0503020204020204" pitchFamily="34" charset="-122"/>
              </a:rPr>
              <a:t>在不同规模客户端上的模型测试准确率</a:t>
            </a:r>
          </a:p>
        </p:txBody>
      </p:sp>
      <p:pic>
        <p:nvPicPr>
          <p:cNvPr id="6" name="图片 5">
            <a:extLst>
              <a:ext uri="{FF2B5EF4-FFF2-40B4-BE49-F238E27FC236}">
                <a16:creationId xmlns:a16="http://schemas.microsoft.com/office/drawing/2014/main" id="{E06E0527-06B3-1CB7-9591-7CAF6A24B0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264" y="1617119"/>
            <a:ext cx="6799811" cy="2266604"/>
          </a:xfrm>
          <a:prstGeom prst="rect">
            <a:avLst/>
          </a:prstGeom>
        </p:spPr>
      </p:pic>
      <p:pic>
        <p:nvPicPr>
          <p:cNvPr id="8" name="图片 7">
            <a:extLst>
              <a:ext uri="{FF2B5EF4-FFF2-40B4-BE49-F238E27FC236}">
                <a16:creationId xmlns:a16="http://schemas.microsoft.com/office/drawing/2014/main" id="{1A091B69-8C64-464C-7668-4032A5CC3C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0264" y="4273352"/>
            <a:ext cx="6799811" cy="2266604"/>
          </a:xfrm>
          <a:prstGeom prst="rect">
            <a:avLst/>
          </a:prstGeom>
        </p:spPr>
      </p:pic>
      <p:sp>
        <p:nvSpPr>
          <p:cNvPr id="9" name="矩形 8">
            <a:extLst>
              <a:ext uri="{FF2B5EF4-FFF2-40B4-BE49-F238E27FC236}">
                <a16:creationId xmlns:a16="http://schemas.microsoft.com/office/drawing/2014/main" id="{B3A7DABA-DD26-DC06-DE7D-56D4291E16AE}"/>
              </a:ext>
            </a:extLst>
          </p:cNvPr>
          <p:cNvSpPr/>
          <p:nvPr/>
        </p:nvSpPr>
        <p:spPr>
          <a:xfrm>
            <a:off x="2122245" y="6519446"/>
            <a:ext cx="5267769"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HFL-LA </a:t>
            </a:r>
            <a:r>
              <a:rPr lang="zh-CN" altLang="en-US" sz="1600" b="1" dirty="0">
                <a:latin typeface="微软雅黑" panose="020B0503020204020204" pitchFamily="34" charset="-122"/>
                <a:ea typeface="微软雅黑" panose="020B0503020204020204" pitchFamily="34" charset="-122"/>
              </a:rPr>
              <a:t>算法在不同规模客户端上的模型测试准确率</a:t>
            </a:r>
          </a:p>
        </p:txBody>
      </p:sp>
    </p:spTree>
    <p:extLst>
      <p:ext uri="{BB962C8B-B14F-4D97-AF65-F5344CB8AC3E}">
        <p14:creationId xmlns:p14="http://schemas.microsoft.com/office/powerpoint/2010/main" val="20538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研究内容三</a:t>
            </a:r>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pPr>
                <a:defRPr/>
              </a:pPr>
              <a:t>17</a:t>
            </a:fld>
            <a:endParaRPr lang="en-US" altLang="zh-CN" dirty="0"/>
          </a:p>
        </p:txBody>
      </p:sp>
      <p:sp>
        <p:nvSpPr>
          <p:cNvPr id="18" name="Rectangle 4">
            <a:extLst>
              <a:ext uri="{FF2B5EF4-FFF2-40B4-BE49-F238E27FC236}">
                <a16:creationId xmlns:a16="http://schemas.microsoft.com/office/drawing/2014/main" id="{F75FB6CC-87CF-4F86-A8D2-B33F22C2F6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2">
            <a:extLst>
              <a:ext uri="{FF2B5EF4-FFF2-40B4-BE49-F238E27FC236}">
                <a16:creationId xmlns:a16="http://schemas.microsoft.com/office/drawing/2014/main" id="{777DB83B-B8D1-2135-48D6-EC0C86276354}"/>
              </a:ext>
            </a:extLst>
          </p:cNvPr>
          <p:cNvSpPr txBox="1">
            <a:spLocks/>
          </p:cNvSpPr>
          <p:nvPr/>
        </p:nvSpPr>
        <p:spPr bwMode="auto">
          <a:xfrm>
            <a:off x="442647" y="1161467"/>
            <a:ext cx="8215047" cy="49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92186" indent="-292186" algn="l" rtl="0" eaLnBrk="0" fontAlgn="base" hangingPunct="0">
              <a:lnSpc>
                <a:spcPct val="125000"/>
              </a:lnSpc>
              <a:spcBef>
                <a:spcPts val="383"/>
              </a:spcBef>
              <a:spcAft>
                <a:spcPts val="256"/>
              </a:spcAft>
              <a:buClr>
                <a:srgbClr val="C00000"/>
              </a:buClr>
              <a:buSzPct val="85000"/>
              <a:buFont typeface="Wingdings" pitchFamily="2" charset="2"/>
              <a:buChar char="p"/>
              <a:defRPr sz="2000" b="1">
                <a:solidFill>
                  <a:schemeClr val="tx1"/>
                </a:solidFill>
                <a:latin typeface="微软雅黑" panose="020B0503020204020204" pitchFamily="34" charset="-122"/>
                <a:ea typeface="微软雅黑" panose="020B0503020204020204" pitchFamily="34" charset="-122"/>
                <a:cs typeface="+mn-cs"/>
              </a:defRPr>
            </a:lvl1pPr>
            <a:lvl2pPr marL="631123" indent="-296082" algn="l" rtl="0" eaLnBrk="0" fontAlgn="base" hangingPunct="0">
              <a:spcBef>
                <a:spcPts val="511"/>
              </a:spcBef>
              <a:spcAft>
                <a:spcPts val="511"/>
              </a:spcAft>
              <a:buClr>
                <a:srgbClr val="C00000"/>
              </a:buClr>
              <a:buSzPct val="100000"/>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973955" indent="-194792" algn="l" rtl="0" eaLnBrk="0" fontAlgn="base" hangingPunct="0">
              <a:spcBef>
                <a:spcPct val="20000"/>
              </a:spcBef>
              <a:spcAft>
                <a:spcPct val="0"/>
              </a:spcAft>
              <a:buClr>
                <a:srgbClr val="C00000"/>
              </a:buClr>
              <a:buSzPct val="85000"/>
              <a:buFont typeface="Wingdings" pitchFamily="2" charset="2"/>
              <a:buChar char="n"/>
              <a:defRPr sz="1600" b="1">
                <a:solidFill>
                  <a:schemeClr val="tx1"/>
                </a:solidFill>
                <a:latin typeface="Microsoft YaHei" charset="-122"/>
                <a:ea typeface="Microsoft YaHei" charset="-122"/>
                <a:cs typeface="Microsoft YaHei" charset="-122"/>
              </a:defRPr>
            </a:lvl3pPr>
            <a:lvl4pPr marL="1363536" indent="-194792" algn="l" rtl="0" eaLnBrk="0" fontAlgn="base" hangingPunct="0">
              <a:spcBef>
                <a:spcPct val="20000"/>
              </a:spcBef>
              <a:spcAft>
                <a:spcPct val="0"/>
              </a:spcAft>
              <a:buClr>
                <a:schemeClr val="bg2"/>
              </a:buClr>
              <a:buFont typeface="Wingdings" pitchFamily="2" charset="2"/>
              <a:buChar char="§"/>
              <a:defRPr sz="1704">
                <a:solidFill>
                  <a:schemeClr val="tx1"/>
                </a:solidFill>
                <a:latin typeface="+mn-lt"/>
              </a:defRPr>
            </a:lvl4pPr>
            <a:lvl5pPr marL="1753118" indent="-194792" algn="l" rtl="0" eaLnBrk="0" fontAlgn="base" hangingPunct="0">
              <a:spcBef>
                <a:spcPct val="20000"/>
              </a:spcBef>
              <a:spcAft>
                <a:spcPct val="0"/>
              </a:spcAft>
              <a:buClr>
                <a:schemeClr val="tx2"/>
              </a:buClr>
              <a:buSzPct val="80000"/>
              <a:buFont typeface="Wingdings" pitchFamily="2" charset="2"/>
              <a:buChar char="§"/>
              <a:defRPr sz="1704">
                <a:solidFill>
                  <a:schemeClr val="tx1"/>
                </a:solidFill>
                <a:latin typeface="+mn-lt"/>
              </a:defRPr>
            </a:lvl5pPr>
            <a:lvl6pPr marL="2142700"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532282"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2921864"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311446"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kumimoji="1" lang="zh-CN" altLang="en-US" dirty="0"/>
              <a:t>联邦学习的数据隐私保护策略</a:t>
            </a:r>
            <a:endParaRPr kumimoji="1" lang="en-US" altLang="zh-CN" dirty="0"/>
          </a:p>
          <a:p>
            <a:pPr lvl="1"/>
            <a:r>
              <a:rPr lang="zh-CN" altLang="en-US" b="1" dirty="0">
                <a:latin typeface="微软雅黑" panose="020B0503020204020204" pitchFamily="34" charset="-122"/>
                <a:ea typeface="微软雅黑" panose="020B0503020204020204" pitchFamily="34" charset="-122"/>
              </a:rPr>
              <a:t>方案一：差分隐私</a:t>
            </a:r>
            <a:endParaRPr lang="en-US" altLang="zh-CN" b="1" dirty="0">
              <a:latin typeface="微软雅黑" panose="020B0503020204020204" pitchFamily="34" charset="-122"/>
              <a:ea typeface="微软雅黑" panose="020B0503020204020204" pitchFamily="34" charset="-122"/>
            </a:endParaRPr>
          </a:p>
          <a:p>
            <a:pPr lvl="2"/>
            <a:r>
              <a:rPr lang="zh-CN" altLang="en-US" b="1" dirty="0">
                <a:latin typeface="微软雅黑" panose="020B0503020204020204" pitchFamily="34" charset="-122"/>
                <a:ea typeface="微软雅黑" panose="020B0503020204020204" pitchFamily="34" charset="-122"/>
              </a:rPr>
              <a:t>添加差分隐私噪声、降低隐私泄露风险</a:t>
            </a:r>
            <a:endParaRPr lang="en-US" altLang="zh-CN" b="1" dirty="0">
              <a:latin typeface="微软雅黑" panose="020B0503020204020204" pitchFamily="34" charset="-122"/>
              <a:ea typeface="微软雅黑" panose="020B0503020204020204" pitchFamily="34" charset="-122"/>
            </a:endParaRPr>
          </a:p>
          <a:p>
            <a:pPr lvl="1"/>
            <a:r>
              <a:rPr lang="zh-CN" altLang="en-US" b="1" dirty="0">
                <a:latin typeface="微软雅黑" panose="020B0503020204020204" pitchFamily="34" charset="-122"/>
                <a:ea typeface="微软雅黑" panose="020B0503020204020204" pitchFamily="34" charset="-122"/>
              </a:rPr>
              <a:t>方案二：安全多方计算</a:t>
            </a:r>
            <a:endParaRPr lang="en-US" altLang="zh-CN" b="1" dirty="0">
              <a:latin typeface="微软雅黑" panose="020B0503020204020204" pitchFamily="34" charset="-122"/>
              <a:ea typeface="微软雅黑" panose="020B0503020204020204" pitchFamily="34" charset="-122"/>
            </a:endParaRPr>
          </a:p>
          <a:p>
            <a:pPr lvl="2"/>
            <a:r>
              <a:rPr kumimoji="1" lang="zh-CN" altLang="en-US" dirty="0"/>
              <a:t>维持模型性能，提高模型隐私安全性</a:t>
            </a:r>
            <a:endParaRPr kumimoji="1" lang="en-US" altLang="zh-CN" dirty="0"/>
          </a:p>
          <a:p>
            <a:pPr lvl="1"/>
            <a:endParaRPr lang="en-US" altLang="zh-CN" dirty="0"/>
          </a:p>
          <a:p>
            <a:pPr marL="335041" lvl="1" indent="0">
              <a:buFont typeface="Wingdings" panose="05000000000000000000" pitchFamily="2" charset="2"/>
              <a:buNone/>
            </a:pPr>
            <a:endParaRPr kumimoji="1" lang="en-US" altLang="zh-CN" kern="0" dirty="0"/>
          </a:p>
        </p:txBody>
      </p:sp>
      <p:pic>
        <p:nvPicPr>
          <p:cNvPr id="3" name="图片 2">
            <a:extLst>
              <a:ext uri="{FF2B5EF4-FFF2-40B4-BE49-F238E27FC236}">
                <a16:creationId xmlns:a16="http://schemas.microsoft.com/office/drawing/2014/main" id="{9CBC1AED-E414-01A1-A159-20D97C4C6A94}"/>
              </a:ext>
            </a:extLst>
          </p:cNvPr>
          <p:cNvPicPr>
            <a:picLocks noChangeAspect="1"/>
          </p:cNvPicPr>
          <p:nvPr/>
        </p:nvPicPr>
        <p:blipFill>
          <a:blip r:embed="rId3"/>
          <a:stretch>
            <a:fillRect/>
          </a:stretch>
        </p:blipFill>
        <p:spPr>
          <a:xfrm>
            <a:off x="4823492" y="3631190"/>
            <a:ext cx="4083695" cy="2454605"/>
          </a:xfrm>
          <a:prstGeom prst="rect">
            <a:avLst/>
          </a:prstGeom>
        </p:spPr>
      </p:pic>
      <p:sp>
        <p:nvSpPr>
          <p:cNvPr id="7" name="矩形 6">
            <a:extLst>
              <a:ext uri="{FF2B5EF4-FFF2-40B4-BE49-F238E27FC236}">
                <a16:creationId xmlns:a16="http://schemas.microsoft.com/office/drawing/2014/main" id="{F7708EEC-5E33-7EDD-8C31-E0172C3D3D86}"/>
              </a:ext>
            </a:extLst>
          </p:cNvPr>
          <p:cNvSpPr/>
          <p:nvPr/>
        </p:nvSpPr>
        <p:spPr>
          <a:xfrm>
            <a:off x="4992559" y="6150662"/>
            <a:ext cx="3795494" cy="319988"/>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隐私保护方案设计的技术路线</a:t>
            </a:r>
          </a:p>
        </p:txBody>
      </p:sp>
      <p:grpSp>
        <p:nvGrpSpPr>
          <p:cNvPr id="6" name="组合 5">
            <a:extLst>
              <a:ext uri="{FF2B5EF4-FFF2-40B4-BE49-F238E27FC236}">
                <a16:creationId xmlns:a16="http://schemas.microsoft.com/office/drawing/2014/main" id="{5DDD59D8-7AF5-78AD-78F1-8CF4EF1BE940}"/>
              </a:ext>
            </a:extLst>
          </p:cNvPr>
          <p:cNvGrpSpPr/>
          <p:nvPr/>
        </p:nvGrpSpPr>
        <p:grpSpPr>
          <a:xfrm>
            <a:off x="5135124" y="1657764"/>
            <a:ext cx="3772063" cy="727870"/>
            <a:chOff x="403888" y="5540377"/>
            <a:chExt cx="5028697" cy="727870"/>
          </a:xfrm>
        </p:grpSpPr>
        <p:sp>
          <p:nvSpPr>
            <p:cNvPr id="8" name="星形: 五角 7">
              <a:extLst>
                <a:ext uri="{FF2B5EF4-FFF2-40B4-BE49-F238E27FC236}">
                  <a16:creationId xmlns:a16="http://schemas.microsoft.com/office/drawing/2014/main" id="{5DA6AF77-BE46-42D3-B312-A3BD5F28A54E}"/>
                </a:ext>
              </a:extLst>
            </p:cNvPr>
            <p:cNvSpPr/>
            <p:nvPr/>
          </p:nvSpPr>
          <p:spPr>
            <a:xfrm>
              <a:off x="403888" y="5540377"/>
              <a:ext cx="541866" cy="423333"/>
            </a:xfrm>
            <a:prstGeom prst="star5">
              <a:avLst/>
            </a:prstGeom>
            <a:solidFill>
              <a:srgbClr val="FF0000"/>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002" tIns="46002" rIns="46002" bIns="46002" numCol="1" spcCol="1270" rtlCol="0" anchor="ctr" anchorCtr="0">
              <a:noAutofit/>
            </a:bodyPr>
            <a:lstStyle/>
            <a:p>
              <a:pPr algn="ctr" defTabSz="1025525">
                <a:lnSpc>
                  <a:spcPct val="90000"/>
                </a:lnSpc>
                <a:spcAft>
                  <a:spcPct val="35000"/>
                </a:spcAft>
              </a:pPr>
              <a:endParaRPr kumimoji="1" lang="zh-CN" altLang="en-US" sz="14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145495D-7469-9914-68DB-7CF02825FABB}"/>
                </a:ext>
              </a:extLst>
            </p:cNvPr>
            <p:cNvSpPr txBox="1"/>
            <p:nvPr/>
          </p:nvSpPr>
          <p:spPr>
            <a:xfrm>
              <a:off x="878144" y="5621916"/>
              <a:ext cx="4554441" cy="646331"/>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难点：隐私保护程度、模型精度</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          和通信开销之间的权衡</a:t>
              </a:r>
            </a:p>
          </p:txBody>
        </p:sp>
      </p:grpSp>
      <p:sp>
        <p:nvSpPr>
          <p:cNvPr id="12" name="矩形 11">
            <a:extLst>
              <a:ext uri="{FF2B5EF4-FFF2-40B4-BE49-F238E27FC236}">
                <a16:creationId xmlns:a16="http://schemas.microsoft.com/office/drawing/2014/main" id="{AB359EDF-AD37-6DDF-920C-D85DE7ED5EF5}"/>
              </a:ext>
            </a:extLst>
          </p:cNvPr>
          <p:cNvSpPr/>
          <p:nvPr/>
        </p:nvSpPr>
        <p:spPr>
          <a:xfrm>
            <a:off x="1151335" y="6128532"/>
            <a:ext cx="2858347"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联邦学习架构遭受</a:t>
            </a:r>
            <a:r>
              <a:rPr lang="en-US" altLang="zh-CN" sz="1600" b="1" dirty="0">
                <a:latin typeface="微软雅黑" panose="020B0503020204020204" pitchFamily="34" charset="-122"/>
                <a:ea typeface="微软雅黑" panose="020B0503020204020204" pitchFamily="34" charset="-122"/>
              </a:rPr>
              <a:t>DLG</a:t>
            </a:r>
            <a:r>
              <a:rPr lang="zh-CN" altLang="en-US" sz="1600" b="1" dirty="0">
                <a:latin typeface="微软雅黑" panose="020B0503020204020204" pitchFamily="34" charset="-122"/>
                <a:ea typeface="微软雅黑" panose="020B0503020204020204" pitchFamily="34" charset="-122"/>
              </a:rPr>
              <a:t>攻击</a:t>
            </a:r>
          </a:p>
        </p:txBody>
      </p:sp>
      <p:pic>
        <p:nvPicPr>
          <p:cNvPr id="13" name="图片 12">
            <a:extLst>
              <a:ext uri="{FF2B5EF4-FFF2-40B4-BE49-F238E27FC236}">
                <a16:creationId xmlns:a16="http://schemas.microsoft.com/office/drawing/2014/main" id="{D0FC6BA5-A9CD-8D77-0D25-D87295FAB023}"/>
              </a:ext>
            </a:extLst>
          </p:cNvPr>
          <p:cNvPicPr>
            <a:picLocks noChangeAspect="1"/>
          </p:cNvPicPr>
          <p:nvPr/>
        </p:nvPicPr>
        <p:blipFill>
          <a:blip r:embed="rId4"/>
          <a:stretch>
            <a:fillRect/>
          </a:stretch>
        </p:blipFill>
        <p:spPr>
          <a:xfrm>
            <a:off x="696442" y="3586442"/>
            <a:ext cx="3768132" cy="2542090"/>
          </a:xfrm>
          <a:prstGeom prst="rect">
            <a:avLst/>
          </a:prstGeom>
        </p:spPr>
      </p:pic>
    </p:spTree>
    <p:extLst>
      <p:ext uri="{BB962C8B-B14F-4D97-AF65-F5344CB8AC3E}">
        <p14:creationId xmlns:p14="http://schemas.microsoft.com/office/powerpoint/2010/main" val="316677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研究内容三</a:t>
            </a:r>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pPr>
                <a:defRPr/>
              </a:pPr>
              <a:t>18</a:t>
            </a:fld>
            <a:endParaRPr lang="en-US" altLang="zh-CN" dirty="0"/>
          </a:p>
        </p:txBody>
      </p:sp>
      <p:sp>
        <p:nvSpPr>
          <p:cNvPr id="16" name="Rectangle 2">
            <a:extLst>
              <a:ext uri="{FF2B5EF4-FFF2-40B4-BE49-F238E27FC236}">
                <a16:creationId xmlns:a16="http://schemas.microsoft.com/office/drawing/2014/main" id="{8957005C-7D0C-4D0B-8550-4A2A85579ECA}"/>
              </a:ext>
            </a:extLst>
          </p:cNvPr>
          <p:cNvSpPr>
            <a:spLocks noChangeArrowheads="1"/>
          </p:cNvSpPr>
          <p:nvPr/>
        </p:nvSpPr>
        <p:spPr bwMode="auto">
          <a:xfrm>
            <a:off x="2529594" y="2314821"/>
            <a:ext cx="96624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8" name="Rectangle 4">
            <a:extLst>
              <a:ext uri="{FF2B5EF4-FFF2-40B4-BE49-F238E27FC236}">
                <a16:creationId xmlns:a16="http://schemas.microsoft.com/office/drawing/2014/main" id="{F75FB6CC-87CF-4F86-A8D2-B33F22C2F6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2">
            <a:extLst>
              <a:ext uri="{FF2B5EF4-FFF2-40B4-BE49-F238E27FC236}">
                <a16:creationId xmlns:a16="http://schemas.microsoft.com/office/drawing/2014/main" id="{777DB83B-B8D1-2135-48D6-EC0C86276354}"/>
              </a:ext>
            </a:extLst>
          </p:cNvPr>
          <p:cNvSpPr txBox="1">
            <a:spLocks/>
          </p:cNvSpPr>
          <p:nvPr/>
        </p:nvSpPr>
        <p:spPr bwMode="auto">
          <a:xfrm>
            <a:off x="442647" y="1161467"/>
            <a:ext cx="8215047" cy="49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92186" indent="-292186" algn="l" rtl="0" eaLnBrk="0" fontAlgn="base" hangingPunct="0">
              <a:lnSpc>
                <a:spcPct val="125000"/>
              </a:lnSpc>
              <a:spcBef>
                <a:spcPts val="383"/>
              </a:spcBef>
              <a:spcAft>
                <a:spcPts val="256"/>
              </a:spcAft>
              <a:buClr>
                <a:srgbClr val="C00000"/>
              </a:buClr>
              <a:buSzPct val="85000"/>
              <a:buFont typeface="Wingdings" pitchFamily="2" charset="2"/>
              <a:buChar char="p"/>
              <a:defRPr sz="2000" b="1">
                <a:solidFill>
                  <a:schemeClr val="tx1"/>
                </a:solidFill>
                <a:latin typeface="微软雅黑" panose="020B0503020204020204" pitchFamily="34" charset="-122"/>
                <a:ea typeface="微软雅黑" panose="020B0503020204020204" pitchFamily="34" charset="-122"/>
                <a:cs typeface="+mn-cs"/>
              </a:defRPr>
            </a:lvl1pPr>
            <a:lvl2pPr marL="631123" indent="-296082" algn="l" rtl="0" eaLnBrk="0" fontAlgn="base" hangingPunct="0">
              <a:spcBef>
                <a:spcPts val="511"/>
              </a:spcBef>
              <a:spcAft>
                <a:spcPts val="511"/>
              </a:spcAft>
              <a:buClr>
                <a:srgbClr val="C00000"/>
              </a:buClr>
              <a:buSzPct val="100000"/>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973955" indent="-194792" algn="l" rtl="0" eaLnBrk="0" fontAlgn="base" hangingPunct="0">
              <a:spcBef>
                <a:spcPct val="20000"/>
              </a:spcBef>
              <a:spcAft>
                <a:spcPct val="0"/>
              </a:spcAft>
              <a:buClr>
                <a:srgbClr val="C00000"/>
              </a:buClr>
              <a:buSzPct val="85000"/>
              <a:buFont typeface="Wingdings" pitchFamily="2" charset="2"/>
              <a:buChar char="n"/>
              <a:defRPr sz="1600" b="1">
                <a:solidFill>
                  <a:schemeClr val="tx1"/>
                </a:solidFill>
                <a:latin typeface="Microsoft YaHei" charset="-122"/>
                <a:ea typeface="Microsoft YaHei" charset="-122"/>
                <a:cs typeface="Microsoft YaHei" charset="-122"/>
              </a:defRPr>
            </a:lvl3pPr>
            <a:lvl4pPr marL="1363536" indent="-194792" algn="l" rtl="0" eaLnBrk="0" fontAlgn="base" hangingPunct="0">
              <a:spcBef>
                <a:spcPct val="20000"/>
              </a:spcBef>
              <a:spcAft>
                <a:spcPct val="0"/>
              </a:spcAft>
              <a:buClr>
                <a:schemeClr val="bg2"/>
              </a:buClr>
              <a:buFont typeface="Wingdings" pitchFamily="2" charset="2"/>
              <a:buChar char="§"/>
              <a:defRPr sz="1704">
                <a:solidFill>
                  <a:schemeClr val="tx1"/>
                </a:solidFill>
                <a:latin typeface="+mn-lt"/>
              </a:defRPr>
            </a:lvl4pPr>
            <a:lvl5pPr marL="1753118" indent="-194792" algn="l" rtl="0" eaLnBrk="0" fontAlgn="base" hangingPunct="0">
              <a:spcBef>
                <a:spcPct val="20000"/>
              </a:spcBef>
              <a:spcAft>
                <a:spcPct val="0"/>
              </a:spcAft>
              <a:buClr>
                <a:schemeClr val="tx2"/>
              </a:buClr>
              <a:buSzPct val="80000"/>
              <a:buFont typeface="Wingdings" pitchFamily="2" charset="2"/>
              <a:buChar char="§"/>
              <a:defRPr sz="1704">
                <a:solidFill>
                  <a:schemeClr val="tx1"/>
                </a:solidFill>
                <a:latin typeface="+mn-lt"/>
              </a:defRPr>
            </a:lvl5pPr>
            <a:lvl6pPr marL="2142700"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532282"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2921864"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311446"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kumimoji="1" lang="en-US" altLang="zh-CN" dirty="0"/>
              <a:t>DLG</a:t>
            </a:r>
            <a:r>
              <a:rPr kumimoji="1" lang="zh-CN" altLang="en-US" dirty="0"/>
              <a:t>攻击的原理</a:t>
            </a:r>
            <a:endParaRPr kumimoji="1" lang="en-US" altLang="zh-CN" dirty="0"/>
          </a:p>
          <a:p>
            <a:pPr lvl="1"/>
            <a:r>
              <a:rPr kumimoji="1" lang="zh-CN" altLang="en-US" dirty="0"/>
              <a:t>最小化梯度追踪误差</a:t>
            </a:r>
            <a:endParaRPr kumimoji="1" lang="en-US" altLang="zh-CN" dirty="0"/>
          </a:p>
          <a:p>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marL="335041" lvl="1" indent="0">
              <a:buFont typeface="Wingdings" panose="05000000000000000000" pitchFamily="2" charset="2"/>
              <a:buNone/>
            </a:pPr>
            <a:endParaRPr kumimoji="1" lang="en-US" altLang="zh-CN" kern="0" dirty="0"/>
          </a:p>
        </p:txBody>
      </p:sp>
      <p:sp>
        <p:nvSpPr>
          <p:cNvPr id="11" name="矩形 10">
            <a:extLst>
              <a:ext uri="{FF2B5EF4-FFF2-40B4-BE49-F238E27FC236}">
                <a16:creationId xmlns:a16="http://schemas.microsoft.com/office/drawing/2014/main" id="{206BC71B-F612-CD39-B9F7-C60AE6B01B46}"/>
              </a:ext>
            </a:extLst>
          </p:cNvPr>
          <p:cNvSpPr/>
          <p:nvPr/>
        </p:nvSpPr>
        <p:spPr>
          <a:xfrm>
            <a:off x="2475987" y="6399372"/>
            <a:ext cx="4192024"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DLG</a:t>
            </a:r>
            <a:r>
              <a:rPr lang="zh-CN" altLang="en-US" sz="1600" b="1" dirty="0">
                <a:latin typeface="微软雅黑" panose="020B0503020204020204" pitchFamily="34" charset="-122"/>
                <a:ea typeface="微软雅黑" panose="020B0503020204020204" pitchFamily="34" charset="-122"/>
              </a:rPr>
              <a:t>攻击的原理图</a:t>
            </a:r>
          </a:p>
        </p:txBody>
      </p:sp>
      <p:graphicFrame>
        <p:nvGraphicFramePr>
          <p:cNvPr id="12" name="对象 11">
            <a:extLst>
              <a:ext uri="{FF2B5EF4-FFF2-40B4-BE49-F238E27FC236}">
                <a16:creationId xmlns:a16="http://schemas.microsoft.com/office/drawing/2014/main" id="{4147601E-CC97-FDD6-1BF2-3F381F8C9C9D}"/>
              </a:ext>
            </a:extLst>
          </p:cNvPr>
          <p:cNvGraphicFramePr>
            <a:graphicFrameLocks noChangeAspect="1"/>
          </p:cNvGraphicFramePr>
          <p:nvPr>
            <p:extLst>
              <p:ext uri="{D42A27DB-BD31-4B8C-83A1-F6EECF244321}">
                <p14:modId xmlns:p14="http://schemas.microsoft.com/office/powerpoint/2010/main" val="1546538317"/>
              </p:ext>
            </p:extLst>
          </p:nvPr>
        </p:nvGraphicFramePr>
        <p:xfrm>
          <a:off x="1182687" y="2001130"/>
          <a:ext cx="6778625" cy="673100"/>
        </p:xfrm>
        <a:graphic>
          <a:graphicData uri="http://schemas.openxmlformats.org/presentationml/2006/ole">
            <mc:AlternateContent xmlns:mc="http://schemas.openxmlformats.org/markup-compatibility/2006">
              <mc:Choice xmlns:v="urn:schemas-microsoft-com:vml" Requires="v">
                <p:oleObj name="AxMath" r:id="rId3" imgW="4077720" imgH="404280" progId="Equation.AxMath">
                  <p:embed/>
                </p:oleObj>
              </mc:Choice>
              <mc:Fallback>
                <p:oleObj name="AxMath" r:id="rId3" imgW="4077720" imgH="404280" progId="Equation.AxMath">
                  <p:embed/>
                  <p:pic>
                    <p:nvPicPr>
                      <p:cNvPr id="6" name="对象 5">
                        <a:extLst>
                          <a:ext uri="{FF2B5EF4-FFF2-40B4-BE49-F238E27FC236}">
                            <a16:creationId xmlns:a16="http://schemas.microsoft.com/office/drawing/2014/main" id="{83ABF99E-D416-49E0-8D0D-78E9A14C3AD0}"/>
                          </a:ext>
                        </a:extLst>
                      </p:cNvPr>
                      <p:cNvPicPr>
                        <a:picLocks noChangeAspect="1" noChangeArrowheads="1"/>
                      </p:cNvPicPr>
                      <p:nvPr/>
                    </p:nvPicPr>
                    <p:blipFill>
                      <a:blip r:embed="rId4"/>
                      <a:srcRect/>
                      <a:stretch>
                        <a:fillRect/>
                      </a:stretch>
                    </p:blipFill>
                    <p:spPr bwMode="auto">
                      <a:xfrm>
                        <a:off x="1182687" y="2001130"/>
                        <a:ext cx="6778625" cy="673100"/>
                      </a:xfrm>
                      <a:prstGeom prst="rect">
                        <a:avLst/>
                      </a:prstGeom>
                      <a:noFill/>
                    </p:spPr>
                  </p:pic>
                </p:oleObj>
              </mc:Fallback>
            </mc:AlternateContent>
          </a:graphicData>
        </a:graphic>
      </p:graphicFrame>
      <p:pic>
        <p:nvPicPr>
          <p:cNvPr id="15" name="图片 14">
            <a:extLst>
              <a:ext uri="{FF2B5EF4-FFF2-40B4-BE49-F238E27FC236}">
                <a16:creationId xmlns:a16="http://schemas.microsoft.com/office/drawing/2014/main" id="{E724FB61-BE74-4508-D7F8-5772E8CA10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4453" y="3599964"/>
            <a:ext cx="5556344" cy="2778172"/>
          </a:xfrm>
          <a:prstGeom prst="rect">
            <a:avLst/>
          </a:prstGeom>
        </p:spPr>
      </p:pic>
      <p:graphicFrame>
        <p:nvGraphicFramePr>
          <p:cNvPr id="17" name="对象 16">
            <a:extLst>
              <a:ext uri="{FF2B5EF4-FFF2-40B4-BE49-F238E27FC236}">
                <a16:creationId xmlns:a16="http://schemas.microsoft.com/office/drawing/2014/main" id="{B072C38C-D32F-EA8F-CA28-943AEF0E3E2D}"/>
              </a:ext>
            </a:extLst>
          </p:cNvPr>
          <p:cNvGraphicFramePr>
            <a:graphicFrameLocks noChangeAspect="1"/>
          </p:cNvGraphicFramePr>
          <p:nvPr>
            <p:extLst>
              <p:ext uri="{D42A27DB-BD31-4B8C-83A1-F6EECF244321}">
                <p14:modId xmlns:p14="http://schemas.microsoft.com/office/powerpoint/2010/main" val="4207494522"/>
              </p:ext>
            </p:extLst>
          </p:nvPr>
        </p:nvGraphicFramePr>
        <p:xfrm>
          <a:off x="1052685" y="2785466"/>
          <a:ext cx="6848475" cy="703262"/>
        </p:xfrm>
        <a:graphic>
          <a:graphicData uri="http://schemas.openxmlformats.org/presentationml/2006/ole">
            <mc:AlternateContent xmlns:mc="http://schemas.openxmlformats.org/markup-compatibility/2006">
              <mc:Choice xmlns:v="urn:schemas-microsoft-com:vml" Requires="v">
                <p:oleObj name="AxMath" r:id="rId6" imgW="4119480" imgH="424080" progId="Equation.AxMath">
                  <p:embed/>
                </p:oleObj>
              </mc:Choice>
              <mc:Fallback>
                <p:oleObj name="AxMath" r:id="rId6" imgW="4119480" imgH="424080" progId="Equation.AxMath">
                  <p:embed/>
                  <p:pic>
                    <p:nvPicPr>
                      <p:cNvPr id="12" name="对象 11">
                        <a:extLst>
                          <a:ext uri="{FF2B5EF4-FFF2-40B4-BE49-F238E27FC236}">
                            <a16:creationId xmlns:a16="http://schemas.microsoft.com/office/drawing/2014/main" id="{4147601E-CC97-FDD6-1BF2-3F381F8C9C9D}"/>
                          </a:ext>
                        </a:extLst>
                      </p:cNvPr>
                      <p:cNvPicPr>
                        <a:picLocks noChangeAspect="1" noChangeArrowheads="1"/>
                      </p:cNvPicPr>
                      <p:nvPr/>
                    </p:nvPicPr>
                    <p:blipFill>
                      <a:blip r:embed="rId7"/>
                      <a:srcRect/>
                      <a:stretch>
                        <a:fillRect/>
                      </a:stretch>
                    </p:blipFill>
                    <p:spPr bwMode="auto">
                      <a:xfrm>
                        <a:off x="1052685" y="2785466"/>
                        <a:ext cx="6848475" cy="703262"/>
                      </a:xfrm>
                      <a:prstGeom prst="rect">
                        <a:avLst/>
                      </a:prstGeom>
                      <a:noFill/>
                    </p:spPr>
                  </p:pic>
                </p:oleObj>
              </mc:Fallback>
            </mc:AlternateContent>
          </a:graphicData>
        </a:graphic>
      </p:graphicFrame>
    </p:spTree>
    <p:extLst>
      <p:ext uri="{BB962C8B-B14F-4D97-AF65-F5344CB8AC3E}">
        <p14:creationId xmlns:p14="http://schemas.microsoft.com/office/powerpoint/2010/main" val="274314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D902F-C1E7-413B-9432-5C415E46B993}"/>
              </a:ext>
            </a:extLst>
          </p:cNvPr>
          <p:cNvSpPr>
            <a:spLocks noGrp="1"/>
          </p:cNvSpPr>
          <p:nvPr>
            <p:ph type="title"/>
          </p:nvPr>
        </p:nvSpPr>
        <p:spPr/>
        <p:txBody>
          <a:bodyPr/>
          <a:lstStyle/>
          <a:p>
            <a:r>
              <a:rPr lang="zh-CN" altLang="en-US" dirty="0"/>
              <a:t>主要参考文献</a:t>
            </a:r>
          </a:p>
        </p:txBody>
      </p:sp>
      <p:sp>
        <p:nvSpPr>
          <p:cNvPr id="4" name="灯片编号占位符 3">
            <a:extLst>
              <a:ext uri="{FF2B5EF4-FFF2-40B4-BE49-F238E27FC236}">
                <a16:creationId xmlns:a16="http://schemas.microsoft.com/office/drawing/2014/main" id="{4FBB3149-7CAE-43D8-B5E0-3DB7B09D1E59}"/>
              </a:ext>
            </a:extLst>
          </p:cNvPr>
          <p:cNvSpPr>
            <a:spLocks noGrp="1"/>
          </p:cNvSpPr>
          <p:nvPr>
            <p:ph type="sldNum" sz="quarter" idx="12"/>
          </p:nvPr>
        </p:nvSpPr>
        <p:spPr/>
        <p:txBody>
          <a:bodyPr/>
          <a:lstStyle/>
          <a:p>
            <a:pPr>
              <a:defRPr/>
            </a:pPr>
            <a:fld id="{F0548F07-C921-477C-93AE-EE81E7406299}" type="slidenum">
              <a:rPr lang="zh-CN" altLang="en-US" smtClean="0"/>
              <a:pPr>
                <a:defRPr/>
              </a:pPr>
              <a:t>19</a:t>
            </a:fld>
            <a:endParaRPr lang="en-US" altLang="zh-CN" dirty="0"/>
          </a:p>
        </p:txBody>
      </p:sp>
      <p:pic>
        <p:nvPicPr>
          <p:cNvPr id="10" name="图片 9">
            <a:extLst>
              <a:ext uri="{FF2B5EF4-FFF2-40B4-BE49-F238E27FC236}">
                <a16:creationId xmlns:a16="http://schemas.microsoft.com/office/drawing/2014/main" id="{1A9AC069-1A78-0234-22AD-744285D194C2}"/>
              </a:ext>
            </a:extLst>
          </p:cNvPr>
          <p:cNvPicPr>
            <a:picLocks noChangeAspect="1"/>
          </p:cNvPicPr>
          <p:nvPr/>
        </p:nvPicPr>
        <p:blipFill>
          <a:blip r:embed="rId3"/>
          <a:stretch>
            <a:fillRect/>
          </a:stretch>
        </p:blipFill>
        <p:spPr>
          <a:xfrm>
            <a:off x="442647" y="1310640"/>
            <a:ext cx="8408574" cy="5212296"/>
          </a:xfrm>
          <a:prstGeom prst="rect">
            <a:avLst/>
          </a:prstGeom>
        </p:spPr>
      </p:pic>
    </p:spTree>
    <p:extLst>
      <p:ext uri="{BB962C8B-B14F-4D97-AF65-F5344CB8AC3E}">
        <p14:creationId xmlns:p14="http://schemas.microsoft.com/office/powerpoint/2010/main" val="42586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FDDE7-E428-4192-BADF-4B32F8436D88}"/>
              </a:ext>
            </a:extLst>
          </p:cNvPr>
          <p:cNvSpPr>
            <a:spLocks noGrp="1"/>
          </p:cNvSpPr>
          <p:nvPr>
            <p:ph type="title"/>
          </p:nvPr>
        </p:nvSpPr>
        <p:spPr/>
        <p:txBody>
          <a:bodyPr/>
          <a:lstStyle/>
          <a:p>
            <a:pPr algn="ctr"/>
            <a:r>
              <a:rPr kumimoji="1" lang="zh-CN" altLang="en-US" dirty="0"/>
              <a:t>主要内容</a:t>
            </a:r>
            <a:endParaRPr lang="zh-CN" altLang="en-US" dirty="0"/>
          </a:p>
        </p:txBody>
      </p:sp>
      <p:sp>
        <p:nvSpPr>
          <p:cNvPr id="4" name="灯片编号占位符 3">
            <a:extLst>
              <a:ext uri="{FF2B5EF4-FFF2-40B4-BE49-F238E27FC236}">
                <a16:creationId xmlns:a16="http://schemas.microsoft.com/office/drawing/2014/main" id="{58ED9CF5-D250-43C3-BF7B-D1ADD9AA1E9E}"/>
              </a:ext>
            </a:extLst>
          </p:cNvPr>
          <p:cNvSpPr>
            <a:spLocks noGrp="1"/>
          </p:cNvSpPr>
          <p:nvPr>
            <p:ph type="sldNum" sz="quarter" idx="12"/>
          </p:nvPr>
        </p:nvSpPr>
        <p:spPr/>
        <p:txBody>
          <a:bodyPr/>
          <a:lstStyle/>
          <a:p>
            <a:pPr>
              <a:defRPr/>
            </a:pPr>
            <a:fld id="{F0548F07-C921-477C-93AE-EE81E7406299}" type="slidenum">
              <a:rPr lang="zh-CN" altLang="en-US" smtClean="0"/>
              <a:pPr>
                <a:defRPr/>
              </a:pPr>
              <a:t>2</a:t>
            </a:fld>
            <a:endParaRPr lang="en-US" altLang="zh-CN" dirty="0"/>
          </a:p>
        </p:txBody>
      </p:sp>
      <p:sp>
        <p:nvSpPr>
          <p:cNvPr id="7" name="内容占位符 2">
            <a:extLst>
              <a:ext uri="{FF2B5EF4-FFF2-40B4-BE49-F238E27FC236}">
                <a16:creationId xmlns:a16="http://schemas.microsoft.com/office/drawing/2014/main" id="{869486EC-1912-4523-B7F3-732F9EE1A2E2}"/>
              </a:ext>
            </a:extLst>
          </p:cNvPr>
          <p:cNvSpPr txBox="1">
            <a:spLocks noChangeArrowheads="1"/>
          </p:cNvSpPr>
          <p:nvPr/>
        </p:nvSpPr>
        <p:spPr bwMode="auto">
          <a:xfrm>
            <a:off x="2360574" y="1556543"/>
            <a:ext cx="49546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itchFamily="2" charset="2"/>
              <a:buChar char="p"/>
              <a:defRPr sz="2800">
                <a:solidFill>
                  <a:schemeClr val="tx1"/>
                </a:solidFill>
                <a:latin typeface="Arial" panose="020B0604020202020204" pitchFamily="34" charset="0"/>
              </a:defRPr>
            </a:lvl1pPr>
            <a:lvl2pPr marL="742950" indent="-285750">
              <a:spcBef>
                <a:spcPct val="20000"/>
              </a:spcBef>
              <a:buClr>
                <a:schemeClr val="tx1"/>
              </a:buClr>
              <a:buSzPct val="100000"/>
              <a:buFont typeface="Wingdings" pitchFamily="2" charset="2"/>
              <a:buChar char="w"/>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9pPr>
          </a:lstStyle>
          <a:p>
            <a:pPr eaLnBrk="1" hangingPunct="1">
              <a:lnSpc>
                <a:spcPct val="200000"/>
              </a:lnSpc>
              <a:spcBef>
                <a:spcPct val="0"/>
              </a:spcBef>
              <a:buClrTx/>
              <a:buFont typeface="Wingdings" pitchFamily="2" charset="2"/>
              <a:buAutoNum type="ea1JpnChsDbPeriod"/>
            </a:pPr>
            <a:r>
              <a:rPr lang="zh-CN" altLang="en-US" sz="3200" b="1" dirty="0">
                <a:latin typeface="微软雅黑" panose="020B0503020204020204" pitchFamily="34" charset="-122"/>
                <a:ea typeface="微软雅黑" panose="020B0503020204020204" pitchFamily="34" charset="-122"/>
              </a:rPr>
              <a:t>研究背景与意义</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研究现状与挑战</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研究内容</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总结与展望</a:t>
            </a:r>
            <a:endParaRPr lang="en-US" altLang="zh-CN" sz="3200" b="1"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AutoNum type="ea1JpnChsDbPeriod"/>
            </a:pP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1452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算法收敛性</a:t>
            </a:r>
          </a:p>
        </p:txBody>
      </p:sp>
      <p:sp>
        <p:nvSpPr>
          <p:cNvPr id="3" name="内容占位符 2">
            <a:extLst>
              <a:ext uri="{FF2B5EF4-FFF2-40B4-BE49-F238E27FC236}">
                <a16:creationId xmlns:a16="http://schemas.microsoft.com/office/drawing/2014/main" id="{ADFFC105-58AB-024C-A716-B3B9263A5D4D}"/>
              </a:ext>
            </a:extLst>
          </p:cNvPr>
          <p:cNvSpPr>
            <a:spLocks noGrp="1"/>
          </p:cNvSpPr>
          <p:nvPr>
            <p:ph idx="1"/>
          </p:nvPr>
        </p:nvSpPr>
        <p:spPr>
          <a:xfrm>
            <a:off x="442647" y="1279614"/>
            <a:ext cx="8215047" cy="496297"/>
          </a:xfrm>
        </p:spPr>
        <p:txBody>
          <a:bodyPr/>
          <a:lstStyle/>
          <a:p>
            <a:r>
              <a:rPr kumimoji="1" lang="zh-CN" altLang="en-US" dirty="0"/>
              <a:t>模板</a:t>
            </a:r>
            <a:endParaRPr kumimoji="1" lang="en-US" altLang="zh-CN" dirty="0"/>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pPr>
                <a:defRPr/>
              </a:pPr>
              <a:t>20</a:t>
            </a:fld>
            <a:endParaRPr lang="en-US" altLang="zh-CN" dirty="0"/>
          </a:p>
        </p:txBody>
      </p:sp>
      <p:sp>
        <p:nvSpPr>
          <p:cNvPr id="18" name="Rectangle 4">
            <a:extLst>
              <a:ext uri="{FF2B5EF4-FFF2-40B4-BE49-F238E27FC236}">
                <a16:creationId xmlns:a16="http://schemas.microsoft.com/office/drawing/2014/main" id="{F75FB6CC-87CF-4F86-A8D2-B33F22C2F6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a:extLst>
              <a:ext uri="{FF2B5EF4-FFF2-40B4-BE49-F238E27FC236}">
                <a16:creationId xmlns:a16="http://schemas.microsoft.com/office/drawing/2014/main" id="{3AFCF06E-EAD2-BB84-BDAF-4A6B364A1D57}"/>
              </a:ext>
            </a:extLst>
          </p:cNvPr>
          <p:cNvSpPr txBox="1"/>
          <p:nvPr/>
        </p:nvSpPr>
        <p:spPr>
          <a:xfrm>
            <a:off x="4069298" y="6360696"/>
            <a:ext cx="1005403"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实验结果</a:t>
            </a:r>
          </a:p>
        </p:txBody>
      </p:sp>
    </p:spTree>
    <p:extLst>
      <p:ext uri="{BB962C8B-B14F-4D97-AF65-F5344CB8AC3E}">
        <p14:creationId xmlns:p14="http://schemas.microsoft.com/office/powerpoint/2010/main" val="274542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93BFDB7C-08DB-47B8-94FB-CD220273A540}"/>
              </a:ext>
            </a:extLst>
          </p:cNvPr>
          <p:cNvGrpSpPr/>
          <p:nvPr/>
        </p:nvGrpSpPr>
        <p:grpSpPr>
          <a:xfrm>
            <a:off x="5234120" y="4030401"/>
            <a:ext cx="2987040" cy="2795313"/>
            <a:chOff x="5504872" y="3955141"/>
            <a:chExt cx="2987040" cy="2795313"/>
          </a:xfrm>
        </p:grpSpPr>
        <p:pic>
          <p:nvPicPr>
            <p:cNvPr id="8" name="图片 7">
              <a:extLst>
                <a:ext uri="{FF2B5EF4-FFF2-40B4-BE49-F238E27FC236}">
                  <a16:creationId xmlns:a16="http://schemas.microsoft.com/office/drawing/2014/main" id="{9655C453-A7C5-4F01-AF2F-C8AD88AABEB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4630" y="3955141"/>
              <a:ext cx="2527525" cy="2516172"/>
            </a:xfrm>
            <a:prstGeom prst="rect">
              <a:avLst/>
            </a:prstGeom>
            <a:noFill/>
            <a:ln>
              <a:noFill/>
            </a:ln>
          </p:spPr>
        </p:pic>
        <p:sp>
          <p:nvSpPr>
            <p:cNvPr id="9" name="矩形 8">
              <a:extLst>
                <a:ext uri="{FF2B5EF4-FFF2-40B4-BE49-F238E27FC236}">
                  <a16:creationId xmlns:a16="http://schemas.microsoft.com/office/drawing/2014/main" id="{882E264C-CBAA-4865-BFA5-22DF478D8031}"/>
                </a:ext>
              </a:extLst>
            </p:cNvPr>
            <p:cNvSpPr/>
            <p:nvPr/>
          </p:nvSpPr>
          <p:spPr>
            <a:xfrm>
              <a:off x="5504872" y="6411900"/>
              <a:ext cx="2987040"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光刻热点</a:t>
              </a:r>
            </a:p>
          </p:txBody>
        </p:sp>
      </p:grpSp>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研究背景与意义</a:t>
            </a:r>
          </a:p>
        </p:txBody>
      </p:sp>
      <p:sp>
        <p:nvSpPr>
          <p:cNvPr id="3" name="内容占位符 2">
            <a:extLst>
              <a:ext uri="{FF2B5EF4-FFF2-40B4-BE49-F238E27FC236}">
                <a16:creationId xmlns:a16="http://schemas.microsoft.com/office/drawing/2014/main" id="{ADFFC105-58AB-024C-A716-B3B9263A5D4D}"/>
              </a:ext>
            </a:extLst>
          </p:cNvPr>
          <p:cNvSpPr>
            <a:spLocks noGrp="1"/>
          </p:cNvSpPr>
          <p:nvPr>
            <p:ph idx="1"/>
          </p:nvPr>
        </p:nvSpPr>
        <p:spPr>
          <a:xfrm>
            <a:off x="449924" y="1210357"/>
            <a:ext cx="8215047" cy="2622341"/>
          </a:xfrm>
        </p:spPr>
        <p:txBody>
          <a:bodyPr/>
          <a:lstStyle/>
          <a:p>
            <a:r>
              <a:rPr kumimoji="1" lang="zh-CN" altLang="en-US" dirty="0"/>
              <a:t>集成电路制造的关键环节</a:t>
            </a:r>
            <a:r>
              <a:rPr kumimoji="1" lang="en-US" altLang="zh-CN" dirty="0"/>
              <a:t>——</a:t>
            </a:r>
            <a:r>
              <a:rPr kumimoji="1" lang="zh-CN" altLang="en-US" dirty="0"/>
              <a:t>光刻热点检测</a:t>
            </a:r>
            <a:endParaRPr lang="en-US" altLang="zh-CN" dirty="0"/>
          </a:p>
          <a:p>
            <a:pPr lvl="1"/>
            <a:r>
              <a:rPr kumimoji="1" lang="zh-CN" altLang="en-US" kern="0" dirty="0"/>
              <a:t>光刻热点</a:t>
            </a:r>
            <a:endParaRPr kumimoji="1" lang="en-US" altLang="zh-CN" kern="0" dirty="0"/>
          </a:p>
          <a:p>
            <a:pPr lvl="2"/>
            <a:r>
              <a:rPr lang="zh-CN" altLang="en-US" kern="0" dirty="0"/>
              <a:t>集成电路中存在短路、断路等缺陷的版图区域</a:t>
            </a:r>
            <a:endParaRPr lang="en-US" altLang="zh-CN" kern="0" dirty="0"/>
          </a:p>
          <a:p>
            <a:pPr lvl="1"/>
            <a:r>
              <a:rPr kumimoji="1" lang="zh-CN" altLang="en-US" kern="0" dirty="0"/>
              <a:t>现有的光刻热点检测技术</a:t>
            </a:r>
            <a:endParaRPr kumimoji="1" lang="en-US" altLang="zh-CN" kern="0" dirty="0"/>
          </a:p>
          <a:p>
            <a:pPr lvl="2"/>
            <a:r>
              <a:rPr kumimoji="1" lang="zh-CN" altLang="en-US" kern="0" dirty="0"/>
              <a:t>光刻仿真</a:t>
            </a:r>
          </a:p>
          <a:p>
            <a:pPr lvl="2"/>
            <a:r>
              <a:rPr kumimoji="1" lang="zh-CN" altLang="en-US" kern="0" dirty="0"/>
              <a:t>模式识别</a:t>
            </a:r>
          </a:p>
          <a:p>
            <a:pPr lvl="2"/>
            <a:r>
              <a:rPr kumimoji="1" lang="zh-CN" altLang="en-US" kern="0" dirty="0"/>
              <a:t>机器学习</a:t>
            </a:r>
            <a:endParaRPr kumimoji="1" lang="en-US" altLang="zh-CN" kern="0" dirty="0"/>
          </a:p>
          <a:p>
            <a:pPr lvl="1"/>
            <a:endParaRPr kumimoji="1" lang="en-US" altLang="zh-CN" kern="0" dirty="0"/>
          </a:p>
          <a:p>
            <a:pPr lvl="2"/>
            <a:endParaRPr lang="en-US" altLang="zh-CN" dirty="0">
              <a:latin typeface="微软雅黑" panose="020B0503020204020204" pitchFamily="34" charset="-122"/>
              <a:ea typeface="微软雅黑" panose="020B0503020204020204" pitchFamily="34" charset="-122"/>
            </a:endParaRPr>
          </a:p>
          <a:p>
            <a:pPr lvl="2"/>
            <a:endParaRPr kumimoji="1" lang="en-US" altLang="zh-CN" dirty="0"/>
          </a:p>
          <a:p>
            <a:pPr lvl="2"/>
            <a:endParaRPr kumimoji="1" lang="en-US" altLang="zh-CN" dirty="0"/>
          </a:p>
          <a:p>
            <a:pPr lvl="2"/>
            <a:endParaRPr kumimoji="1" lang="en-US" altLang="zh-CN" dirty="0"/>
          </a:p>
          <a:p>
            <a:pPr lvl="2"/>
            <a:endParaRPr kumimoji="1" lang="en-US" altLang="zh-CN" dirty="0"/>
          </a:p>
          <a:p>
            <a:pPr lvl="2"/>
            <a:endParaRPr kumimoji="1" lang="en-US" altLang="zh-CN" dirty="0"/>
          </a:p>
          <a:p>
            <a:pPr marL="335041"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041" lvl="1" indent="0">
              <a:buNone/>
            </a:pPr>
            <a:endParaRPr lang="en-US" altLang="zh-CN" sz="1600" dirty="0">
              <a:latin typeface="微软雅黑" panose="020B0503020204020204" pitchFamily="34" charset="-122"/>
              <a:ea typeface="微软雅黑" panose="020B0503020204020204" pitchFamily="34" charset="-122"/>
            </a:endParaRPr>
          </a:p>
          <a:p>
            <a:pPr marL="335041" lvl="1" indent="0">
              <a:buNone/>
            </a:pPr>
            <a:r>
              <a:rPr lang="zh-CN" altLang="en-US" sz="1600" dirty="0"/>
              <a:t>    </a:t>
            </a:r>
            <a:endParaRPr kumimoji="1" lang="en-US" altLang="zh-CN" dirty="0"/>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p:txBody>
          <a:bodyPr/>
          <a:lstStyle/>
          <a:p>
            <a:pPr>
              <a:defRPr/>
            </a:pPr>
            <a:fld id="{F0548F07-C921-477C-93AE-EE81E7406299}" type="slidenum">
              <a:rPr lang="zh-CN" altLang="en-US" smtClean="0"/>
              <a:pPr>
                <a:defRPr/>
              </a:pPr>
              <a:t>3</a:t>
            </a:fld>
            <a:endParaRPr lang="en-US" altLang="zh-CN" dirty="0"/>
          </a:p>
        </p:txBody>
      </p:sp>
      <p:grpSp>
        <p:nvGrpSpPr>
          <p:cNvPr id="7" name="组合 6">
            <a:extLst>
              <a:ext uri="{FF2B5EF4-FFF2-40B4-BE49-F238E27FC236}">
                <a16:creationId xmlns:a16="http://schemas.microsoft.com/office/drawing/2014/main" id="{087EB5C3-E31F-45F3-836F-BBF33D926F84}"/>
              </a:ext>
            </a:extLst>
          </p:cNvPr>
          <p:cNvGrpSpPr/>
          <p:nvPr/>
        </p:nvGrpSpPr>
        <p:grpSpPr>
          <a:xfrm>
            <a:off x="1882815" y="4061635"/>
            <a:ext cx="2527526" cy="2764079"/>
            <a:chOff x="5626475" y="1420564"/>
            <a:chExt cx="2527526" cy="2764079"/>
          </a:xfrm>
        </p:grpSpPr>
        <p:pic>
          <p:nvPicPr>
            <p:cNvPr id="5" name="图片 4">
              <a:extLst>
                <a:ext uri="{FF2B5EF4-FFF2-40B4-BE49-F238E27FC236}">
                  <a16:creationId xmlns:a16="http://schemas.microsoft.com/office/drawing/2014/main" id="{6418E707-5778-46CD-AF57-F1AF4B49572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6475" y="1420564"/>
              <a:ext cx="2527526" cy="2499795"/>
            </a:xfrm>
            <a:prstGeom prst="rect">
              <a:avLst/>
            </a:prstGeom>
            <a:noFill/>
            <a:ln>
              <a:noFill/>
            </a:ln>
          </p:spPr>
        </p:pic>
        <p:sp>
          <p:nvSpPr>
            <p:cNvPr id="6" name="矩形 5">
              <a:extLst>
                <a:ext uri="{FF2B5EF4-FFF2-40B4-BE49-F238E27FC236}">
                  <a16:creationId xmlns:a16="http://schemas.microsoft.com/office/drawing/2014/main" id="{A9AF7090-18CA-4422-8576-02CA2BD8F9CF}"/>
                </a:ext>
              </a:extLst>
            </p:cNvPr>
            <p:cNvSpPr/>
            <p:nvPr/>
          </p:nvSpPr>
          <p:spPr>
            <a:xfrm>
              <a:off x="5669162" y="3846089"/>
              <a:ext cx="2442151"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非光刻热点</a:t>
              </a:r>
            </a:p>
          </p:txBody>
        </p:sp>
      </p:grpSp>
      <p:grpSp>
        <p:nvGrpSpPr>
          <p:cNvPr id="13" name="组合 12">
            <a:extLst>
              <a:ext uri="{FF2B5EF4-FFF2-40B4-BE49-F238E27FC236}">
                <a16:creationId xmlns:a16="http://schemas.microsoft.com/office/drawing/2014/main" id="{0ECC5B3C-CA32-4F19-8ACA-1510D0B8705C}"/>
              </a:ext>
            </a:extLst>
          </p:cNvPr>
          <p:cNvGrpSpPr/>
          <p:nvPr/>
        </p:nvGrpSpPr>
        <p:grpSpPr>
          <a:xfrm>
            <a:off x="4897768" y="2812825"/>
            <a:ext cx="3659744" cy="727870"/>
            <a:chOff x="403888" y="5540377"/>
            <a:chExt cx="3659744" cy="727870"/>
          </a:xfrm>
        </p:grpSpPr>
        <p:sp>
          <p:nvSpPr>
            <p:cNvPr id="14" name="星形: 五角 13">
              <a:extLst>
                <a:ext uri="{FF2B5EF4-FFF2-40B4-BE49-F238E27FC236}">
                  <a16:creationId xmlns:a16="http://schemas.microsoft.com/office/drawing/2014/main" id="{825442E3-D337-4A41-A7A3-353E2673CF59}"/>
                </a:ext>
              </a:extLst>
            </p:cNvPr>
            <p:cNvSpPr/>
            <p:nvPr/>
          </p:nvSpPr>
          <p:spPr>
            <a:xfrm>
              <a:off x="403888" y="5540377"/>
              <a:ext cx="541866" cy="423333"/>
            </a:xfrm>
            <a:prstGeom prst="star5">
              <a:avLst/>
            </a:prstGeom>
            <a:solidFill>
              <a:srgbClr val="FF0000"/>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002" tIns="46002" rIns="46002" bIns="46002" numCol="1" spcCol="1270" rtlCol="0" anchor="ctr" anchorCtr="0">
              <a:noAutofit/>
            </a:bodyPr>
            <a:lstStyle/>
            <a:p>
              <a:pPr algn="ctr" defTabSz="1025525">
                <a:lnSpc>
                  <a:spcPct val="90000"/>
                </a:lnSpc>
                <a:spcAft>
                  <a:spcPct val="35000"/>
                </a:spcAft>
              </a:pPr>
              <a:endParaRPr kumimoji="1" lang="zh-CN" altLang="en-US" sz="1400" b="1"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379923-A69F-42E1-8B42-C3A53CBE8D49}"/>
                </a:ext>
              </a:extLst>
            </p:cNvPr>
            <p:cNvSpPr txBox="1"/>
            <p:nvPr/>
          </p:nvSpPr>
          <p:spPr>
            <a:xfrm>
              <a:off x="878145" y="5621916"/>
              <a:ext cx="3185487" cy="646331"/>
            </a:xfrm>
            <a:prstGeom prst="rect">
              <a:avLst/>
            </a:prstGeom>
            <a:noFill/>
          </p:spPr>
          <p:txBody>
            <a:bodyPr wrap="none" rtlCol="0">
              <a:spAutoFit/>
            </a:bodyPr>
            <a:lstStyle/>
            <a:p>
              <a:pPr algn="ctr"/>
              <a:r>
                <a:rPr lang="zh-CN" altLang="en-US" b="1" dirty="0">
                  <a:latin typeface="微软雅黑" panose="020B0503020204020204" pitchFamily="34" charset="-122"/>
                  <a:ea typeface="微软雅黑" panose="020B0503020204020204" pitchFamily="34" charset="-122"/>
                </a:rPr>
                <a:t>光刻热点检测是提高集成电路</a:t>
              </a:r>
              <a:endParaRPr lang="en-US" altLang="zh-CN" b="1" dirty="0">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良品率</a:t>
              </a:r>
              <a:r>
                <a:rPr lang="zh-CN" altLang="en-US" b="1" dirty="0">
                  <a:latin typeface="微软雅黑" panose="020B0503020204020204" pitchFamily="34" charset="-122"/>
                  <a:ea typeface="微软雅黑" panose="020B0503020204020204" pitchFamily="34" charset="-122"/>
                </a:rPr>
                <a:t>的必要手段</a:t>
              </a:r>
            </a:p>
          </p:txBody>
        </p:sp>
      </p:grpSp>
    </p:spTree>
    <p:extLst>
      <p:ext uri="{BB962C8B-B14F-4D97-AF65-F5344CB8AC3E}">
        <p14:creationId xmlns:p14="http://schemas.microsoft.com/office/powerpoint/2010/main" val="1584667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研究背景与意义</a:t>
            </a:r>
          </a:p>
        </p:txBody>
      </p:sp>
      <p:sp>
        <p:nvSpPr>
          <p:cNvPr id="3" name="内容占位符 2">
            <a:extLst>
              <a:ext uri="{FF2B5EF4-FFF2-40B4-BE49-F238E27FC236}">
                <a16:creationId xmlns:a16="http://schemas.microsoft.com/office/drawing/2014/main" id="{ADFFC105-58AB-024C-A716-B3B9263A5D4D}"/>
              </a:ext>
            </a:extLst>
          </p:cNvPr>
          <p:cNvSpPr>
            <a:spLocks noGrp="1"/>
          </p:cNvSpPr>
          <p:nvPr>
            <p:ph idx="1"/>
          </p:nvPr>
        </p:nvSpPr>
        <p:spPr>
          <a:xfrm>
            <a:off x="449924" y="1210357"/>
            <a:ext cx="8215047" cy="4091217"/>
          </a:xfrm>
        </p:spPr>
        <p:txBody>
          <a:bodyPr/>
          <a:lstStyle/>
          <a:p>
            <a:r>
              <a:rPr kumimoji="1" lang="zh-CN" altLang="en-US" dirty="0"/>
              <a:t>光刻热点检测面临的技术难题</a:t>
            </a:r>
            <a:endParaRPr kumimoji="1" lang="en-US" altLang="zh-CN" dirty="0"/>
          </a:p>
          <a:p>
            <a:pPr lvl="1"/>
            <a:r>
              <a:rPr kumimoji="1" lang="zh-CN" altLang="en-US" kern="0" dirty="0"/>
              <a:t>特征提取难</a:t>
            </a:r>
            <a:endParaRPr kumimoji="1" lang="en-US" altLang="zh-CN" kern="0" dirty="0"/>
          </a:p>
          <a:p>
            <a:pPr lvl="2"/>
            <a:r>
              <a:rPr lang="zh-CN" altLang="en-US" kern="0" dirty="0"/>
              <a:t>现有的特征提取技术很难提取到</a:t>
            </a:r>
            <a:endParaRPr lang="en-US" altLang="zh-CN" kern="0" dirty="0"/>
          </a:p>
          <a:p>
            <a:pPr marL="779163" lvl="2" indent="0">
              <a:buNone/>
            </a:pPr>
            <a:r>
              <a:rPr lang="en-US" altLang="zh-CN" dirty="0"/>
              <a:t>    </a:t>
            </a:r>
            <a:r>
              <a:rPr lang="zh-CN" altLang="en-US" kern="0" dirty="0"/>
              <a:t>版图的关键信息</a:t>
            </a:r>
            <a:endParaRPr lang="en-US" altLang="zh-CN" kern="0" dirty="0"/>
          </a:p>
          <a:p>
            <a:pPr lvl="1"/>
            <a:r>
              <a:rPr kumimoji="1" lang="zh-CN" altLang="en-US" kern="0" dirty="0"/>
              <a:t>热点检测技术性能不完善</a:t>
            </a:r>
            <a:endParaRPr kumimoji="1" lang="en-US" altLang="zh-CN" kern="0" dirty="0"/>
          </a:p>
          <a:p>
            <a:pPr lvl="2"/>
            <a:r>
              <a:rPr kumimoji="1" lang="zh-CN" altLang="en-US" kern="0" dirty="0"/>
              <a:t>光刻仿真：计算复杂度大、耗时长</a:t>
            </a:r>
          </a:p>
          <a:p>
            <a:pPr lvl="2"/>
            <a:r>
              <a:rPr kumimoji="1" lang="zh-CN" altLang="en-US" kern="0" dirty="0"/>
              <a:t>模式识别：难以识别未知的版图</a:t>
            </a:r>
          </a:p>
          <a:p>
            <a:pPr lvl="2"/>
            <a:r>
              <a:rPr kumimoji="1" lang="zh-CN" altLang="en-US" kern="0" dirty="0"/>
              <a:t>机器学习：训练数据集体量小</a:t>
            </a:r>
            <a:endParaRPr kumimoji="1" lang="en-US" altLang="zh-CN" kern="0" dirty="0"/>
          </a:p>
          <a:p>
            <a:pPr lvl="1"/>
            <a:r>
              <a:rPr kumimoji="1" lang="zh-CN" altLang="en-US" kern="0" dirty="0"/>
              <a:t>原始数据隐私程度高</a:t>
            </a:r>
            <a:endParaRPr kumimoji="1" lang="en-US" altLang="zh-CN" kern="0" dirty="0"/>
          </a:p>
          <a:p>
            <a:pPr lvl="2"/>
            <a:r>
              <a:rPr kumimoji="1" lang="zh-CN" altLang="en-US" kern="0" dirty="0"/>
              <a:t>各芯片厂商的版图设计保密性极高，</a:t>
            </a:r>
            <a:endParaRPr kumimoji="1" lang="en-US" altLang="zh-CN" dirty="0"/>
          </a:p>
          <a:p>
            <a:pPr marL="779163" lvl="2" indent="0">
              <a:buNone/>
            </a:pPr>
            <a:r>
              <a:rPr kumimoji="1" lang="en-US" altLang="zh-CN" dirty="0"/>
              <a:t>    </a:t>
            </a:r>
            <a:r>
              <a:rPr kumimoji="1" lang="zh-CN" altLang="en-US" dirty="0"/>
              <a:t>原始数据很难获取</a:t>
            </a:r>
            <a:endParaRPr kumimoji="1" lang="en-US" altLang="zh-CN" kern="0" dirty="0"/>
          </a:p>
          <a:p>
            <a:r>
              <a:rPr lang="zh-CN" altLang="en-US" dirty="0">
                <a:latin typeface="微软雅黑" panose="020B0503020204020204" pitchFamily="34" charset="-122"/>
                <a:ea typeface="微软雅黑" panose="020B0503020204020204" pitchFamily="34" charset="-122"/>
              </a:rPr>
              <a:t>光刻热点检测指标</a:t>
            </a:r>
            <a:endParaRPr lang="en-US" altLang="zh-CN" dirty="0">
              <a:latin typeface="微软雅黑" panose="020B0503020204020204" pitchFamily="34" charset="-122"/>
              <a:ea typeface="微软雅黑" panose="020B0503020204020204" pitchFamily="34" charset="-122"/>
            </a:endParaRPr>
          </a:p>
          <a:p>
            <a:pPr lvl="1"/>
            <a:r>
              <a:rPr lang="zh-CN" altLang="en-US" dirty="0"/>
              <a:t>准确率（</a:t>
            </a:r>
            <a:r>
              <a:rPr lang="en-US" altLang="zh-CN" dirty="0"/>
              <a:t>ACC</a:t>
            </a:r>
            <a:r>
              <a:rPr lang="zh-CN" altLang="en-US" dirty="0"/>
              <a:t>）</a:t>
            </a:r>
            <a:endParaRPr lang="en-US" altLang="zh-CN" dirty="0"/>
          </a:p>
          <a:p>
            <a:pPr lvl="1"/>
            <a:r>
              <a:rPr lang="zh-CN" altLang="en-US" dirty="0"/>
              <a:t>召回率（</a:t>
            </a:r>
            <a:r>
              <a:rPr lang="en-US" altLang="zh-CN" dirty="0"/>
              <a:t>TPR</a:t>
            </a:r>
            <a:r>
              <a:rPr lang="zh-CN" altLang="en-US" dirty="0"/>
              <a:t>）</a:t>
            </a:r>
            <a:endParaRPr lang="en-US" altLang="zh-CN" dirty="0"/>
          </a:p>
          <a:p>
            <a:pPr lvl="1"/>
            <a:r>
              <a:rPr lang="zh-CN" altLang="en-US" dirty="0"/>
              <a:t>误报率（</a:t>
            </a:r>
            <a:r>
              <a:rPr lang="en-US" altLang="zh-CN" dirty="0"/>
              <a:t>FPR</a:t>
            </a:r>
            <a:r>
              <a:rPr lang="zh-CN" altLang="en-US" dirty="0"/>
              <a:t>）</a:t>
            </a:r>
            <a:endParaRPr lang="en-US" altLang="zh-CN" dirty="0"/>
          </a:p>
          <a:p>
            <a:pPr lvl="1"/>
            <a:endParaRPr lang="en-US" altLang="zh-CN" dirty="0">
              <a:latin typeface="微软雅黑" panose="020B0503020204020204" pitchFamily="34" charset="-122"/>
              <a:ea typeface="微软雅黑" panose="020B0503020204020204" pitchFamily="34" charset="-122"/>
            </a:endParaRPr>
          </a:p>
          <a:p>
            <a:pPr lvl="2"/>
            <a:endParaRPr kumimoji="1" lang="en-US" altLang="zh-CN" dirty="0"/>
          </a:p>
          <a:p>
            <a:pPr lvl="2"/>
            <a:endParaRPr kumimoji="1" lang="en-US" altLang="zh-CN" dirty="0"/>
          </a:p>
          <a:p>
            <a:pPr lvl="2"/>
            <a:endParaRPr kumimoji="1" lang="en-US" altLang="zh-CN" dirty="0"/>
          </a:p>
          <a:p>
            <a:pPr lvl="2"/>
            <a:endParaRPr kumimoji="1" lang="en-US" altLang="zh-CN" dirty="0"/>
          </a:p>
          <a:p>
            <a:pPr lvl="2"/>
            <a:endParaRPr kumimoji="1" lang="en-US" altLang="zh-CN" dirty="0"/>
          </a:p>
          <a:p>
            <a:pPr marL="335041"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041" lvl="1" indent="0">
              <a:buNone/>
            </a:pPr>
            <a:endParaRPr lang="en-US" altLang="zh-CN" sz="1600" dirty="0">
              <a:latin typeface="微软雅黑" panose="020B0503020204020204" pitchFamily="34" charset="-122"/>
              <a:ea typeface="微软雅黑" panose="020B0503020204020204" pitchFamily="34" charset="-122"/>
            </a:endParaRPr>
          </a:p>
          <a:p>
            <a:pPr marL="335041" lvl="1" indent="0">
              <a:buNone/>
            </a:pPr>
            <a:r>
              <a:rPr lang="zh-CN" altLang="en-US" sz="1600" dirty="0"/>
              <a:t>    </a:t>
            </a:r>
            <a:endParaRPr kumimoji="1" lang="en-US" altLang="zh-CN" dirty="0"/>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p:txBody>
          <a:bodyPr/>
          <a:lstStyle/>
          <a:p>
            <a:pPr>
              <a:defRPr/>
            </a:pPr>
            <a:fld id="{F0548F07-C921-477C-93AE-EE81E7406299}" type="slidenum">
              <a:rPr lang="zh-CN" altLang="en-US" smtClean="0"/>
              <a:pPr>
                <a:defRPr/>
              </a:pPr>
              <a:t>4</a:t>
            </a:fld>
            <a:endParaRPr lang="en-US" altLang="zh-CN" dirty="0"/>
          </a:p>
        </p:txBody>
      </p:sp>
      <p:grpSp>
        <p:nvGrpSpPr>
          <p:cNvPr id="12" name="组合 11">
            <a:extLst>
              <a:ext uri="{FF2B5EF4-FFF2-40B4-BE49-F238E27FC236}">
                <a16:creationId xmlns:a16="http://schemas.microsoft.com/office/drawing/2014/main" id="{D9ADE133-326F-4FBD-BBFB-CC2D1DD5EF57}"/>
              </a:ext>
            </a:extLst>
          </p:cNvPr>
          <p:cNvGrpSpPr/>
          <p:nvPr/>
        </p:nvGrpSpPr>
        <p:grpSpPr>
          <a:xfrm>
            <a:off x="5435953" y="1413159"/>
            <a:ext cx="2908570" cy="2015841"/>
            <a:chOff x="5273355" y="1612459"/>
            <a:chExt cx="2908570" cy="2015841"/>
          </a:xfrm>
        </p:grpSpPr>
        <p:pic>
          <p:nvPicPr>
            <p:cNvPr id="11" name="图片 10">
              <a:extLst>
                <a:ext uri="{FF2B5EF4-FFF2-40B4-BE49-F238E27FC236}">
                  <a16:creationId xmlns:a16="http://schemas.microsoft.com/office/drawing/2014/main" id="{9CF855A1-C6B5-4711-BBA9-2D002E7594B4}"/>
                </a:ext>
              </a:extLst>
            </p:cNvPr>
            <p:cNvPicPr>
              <a:picLocks noChangeAspect="1"/>
            </p:cNvPicPr>
            <p:nvPr/>
          </p:nvPicPr>
          <p:blipFill rotWithShape="1">
            <a:blip r:embed="rId3"/>
            <a:srcRect l="41170" t="-1" r="27021" b="-11740"/>
            <a:stretch/>
          </p:blipFill>
          <p:spPr>
            <a:xfrm>
              <a:off x="5273355" y="1612459"/>
              <a:ext cx="2908570" cy="2015841"/>
            </a:xfrm>
            <a:prstGeom prst="rect">
              <a:avLst/>
            </a:prstGeom>
          </p:spPr>
        </p:pic>
        <p:sp>
          <p:nvSpPr>
            <p:cNvPr id="16" name="矩形 15">
              <a:extLst>
                <a:ext uri="{FF2B5EF4-FFF2-40B4-BE49-F238E27FC236}">
                  <a16:creationId xmlns:a16="http://schemas.microsoft.com/office/drawing/2014/main" id="{EC4BF5C4-50D2-4FE1-9130-5D1ECD08267B}"/>
                </a:ext>
              </a:extLst>
            </p:cNvPr>
            <p:cNvSpPr/>
            <p:nvPr/>
          </p:nvSpPr>
          <p:spPr>
            <a:xfrm>
              <a:off x="5558849" y="3289746"/>
              <a:ext cx="2337582"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版图特征提取</a:t>
              </a:r>
            </a:p>
          </p:txBody>
        </p:sp>
      </p:grpSp>
      <p:pic>
        <p:nvPicPr>
          <p:cNvPr id="17" name="图片 16">
            <a:extLst>
              <a:ext uri="{FF2B5EF4-FFF2-40B4-BE49-F238E27FC236}">
                <a16:creationId xmlns:a16="http://schemas.microsoft.com/office/drawing/2014/main" id="{E74A77C0-DA89-4850-8B53-22E447073DBD}"/>
              </a:ext>
            </a:extLst>
          </p:cNvPr>
          <p:cNvPicPr>
            <a:picLocks noChangeAspect="1"/>
          </p:cNvPicPr>
          <p:nvPr/>
        </p:nvPicPr>
        <p:blipFill>
          <a:blip r:embed="rId4"/>
          <a:stretch>
            <a:fillRect/>
          </a:stretch>
        </p:blipFill>
        <p:spPr>
          <a:xfrm>
            <a:off x="5376080" y="3517900"/>
            <a:ext cx="3028315" cy="2868930"/>
          </a:xfrm>
          <a:prstGeom prst="rect">
            <a:avLst/>
          </a:prstGeom>
        </p:spPr>
      </p:pic>
      <p:sp>
        <p:nvSpPr>
          <p:cNvPr id="18" name="矩形 17">
            <a:extLst>
              <a:ext uri="{FF2B5EF4-FFF2-40B4-BE49-F238E27FC236}">
                <a16:creationId xmlns:a16="http://schemas.microsoft.com/office/drawing/2014/main" id="{9F320B1B-BF10-4590-9FB5-7B1816C65D49}"/>
              </a:ext>
            </a:extLst>
          </p:cNvPr>
          <p:cNvSpPr/>
          <p:nvPr/>
        </p:nvSpPr>
        <p:spPr>
          <a:xfrm>
            <a:off x="5721446" y="6217553"/>
            <a:ext cx="2337582"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隐私保护三要素</a:t>
            </a:r>
          </a:p>
        </p:txBody>
      </p:sp>
    </p:spTree>
    <p:extLst>
      <p:ext uri="{BB962C8B-B14F-4D97-AF65-F5344CB8AC3E}">
        <p14:creationId xmlns:p14="http://schemas.microsoft.com/office/powerpoint/2010/main" val="5884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FDDE7-E428-4192-BADF-4B32F8436D88}"/>
              </a:ext>
            </a:extLst>
          </p:cNvPr>
          <p:cNvSpPr>
            <a:spLocks noGrp="1"/>
          </p:cNvSpPr>
          <p:nvPr>
            <p:ph type="title"/>
          </p:nvPr>
        </p:nvSpPr>
        <p:spPr/>
        <p:txBody>
          <a:bodyPr/>
          <a:lstStyle/>
          <a:p>
            <a:pPr algn="ctr"/>
            <a:r>
              <a:rPr lang="zh-CN" altLang="en-US" dirty="0"/>
              <a:t>主要内容</a:t>
            </a:r>
          </a:p>
        </p:txBody>
      </p:sp>
      <p:sp>
        <p:nvSpPr>
          <p:cNvPr id="4" name="灯片编号占位符 3">
            <a:extLst>
              <a:ext uri="{FF2B5EF4-FFF2-40B4-BE49-F238E27FC236}">
                <a16:creationId xmlns:a16="http://schemas.microsoft.com/office/drawing/2014/main" id="{58ED9CF5-D250-43C3-BF7B-D1ADD9AA1E9E}"/>
              </a:ext>
            </a:extLst>
          </p:cNvPr>
          <p:cNvSpPr>
            <a:spLocks noGrp="1"/>
          </p:cNvSpPr>
          <p:nvPr>
            <p:ph type="sldNum" sz="quarter" idx="12"/>
          </p:nvPr>
        </p:nvSpPr>
        <p:spPr/>
        <p:txBody>
          <a:bodyPr/>
          <a:lstStyle/>
          <a:p>
            <a:pPr>
              <a:defRPr/>
            </a:pPr>
            <a:fld id="{F0548F07-C921-477C-93AE-EE81E7406299}" type="slidenum">
              <a:rPr lang="zh-CN" altLang="en-US" smtClean="0"/>
              <a:pPr>
                <a:defRPr/>
              </a:pPr>
              <a:t>5</a:t>
            </a:fld>
            <a:endParaRPr lang="en-US" altLang="zh-CN" dirty="0"/>
          </a:p>
        </p:txBody>
      </p:sp>
      <p:sp>
        <p:nvSpPr>
          <p:cNvPr id="7" name="内容占位符 2">
            <a:extLst>
              <a:ext uri="{FF2B5EF4-FFF2-40B4-BE49-F238E27FC236}">
                <a16:creationId xmlns:a16="http://schemas.microsoft.com/office/drawing/2014/main" id="{869486EC-1912-4523-B7F3-732F9EE1A2E2}"/>
              </a:ext>
            </a:extLst>
          </p:cNvPr>
          <p:cNvSpPr txBox="1">
            <a:spLocks noChangeArrowheads="1"/>
          </p:cNvSpPr>
          <p:nvPr/>
        </p:nvSpPr>
        <p:spPr bwMode="auto">
          <a:xfrm>
            <a:off x="2360574" y="1556543"/>
            <a:ext cx="49546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itchFamily="2" charset="2"/>
              <a:buChar char="p"/>
              <a:defRPr sz="2800">
                <a:solidFill>
                  <a:schemeClr val="tx1"/>
                </a:solidFill>
                <a:latin typeface="Arial" panose="020B0604020202020204" pitchFamily="34" charset="0"/>
              </a:defRPr>
            </a:lvl1pPr>
            <a:lvl2pPr marL="742950" indent="-285750">
              <a:spcBef>
                <a:spcPct val="20000"/>
              </a:spcBef>
              <a:buClr>
                <a:schemeClr val="tx1"/>
              </a:buClr>
              <a:buSzPct val="100000"/>
              <a:buFont typeface="Wingdings" pitchFamily="2" charset="2"/>
              <a:buChar char="w"/>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9pPr>
          </a:lstStyle>
          <a:p>
            <a:pPr eaLnBrk="1" hangingPunct="1">
              <a:lnSpc>
                <a:spcPct val="200000"/>
              </a:lnSpc>
              <a:spcBef>
                <a:spcPct val="0"/>
              </a:spcBef>
              <a:buClrTx/>
              <a:buFont typeface="Wingdings" pitchFamily="2" charset="2"/>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研究背景与意义</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latin typeface="微软雅黑" panose="020B0503020204020204" pitchFamily="34" charset="-122"/>
                <a:ea typeface="微软雅黑" panose="020B0503020204020204" pitchFamily="34" charset="-122"/>
              </a:rPr>
              <a:t>研究现状与挑战</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研究内容</a:t>
            </a:r>
            <a:endParaRPr lang="en-US" altLang="zh-CN" sz="3200" b="1" dirty="0">
              <a:solidFill>
                <a:srgbClr val="E6E6E6"/>
              </a:solidFill>
              <a:latin typeface="微软雅黑" panose="020B0503020204020204" pitchFamily="34" charset="-122"/>
              <a:ea typeface="微软雅黑" panose="020B0503020204020204" pitchFamily="34" charset="-122"/>
            </a:endParaRPr>
          </a:p>
          <a:p>
            <a:pPr>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总结与展望</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endParaRPr lang="en-US" altLang="zh-CN" sz="3200" b="1"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AutoNum type="ea1JpnChsDbPeriod"/>
            </a:pP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705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研究现状与挑战</a:t>
            </a:r>
          </a:p>
        </p:txBody>
      </p:sp>
      <p:sp>
        <p:nvSpPr>
          <p:cNvPr id="3" name="内容占位符 2">
            <a:extLst>
              <a:ext uri="{FF2B5EF4-FFF2-40B4-BE49-F238E27FC236}">
                <a16:creationId xmlns:a16="http://schemas.microsoft.com/office/drawing/2014/main" id="{ADFFC105-58AB-024C-A716-B3B9263A5D4D}"/>
              </a:ext>
            </a:extLst>
          </p:cNvPr>
          <p:cNvSpPr>
            <a:spLocks noGrp="1"/>
          </p:cNvSpPr>
          <p:nvPr>
            <p:ph idx="1"/>
          </p:nvPr>
        </p:nvSpPr>
        <p:spPr>
          <a:xfrm>
            <a:off x="741462" y="1306423"/>
            <a:ext cx="3395626" cy="2750854"/>
          </a:xfrm>
        </p:spPr>
        <p:txBody>
          <a:bodyPr/>
          <a:lstStyle/>
          <a:p>
            <a:r>
              <a:rPr kumimoji="1" lang="zh-CN" altLang="en-US" dirty="0"/>
              <a:t>集成电路版图特点</a:t>
            </a:r>
            <a:endParaRPr kumimoji="1" lang="en-US" altLang="zh-CN" dirty="0"/>
          </a:p>
          <a:p>
            <a:pPr lvl="1"/>
            <a:r>
              <a:rPr lang="zh-CN" altLang="en-US" dirty="0"/>
              <a:t>数据维度高</a:t>
            </a:r>
            <a:endParaRPr lang="en-US" altLang="zh-CN" dirty="0"/>
          </a:p>
          <a:p>
            <a:pPr lvl="1"/>
            <a:r>
              <a:rPr lang="zh-CN" altLang="en-US" dirty="0"/>
              <a:t>特征表达复杂</a:t>
            </a:r>
            <a:endParaRPr lang="en-US" altLang="zh-CN" dirty="0"/>
          </a:p>
          <a:p>
            <a:r>
              <a:rPr lang="zh-CN" altLang="en-US" dirty="0"/>
              <a:t>版图特征提取的动机</a:t>
            </a:r>
            <a:endParaRPr lang="en-US" altLang="zh-CN" dirty="0"/>
          </a:p>
          <a:p>
            <a:pPr lvl="1"/>
            <a:r>
              <a:rPr lang="zh-CN" altLang="en-US" dirty="0"/>
              <a:t>提高检测准确率</a:t>
            </a:r>
            <a:endParaRPr lang="en-US" altLang="zh-CN" dirty="0"/>
          </a:p>
          <a:p>
            <a:pPr lvl="1"/>
            <a:r>
              <a:rPr lang="zh-CN" altLang="en-US" dirty="0"/>
              <a:t>提升检测效率</a:t>
            </a:r>
            <a:endParaRPr lang="en-US" altLang="zh-CN" dirty="0"/>
          </a:p>
          <a:p>
            <a:pPr marL="1168744" lvl="3" indent="0">
              <a:buNone/>
            </a:pPr>
            <a:endParaRPr lang="en-US" altLang="zh-CN" dirty="0"/>
          </a:p>
          <a:p>
            <a:pPr lvl="3"/>
            <a:endParaRPr lang="en-US" altLang="zh-CN" dirty="0">
              <a:latin typeface="微软雅黑" panose="020B0503020204020204" pitchFamily="34" charset="-122"/>
              <a:ea typeface="微软雅黑" panose="020B0503020204020204" pitchFamily="34" charset="-122"/>
            </a:endParaRPr>
          </a:p>
          <a:p>
            <a:pPr lvl="2"/>
            <a:endParaRPr kumimoji="1" lang="en-US" altLang="zh-CN" dirty="0"/>
          </a:p>
          <a:p>
            <a:pPr lvl="2"/>
            <a:endParaRPr kumimoji="1" lang="en-US" altLang="zh-CN" dirty="0"/>
          </a:p>
          <a:p>
            <a:pPr lvl="2"/>
            <a:endParaRPr kumimoji="1" lang="en-US" altLang="zh-CN" dirty="0"/>
          </a:p>
          <a:p>
            <a:pPr lvl="2"/>
            <a:endParaRPr kumimoji="1" lang="en-US" altLang="zh-CN" dirty="0"/>
          </a:p>
          <a:p>
            <a:pPr lvl="2"/>
            <a:endParaRPr kumimoji="1" lang="en-US" altLang="zh-CN" dirty="0"/>
          </a:p>
          <a:p>
            <a:pPr marL="335041"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041" lvl="1" indent="0">
              <a:buNone/>
            </a:pPr>
            <a:endParaRPr lang="en-US" altLang="zh-CN" sz="1600" dirty="0">
              <a:latin typeface="微软雅黑" panose="020B0503020204020204" pitchFamily="34" charset="-122"/>
              <a:ea typeface="微软雅黑" panose="020B0503020204020204" pitchFamily="34" charset="-122"/>
            </a:endParaRPr>
          </a:p>
          <a:p>
            <a:pPr marL="335041" lvl="1" indent="0">
              <a:buNone/>
            </a:pPr>
            <a:r>
              <a:rPr lang="zh-CN" altLang="en-US" sz="1600" dirty="0"/>
              <a:t>    </a:t>
            </a:r>
            <a:endParaRPr kumimoji="1" lang="en-US" altLang="zh-CN" dirty="0"/>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p:txBody>
          <a:bodyPr/>
          <a:lstStyle/>
          <a:p>
            <a:pPr>
              <a:defRPr/>
            </a:pPr>
            <a:fld id="{F0548F07-C921-477C-93AE-EE81E7406299}" type="slidenum">
              <a:rPr lang="zh-CN" altLang="en-US" smtClean="0"/>
              <a:pPr>
                <a:defRPr/>
              </a:pPr>
              <a:t>6</a:t>
            </a:fld>
            <a:endParaRPr lang="en-US" altLang="zh-CN" dirty="0"/>
          </a:p>
        </p:txBody>
      </p:sp>
      <p:sp>
        <p:nvSpPr>
          <p:cNvPr id="7" name="内容占位符 2">
            <a:extLst>
              <a:ext uri="{FF2B5EF4-FFF2-40B4-BE49-F238E27FC236}">
                <a16:creationId xmlns:a16="http://schemas.microsoft.com/office/drawing/2014/main" id="{DCEA2280-F4C0-448A-8D87-A4B3264215C5}"/>
              </a:ext>
            </a:extLst>
          </p:cNvPr>
          <p:cNvSpPr txBox="1">
            <a:spLocks/>
          </p:cNvSpPr>
          <p:nvPr/>
        </p:nvSpPr>
        <p:spPr bwMode="auto">
          <a:xfrm>
            <a:off x="4484771" y="1306423"/>
            <a:ext cx="5315934" cy="231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92186" indent="-292186" algn="l" rtl="0" eaLnBrk="0" fontAlgn="base" hangingPunct="0">
              <a:lnSpc>
                <a:spcPct val="125000"/>
              </a:lnSpc>
              <a:spcBef>
                <a:spcPts val="383"/>
              </a:spcBef>
              <a:spcAft>
                <a:spcPts val="256"/>
              </a:spcAft>
              <a:buClr>
                <a:srgbClr val="C00000"/>
              </a:buClr>
              <a:buSzPct val="85000"/>
              <a:buFont typeface="Wingdings" pitchFamily="2" charset="2"/>
              <a:buChar char="p"/>
              <a:defRPr sz="2000" b="1">
                <a:solidFill>
                  <a:schemeClr val="tx1"/>
                </a:solidFill>
                <a:latin typeface="微软雅黑" panose="020B0503020204020204" pitchFamily="34" charset="-122"/>
                <a:ea typeface="微软雅黑" panose="020B0503020204020204" pitchFamily="34" charset="-122"/>
                <a:cs typeface="+mn-cs"/>
              </a:defRPr>
            </a:lvl1pPr>
            <a:lvl2pPr marL="631123" indent="-296082" algn="l" rtl="0" eaLnBrk="0" fontAlgn="base" hangingPunct="0">
              <a:spcBef>
                <a:spcPts val="511"/>
              </a:spcBef>
              <a:spcAft>
                <a:spcPts val="511"/>
              </a:spcAft>
              <a:buClr>
                <a:srgbClr val="C00000"/>
              </a:buClr>
              <a:buSzPct val="100000"/>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973955" indent="-194792" algn="l" rtl="0" eaLnBrk="0" fontAlgn="base" hangingPunct="0">
              <a:spcBef>
                <a:spcPct val="20000"/>
              </a:spcBef>
              <a:spcAft>
                <a:spcPct val="0"/>
              </a:spcAft>
              <a:buClr>
                <a:srgbClr val="C00000"/>
              </a:buClr>
              <a:buSzPct val="85000"/>
              <a:buFont typeface="Wingdings" pitchFamily="2" charset="2"/>
              <a:buChar char="n"/>
              <a:defRPr sz="1600" b="1">
                <a:solidFill>
                  <a:schemeClr val="tx1"/>
                </a:solidFill>
                <a:latin typeface="Microsoft YaHei" charset="-122"/>
                <a:ea typeface="Microsoft YaHei" charset="-122"/>
                <a:cs typeface="Microsoft YaHei" charset="-122"/>
              </a:defRPr>
            </a:lvl3pPr>
            <a:lvl4pPr marL="1363536" indent="-194792" algn="l" rtl="0" eaLnBrk="0" fontAlgn="base" hangingPunct="0">
              <a:spcBef>
                <a:spcPct val="20000"/>
              </a:spcBef>
              <a:spcAft>
                <a:spcPct val="0"/>
              </a:spcAft>
              <a:buClr>
                <a:schemeClr val="bg2"/>
              </a:buClr>
              <a:buFont typeface="Wingdings" pitchFamily="2" charset="2"/>
              <a:buChar char="§"/>
              <a:defRPr sz="1704">
                <a:solidFill>
                  <a:schemeClr val="tx1"/>
                </a:solidFill>
                <a:latin typeface="+mn-lt"/>
              </a:defRPr>
            </a:lvl4pPr>
            <a:lvl5pPr marL="1753118" indent="-194792" algn="l" rtl="0" eaLnBrk="0" fontAlgn="base" hangingPunct="0">
              <a:spcBef>
                <a:spcPct val="20000"/>
              </a:spcBef>
              <a:spcAft>
                <a:spcPct val="0"/>
              </a:spcAft>
              <a:buClr>
                <a:schemeClr val="tx2"/>
              </a:buClr>
              <a:buSzPct val="80000"/>
              <a:buFont typeface="Wingdings" pitchFamily="2" charset="2"/>
              <a:buChar char="§"/>
              <a:defRPr sz="1704">
                <a:solidFill>
                  <a:schemeClr val="tx1"/>
                </a:solidFill>
                <a:latin typeface="+mn-lt"/>
              </a:defRPr>
            </a:lvl5pPr>
            <a:lvl6pPr marL="2142700"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532282"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2921864"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311446"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kumimoji="1" lang="zh-CN" altLang="en-US" kern="0" dirty="0"/>
              <a:t>集成电路版图特征提取技术</a:t>
            </a:r>
            <a:endParaRPr kumimoji="1" lang="en-US" altLang="zh-CN" kern="0" dirty="0"/>
          </a:p>
          <a:p>
            <a:pPr lvl="1"/>
            <a:r>
              <a:rPr lang="zh-CN" altLang="en-US" kern="0" dirty="0"/>
              <a:t>局部密度提取技术</a:t>
            </a:r>
            <a:r>
              <a:rPr lang="da-DK" altLang="zh-CN" sz="1400" b="0" kern="0" dirty="0"/>
              <a:t>[H. Yang et al, 2017]</a:t>
            </a:r>
            <a:endParaRPr lang="en-US" altLang="zh-CN" sz="1400" b="0" kern="0" dirty="0"/>
          </a:p>
          <a:p>
            <a:pPr lvl="2"/>
            <a:r>
              <a:rPr lang="zh-CN" altLang="en-US" kern="0" dirty="0"/>
              <a:t>将版图片段转换为矢量特征表达</a:t>
            </a:r>
            <a:endParaRPr lang="en-US" altLang="zh-CN" kern="0" dirty="0"/>
          </a:p>
          <a:p>
            <a:pPr lvl="1"/>
            <a:r>
              <a:rPr lang="zh-CN" altLang="en-US" kern="0" dirty="0"/>
              <a:t>同心圆采样技术</a:t>
            </a:r>
            <a:r>
              <a:rPr lang="en-US" altLang="zh-CN" sz="1400" b="0" kern="0" dirty="0"/>
              <a:t>[B. Yu et al, 2015]</a:t>
            </a:r>
          </a:p>
          <a:p>
            <a:pPr lvl="2"/>
            <a:r>
              <a:rPr lang="zh-CN" altLang="en-US" kern="0" dirty="0"/>
              <a:t>以同心圆的方式从版图片段中采样特征</a:t>
            </a:r>
            <a:endParaRPr lang="en-US" altLang="zh-CN" kern="0" dirty="0"/>
          </a:p>
          <a:p>
            <a:pPr marL="1168744" lvl="3" indent="0">
              <a:buFont typeface="Wingdings" pitchFamily="2" charset="2"/>
              <a:buNone/>
            </a:pPr>
            <a:endParaRPr lang="en-US" altLang="zh-CN" kern="0" dirty="0"/>
          </a:p>
          <a:p>
            <a:pPr lvl="3"/>
            <a:endParaRPr lang="en-US" altLang="zh-CN" kern="0" dirty="0">
              <a:latin typeface="微软雅黑" panose="020B0503020204020204" pitchFamily="34" charset="-122"/>
              <a:ea typeface="微软雅黑" panose="020B0503020204020204" pitchFamily="34" charset="-122"/>
            </a:endParaRPr>
          </a:p>
          <a:p>
            <a:pPr lvl="2"/>
            <a:endParaRPr kumimoji="1" lang="en-US" altLang="zh-CN" kern="0" dirty="0"/>
          </a:p>
          <a:p>
            <a:pPr lvl="2"/>
            <a:endParaRPr kumimoji="1" lang="en-US" altLang="zh-CN" kern="0" dirty="0"/>
          </a:p>
          <a:p>
            <a:pPr lvl="2"/>
            <a:endParaRPr kumimoji="1" lang="en-US" altLang="zh-CN" kern="0" dirty="0"/>
          </a:p>
          <a:p>
            <a:pPr lvl="2"/>
            <a:endParaRPr kumimoji="1" lang="en-US" altLang="zh-CN" kern="0" dirty="0"/>
          </a:p>
          <a:p>
            <a:pPr lvl="2"/>
            <a:endParaRPr kumimoji="1" lang="en-US" altLang="zh-CN" kern="0" dirty="0"/>
          </a:p>
          <a:p>
            <a:pPr marL="335041" lvl="1" indent="0">
              <a:buFont typeface="Wingdings" panose="05000000000000000000" pitchFamily="2" charset="2"/>
              <a:buNone/>
            </a:pPr>
            <a:r>
              <a:rPr lang="zh-CN" altLang="en-US" sz="1600" kern="0" dirty="0"/>
              <a:t>    </a:t>
            </a:r>
            <a:endParaRPr lang="en-US" altLang="zh-CN" sz="1600" kern="0" dirty="0"/>
          </a:p>
          <a:p>
            <a:pPr marL="335041" lvl="1" indent="0">
              <a:buFont typeface="Wingdings" panose="05000000000000000000" pitchFamily="2" charset="2"/>
              <a:buNone/>
            </a:pPr>
            <a:endParaRPr lang="en-US" altLang="zh-CN" sz="1600" kern="0" dirty="0"/>
          </a:p>
          <a:p>
            <a:pPr marL="335041" lvl="1" indent="0">
              <a:buFont typeface="Wingdings" panose="05000000000000000000" pitchFamily="2" charset="2"/>
              <a:buNone/>
            </a:pPr>
            <a:r>
              <a:rPr lang="zh-CN" altLang="en-US" sz="1600" kern="0" dirty="0"/>
              <a:t>    </a:t>
            </a:r>
            <a:endParaRPr kumimoji="1" lang="en-US" altLang="zh-CN" kern="0" dirty="0"/>
          </a:p>
        </p:txBody>
      </p:sp>
      <p:grpSp>
        <p:nvGrpSpPr>
          <p:cNvPr id="6" name="组合 5">
            <a:extLst>
              <a:ext uri="{FF2B5EF4-FFF2-40B4-BE49-F238E27FC236}">
                <a16:creationId xmlns:a16="http://schemas.microsoft.com/office/drawing/2014/main" id="{8129E217-4956-4ACC-872E-79FCB5F83E80}"/>
              </a:ext>
            </a:extLst>
          </p:cNvPr>
          <p:cNvGrpSpPr/>
          <p:nvPr/>
        </p:nvGrpSpPr>
        <p:grpSpPr>
          <a:xfrm>
            <a:off x="741462" y="4097074"/>
            <a:ext cx="3395626" cy="2614604"/>
            <a:chOff x="4802620" y="1437708"/>
            <a:chExt cx="3395626" cy="2614604"/>
          </a:xfrm>
        </p:grpSpPr>
        <p:pic>
          <p:nvPicPr>
            <p:cNvPr id="8" name="图片 7">
              <a:extLst>
                <a:ext uri="{FF2B5EF4-FFF2-40B4-BE49-F238E27FC236}">
                  <a16:creationId xmlns:a16="http://schemas.microsoft.com/office/drawing/2014/main" id="{F2D34023-345D-4E5F-ADC0-3A3B413EC9B6}"/>
                </a:ext>
              </a:extLst>
            </p:cNvPr>
            <p:cNvPicPr>
              <a:picLocks noChangeAspect="1"/>
            </p:cNvPicPr>
            <p:nvPr/>
          </p:nvPicPr>
          <p:blipFill>
            <a:blip r:embed="rId3"/>
            <a:stretch>
              <a:fillRect/>
            </a:stretch>
          </p:blipFill>
          <p:spPr>
            <a:xfrm>
              <a:off x="4802620" y="1437708"/>
              <a:ext cx="3395626" cy="2236253"/>
            </a:xfrm>
            <a:prstGeom prst="rect">
              <a:avLst/>
            </a:prstGeom>
          </p:spPr>
        </p:pic>
        <p:sp>
          <p:nvSpPr>
            <p:cNvPr id="9" name="矩形 8">
              <a:extLst>
                <a:ext uri="{FF2B5EF4-FFF2-40B4-BE49-F238E27FC236}">
                  <a16:creationId xmlns:a16="http://schemas.microsoft.com/office/drawing/2014/main" id="{1080AA81-6A84-421B-9253-B1A2A38EA89F}"/>
                </a:ext>
              </a:extLst>
            </p:cNvPr>
            <p:cNvSpPr/>
            <p:nvPr/>
          </p:nvSpPr>
          <p:spPr>
            <a:xfrm>
              <a:off x="5006913" y="3713758"/>
              <a:ext cx="2987040"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局部密度提取技术</a:t>
              </a:r>
            </a:p>
          </p:txBody>
        </p:sp>
      </p:grpSp>
      <p:grpSp>
        <p:nvGrpSpPr>
          <p:cNvPr id="13" name="组合 12">
            <a:extLst>
              <a:ext uri="{FF2B5EF4-FFF2-40B4-BE49-F238E27FC236}">
                <a16:creationId xmlns:a16="http://schemas.microsoft.com/office/drawing/2014/main" id="{F79C4514-E735-452F-87B4-358289801A4F}"/>
              </a:ext>
            </a:extLst>
          </p:cNvPr>
          <p:cNvGrpSpPr/>
          <p:nvPr/>
        </p:nvGrpSpPr>
        <p:grpSpPr>
          <a:xfrm>
            <a:off x="4802620" y="4187852"/>
            <a:ext cx="3395626" cy="2523826"/>
            <a:chOff x="4802620" y="4187852"/>
            <a:chExt cx="3395626" cy="2523826"/>
          </a:xfrm>
        </p:grpSpPr>
        <p:pic>
          <p:nvPicPr>
            <p:cNvPr id="10" name="图片 9">
              <a:extLst>
                <a:ext uri="{FF2B5EF4-FFF2-40B4-BE49-F238E27FC236}">
                  <a16:creationId xmlns:a16="http://schemas.microsoft.com/office/drawing/2014/main" id="{718BB41F-76D3-47C4-B896-F6BA3E863E6E}"/>
                </a:ext>
              </a:extLst>
            </p:cNvPr>
            <p:cNvPicPr>
              <a:picLocks noChangeAspect="1"/>
            </p:cNvPicPr>
            <p:nvPr/>
          </p:nvPicPr>
          <p:blipFill>
            <a:blip r:embed="rId4"/>
            <a:stretch>
              <a:fillRect/>
            </a:stretch>
          </p:blipFill>
          <p:spPr>
            <a:xfrm>
              <a:off x="4802620" y="4187852"/>
              <a:ext cx="3395626" cy="2197700"/>
            </a:xfrm>
            <a:prstGeom prst="rect">
              <a:avLst/>
            </a:prstGeom>
          </p:spPr>
        </p:pic>
        <p:sp>
          <p:nvSpPr>
            <p:cNvPr id="12" name="矩形 11">
              <a:extLst>
                <a:ext uri="{FF2B5EF4-FFF2-40B4-BE49-F238E27FC236}">
                  <a16:creationId xmlns:a16="http://schemas.microsoft.com/office/drawing/2014/main" id="{836E67F0-6BFF-4A9B-9FE6-3987B7976021}"/>
                </a:ext>
              </a:extLst>
            </p:cNvPr>
            <p:cNvSpPr/>
            <p:nvPr/>
          </p:nvSpPr>
          <p:spPr>
            <a:xfrm>
              <a:off x="5006913" y="6373124"/>
              <a:ext cx="2987040"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同心圆采样技术</a:t>
              </a:r>
            </a:p>
          </p:txBody>
        </p:sp>
      </p:grpSp>
      <p:grpSp>
        <p:nvGrpSpPr>
          <p:cNvPr id="16" name="组合 15">
            <a:extLst>
              <a:ext uri="{FF2B5EF4-FFF2-40B4-BE49-F238E27FC236}">
                <a16:creationId xmlns:a16="http://schemas.microsoft.com/office/drawing/2014/main" id="{26DFF8D2-5ACC-4D67-915E-D72C00B4CD33}"/>
              </a:ext>
            </a:extLst>
          </p:cNvPr>
          <p:cNvGrpSpPr/>
          <p:nvPr/>
        </p:nvGrpSpPr>
        <p:grpSpPr>
          <a:xfrm>
            <a:off x="4484771" y="3361069"/>
            <a:ext cx="4352242" cy="727870"/>
            <a:chOff x="403888" y="5540377"/>
            <a:chExt cx="4352242" cy="727870"/>
          </a:xfrm>
        </p:grpSpPr>
        <p:sp>
          <p:nvSpPr>
            <p:cNvPr id="14" name="星形: 五角 13">
              <a:extLst>
                <a:ext uri="{FF2B5EF4-FFF2-40B4-BE49-F238E27FC236}">
                  <a16:creationId xmlns:a16="http://schemas.microsoft.com/office/drawing/2014/main" id="{A926A8F8-6617-4BEB-9974-613D5974C98F}"/>
                </a:ext>
              </a:extLst>
            </p:cNvPr>
            <p:cNvSpPr/>
            <p:nvPr/>
          </p:nvSpPr>
          <p:spPr>
            <a:xfrm>
              <a:off x="403888" y="5540377"/>
              <a:ext cx="541866" cy="423333"/>
            </a:xfrm>
            <a:prstGeom prst="star5">
              <a:avLst/>
            </a:prstGeom>
            <a:solidFill>
              <a:srgbClr val="FF0000"/>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002" tIns="46002" rIns="46002" bIns="46002" numCol="1" spcCol="1270" rtlCol="0" anchor="ctr" anchorCtr="0">
              <a:noAutofit/>
            </a:bodyPr>
            <a:lstStyle/>
            <a:p>
              <a:pPr algn="ctr" defTabSz="1025525">
                <a:lnSpc>
                  <a:spcPct val="90000"/>
                </a:lnSpc>
                <a:spcAft>
                  <a:spcPct val="35000"/>
                </a:spcAft>
              </a:pPr>
              <a:endParaRPr kumimoji="1" lang="zh-CN" altLang="en-US" sz="1400" b="1"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B7F3B862-9605-4986-B09D-F71284DDCB23}"/>
                </a:ext>
              </a:extLst>
            </p:cNvPr>
            <p:cNvSpPr txBox="1"/>
            <p:nvPr/>
          </p:nvSpPr>
          <p:spPr>
            <a:xfrm>
              <a:off x="878145" y="5621916"/>
              <a:ext cx="3877985" cy="646331"/>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缺点：特征提取时多边形图案周围的</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空间信息</a:t>
              </a:r>
              <a:r>
                <a:rPr lang="zh-CN" altLang="en-US" b="1" dirty="0">
                  <a:latin typeface="微软雅黑" panose="020B0503020204020204" pitchFamily="34" charset="-122"/>
                  <a:ea typeface="微软雅黑" panose="020B0503020204020204" pitchFamily="34" charset="-122"/>
                </a:rPr>
                <a:t>被忽略</a:t>
              </a:r>
            </a:p>
          </p:txBody>
        </p:sp>
      </p:grpSp>
    </p:spTree>
    <p:extLst>
      <p:ext uri="{BB962C8B-B14F-4D97-AF65-F5344CB8AC3E}">
        <p14:creationId xmlns:p14="http://schemas.microsoft.com/office/powerpoint/2010/main" val="177162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研究现状与挑战</a:t>
            </a:r>
          </a:p>
        </p:txBody>
      </p:sp>
      <p:sp>
        <p:nvSpPr>
          <p:cNvPr id="3" name="内容占位符 2">
            <a:extLst>
              <a:ext uri="{FF2B5EF4-FFF2-40B4-BE49-F238E27FC236}">
                <a16:creationId xmlns:a16="http://schemas.microsoft.com/office/drawing/2014/main" id="{ADFFC105-58AB-024C-A716-B3B9263A5D4D}"/>
              </a:ext>
            </a:extLst>
          </p:cNvPr>
          <p:cNvSpPr>
            <a:spLocks noGrp="1"/>
          </p:cNvSpPr>
          <p:nvPr>
            <p:ph idx="1"/>
          </p:nvPr>
        </p:nvSpPr>
        <p:spPr>
          <a:xfrm>
            <a:off x="464476" y="1537712"/>
            <a:ext cx="8215047" cy="1891288"/>
          </a:xfrm>
        </p:spPr>
        <p:txBody>
          <a:bodyPr/>
          <a:lstStyle/>
          <a:p>
            <a:r>
              <a:rPr kumimoji="1" lang="zh-CN" altLang="en-US" dirty="0"/>
              <a:t>主流的光刻热点检测技术</a:t>
            </a:r>
            <a:endParaRPr kumimoji="1" lang="en-US" altLang="zh-CN" dirty="0"/>
          </a:p>
          <a:p>
            <a:pPr lvl="1"/>
            <a:endParaRPr lang="en-US" altLang="zh-CN" dirty="0"/>
          </a:p>
          <a:p>
            <a:pPr marL="1168744" lvl="3" indent="0">
              <a:buNone/>
            </a:pPr>
            <a:endParaRPr lang="en-US" altLang="zh-CN" dirty="0"/>
          </a:p>
          <a:p>
            <a:pPr lvl="3"/>
            <a:endParaRPr lang="en-US" altLang="zh-CN" dirty="0">
              <a:latin typeface="微软雅黑" panose="020B0503020204020204" pitchFamily="34" charset="-122"/>
              <a:ea typeface="微软雅黑" panose="020B0503020204020204" pitchFamily="34" charset="-122"/>
            </a:endParaRPr>
          </a:p>
          <a:p>
            <a:pPr lvl="2"/>
            <a:endParaRPr kumimoji="1" lang="en-US" altLang="zh-CN" dirty="0"/>
          </a:p>
          <a:p>
            <a:pPr lvl="2"/>
            <a:endParaRPr kumimoji="1" lang="en-US" altLang="zh-CN" dirty="0"/>
          </a:p>
          <a:p>
            <a:pPr lvl="2"/>
            <a:endParaRPr kumimoji="1" lang="en-US" altLang="zh-CN" dirty="0"/>
          </a:p>
          <a:p>
            <a:pPr lvl="2"/>
            <a:endParaRPr kumimoji="1" lang="en-US" altLang="zh-CN" dirty="0"/>
          </a:p>
          <a:p>
            <a:pPr lvl="2"/>
            <a:endParaRPr kumimoji="1" lang="en-US" altLang="zh-CN" dirty="0"/>
          </a:p>
          <a:p>
            <a:pPr marL="335041"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041" lvl="1" indent="0">
              <a:buNone/>
            </a:pPr>
            <a:endParaRPr lang="en-US" altLang="zh-CN" sz="1600" dirty="0">
              <a:latin typeface="微软雅黑" panose="020B0503020204020204" pitchFamily="34" charset="-122"/>
              <a:ea typeface="微软雅黑" panose="020B0503020204020204" pitchFamily="34" charset="-122"/>
            </a:endParaRPr>
          </a:p>
          <a:p>
            <a:pPr marL="335041" lvl="1" indent="0">
              <a:buNone/>
            </a:pPr>
            <a:r>
              <a:rPr lang="zh-CN" altLang="en-US" sz="1600" dirty="0"/>
              <a:t>    </a:t>
            </a:r>
            <a:endParaRPr kumimoji="1" lang="en-US" altLang="zh-CN" dirty="0"/>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p:txBody>
          <a:bodyPr/>
          <a:lstStyle/>
          <a:p>
            <a:pPr>
              <a:defRPr/>
            </a:pPr>
            <a:fld id="{F0548F07-C921-477C-93AE-EE81E7406299}" type="slidenum">
              <a:rPr lang="zh-CN" altLang="en-US" smtClean="0"/>
              <a:pPr>
                <a:defRPr/>
              </a:pPr>
              <a:t>7</a:t>
            </a:fld>
            <a:endParaRPr lang="en-US" altLang="zh-CN" dirty="0"/>
          </a:p>
        </p:txBody>
      </p:sp>
      <p:sp>
        <p:nvSpPr>
          <p:cNvPr id="11" name="内容占位符 2">
            <a:extLst>
              <a:ext uri="{FF2B5EF4-FFF2-40B4-BE49-F238E27FC236}">
                <a16:creationId xmlns:a16="http://schemas.microsoft.com/office/drawing/2014/main" id="{4E6C5746-6B85-4488-B296-5FFAE082B37C}"/>
              </a:ext>
            </a:extLst>
          </p:cNvPr>
          <p:cNvSpPr txBox="1">
            <a:spLocks/>
          </p:cNvSpPr>
          <p:nvPr/>
        </p:nvSpPr>
        <p:spPr bwMode="auto">
          <a:xfrm>
            <a:off x="464476" y="4121463"/>
            <a:ext cx="3909897" cy="229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92186" indent="-292186" algn="l" rtl="0" eaLnBrk="0" fontAlgn="base" hangingPunct="0">
              <a:lnSpc>
                <a:spcPct val="125000"/>
              </a:lnSpc>
              <a:spcBef>
                <a:spcPts val="383"/>
              </a:spcBef>
              <a:spcAft>
                <a:spcPts val="256"/>
              </a:spcAft>
              <a:buClr>
                <a:srgbClr val="C00000"/>
              </a:buClr>
              <a:buSzPct val="85000"/>
              <a:buFont typeface="Wingdings" pitchFamily="2" charset="2"/>
              <a:buChar char="p"/>
              <a:defRPr sz="2000" b="1">
                <a:solidFill>
                  <a:schemeClr val="tx1"/>
                </a:solidFill>
                <a:latin typeface="微软雅黑" panose="020B0503020204020204" pitchFamily="34" charset="-122"/>
                <a:ea typeface="微软雅黑" panose="020B0503020204020204" pitchFamily="34" charset="-122"/>
                <a:cs typeface="+mn-cs"/>
              </a:defRPr>
            </a:lvl1pPr>
            <a:lvl2pPr marL="631123" indent="-296082" algn="l" rtl="0" eaLnBrk="0" fontAlgn="base" hangingPunct="0">
              <a:spcBef>
                <a:spcPts val="511"/>
              </a:spcBef>
              <a:spcAft>
                <a:spcPts val="511"/>
              </a:spcAft>
              <a:buClr>
                <a:srgbClr val="C00000"/>
              </a:buClr>
              <a:buSzPct val="100000"/>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973955" indent="-194792" algn="l" rtl="0" eaLnBrk="0" fontAlgn="base" hangingPunct="0">
              <a:spcBef>
                <a:spcPct val="20000"/>
              </a:spcBef>
              <a:spcAft>
                <a:spcPct val="0"/>
              </a:spcAft>
              <a:buClr>
                <a:srgbClr val="C00000"/>
              </a:buClr>
              <a:buSzPct val="85000"/>
              <a:buFont typeface="Wingdings" pitchFamily="2" charset="2"/>
              <a:buChar char="n"/>
              <a:defRPr sz="1600" b="1">
                <a:solidFill>
                  <a:schemeClr val="tx1"/>
                </a:solidFill>
                <a:latin typeface="Microsoft YaHei" charset="-122"/>
                <a:ea typeface="Microsoft YaHei" charset="-122"/>
                <a:cs typeface="Microsoft YaHei" charset="-122"/>
              </a:defRPr>
            </a:lvl3pPr>
            <a:lvl4pPr marL="1363536" indent="-194792" algn="l" rtl="0" eaLnBrk="0" fontAlgn="base" hangingPunct="0">
              <a:spcBef>
                <a:spcPct val="20000"/>
              </a:spcBef>
              <a:spcAft>
                <a:spcPct val="0"/>
              </a:spcAft>
              <a:buClr>
                <a:schemeClr val="bg2"/>
              </a:buClr>
              <a:buFont typeface="Wingdings" pitchFamily="2" charset="2"/>
              <a:buChar char="§"/>
              <a:defRPr sz="1704">
                <a:solidFill>
                  <a:schemeClr val="tx1"/>
                </a:solidFill>
                <a:latin typeface="+mn-lt"/>
              </a:defRPr>
            </a:lvl4pPr>
            <a:lvl5pPr marL="1753118" indent="-194792" algn="l" rtl="0" eaLnBrk="0" fontAlgn="base" hangingPunct="0">
              <a:spcBef>
                <a:spcPct val="20000"/>
              </a:spcBef>
              <a:spcAft>
                <a:spcPct val="0"/>
              </a:spcAft>
              <a:buClr>
                <a:schemeClr val="tx2"/>
              </a:buClr>
              <a:buSzPct val="80000"/>
              <a:buFont typeface="Wingdings" pitchFamily="2" charset="2"/>
              <a:buChar char="§"/>
              <a:defRPr sz="1704">
                <a:solidFill>
                  <a:schemeClr val="tx1"/>
                </a:solidFill>
                <a:latin typeface="+mn-lt"/>
              </a:defRPr>
            </a:lvl5pPr>
            <a:lvl6pPr marL="2142700"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532282"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2921864"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311446" indent="-194792"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r>
              <a:rPr kumimoji="1" lang="zh-CN" altLang="en-US" kern="0" dirty="0"/>
              <a:t>基于联邦学习的光刻热点检测</a:t>
            </a:r>
            <a:endParaRPr kumimoji="1" lang="en-US" altLang="zh-CN" kern="0" dirty="0"/>
          </a:p>
          <a:p>
            <a:pPr lvl="1"/>
            <a:r>
              <a:rPr lang="zh-CN" altLang="en-US" kern="0" dirty="0"/>
              <a:t>优点</a:t>
            </a:r>
            <a:endParaRPr lang="en-US" altLang="zh-CN" kern="0" dirty="0"/>
          </a:p>
          <a:p>
            <a:pPr lvl="2"/>
            <a:r>
              <a:rPr lang="zh-CN" altLang="en-US" kern="0" dirty="0"/>
              <a:t>打破“数据孤岛”，数据保留在本地进行训练</a:t>
            </a:r>
            <a:endParaRPr lang="en-US" altLang="zh-CN" kern="0" dirty="0"/>
          </a:p>
          <a:p>
            <a:pPr lvl="1"/>
            <a:r>
              <a:rPr lang="zh-CN" altLang="en-US" kern="0" dirty="0"/>
              <a:t>缺点</a:t>
            </a:r>
            <a:endParaRPr lang="en-US" altLang="zh-CN" kern="0" dirty="0"/>
          </a:p>
          <a:p>
            <a:pPr lvl="2"/>
            <a:r>
              <a:rPr kumimoji="1" lang="zh-CN" altLang="en-US" kern="0" dirty="0"/>
              <a:t>难以克服高度的数据异构性</a:t>
            </a:r>
            <a:endParaRPr kumimoji="1" lang="en-US" altLang="zh-CN" kern="0" dirty="0"/>
          </a:p>
        </p:txBody>
      </p:sp>
      <p:grpSp>
        <p:nvGrpSpPr>
          <p:cNvPr id="19" name="组合 18">
            <a:extLst>
              <a:ext uri="{FF2B5EF4-FFF2-40B4-BE49-F238E27FC236}">
                <a16:creationId xmlns:a16="http://schemas.microsoft.com/office/drawing/2014/main" id="{1CF0D1FD-E70A-429B-8D53-D196E9D3FE34}"/>
              </a:ext>
            </a:extLst>
          </p:cNvPr>
          <p:cNvGrpSpPr/>
          <p:nvPr/>
        </p:nvGrpSpPr>
        <p:grpSpPr>
          <a:xfrm>
            <a:off x="4706039" y="4121463"/>
            <a:ext cx="3617454" cy="2446991"/>
            <a:chOff x="731520" y="4440012"/>
            <a:chExt cx="3180574" cy="2337178"/>
          </a:xfrm>
        </p:grpSpPr>
        <p:sp>
          <p:nvSpPr>
            <p:cNvPr id="23" name="矩形 22">
              <a:extLst>
                <a:ext uri="{FF2B5EF4-FFF2-40B4-BE49-F238E27FC236}">
                  <a16:creationId xmlns:a16="http://schemas.microsoft.com/office/drawing/2014/main" id="{8E4FFA87-2345-46B1-A460-8291AC06DEA9}"/>
                </a:ext>
              </a:extLst>
            </p:cNvPr>
            <p:cNvSpPr/>
            <p:nvPr/>
          </p:nvSpPr>
          <p:spPr>
            <a:xfrm>
              <a:off x="892633" y="6453829"/>
              <a:ext cx="2858347" cy="323361"/>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基于联邦学习的光刻热点检测</a:t>
              </a:r>
            </a:p>
          </p:txBody>
        </p:sp>
        <p:pic>
          <p:nvPicPr>
            <p:cNvPr id="24" name="图片 23">
              <a:extLst>
                <a:ext uri="{FF2B5EF4-FFF2-40B4-BE49-F238E27FC236}">
                  <a16:creationId xmlns:a16="http://schemas.microsoft.com/office/drawing/2014/main" id="{0A23C66B-5E0A-49D1-BDB2-7F118FCCAB96}"/>
                </a:ext>
              </a:extLst>
            </p:cNvPr>
            <p:cNvPicPr>
              <a:picLocks noChangeAspect="1"/>
            </p:cNvPicPr>
            <p:nvPr/>
          </p:nvPicPr>
          <p:blipFill>
            <a:blip r:embed="rId3"/>
            <a:stretch>
              <a:fillRect/>
            </a:stretch>
          </p:blipFill>
          <p:spPr>
            <a:xfrm>
              <a:off x="731520" y="4440012"/>
              <a:ext cx="3180574" cy="1956214"/>
            </a:xfrm>
            <a:prstGeom prst="rect">
              <a:avLst/>
            </a:prstGeom>
          </p:spPr>
        </p:pic>
      </p:grpSp>
      <p:pic>
        <p:nvPicPr>
          <p:cNvPr id="6" name="图片 5">
            <a:extLst>
              <a:ext uri="{FF2B5EF4-FFF2-40B4-BE49-F238E27FC236}">
                <a16:creationId xmlns:a16="http://schemas.microsoft.com/office/drawing/2014/main" id="{3696C0E3-D469-65EB-0CA9-A59851FF3F0F}"/>
              </a:ext>
            </a:extLst>
          </p:cNvPr>
          <p:cNvPicPr>
            <a:picLocks noChangeAspect="1"/>
          </p:cNvPicPr>
          <p:nvPr/>
        </p:nvPicPr>
        <p:blipFill>
          <a:blip r:embed="rId4"/>
          <a:stretch>
            <a:fillRect/>
          </a:stretch>
        </p:blipFill>
        <p:spPr>
          <a:xfrm>
            <a:off x="770844" y="2076356"/>
            <a:ext cx="8252994" cy="1849809"/>
          </a:xfrm>
          <a:prstGeom prst="rect">
            <a:avLst/>
          </a:prstGeom>
        </p:spPr>
      </p:pic>
    </p:spTree>
    <p:extLst>
      <p:ext uri="{BB962C8B-B14F-4D97-AF65-F5344CB8AC3E}">
        <p14:creationId xmlns:p14="http://schemas.microsoft.com/office/powerpoint/2010/main" val="2024540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45B5E5D-A6F9-48DC-9BF5-1B7477DA2D4D}"/>
              </a:ext>
            </a:extLst>
          </p:cNvPr>
          <p:cNvSpPr/>
          <p:nvPr/>
        </p:nvSpPr>
        <p:spPr>
          <a:xfrm>
            <a:off x="1151335" y="6128532"/>
            <a:ext cx="2858347"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联邦学习架构遭受</a:t>
            </a:r>
            <a:r>
              <a:rPr lang="en-US" altLang="zh-CN" sz="1600" b="1" dirty="0">
                <a:latin typeface="微软雅黑" panose="020B0503020204020204" pitchFamily="34" charset="-122"/>
                <a:ea typeface="微软雅黑" panose="020B0503020204020204" pitchFamily="34" charset="-122"/>
              </a:rPr>
              <a:t>DLG</a:t>
            </a:r>
            <a:r>
              <a:rPr lang="zh-CN" altLang="en-US" sz="1600" b="1" dirty="0">
                <a:latin typeface="微软雅黑" panose="020B0503020204020204" pitchFamily="34" charset="-122"/>
                <a:ea typeface="微软雅黑" panose="020B0503020204020204" pitchFamily="34" charset="-122"/>
              </a:rPr>
              <a:t>攻击</a:t>
            </a:r>
          </a:p>
        </p:txBody>
      </p:sp>
      <p:sp>
        <p:nvSpPr>
          <p:cNvPr id="2" name="标题 1">
            <a:extLst>
              <a:ext uri="{FF2B5EF4-FFF2-40B4-BE49-F238E27FC236}">
                <a16:creationId xmlns:a16="http://schemas.microsoft.com/office/drawing/2014/main" id="{7546860E-9F3B-D746-A634-A3610F663D80}"/>
              </a:ext>
            </a:extLst>
          </p:cNvPr>
          <p:cNvSpPr>
            <a:spLocks noGrp="1"/>
          </p:cNvSpPr>
          <p:nvPr>
            <p:ph type="title"/>
          </p:nvPr>
        </p:nvSpPr>
        <p:spPr/>
        <p:txBody>
          <a:bodyPr/>
          <a:lstStyle/>
          <a:p>
            <a:r>
              <a:rPr kumimoji="1" lang="zh-CN" altLang="en-US" dirty="0"/>
              <a:t>研究现状与挑战</a:t>
            </a:r>
          </a:p>
        </p:txBody>
      </p:sp>
      <p:sp>
        <p:nvSpPr>
          <p:cNvPr id="3" name="内容占位符 2">
            <a:extLst>
              <a:ext uri="{FF2B5EF4-FFF2-40B4-BE49-F238E27FC236}">
                <a16:creationId xmlns:a16="http://schemas.microsoft.com/office/drawing/2014/main" id="{ADFFC105-58AB-024C-A716-B3B9263A5D4D}"/>
              </a:ext>
            </a:extLst>
          </p:cNvPr>
          <p:cNvSpPr>
            <a:spLocks noGrp="1"/>
          </p:cNvSpPr>
          <p:nvPr>
            <p:ph idx="1"/>
          </p:nvPr>
        </p:nvSpPr>
        <p:spPr>
          <a:xfrm>
            <a:off x="464477" y="1433204"/>
            <a:ext cx="6249832" cy="1978258"/>
          </a:xfrm>
        </p:spPr>
        <p:txBody>
          <a:bodyPr/>
          <a:lstStyle/>
          <a:p>
            <a:r>
              <a:rPr kumimoji="1" lang="zh-CN" altLang="en-US" dirty="0"/>
              <a:t>联邦学习架构下的隐私保护问题</a:t>
            </a:r>
            <a:endParaRPr kumimoji="1" lang="en-US" altLang="zh-CN" dirty="0"/>
          </a:p>
          <a:p>
            <a:pPr lvl="1"/>
            <a:r>
              <a:rPr lang="zh-CN" altLang="en-US" dirty="0"/>
              <a:t>来自梯度的泄露（</a:t>
            </a:r>
            <a:r>
              <a:rPr lang="en-US" altLang="zh-CN" dirty="0"/>
              <a:t>DLG</a:t>
            </a:r>
            <a:r>
              <a:rPr lang="zh-CN" altLang="en-US" dirty="0"/>
              <a:t>攻击</a:t>
            </a:r>
            <a:r>
              <a:rPr lang="en-US" altLang="zh-CN" dirty="0"/>
              <a:t>,</a:t>
            </a:r>
            <a:r>
              <a:rPr lang="da-DK" altLang="zh-CN" dirty="0"/>
              <a:t> </a:t>
            </a:r>
            <a:r>
              <a:rPr lang="da-DK" altLang="zh-CN" b="0" dirty="0"/>
              <a:t>Zhu L et al, 2019</a:t>
            </a:r>
            <a:r>
              <a:rPr lang="zh-CN" altLang="en-US" dirty="0"/>
              <a:t>）</a:t>
            </a:r>
            <a:endParaRPr lang="en-US" altLang="zh-CN" dirty="0"/>
          </a:p>
          <a:p>
            <a:pPr lvl="2"/>
            <a:r>
              <a:rPr lang="zh-CN" altLang="en-US" b="0" dirty="0"/>
              <a:t>联邦学习架构共享的梯度信息暴露隐私的训练数据</a:t>
            </a:r>
            <a:endParaRPr lang="en-US" altLang="zh-CN" b="0" dirty="0"/>
          </a:p>
          <a:p>
            <a:pPr lvl="2"/>
            <a:r>
              <a:rPr lang="zh-CN" altLang="en-US" b="0" dirty="0"/>
              <a:t>中心服务器能够窃取所有参与者的隐私数据</a:t>
            </a:r>
            <a:endParaRPr lang="en-US" altLang="zh-CN" b="0" dirty="0"/>
          </a:p>
          <a:p>
            <a:pPr lvl="2"/>
            <a:r>
              <a:rPr lang="zh-CN" altLang="en-US" b="0" dirty="0"/>
              <a:t>线条规则、背景简单的版图数据很容易被恢复出来</a:t>
            </a:r>
            <a:endParaRPr lang="en-US" altLang="zh-CN" b="0" dirty="0"/>
          </a:p>
          <a:p>
            <a:pPr marL="779163" lvl="2" indent="0">
              <a:buNone/>
            </a:pPr>
            <a:endParaRPr kumimoji="1" lang="en-US" altLang="zh-CN" dirty="0"/>
          </a:p>
          <a:p>
            <a:pPr lvl="2"/>
            <a:endParaRPr kumimoji="1" lang="en-US" altLang="zh-CN" dirty="0"/>
          </a:p>
          <a:p>
            <a:pPr lvl="2"/>
            <a:endParaRPr kumimoji="1" lang="en-US" altLang="zh-CN" dirty="0"/>
          </a:p>
          <a:p>
            <a:pPr marL="335041"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041" lvl="1" indent="0">
              <a:buNone/>
            </a:pPr>
            <a:endParaRPr lang="en-US" altLang="zh-CN" sz="1600" dirty="0">
              <a:latin typeface="微软雅黑" panose="020B0503020204020204" pitchFamily="34" charset="-122"/>
              <a:ea typeface="微软雅黑" panose="020B0503020204020204" pitchFamily="34" charset="-122"/>
            </a:endParaRPr>
          </a:p>
          <a:p>
            <a:pPr marL="335041" lvl="1" indent="0">
              <a:buNone/>
            </a:pPr>
            <a:r>
              <a:rPr lang="zh-CN" altLang="en-US" sz="1600" dirty="0"/>
              <a:t>    </a:t>
            </a:r>
            <a:endParaRPr kumimoji="1" lang="en-US" altLang="zh-CN" dirty="0"/>
          </a:p>
        </p:txBody>
      </p:sp>
      <p:sp>
        <p:nvSpPr>
          <p:cNvPr id="4" name="灯片编号占位符 3">
            <a:extLst>
              <a:ext uri="{FF2B5EF4-FFF2-40B4-BE49-F238E27FC236}">
                <a16:creationId xmlns:a16="http://schemas.microsoft.com/office/drawing/2014/main" id="{5A0E2966-E5AC-FD43-BA74-7721C1A0597E}"/>
              </a:ext>
            </a:extLst>
          </p:cNvPr>
          <p:cNvSpPr>
            <a:spLocks noGrp="1"/>
          </p:cNvSpPr>
          <p:nvPr>
            <p:ph type="sldNum" sz="quarter" idx="12"/>
          </p:nvPr>
        </p:nvSpPr>
        <p:spPr/>
        <p:txBody>
          <a:bodyPr/>
          <a:lstStyle/>
          <a:p>
            <a:pPr>
              <a:defRPr/>
            </a:pPr>
            <a:fld id="{F0548F07-C921-477C-93AE-EE81E7406299}" type="slidenum">
              <a:rPr lang="zh-CN" altLang="en-US" smtClean="0"/>
              <a:pPr>
                <a:defRPr/>
              </a:pPr>
              <a:t>8</a:t>
            </a:fld>
            <a:endParaRPr lang="en-US" altLang="zh-CN" dirty="0"/>
          </a:p>
        </p:txBody>
      </p:sp>
      <p:grpSp>
        <p:nvGrpSpPr>
          <p:cNvPr id="11" name="组合 10">
            <a:extLst>
              <a:ext uri="{FF2B5EF4-FFF2-40B4-BE49-F238E27FC236}">
                <a16:creationId xmlns:a16="http://schemas.microsoft.com/office/drawing/2014/main" id="{50CFC5E4-2B73-49ED-A88F-94BAD6746EE4}"/>
              </a:ext>
            </a:extLst>
          </p:cNvPr>
          <p:cNvGrpSpPr/>
          <p:nvPr/>
        </p:nvGrpSpPr>
        <p:grpSpPr>
          <a:xfrm>
            <a:off x="4629088" y="4211855"/>
            <a:ext cx="4170442" cy="1823876"/>
            <a:chOff x="4336494" y="4587451"/>
            <a:chExt cx="4170442" cy="1823876"/>
          </a:xfrm>
        </p:grpSpPr>
        <p:pic>
          <p:nvPicPr>
            <p:cNvPr id="7" name="图片 6">
              <a:extLst>
                <a:ext uri="{FF2B5EF4-FFF2-40B4-BE49-F238E27FC236}">
                  <a16:creationId xmlns:a16="http://schemas.microsoft.com/office/drawing/2014/main" id="{18D73CF4-8970-4B3C-9F26-70623486A186}"/>
                </a:ext>
              </a:extLst>
            </p:cNvPr>
            <p:cNvPicPr>
              <a:picLocks noChangeAspect="1"/>
            </p:cNvPicPr>
            <p:nvPr/>
          </p:nvPicPr>
          <p:blipFill>
            <a:blip r:embed="rId3"/>
            <a:stretch>
              <a:fillRect/>
            </a:stretch>
          </p:blipFill>
          <p:spPr>
            <a:xfrm>
              <a:off x="4336494" y="4587451"/>
              <a:ext cx="4170442" cy="1507775"/>
            </a:xfrm>
            <a:prstGeom prst="rect">
              <a:avLst/>
            </a:prstGeom>
          </p:spPr>
        </p:pic>
        <p:sp>
          <p:nvSpPr>
            <p:cNvPr id="10" name="矩形 9">
              <a:extLst>
                <a:ext uri="{FF2B5EF4-FFF2-40B4-BE49-F238E27FC236}">
                  <a16:creationId xmlns:a16="http://schemas.microsoft.com/office/drawing/2014/main" id="{82BB9693-68E6-42E8-84B2-D64DEA043535}"/>
                </a:ext>
              </a:extLst>
            </p:cNvPr>
            <p:cNvSpPr/>
            <p:nvPr/>
          </p:nvSpPr>
          <p:spPr>
            <a:xfrm>
              <a:off x="4992542" y="6072773"/>
              <a:ext cx="2858347"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DLG</a:t>
              </a:r>
              <a:r>
                <a:rPr lang="zh-CN" altLang="en-US" sz="1600" b="1" dirty="0">
                  <a:latin typeface="微软雅黑" panose="020B0503020204020204" pitchFamily="34" charset="-122"/>
                  <a:ea typeface="微软雅黑" panose="020B0503020204020204" pitchFamily="34" charset="-122"/>
                </a:rPr>
                <a:t>攻击下的数据恢复过程</a:t>
              </a:r>
            </a:p>
          </p:txBody>
        </p:sp>
      </p:grpSp>
      <p:pic>
        <p:nvPicPr>
          <p:cNvPr id="5" name="图片 4">
            <a:extLst>
              <a:ext uri="{FF2B5EF4-FFF2-40B4-BE49-F238E27FC236}">
                <a16:creationId xmlns:a16="http://schemas.microsoft.com/office/drawing/2014/main" id="{8EA991CD-79E1-A5D1-C947-68DB5CFD6327}"/>
              </a:ext>
            </a:extLst>
          </p:cNvPr>
          <p:cNvPicPr>
            <a:picLocks noChangeAspect="1"/>
          </p:cNvPicPr>
          <p:nvPr/>
        </p:nvPicPr>
        <p:blipFill>
          <a:blip r:embed="rId4"/>
          <a:stretch>
            <a:fillRect/>
          </a:stretch>
        </p:blipFill>
        <p:spPr>
          <a:xfrm>
            <a:off x="696442" y="3586442"/>
            <a:ext cx="3768132" cy="2542090"/>
          </a:xfrm>
          <a:prstGeom prst="rect">
            <a:avLst/>
          </a:prstGeom>
        </p:spPr>
      </p:pic>
    </p:spTree>
    <p:extLst>
      <p:ext uri="{BB962C8B-B14F-4D97-AF65-F5344CB8AC3E}">
        <p14:creationId xmlns:p14="http://schemas.microsoft.com/office/powerpoint/2010/main" val="112956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FDDE7-E428-4192-BADF-4B32F8436D88}"/>
              </a:ext>
            </a:extLst>
          </p:cNvPr>
          <p:cNvSpPr>
            <a:spLocks noGrp="1"/>
          </p:cNvSpPr>
          <p:nvPr>
            <p:ph type="title"/>
          </p:nvPr>
        </p:nvSpPr>
        <p:spPr/>
        <p:txBody>
          <a:bodyPr/>
          <a:lstStyle/>
          <a:p>
            <a:pPr algn="ctr"/>
            <a:r>
              <a:rPr lang="zh-CN" altLang="en-US" dirty="0"/>
              <a:t>主要内容</a:t>
            </a:r>
          </a:p>
        </p:txBody>
      </p:sp>
      <p:sp>
        <p:nvSpPr>
          <p:cNvPr id="4" name="灯片编号占位符 3">
            <a:extLst>
              <a:ext uri="{FF2B5EF4-FFF2-40B4-BE49-F238E27FC236}">
                <a16:creationId xmlns:a16="http://schemas.microsoft.com/office/drawing/2014/main" id="{58ED9CF5-D250-43C3-BF7B-D1ADD9AA1E9E}"/>
              </a:ext>
            </a:extLst>
          </p:cNvPr>
          <p:cNvSpPr>
            <a:spLocks noGrp="1"/>
          </p:cNvSpPr>
          <p:nvPr>
            <p:ph type="sldNum" sz="quarter" idx="12"/>
          </p:nvPr>
        </p:nvSpPr>
        <p:spPr/>
        <p:txBody>
          <a:bodyPr/>
          <a:lstStyle/>
          <a:p>
            <a:pPr>
              <a:defRPr/>
            </a:pPr>
            <a:fld id="{F0548F07-C921-477C-93AE-EE81E7406299}" type="slidenum">
              <a:rPr lang="zh-CN" altLang="en-US" smtClean="0"/>
              <a:pPr>
                <a:defRPr/>
              </a:pPr>
              <a:t>9</a:t>
            </a:fld>
            <a:endParaRPr lang="en-US" altLang="zh-CN" dirty="0"/>
          </a:p>
        </p:txBody>
      </p:sp>
      <p:sp>
        <p:nvSpPr>
          <p:cNvPr id="7" name="内容占位符 2">
            <a:extLst>
              <a:ext uri="{FF2B5EF4-FFF2-40B4-BE49-F238E27FC236}">
                <a16:creationId xmlns:a16="http://schemas.microsoft.com/office/drawing/2014/main" id="{869486EC-1912-4523-B7F3-732F9EE1A2E2}"/>
              </a:ext>
            </a:extLst>
          </p:cNvPr>
          <p:cNvSpPr txBox="1">
            <a:spLocks noChangeArrowheads="1"/>
          </p:cNvSpPr>
          <p:nvPr/>
        </p:nvSpPr>
        <p:spPr bwMode="auto">
          <a:xfrm>
            <a:off x="2360574" y="1556543"/>
            <a:ext cx="49546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itchFamily="2" charset="2"/>
              <a:buChar char="p"/>
              <a:defRPr sz="2800">
                <a:solidFill>
                  <a:schemeClr val="tx1"/>
                </a:solidFill>
                <a:latin typeface="Arial" panose="020B0604020202020204" pitchFamily="34" charset="0"/>
              </a:defRPr>
            </a:lvl1pPr>
            <a:lvl2pPr marL="742950" indent="-285750">
              <a:spcBef>
                <a:spcPct val="20000"/>
              </a:spcBef>
              <a:buClr>
                <a:schemeClr val="tx1"/>
              </a:buClr>
              <a:buSzPct val="100000"/>
              <a:buFont typeface="Wingdings" pitchFamily="2" charset="2"/>
              <a:buChar char="w"/>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Arial" panose="020B0604020202020204" pitchFamily="34" charset="0"/>
              </a:defRPr>
            </a:lvl9pPr>
          </a:lstStyle>
          <a:p>
            <a:pPr eaLnBrk="1" hangingPunct="1">
              <a:lnSpc>
                <a:spcPct val="200000"/>
              </a:lnSpc>
              <a:spcBef>
                <a:spcPct val="0"/>
              </a:spcBef>
              <a:buClrTx/>
              <a:buFont typeface="Wingdings" pitchFamily="2" charset="2"/>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研究背景与意义</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研究现状与挑战</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latin typeface="微软雅黑" panose="020B0503020204020204" pitchFamily="34" charset="-122"/>
                <a:ea typeface="微软雅黑" panose="020B0503020204020204" pitchFamily="34" charset="-122"/>
              </a:rPr>
              <a:t>研究内容</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总结与展望</a:t>
            </a:r>
            <a:endParaRPr lang="en-US" altLang="zh-CN" sz="3200" b="1"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AutoNum type="ea1JpnChsDbPeriod"/>
            </a:pP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275949"/>
      </p:ext>
    </p:extLst>
  </p:cSld>
  <p:clrMapOvr>
    <a:masterClrMapping/>
  </p:clrMapOvr>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w="19050">
          <a:solidFill>
            <a:srgbClr val="FFC000"/>
          </a:solidFill>
        </a:ln>
      </a:spPr>
      <a:bodyPr spcFirstLastPara="0" vert="horz" wrap="square" lIns="46002" tIns="46002" rIns="46002" bIns="46002" numCol="1" spcCol="1270" rtlCol="0" anchor="ctr" anchorCtr="0">
        <a:noAutofit/>
      </a:bodyPr>
      <a:lstStyle>
        <a:defPPr algn="ctr" defTabSz="1025525">
          <a:lnSpc>
            <a:spcPct val="90000"/>
          </a:lnSpc>
          <a:spcAft>
            <a:spcPct val="35000"/>
          </a:spcAft>
          <a:defRPr kumimoji="1" sz="1400" b="1" dirty="0">
            <a:latin typeface="微软雅黑" panose="020B0503020204020204" pitchFamily="34" charset="-122"/>
            <a:ea typeface="微软雅黑" panose="020B0503020204020204" pitchFamily="34" charset="-122"/>
          </a:defRPr>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lnDef>
      <a:spPr>
        <a:ln w="44450">
          <a:solidFill>
            <a:srgbClr val="3333CC"/>
          </a:solidFill>
          <a:headEnd type="none" w="lg" len="lg"/>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180339</TotalTime>
  <Words>2212</Words>
  <Application>Microsoft Office PowerPoint</Application>
  <PresentationFormat>全屏显示(4:3)</PresentationFormat>
  <Paragraphs>280</Paragraphs>
  <Slides>20</Slides>
  <Notes>18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4" baseType="lpstr">
      <vt:lpstr>CMMI8</vt:lpstr>
      <vt:lpstr>CMR8</vt:lpstr>
      <vt:lpstr>CMSY10</vt:lpstr>
      <vt:lpstr>等线</vt:lpstr>
      <vt:lpstr>仿宋</vt:lpstr>
      <vt:lpstr>宋体</vt:lpstr>
      <vt:lpstr>微软雅黑</vt:lpstr>
      <vt:lpstr>微软雅黑</vt:lpstr>
      <vt:lpstr>Arial</vt:lpstr>
      <vt:lpstr>Cambria Math</vt:lpstr>
      <vt:lpstr>Times New Roman</vt:lpstr>
      <vt:lpstr>Wingdings</vt:lpstr>
      <vt:lpstr>Presentation</vt:lpstr>
      <vt:lpstr>AxMath</vt:lpstr>
      <vt:lpstr>主要内容</vt:lpstr>
      <vt:lpstr>主要内容</vt:lpstr>
      <vt:lpstr>研究背景与意义</vt:lpstr>
      <vt:lpstr>研究背景与意义</vt:lpstr>
      <vt:lpstr>主要内容</vt:lpstr>
      <vt:lpstr>研究现状与挑战</vt:lpstr>
      <vt:lpstr>研究现状与挑战</vt:lpstr>
      <vt:lpstr>研究现状与挑战</vt:lpstr>
      <vt:lpstr>主要内容</vt:lpstr>
      <vt:lpstr>研究内容一</vt:lpstr>
      <vt:lpstr>研究内容一</vt:lpstr>
      <vt:lpstr>研究内容二</vt:lpstr>
      <vt:lpstr>研究内容二</vt:lpstr>
      <vt:lpstr>研究内容二</vt:lpstr>
      <vt:lpstr>研究内容二</vt:lpstr>
      <vt:lpstr>研究内容二</vt:lpstr>
      <vt:lpstr>研究内容三</vt:lpstr>
      <vt:lpstr>研究内容三</vt:lpstr>
      <vt:lpstr>主要参考文献</vt:lpstr>
      <vt:lpstr>算法收敛性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可再生能源控制</dc:title>
  <dc:creator>Shibo</dc:creator>
  <cp:lastModifiedBy>linxuezhong</cp:lastModifiedBy>
  <cp:revision>8946</cp:revision>
  <cp:lastPrinted>2012-04-07T07:41:41Z</cp:lastPrinted>
  <dcterms:created xsi:type="dcterms:W3CDTF">2012-03-19T12:03:10Z</dcterms:created>
  <dcterms:modified xsi:type="dcterms:W3CDTF">2024-07-04T08:31:38Z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