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4572000" cy="5184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 学忠" initials="林" lastIdx="1" clrIdx="0">
    <p:extLst>
      <p:ext uri="{19B8F6BF-5375-455C-9EA6-DF929625EA0E}">
        <p15:presenceInfo xmlns:p15="http://schemas.microsoft.com/office/powerpoint/2012/main" userId="021df36384a3fe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8" autoAdjust="0"/>
    <p:restoredTop sz="94660"/>
  </p:normalViewPr>
  <p:slideViewPr>
    <p:cSldViewPr snapToGrid="0">
      <p:cViewPr>
        <p:scale>
          <a:sx n="100" d="100"/>
          <a:sy n="100" d="100"/>
        </p:scale>
        <p:origin x="18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&#26700;&#38754;\&#30740;&#31350;&#29983;&#36164;&#26009;\&#24464;&#37329;&#26126;&#32769;&#24072;\&#25991;&#29486;&#38405;&#35835;\7&#12289;&#26412;&#31185;&#27605;&#19994;&#35770;&#25991;\1&#12289;&#30805;&#22763;&#27605;&#19994;&#35770;&#25991;&#65288;&#26410;&#20837;&#26381;&#21153;&#22120;&#65289;\&#30011;&#22270;\&#35770;&#25991;&#37324;&#38754;&#30340;&#22270;\&#31532;&#22235;&#31456;\&#23454;&#39564;1&#26609;&#24418;&#22270;_&#21516;&#27493;&#21644;&#24322;&#27493;&#30340;&#25968;&#25454;&#23454;&#39564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&#26700;&#38754;\&#30740;&#31350;&#29983;&#36164;&#26009;\&#24464;&#37329;&#26126;&#32769;&#24072;\&#25991;&#29486;&#38405;&#35835;\7&#12289;&#26412;&#31185;&#27605;&#19994;&#35770;&#25991;\1&#12289;&#30805;&#22763;&#27605;&#19994;&#35770;&#25991;&#65288;&#26410;&#20837;&#26381;&#21153;&#22120;&#65289;\&#30011;&#22270;\&#35770;&#25991;&#37324;&#38754;&#30340;&#22270;\&#31532;&#19977;&#31456;\8&#12289;&#23454;&#39564;1&#30340;&#22270;&#36164;&#28304;\&#23454;&#39564;1&#26609;&#24418;&#22270;_&#21516;&#27493;&#21644;&#24322;&#27493;&#30340;&#25968;&#25454;&#23454;&#3956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3307337296355664"/>
          <c:y val="8.3333333333333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Sheet1!$W$53</c:f>
              <c:strCache>
                <c:ptCount val="1"/>
                <c:pt idx="0">
                  <c:v>HFL-LA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Sheet1!$X$52:$Y$52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Sheet1!$X$53:$Y$53</c:f>
              <c:numCache>
                <c:formatCode>General</c:formatCode>
                <c:ptCount val="2"/>
                <c:pt idx="0">
                  <c:v>0.97</c:v>
                </c:pt>
                <c:pt idx="1">
                  <c:v>0.96499999999999997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03-4052-998D-EC47236EF741}"/>
            </c:ext>
          </c:extLst>
        </c:ser>
        <c:ser>
          <c:idx val="1"/>
          <c:order val="1"/>
          <c:tx>
            <c:strRef>
              <c:f>Sheet1!$W$54</c:f>
              <c:strCache>
                <c:ptCount val="1"/>
                <c:pt idx="0">
                  <c:v>FedAvg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Sheet1!$X$52:$Y$52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Sheet1!$X$54:$Y$54</c:f>
              <c:numCache>
                <c:formatCode>General</c:formatCode>
                <c:ptCount val="2"/>
                <c:pt idx="0">
                  <c:v>0.91100000000000003</c:v>
                </c:pt>
                <c:pt idx="1">
                  <c:v>0.91300000000000003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03-4052-998D-EC47236EF741}"/>
            </c:ext>
          </c:extLst>
        </c:ser>
        <c:ser>
          <c:idx val="2"/>
          <c:order val="2"/>
          <c:tx>
            <c:strRef>
              <c:f>Sheet1!$W$55</c:f>
              <c:strCache>
                <c:ptCount val="1"/>
                <c:pt idx="0">
                  <c:v>FedProx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Sheet1!$X$52:$Y$52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Sheet1!$X$55:$Y$55</c:f>
              <c:numCache>
                <c:formatCode>General</c:formatCode>
                <c:ptCount val="2"/>
                <c:pt idx="0">
                  <c:v>0.88800000000000001</c:v>
                </c:pt>
                <c:pt idx="1">
                  <c:v>0.88700000000000001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03-4052-998D-EC47236EF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3631040"/>
        <c:axId val="1863629792"/>
      </c:barChart>
      <c:catAx>
        <c:axId val="186363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863629792"/>
        <c:crosses val="autoZero"/>
        <c:auto val="1"/>
        <c:lblAlgn val="ctr"/>
        <c:lblOffset val="100"/>
        <c:noMultiLvlLbl val="0"/>
      </c:catAx>
      <c:valAx>
        <c:axId val="1863629792"/>
        <c:scaling>
          <c:orientation val="minMax"/>
          <c:max val="1.0049999999999999"/>
          <c:min val="0.8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863631040"/>
        <c:crosses val="autoZero"/>
        <c:crossBetween val="between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25161198600175"/>
          <c:y val="0.88483741615631384"/>
          <c:w val="0.58578871391076115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2709363364463165"/>
          <c:y val="2.9793655705700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9849309881040992E-2"/>
          <c:y val="0.12556705520980183"/>
          <c:w val="0.87974715225273459"/>
          <c:h val="0.66102992584442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Sheet1!$W$36</c:f>
              <c:strCache>
                <c:ptCount val="1"/>
                <c:pt idx="0">
                  <c:v>HFL-LA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Sheet1!$X$35:$Y$35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Sheet1!$X$36:$Y$36</c:f>
              <c:numCache>
                <c:formatCode>General</c:formatCode>
                <c:ptCount val="2"/>
                <c:pt idx="0">
                  <c:v>0.97899999999999998</c:v>
                </c:pt>
                <c:pt idx="1">
                  <c:v>0.96799999999999997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0D-4EDF-8FBA-CD2D7B2D7B66}"/>
            </c:ext>
          </c:extLst>
        </c:ser>
        <c:ser>
          <c:idx val="1"/>
          <c:order val="1"/>
          <c:tx>
            <c:strRef>
              <c:f>Sheet1!$W$37</c:f>
              <c:strCache>
                <c:ptCount val="1"/>
                <c:pt idx="0">
                  <c:v>FedAvg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Sheet1!$X$35:$Y$35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Sheet1!$X$37:$Y$37</c:f>
              <c:numCache>
                <c:formatCode>General</c:formatCode>
                <c:ptCount val="2"/>
                <c:pt idx="0">
                  <c:v>0.90100000000000002</c:v>
                </c:pt>
                <c:pt idx="1">
                  <c:v>0.91400000000000003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0D-4EDF-8FBA-CD2D7B2D7B66}"/>
            </c:ext>
          </c:extLst>
        </c:ser>
        <c:ser>
          <c:idx val="2"/>
          <c:order val="2"/>
          <c:tx>
            <c:strRef>
              <c:f>Sheet1!$W$38</c:f>
              <c:strCache>
                <c:ptCount val="1"/>
                <c:pt idx="0">
                  <c:v>FedProx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Sheet1!$X$35:$Y$35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Sheet1!$X$38:$Y$38</c:f>
              <c:numCache>
                <c:formatCode>General</c:formatCode>
                <c:ptCount val="2"/>
                <c:pt idx="0">
                  <c:v>0.88</c:v>
                </c:pt>
                <c:pt idx="1">
                  <c:v>0.89800000000000002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0D-4EDF-8FBA-CD2D7B2D7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8034912"/>
        <c:axId val="1608033664"/>
      </c:barChart>
      <c:catAx>
        <c:axId val="160803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3664"/>
        <c:crosses val="autoZero"/>
        <c:auto val="1"/>
        <c:lblAlgn val="ctr"/>
        <c:lblOffset val="100"/>
        <c:noMultiLvlLbl val="0"/>
      </c:catAx>
      <c:valAx>
        <c:axId val="1608033664"/>
        <c:scaling>
          <c:orientation val="minMax"/>
          <c:max val="1.0049999999999999"/>
          <c:min val="0.8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4912"/>
        <c:crosses val="autoZero"/>
        <c:crossBetween val="between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334945319335083"/>
          <c:y val="0.86631889763779524"/>
          <c:w val="0.58856649168853892"/>
          <c:h val="0.119792213473315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-5400000" spcFirstLastPara="1" vertOverflow="ellipsis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5.2846249257633426E-4"/>
          <c:y val="0.25949082037261684"/>
        </c:manualLayout>
      </c:layout>
      <c:overlay val="0"/>
      <c:spPr>
        <a:noFill/>
        <a:ln>
          <a:noFill/>
        </a:ln>
        <a:effectLst/>
      </c:spPr>
      <c:txPr>
        <a:bodyPr rot="-5400000" spcFirstLastPara="1" vertOverflow="ellipsis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328137912352871"/>
          <c:y val="4.5689166108405302E-2"/>
          <c:w val="0.84650836346965408"/>
          <c:h val="0.74246837524820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Sheet1!$W$36</c:f>
              <c:strCache>
                <c:ptCount val="1"/>
                <c:pt idx="0">
                  <c:v>HFL-LA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Sheet1!$X$35:$Y$35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Sheet1!$X$36:$Y$36</c:f>
              <c:numCache>
                <c:formatCode>General</c:formatCode>
                <c:ptCount val="2"/>
                <c:pt idx="0">
                  <c:v>0.97899999999999998</c:v>
                </c:pt>
                <c:pt idx="1">
                  <c:v>0.96799999999999997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5-4604-9553-8CF433E3563D}"/>
            </c:ext>
          </c:extLst>
        </c:ser>
        <c:ser>
          <c:idx val="1"/>
          <c:order val="1"/>
          <c:tx>
            <c:strRef>
              <c:f>Sheet1!$W$37</c:f>
              <c:strCache>
                <c:ptCount val="1"/>
                <c:pt idx="0">
                  <c:v>FedMD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Sheet1!$X$35:$Y$35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Sheet1!$X$37:$Y$37</c:f>
              <c:numCache>
                <c:formatCode>General</c:formatCode>
                <c:ptCount val="2"/>
                <c:pt idx="0">
                  <c:v>0.96399999999999997</c:v>
                </c:pt>
                <c:pt idx="1">
                  <c:v>0.89200000000000002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55-4604-9553-8CF433E3563D}"/>
            </c:ext>
          </c:extLst>
        </c:ser>
        <c:ser>
          <c:idx val="2"/>
          <c:order val="2"/>
          <c:tx>
            <c:strRef>
              <c:f>Sheet1!$W$38</c:f>
              <c:strCache>
                <c:ptCount val="1"/>
                <c:pt idx="0">
                  <c:v>FedAvg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Sheet1!$X$35:$Y$35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Sheet1!$X$38:$Y$38</c:f>
              <c:numCache>
                <c:formatCode>General</c:formatCode>
                <c:ptCount val="2"/>
                <c:pt idx="0">
                  <c:v>0.90100000000000002</c:v>
                </c:pt>
                <c:pt idx="1">
                  <c:v>0.91400000000000003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5-4604-9553-8CF433E3563D}"/>
            </c:ext>
          </c:extLst>
        </c:ser>
        <c:ser>
          <c:idx val="3"/>
          <c:order val="3"/>
          <c:tx>
            <c:strRef>
              <c:f>Sheet1!$W$39</c:f>
              <c:strCache>
                <c:ptCount val="1"/>
                <c:pt idx="0">
                  <c:v>FedProx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Sheet1!$X$35:$Y$35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Sheet1!$X$39:$Y$39</c:f>
              <c:numCache>
                <c:formatCode>General</c:formatCode>
                <c:ptCount val="2"/>
                <c:pt idx="0">
                  <c:v>0.88100000000000001</c:v>
                </c:pt>
                <c:pt idx="1">
                  <c:v>0.89800000000000002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55-4604-9553-8CF433E35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8034912"/>
        <c:axId val="1608033664"/>
      </c:barChart>
      <c:catAx>
        <c:axId val="160803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3664"/>
        <c:crosses val="autoZero"/>
        <c:auto val="1"/>
        <c:lblAlgn val="ctr"/>
        <c:lblOffset val="100"/>
        <c:noMultiLvlLbl val="0"/>
      </c:catAx>
      <c:valAx>
        <c:axId val="1608033664"/>
        <c:scaling>
          <c:orientation val="minMax"/>
          <c:max val="1.0049999999999999"/>
          <c:min val="0.8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4912"/>
        <c:crosses val="autoZero"/>
        <c:crossBetween val="between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334945319335083"/>
          <c:y val="0.86631889763779524"/>
          <c:w val="0.5996614175924575"/>
          <c:h val="8.0450503401441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-5400000" spcFirstLastPara="1" vertOverflow="ellipsis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1.25E-3"/>
          <c:y val="0.2576396519411866"/>
        </c:manualLayout>
      </c:layout>
      <c:overlay val="0"/>
      <c:spPr>
        <a:noFill/>
        <a:ln>
          <a:noFill/>
        </a:ln>
        <a:effectLst/>
      </c:spPr>
      <c:txPr>
        <a:bodyPr rot="-5400000" spcFirstLastPara="1" vertOverflow="ellipsis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363188976377953"/>
          <c:y val="3.6327375347223349E-2"/>
          <c:w val="0.84581255468066496"/>
          <c:h val="0.745947385446255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Sheet1!$W$53</c:f>
              <c:strCache>
                <c:ptCount val="1"/>
                <c:pt idx="0">
                  <c:v>HFL-LA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Sheet1!$X$52:$Y$52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Sheet1!$X$53:$Y$53</c:f>
              <c:numCache>
                <c:formatCode>General</c:formatCode>
                <c:ptCount val="2"/>
                <c:pt idx="0">
                  <c:v>0.97099999999999997</c:v>
                </c:pt>
                <c:pt idx="1">
                  <c:v>0.96499999999999997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8-4108-99E9-8AE343843149}"/>
            </c:ext>
          </c:extLst>
        </c:ser>
        <c:ser>
          <c:idx val="1"/>
          <c:order val="1"/>
          <c:tx>
            <c:strRef>
              <c:f>Sheet1!$W$54</c:f>
              <c:strCache>
                <c:ptCount val="1"/>
                <c:pt idx="0">
                  <c:v>FedMD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Sheet1!$X$52:$Y$52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Sheet1!$X$54:$Y$54</c:f>
              <c:numCache>
                <c:formatCode>General</c:formatCode>
                <c:ptCount val="2"/>
                <c:pt idx="0">
                  <c:v>0.94899999999999995</c:v>
                </c:pt>
                <c:pt idx="1">
                  <c:v>0.85499999999999998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C8-4108-99E9-8AE343843149}"/>
            </c:ext>
          </c:extLst>
        </c:ser>
        <c:ser>
          <c:idx val="2"/>
          <c:order val="2"/>
          <c:tx>
            <c:strRef>
              <c:f>Sheet1!$W$55</c:f>
              <c:strCache>
                <c:ptCount val="1"/>
                <c:pt idx="0">
                  <c:v>FedAvg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Sheet1!$X$52:$Y$52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Sheet1!$X$55:$Y$55</c:f>
              <c:numCache>
                <c:formatCode>General</c:formatCode>
                <c:ptCount val="2"/>
                <c:pt idx="0">
                  <c:v>0.91100000000000003</c:v>
                </c:pt>
                <c:pt idx="1">
                  <c:v>0.91300000000000003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C8-4108-99E9-8AE343843149}"/>
            </c:ext>
          </c:extLst>
        </c:ser>
        <c:ser>
          <c:idx val="3"/>
          <c:order val="3"/>
          <c:tx>
            <c:strRef>
              <c:f>Sheet1!$W$56</c:f>
              <c:strCache>
                <c:ptCount val="1"/>
                <c:pt idx="0">
                  <c:v>FedProx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Sheet1!$X$52:$Y$52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Sheet1!$X$56:$Y$56</c:f>
              <c:numCache>
                <c:formatCode>General</c:formatCode>
                <c:ptCount val="2"/>
                <c:pt idx="0">
                  <c:v>0.88800000000000001</c:v>
                </c:pt>
                <c:pt idx="1">
                  <c:v>0.88700000000000001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C8-4108-99E9-8AE3438431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3631040"/>
        <c:axId val="1863629792"/>
      </c:barChart>
      <c:catAx>
        <c:axId val="186363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863629792"/>
        <c:crosses val="autoZero"/>
        <c:auto val="1"/>
        <c:lblAlgn val="ctr"/>
        <c:lblOffset val="100"/>
        <c:noMultiLvlLbl val="0"/>
      </c:catAx>
      <c:valAx>
        <c:axId val="1863629792"/>
        <c:scaling>
          <c:orientation val="minMax"/>
          <c:max val="1.0049999999999999"/>
          <c:min val="0.8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863631040"/>
        <c:crosses val="autoZero"/>
        <c:crossBetween val="between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25161198600175"/>
          <c:y val="0.88483741615631384"/>
          <c:w val="0.60136636045494318"/>
          <c:h val="7.51252960012329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48527"/>
            <a:ext cx="3886200" cy="180507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723207"/>
            <a:ext cx="3429000" cy="1251787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6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76041"/>
            <a:ext cx="985838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76041"/>
            <a:ext cx="2900363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0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292595"/>
            <a:ext cx="3943350" cy="215672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469720"/>
            <a:ext cx="3943350" cy="113416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380206"/>
            <a:ext cx="19431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380206"/>
            <a:ext cx="19431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76042"/>
            <a:ext cx="394335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270990"/>
            <a:ext cx="1934170" cy="62289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893883"/>
            <a:ext cx="193417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270990"/>
            <a:ext cx="1943696" cy="62289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893883"/>
            <a:ext cx="1943696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0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45652"/>
            <a:ext cx="1474589" cy="1209781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46513"/>
            <a:ext cx="2314575" cy="368455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555433"/>
            <a:ext cx="1474589" cy="2881631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45652"/>
            <a:ext cx="1474589" cy="1209781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46513"/>
            <a:ext cx="2314575" cy="3684551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555433"/>
            <a:ext cx="1474589" cy="2881631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1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76042"/>
            <a:ext cx="394335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380206"/>
            <a:ext cx="394335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805520"/>
            <a:ext cx="10287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805520"/>
            <a:ext cx="154305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805520"/>
            <a:ext cx="10287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2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7BFF633-8630-4D24-A95E-9A7898A53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463071"/>
              </p:ext>
            </p:extLst>
          </p:nvPr>
        </p:nvGraphicFramePr>
        <p:xfrm>
          <a:off x="-97605" y="2399015"/>
          <a:ext cx="46772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DE3C52F-C6D9-4BDB-BBFE-3C54E0DAB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91461"/>
              </p:ext>
            </p:extLst>
          </p:nvPr>
        </p:nvGraphicFramePr>
        <p:xfrm>
          <a:off x="-7620" y="-117551"/>
          <a:ext cx="4587240" cy="261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F455451-359C-4B18-938A-10F098C1DE64}"/>
              </a:ext>
            </a:extLst>
          </p:cNvPr>
          <p:cNvSpPr txBox="1"/>
          <p:nvPr/>
        </p:nvSpPr>
        <p:spPr>
          <a:xfrm>
            <a:off x="723481" y="2322895"/>
            <a:ext cx="3511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Accuracy on ICCAD and Industry with 4 clients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0D8FA5-B40E-4EBB-8A09-F740E7457BC1}"/>
              </a:ext>
            </a:extLst>
          </p:cNvPr>
          <p:cNvSpPr txBox="1"/>
          <p:nvPr/>
        </p:nvSpPr>
        <p:spPr>
          <a:xfrm>
            <a:off x="723481" y="4950750"/>
            <a:ext cx="3436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Accuracy on ICCAD and Industry with 10 clients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5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9D5E46A2-E1BE-4CD9-8025-3E24D12AF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146759"/>
              </p:ext>
            </p:extLst>
          </p:nvPr>
        </p:nvGraphicFramePr>
        <p:xfrm>
          <a:off x="-15177" y="-96282"/>
          <a:ext cx="4584999" cy="2651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F455451-359C-4B18-938A-10F098C1DE64}"/>
              </a:ext>
            </a:extLst>
          </p:cNvPr>
          <p:cNvSpPr txBox="1"/>
          <p:nvPr/>
        </p:nvSpPr>
        <p:spPr>
          <a:xfrm>
            <a:off x="528961" y="2335095"/>
            <a:ext cx="3511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4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个客户端异步更新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0D8FA5-B40E-4EBB-8A09-F740E7457BC1}"/>
              </a:ext>
            </a:extLst>
          </p:cNvPr>
          <p:cNvSpPr txBox="1"/>
          <p:nvPr/>
        </p:nvSpPr>
        <p:spPr>
          <a:xfrm>
            <a:off x="566642" y="5157805"/>
            <a:ext cx="3436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10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个客户端异步更新</a:t>
            </a: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E7BFF633-8630-4D24-A95E-9A7898A53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356652"/>
              </p:ext>
            </p:extLst>
          </p:nvPr>
        </p:nvGraphicFramePr>
        <p:xfrm>
          <a:off x="-7434" y="2597264"/>
          <a:ext cx="4572000" cy="2711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727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42</Words>
  <Application>Microsoft Office PowerPoint</Application>
  <PresentationFormat>自定义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学忠</dc:creator>
  <cp:lastModifiedBy>林 学忠</cp:lastModifiedBy>
  <cp:revision>9</cp:revision>
  <dcterms:created xsi:type="dcterms:W3CDTF">2021-05-26T07:15:25Z</dcterms:created>
  <dcterms:modified xsi:type="dcterms:W3CDTF">2022-11-10T01:49:52Z</dcterms:modified>
</cp:coreProperties>
</file>