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8" r:id="rId3"/>
  </p:sldIdLst>
  <p:sldSz cx="58785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60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&#26700;&#38754;\&#30740;&#31350;&#29983;&#36164;&#26009;\&#24464;&#37329;&#26126;&#32769;&#24072;\&#25991;&#29486;&#38405;&#35835;\7&#12289;&#26412;&#31185;&#27605;&#19994;&#35770;&#25991;\1&#12289;&#30805;&#22763;&#27605;&#19994;&#35770;&#25991;&#65288;&#26410;&#20837;&#26381;&#21153;&#22120;&#65289;\&#30011;&#22270;\&#35770;&#25991;&#37324;&#38754;&#30340;&#22270;\&#31532;&#19977;&#31456;\9&#12289;&#23454;&#39564;2&#30340;&#22270;&#36164;&#28304;\&#24322;&#27493;(4,10clients)&#25968;&#25454;&#23454;&#39564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&#26700;&#38754;\&#30740;&#31350;&#29983;&#36164;&#26009;\&#24464;&#37329;&#26126;&#32769;&#24072;\&#25991;&#29486;&#38405;&#35835;\7&#12289;&#26412;&#31185;&#27605;&#19994;&#35770;&#25991;\1&#12289;&#30805;&#22763;&#27605;&#19994;&#35770;&#25991;&#65288;&#26410;&#20837;&#26381;&#21153;&#22120;&#65289;\&#30011;&#22270;\&#35770;&#25991;&#37324;&#38754;&#30340;&#22270;\&#31532;&#19977;&#31456;\9&#12289;&#23454;&#39564;2&#30340;&#22270;&#36164;&#28304;\&#21516;&#27493;(4,10clients)&#25968;&#25454;&#23454;&#39564;&#3492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&#26700;&#38754;\&#30740;&#31350;&#29983;&#36164;&#26009;\&#24464;&#37329;&#26126;&#32769;&#24072;\&#25991;&#29486;&#38405;&#35835;\7&#12289;&#26412;&#31185;&#27605;&#19994;&#35770;&#25991;\&#20889;&#25991;&#31456;_&#24635;&#30340;&#36164;&#28304;\&#30011;&#22270;\&#20010;&#24615;&#21270;&#23618;&#30340;&#36873;&#25321;&#30340;&#23454;&#39564;&#22270;\&#21516;&#27493;(4,10clients)&#25968;&#25454;&#23454;&#39564;&#34920;%20-%20&#21103;&#26412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&#26700;&#38754;\&#30740;&#31350;&#29983;&#36164;&#26009;\&#24464;&#37329;&#26126;&#32769;&#24072;\&#25991;&#29486;&#38405;&#35835;\7&#12289;&#26412;&#31185;&#27605;&#19994;&#35770;&#25991;\&#20889;&#25991;&#31456;_&#24635;&#30340;&#36164;&#28304;\&#30011;&#22270;\&#20010;&#24615;&#21270;&#23618;&#30340;&#36873;&#25321;&#30340;&#23454;&#39564;&#22270;\&#24322;&#27493;(4,10clients)&#25968;&#25454;&#23454;&#39564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-5400000" spcFirstLastPara="1" vertOverflow="ellipsis" wrap="square" anchor="ctr" anchorCtr="1"/>
          <a:lstStyle/>
          <a:p>
            <a:pPr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1.1936568679104368E-3"/>
          <c:y val="0.32434185241193636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lang="zh-CN"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14466280299981"/>
          <c:y val="0.12556705520980199"/>
          <c:w val="0.86245164387420981"/>
          <c:h val="0.6610299258444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Sheet1!$D$6:$G$6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0.96799999999999997</c:v>
                </c:pt>
                <c:pt idx="2">
                  <c:v>0.97299999999999998</c:v>
                </c:pt>
                <c:pt idx="3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C-4507-A222-8731C9C805FA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Sheet1!$D$7:$G$7</c:f>
              <c:numCache>
                <c:formatCode>General</c:formatCode>
                <c:ptCount val="4"/>
                <c:pt idx="0">
                  <c:v>0.97399999999999998</c:v>
                </c:pt>
                <c:pt idx="1">
                  <c:v>0.96499999999999997</c:v>
                </c:pt>
                <c:pt idx="2">
                  <c:v>0.96799999999999997</c:v>
                </c:pt>
                <c:pt idx="3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BC-4507-A222-8731C9C805FA}"/>
            </c:ext>
          </c:extLst>
        </c:ser>
        <c:ser>
          <c:idx val="2"/>
          <c:order val="2"/>
          <c:tx>
            <c:strRef>
              <c:f>Sheet1!$C$8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Sheet1!$D$8:$G$8</c:f>
              <c:numCache>
                <c:formatCode>General</c:formatCode>
                <c:ptCount val="4"/>
                <c:pt idx="0">
                  <c:v>0.96599999999999997</c:v>
                </c:pt>
                <c:pt idx="1">
                  <c:v>0.96199999999999997</c:v>
                </c:pt>
                <c:pt idx="2">
                  <c:v>0.95299999999999996</c:v>
                </c:pt>
                <c:pt idx="3">
                  <c:v>0.95199999999999996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BC-4507-A222-8731C9C80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34912"/>
        <c:axId val="1608033664"/>
      </c:barChart>
      <c:catAx>
        <c:axId val="16080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3664"/>
        <c:crosses val="autoZero"/>
        <c:auto val="1"/>
        <c:lblAlgn val="ctr"/>
        <c:lblOffset val="100"/>
        <c:noMultiLvlLbl val="0"/>
      </c:catAx>
      <c:valAx>
        <c:axId val="1608033664"/>
        <c:scaling>
          <c:orientation val="minMax"/>
          <c:max val="1.0049999999999999"/>
          <c:min val="0.9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4912"/>
        <c:crosses val="autoZero"/>
        <c:crossBetween val="between"/>
        <c:majorUnit val="0.0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-5400000" spcFirstLastPara="1" vertOverflow="ellipsis" wrap="square" anchor="ctr" anchorCtr="1"/>
          <a:lstStyle/>
          <a:p>
            <a:pPr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1.4533926758060164E-3"/>
          <c:y val="0.32056397369704454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lang="zh-CN"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9736380121644"/>
          <c:y val="0.12556705520980199"/>
          <c:w val="0.86462284349480456"/>
          <c:h val="0.6610299258444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Sheet1!$D$6:$G$6</c:f>
              <c:numCache>
                <c:formatCode>General</c:formatCode>
                <c:ptCount val="4"/>
                <c:pt idx="0">
                  <c:v>0.98499999999999999</c:v>
                </c:pt>
                <c:pt idx="1">
                  <c:v>0.98299999999999998</c:v>
                </c:pt>
                <c:pt idx="2">
                  <c:v>0.97699999999999998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8F-4461-BD04-9A1C883D0C78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Sheet1!$D$7:$G$7</c:f>
              <c:numCache>
                <c:formatCode>General</c:formatCode>
                <c:ptCount val="4"/>
                <c:pt idx="0">
                  <c:v>0.97699999999999998</c:v>
                </c:pt>
                <c:pt idx="1">
                  <c:v>0.96899999999999997</c:v>
                </c:pt>
                <c:pt idx="2">
                  <c:v>0.97399999999999998</c:v>
                </c:pt>
                <c:pt idx="3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8F-4461-BD04-9A1C883D0C78}"/>
            </c:ext>
          </c:extLst>
        </c:ser>
        <c:ser>
          <c:idx val="2"/>
          <c:order val="2"/>
          <c:tx>
            <c:strRef>
              <c:f>Sheet1!$C$8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Sheet1!$D$8:$G$8</c:f>
              <c:numCache>
                <c:formatCode>General</c:formatCode>
                <c:ptCount val="4"/>
                <c:pt idx="0">
                  <c:v>0.95499999999999996</c:v>
                </c:pt>
                <c:pt idx="1">
                  <c:v>0.96399999999999997</c:v>
                </c:pt>
                <c:pt idx="2">
                  <c:v>0.94799999999999995</c:v>
                </c:pt>
                <c:pt idx="3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8F-4461-BD04-9A1C883D0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34912"/>
        <c:axId val="1608033664"/>
      </c:barChart>
      <c:catAx>
        <c:axId val="16080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3664"/>
        <c:crosses val="autoZero"/>
        <c:auto val="1"/>
        <c:lblAlgn val="ctr"/>
        <c:lblOffset val="100"/>
        <c:noMultiLvlLbl val="0"/>
      </c:catAx>
      <c:valAx>
        <c:axId val="1608033664"/>
        <c:scaling>
          <c:orientation val="minMax"/>
          <c:max val="1.0049999999999999"/>
          <c:min val="0.9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4912"/>
        <c:crosses val="autoZero"/>
        <c:crossBetween val="between"/>
        <c:majorUnit val="0.0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709353494992203"/>
          <c:y val="1.038560136314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849309881041006E-2"/>
          <c:y val="0.12556705520980199"/>
          <c:w val="0.87974715225273503"/>
          <c:h val="0.6610299258444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Sheet1!$D$6:$G$6</c:f>
              <c:numCache>
                <c:formatCode>General</c:formatCode>
                <c:ptCount val="4"/>
                <c:pt idx="0">
                  <c:v>0.98499999999999999</c:v>
                </c:pt>
                <c:pt idx="1">
                  <c:v>0.98299999999999998</c:v>
                </c:pt>
                <c:pt idx="2">
                  <c:v>0.97699999999999998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6-4388-B618-E120A0EA7C78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Sheet1!$D$7:$G$7</c:f>
              <c:numCache>
                <c:formatCode>General</c:formatCode>
                <c:ptCount val="4"/>
                <c:pt idx="0">
                  <c:v>0.97699999999999998</c:v>
                </c:pt>
                <c:pt idx="1">
                  <c:v>0.96899999999999997</c:v>
                </c:pt>
                <c:pt idx="2">
                  <c:v>0.97399999999999998</c:v>
                </c:pt>
                <c:pt idx="3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6-4388-B618-E120A0EA7C78}"/>
            </c:ext>
          </c:extLst>
        </c:ser>
        <c:ser>
          <c:idx val="2"/>
          <c:order val="2"/>
          <c:tx>
            <c:strRef>
              <c:f>Sheet1!$C$8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Sheet1!$D$8:$G$8</c:f>
              <c:numCache>
                <c:formatCode>General</c:formatCode>
                <c:ptCount val="4"/>
                <c:pt idx="0">
                  <c:v>0.95499999999999996</c:v>
                </c:pt>
                <c:pt idx="1">
                  <c:v>0.96399999999999997</c:v>
                </c:pt>
                <c:pt idx="2">
                  <c:v>0.94799999999999995</c:v>
                </c:pt>
                <c:pt idx="3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46-4388-B618-E120A0EA7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34912"/>
        <c:axId val="1608033664"/>
      </c:barChart>
      <c:catAx>
        <c:axId val="16080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3664"/>
        <c:crosses val="autoZero"/>
        <c:auto val="1"/>
        <c:lblAlgn val="ctr"/>
        <c:lblOffset val="100"/>
        <c:noMultiLvlLbl val="0"/>
      </c:catAx>
      <c:valAx>
        <c:axId val="1608033664"/>
        <c:scaling>
          <c:orientation val="minMax"/>
          <c:max val="1.0049999999999999"/>
          <c:min val="0.9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4912"/>
        <c:crosses val="autoZero"/>
        <c:crossBetween val="between"/>
        <c:majorUnit val="0.0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709353494992203"/>
          <c:y val="1.038560136314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849309881041006E-2"/>
          <c:y val="0.12556705520980199"/>
          <c:w val="0.87974715225273503"/>
          <c:h val="0.6610299258444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Sheet1!$D$6:$G$6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0.96799999999999997</c:v>
                </c:pt>
                <c:pt idx="2">
                  <c:v>0.97299999999999998</c:v>
                </c:pt>
                <c:pt idx="3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3-40F3-A19C-06D0692C07EA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Sheet1!$D$7:$G$7</c:f>
              <c:numCache>
                <c:formatCode>General</c:formatCode>
                <c:ptCount val="4"/>
                <c:pt idx="0">
                  <c:v>0.97399999999999998</c:v>
                </c:pt>
                <c:pt idx="1">
                  <c:v>0.96499999999999997</c:v>
                </c:pt>
                <c:pt idx="2">
                  <c:v>0.96799999999999997</c:v>
                </c:pt>
                <c:pt idx="3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23-40F3-A19C-06D0692C07EA}"/>
            </c:ext>
          </c:extLst>
        </c:ser>
        <c:ser>
          <c:idx val="2"/>
          <c:order val="2"/>
          <c:tx>
            <c:strRef>
              <c:f>Sheet1!$C$8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Sheet1!$D$5:$G$5</c:f>
              <c:strCache>
                <c:ptCount val="4"/>
                <c:pt idx="0">
                  <c:v>ICCAD(4 clients)</c:v>
                </c:pt>
                <c:pt idx="1">
                  <c:v>Industry(4 clients)</c:v>
                </c:pt>
                <c:pt idx="2">
                  <c:v>ICCAD(10 clients)</c:v>
                </c:pt>
                <c:pt idx="3">
                  <c:v>Industry(10 clients)</c:v>
                </c:pt>
              </c:strCache>
            </c:strRef>
          </c:cat>
          <c:val>
            <c:numRef>
              <c:f>Sheet1!$D$8:$G$8</c:f>
              <c:numCache>
                <c:formatCode>General</c:formatCode>
                <c:ptCount val="4"/>
                <c:pt idx="0">
                  <c:v>0.96599999999999997</c:v>
                </c:pt>
                <c:pt idx="1">
                  <c:v>0.96199999999999997</c:v>
                </c:pt>
                <c:pt idx="2">
                  <c:v>0.95299999999999996</c:v>
                </c:pt>
                <c:pt idx="3">
                  <c:v>0.95199999999999996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23-40F3-A19C-06D0692C0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34912"/>
        <c:axId val="1608033664"/>
      </c:barChart>
      <c:catAx>
        <c:axId val="16080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3664"/>
        <c:crosses val="autoZero"/>
        <c:auto val="1"/>
        <c:lblAlgn val="ctr"/>
        <c:lblOffset val="100"/>
        <c:noMultiLvlLbl val="0"/>
      </c:catAx>
      <c:valAx>
        <c:axId val="1608033664"/>
        <c:scaling>
          <c:orientation val="minMax"/>
          <c:max val="1.0049999999999999"/>
          <c:min val="0.9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4912"/>
        <c:crosses val="autoZero"/>
        <c:crossBetween val="between"/>
        <c:majorUnit val="0.0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889" y="883861"/>
            <a:ext cx="4996736" cy="1880235"/>
          </a:xfrm>
        </p:spPr>
        <p:txBody>
          <a:bodyPr anchor="b"/>
          <a:lstStyle>
            <a:lvl1pPr algn="ctr"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814" y="2836605"/>
            <a:ext cx="4408885" cy="1303913"/>
          </a:xfrm>
        </p:spPr>
        <p:txBody>
          <a:bodyPr/>
          <a:lstStyle>
            <a:lvl1pPr marL="0" indent="0" algn="ctr">
              <a:buNone/>
              <a:defRPr sz="1543"/>
            </a:lvl1pPr>
            <a:lvl2pPr marL="293934" indent="0" algn="ctr">
              <a:buNone/>
              <a:defRPr sz="1286"/>
            </a:lvl2pPr>
            <a:lvl3pPr marL="587868" indent="0" algn="ctr">
              <a:buNone/>
              <a:defRPr sz="1157"/>
            </a:lvl3pPr>
            <a:lvl4pPr marL="881802" indent="0" algn="ctr">
              <a:buNone/>
              <a:defRPr sz="1029"/>
            </a:lvl4pPr>
            <a:lvl5pPr marL="1175736" indent="0" algn="ctr">
              <a:buNone/>
              <a:defRPr sz="1029"/>
            </a:lvl5pPr>
            <a:lvl6pPr marL="1469669" indent="0" algn="ctr">
              <a:buNone/>
              <a:defRPr sz="1029"/>
            </a:lvl6pPr>
            <a:lvl7pPr marL="1763603" indent="0" algn="ctr">
              <a:buNone/>
              <a:defRPr sz="1029"/>
            </a:lvl7pPr>
            <a:lvl8pPr marL="2057537" indent="0" algn="ctr">
              <a:buNone/>
              <a:defRPr sz="1029"/>
            </a:lvl8pPr>
            <a:lvl9pPr marL="2351471" indent="0" algn="ctr">
              <a:buNone/>
              <a:defRPr sz="102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3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06811" y="287536"/>
            <a:ext cx="126755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148" y="287536"/>
            <a:ext cx="372918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87" y="1346420"/>
            <a:ext cx="5070217" cy="2246530"/>
          </a:xfrm>
        </p:spPr>
        <p:txBody>
          <a:bodyPr anchor="b"/>
          <a:lstStyle>
            <a:lvl1pPr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087" y="3614203"/>
            <a:ext cx="5070217" cy="1181397"/>
          </a:xfrm>
        </p:spPr>
        <p:txBody>
          <a:bodyPr/>
          <a:lstStyle>
            <a:lvl1pPr marL="0" indent="0">
              <a:buNone/>
              <a:defRPr sz="1543">
                <a:solidFill>
                  <a:schemeClr val="tx1"/>
                </a:solidFill>
              </a:defRPr>
            </a:lvl1pPr>
            <a:lvl2pPr marL="29393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58786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3pPr>
            <a:lvl4pPr marL="881802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4pPr>
            <a:lvl5pPr marL="1175736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5pPr>
            <a:lvl6pPr marL="1469669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6pPr>
            <a:lvl7pPr marL="176360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7pPr>
            <a:lvl8pPr marL="2057537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8pPr>
            <a:lvl9pPr marL="2351471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148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997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287537"/>
            <a:ext cx="507021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14" y="1323916"/>
            <a:ext cx="2486886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14" y="1972747"/>
            <a:ext cx="248688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5997" y="1323916"/>
            <a:ext cx="2499134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5997" y="1972747"/>
            <a:ext cx="249913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134" y="777598"/>
            <a:ext cx="2975997" cy="3837980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99134" y="777598"/>
            <a:ext cx="2975997" cy="3837980"/>
          </a:xfrm>
        </p:spPr>
        <p:txBody>
          <a:bodyPr anchor="t"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4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148" y="287537"/>
            <a:ext cx="507021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148" y="1437680"/>
            <a:ext cx="507021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148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2F8-97A2-449A-88D5-02196198049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258" y="5005627"/>
            <a:ext cx="198399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1700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7868" rtl="0" eaLnBrk="1" latinLnBrk="0" hangingPunct="1">
        <a:lnSpc>
          <a:spcPct val="90000"/>
        </a:lnSpc>
        <a:spcBef>
          <a:spcPct val="0"/>
        </a:spcBef>
        <a:buNone/>
        <a:defRPr sz="28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967" indent="-146967" algn="l" defTabSz="587868" rtl="0" eaLnBrk="1" latinLnBrk="0" hangingPunct="1">
        <a:lnSpc>
          <a:spcPct val="90000"/>
        </a:lnSpc>
        <a:spcBef>
          <a:spcPts val="64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0901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34835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9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322702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616636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910570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204504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498438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.wmf"/><Relationship Id="rId3" Type="http://schemas.openxmlformats.org/officeDocument/2006/relationships/chart" Target="../charts/chart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6.bin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314032"/>
              </p:ext>
            </p:extLst>
          </p:nvPr>
        </p:nvGraphicFramePr>
        <p:xfrm>
          <a:off x="271" y="2353587"/>
          <a:ext cx="5877971" cy="264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199859"/>
              </p:ext>
            </p:extLst>
          </p:nvPr>
        </p:nvGraphicFramePr>
        <p:xfrm>
          <a:off x="271" y="-103408"/>
          <a:ext cx="5877971" cy="2579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662C608-981F-43FA-AA70-6D18502D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56B818-C2BA-4EEA-88F9-DB45DC5D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6C931A-4633-4261-8834-053CE6AF5722}"/>
              </a:ext>
            </a:extLst>
          </p:cNvPr>
          <p:cNvGrpSpPr/>
          <p:nvPr/>
        </p:nvGrpSpPr>
        <p:grpSpPr>
          <a:xfrm>
            <a:off x="1456268" y="2159824"/>
            <a:ext cx="3171499" cy="203715"/>
            <a:chOff x="4828853" y="4511423"/>
            <a:chExt cx="3167385" cy="20345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68FBBAB-7B3D-4BC4-AFC8-EDDEF8E8B4E5}"/>
                </a:ext>
              </a:extLst>
            </p:cNvPr>
            <p:cNvGrpSpPr/>
            <p:nvPr/>
          </p:nvGrpSpPr>
          <p:grpSpPr>
            <a:xfrm>
              <a:off x="4828853" y="4511423"/>
              <a:ext cx="671831" cy="203200"/>
              <a:chOff x="4046219" y="4460875"/>
              <a:chExt cx="671831" cy="2032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03978-9940-409E-A84A-168E2925C27A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6" dirty="0"/>
              </a:p>
            </p:txBody>
          </p:sp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1B47A7FF-F50B-4B5C-ADC0-C7C26CBEC1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1638" y="4460875"/>
              <a:ext cx="50641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679680" imgH="275400" progId="Equation.AxMath">
                      <p:embed/>
                    </p:oleObj>
                  </mc:Choice>
                  <mc:Fallback>
                    <p:oleObj name="AxMath" r:id="rId4" imgW="679680" imgH="27540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1B47A7FF-F50B-4B5C-ADC0-C7C26CBEC1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638" y="4460875"/>
                            <a:ext cx="50641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AF927E0-B6B3-49C0-B6B8-19BDFF8D50AD}"/>
                </a:ext>
              </a:extLst>
            </p:cNvPr>
            <p:cNvGrpSpPr/>
            <p:nvPr/>
          </p:nvGrpSpPr>
          <p:grpSpPr>
            <a:xfrm>
              <a:off x="5862827" y="4511423"/>
              <a:ext cx="1109854" cy="203200"/>
              <a:chOff x="4046219" y="4460290"/>
              <a:chExt cx="1109854" cy="2032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41E4701-47A3-4A77-BB00-5E655E68DBDC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6" dirty="0"/>
              </a:p>
            </p:txBody>
          </p:sp>
          <p:graphicFrame>
            <p:nvGraphicFramePr>
              <p:cNvPr id="14" name="对象 13">
                <a:extLst>
                  <a:ext uri="{FF2B5EF4-FFF2-40B4-BE49-F238E27FC236}">
                    <a16:creationId xmlns:a16="http://schemas.microsoft.com/office/drawing/2014/main" id="{D96DA446-DD55-4C4E-8D5E-17A268B11A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8811" y="4460290"/>
              <a:ext cx="95726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282320" imgH="275400" progId="Equation.AxMath">
                      <p:embed/>
                    </p:oleObj>
                  </mc:Choice>
                  <mc:Fallback>
                    <p:oleObj name="AxMath" r:id="rId6" imgW="1282320" imgH="27540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D96DA446-DD55-4C4E-8D5E-17A268B11A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811" y="4460290"/>
                            <a:ext cx="95726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86EEFED-36D3-4696-932D-8B42FD4A44C5}"/>
                </a:ext>
              </a:extLst>
            </p:cNvPr>
            <p:cNvGrpSpPr/>
            <p:nvPr/>
          </p:nvGrpSpPr>
          <p:grpSpPr>
            <a:xfrm>
              <a:off x="7330321" y="4511675"/>
              <a:ext cx="665917" cy="203200"/>
              <a:chOff x="4046219" y="4461127"/>
              <a:chExt cx="665917" cy="2032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959D839-4BD9-423F-8489-53FB735F88EC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6" dirty="0"/>
              </a:p>
            </p:txBody>
          </p:sp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8455B7DA-C606-402B-A89D-FB52CFE3A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8438585"/>
                  </p:ext>
                </p:extLst>
              </p:nvPr>
            </p:nvGraphicFramePr>
            <p:xfrm>
              <a:off x="4218423" y="4461127"/>
              <a:ext cx="493713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663480" imgH="275400" progId="Equation.AxMath">
                      <p:embed/>
                    </p:oleObj>
                  </mc:Choice>
                  <mc:Fallback>
                    <p:oleObj name="AxMath" r:id="rId8" imgW="663480" imgH="27540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8455B7DA-C606-402B-A89D-FB52CFE3AF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8423" y="4461127"/>
                            <a:ext cx="493713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DDAB555-A46D-4A7A-B8FF-6AF170D4D23A}"/>
              </a:ext>
            </a:extLst>
          </p:cNvPr>
          <p:cNvSpPr txBox="1"/>
          <p:nvPr/>
        </p:nvSpPr>
        <p:spPr>
          <a:xfrm>
            <a:off x="1149650" y="2302941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同步通信场景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9D261F5-A3D8-4BE1-BE15-0F1842BC380D}"/>
              </a:ext>
            </a:extLst>
          </p:cNvPr>
          <p:cNvGrpSpPr/>
          <p:nvPr/>
        </p:nvGrpSpPr>
        <p:grpSpPr>
          <a:xfrm>
            <a:off x="1450586" y="4663296"/>
            <a:ext cx="3167385" cy="203451"/>
            <a:chOff x="4828853" y="4511423"/>
            <a:chExt cx="3167385" cy="20345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776CD6-1929-41A0-9A5D-0E6991375CA5}"/>
                </a:ext>
              </a:extLst>
            </p:cNvPr>
            <p:cNvGrpSpPr/>
            <p:nvPr/>
          </p:nvGrpSpPr>
          <p:grpSpPr>
            <a:xfrm>
              <a:off x="4828853" y="4511423"/>
              <a:ext cx="671831" cy="203200"/>
              <a:chOff x="4046219" y="4460875"/>
              <a:chExt cx="671831" cy="2032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41A442F-DC06-4D94-A58B-121B6FFCE463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30" name="对象 29">
                <a:extLst>
                  <a:ext uri="{FF2B5EF4-FFF2-40B4-BE49-F238E27FC236}">
                    <a16:creationId xmlns:a16="http://schemas.microsoft.com/office/drawing/2014/main" id="{32D49742-A48F-434C-B36C-8292E6F2E5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1638" y="4460875"/>
              <a:ext cx="50641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679680" imgH="275400" progId="Equation.AxMath">
                      <p:embed/>
                    </p:oleObj>
                  </mc:Choice>
                  <mc:Fallback>
                    <p:oleObj name="AxMath" r:id="rId10" imgW="679680" imgH="275400" progId="Equation.AxMath">
                      <p:embed/>
                      <p:pic>
                        <p:nvPicPr>
                          <p:cNvPr id="30" name="对象 29">
                            <a:extLst>
                              <a:ext uri="{FF2B5EF4-FFF2-40B4-BE49-F238E27FC236}">
                                <a16:creationId xmlns:a16="http://schemas.microsoft.com/office/drawing/2014/main" id="{32D49742-A48F-434C-B36C-8292E6F2E59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638" y="4460875"/>
                            <a:ext cx="50641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ADE002-9BBB-47E7-A265-1F4B511EE04B}"/>
                </a:ext>
              </a:extLst>
            </p:cNvPr>
            <p:cNvGrpSpPr/>
            <p:nvPr/>
          </p:nvGrpSpPr>
          <p:grpSpPr>
            <a:xfrm>
              <a:off x="5862827" y="4511423"/>
              <a:ext cx="1109854" cy="203200"/>
              <a:chOff x="4046219" y="4460290"/>
              <a:chExt cx="1109854" cy="2032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382C5DC-6149-4D81-8D2D-A6EAF0679591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6540ABE0-BCD4-42D1-AA43-1250A83134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8811" y="4460290"/>
              <a:ext cx="95726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282320" imgH="275400" progId="Equation.AxMath">
                      <p:embed/>
                    </p:oleObj>
                  </mc:Choice>
                  <mc:Fallback>
                    <p:oleObj name="AxMath" r:id="rId11" imgW="1282320" imgH="275400" progId="Equation.AxMath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6540ABE0-BCD4-42D1-AA43-1250A83134C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811" y="4460290"/>
                            <a:ext cx="95726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1A56FF3-BB8A-499B-943C-DA6D226D2CAE}"/>
                </a:ext>
              </a:extLst>
            </p:cNvPr>
            <p:cNvGrpSpPr/>
            <p:nvPr/>
          </p:nvGrpSpPr>
          <p:grpSpPr>
            <a:xfrm>
              <a:off x="7330321" y="4511675"/>
              <a:ext cx="665917" cy="203200"/>
              <a:chOff x="4046219" y="4461127"/>
              <a:chExt cx="665917" cy="2032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E088E99-9F71-44AC-A85D-77AAD6CD86AB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28CE0479-D727-44F0-9010-577721ECD3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23" y="4461127"/>
              <a:ext cx="493713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663480" imgH="275400" progId="Equation.AxMath">
                      <p:embed/>
                    </p:oleObj>
                  </mc:Choice>
                  <mc:Fallback>
                    <p:oleObj name="AxMath" r:id="rId12" imgW="663480" imgH="275400" progId="Equation.AxMath">
                      <p:embed/>
                      <p:pic>
                        <p:nvPicPr>
                          <p:cNvPr id="26" name="对象 25">
                            <a:extLst>
                              <a:ext uri="{FF2B5EF4-FFF2-40B4-BE49-F238E27FC236}">
                                <a16:creationId xmlns:a16="http://schemas.microsoft.com/office/drawing/2014/main" id="{28CE0479-D727-44F0-9010-577721ECD3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8423" y="4461127"/>
                            <a:ext cx="493713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2B7FF-A4DD-44C3-BF29-CAA07A79BC7A}"/>
              </a:ext>
            </a:extLst>
          </p:cNvPr>
          <p:cNvSpPr txBox="1"/>
          <p:nvPr/>
        </p:nvSpPr>
        <p:spPr>
          <a:xfrm>
            <a:off x="1149650" y="4815291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异步通信场景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0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662C608-981F-43FA-AA70-6D18502D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56B818-C2BA-4EEA-88F9-DB45DC5D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0884"/>
              </p:ext>
            </p:extLst>
          </p:nvPr>
        </p:nvGraphicFramePr>
        <p:xfrm>
          <a:off x="-63213" y="-42873"/>
          <a:ext cx="5878872" cy="2445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6C931A-4633-4261-8834-053CE6AF5722}"/>
              </a:ext>
            </a:extLst>
          </p:cNvPr>
          <p:cNvGrpSpPr/>
          <p:nvPr/>
        </p:nvGrpSpPr>
        <p:grpSpPr>
          <a:xfrm>
            <a:off x="1456268" y="2159824"/>
            <a:ext cx="3171499" cy="203715"/>
            <a:chOff x="4828853" y="4511423"/>
            <a:chExt cx="3167385" cy="20345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68FBBAB-7B3D-4BC4-AFC8-EDDEF8E8B4E5}"/>
                </a:ext>
              </a:extLst>
            </p:cNvPr>
            <p:cNvGrpSpPr/>
            <p:nvPr/>
          </p:nvGrpSpPr>
          <p:grpSpPr>
            <a:xfrm>
              <a:off x="4828853" y="4511423"/>
              <a:ext cx="671831" cy="203200"/>
              <a:chOff x="4046219" y="4460875"/>
              <a:chExt cx="671831" cy="2032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03978-9940-409E-A84A-168E2925C27A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6" dirty="0"/>
              </a:p>
            </p:txBody>
          </p:sp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1B47A7FF-F50B-4B5C-ADC0-C7C26CBEC1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9928444"/>
                  </p:ext>
                </p:extLst>
              </p:nvPr>
            </p:nvGraphicFramePr>
            <p:xfrm>
              <a:off x="4211638" y="4460875"/>
              <a:ext cx="50641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" imgW="679680" imgH="275400" progId="Equation.AxMath">
                      <p:embed/>
                    </p:oleObj>
                  </mc:Choice>
                  <mc:Fallback>
                    <p:oleObj name="AxMath" r:id="rId3" imgW="679680" imgH="275400" progId="Equation.AxMat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638" y="4460875"/>
                            <a:ext cx="50641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AF927E0-B6B3-49C0-B6B8-19BDFF8D50AD}"/>
                </a:ext>
              </a:extLst>
            </p:cNvPr>
            <p:cNvGrpSpPr/>
            <p:nvPr/>
          </p:nvGrpSpPr>
          <p:grpSpPr>
            <a:xfrm>
              <a:off x="5862827" y="4511423"/>
              <a:ext cx="1109854" cy="203200"/>
              <a:chOff x="4046219" y="4460290"/>
              <a:chExt cx="1109854" cy="2032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41E4701-47A3-4A77-BB00-5E655E68DBDC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6" dirty="0"/>
              </a:p>
            </p:txBody>
          </p:sp>
          <p:graphicFrame>
            <p:nvGraphicFramePr>
              <p:cNvPr id="14" name="对象 13">
                <a:extLst>
                  <a:ext uri="{FF2B5EF4-FFF2-40B4-BE49-F238E27FC236}">
                    <a16:creationId xmlns:a16="http://schemas.microsoft.com/office/drawing/2014/main" id="{D96DA446-DD55-4C4E-8D5E-17A268B11A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6895585"/>
                  </p:ext>
                </p:extLst>
              </p:nvPr>
            </p:nvGraphicFramePr>
            <p:xfrm>
              <a:off x="4198811" y="4460290"/>
              <a:ext cx="95726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" imgW="1282320" imgH="275400" progId="Equation.AxMath">
                      <p:embed/>
                    </p:oleObj>
                  </mc:Choice>
                  <mc:Fallback>
                    <p:oleObj name="AxMath" r:id="rId5" imgW="1282320" imgH="27540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1B47A7FF-F50B-4B5C-ADC0-C7C26CBEC1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811" y="4460290"/>
                            <a:ext cx="95726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86EEFED-36D3-4696-932D-8B42FD4A44C5}"/>
                </a:ext>
              </a:extLst>
            </p:cNvPr>
            <p:cNvGrpSpPr/>
            <p:nvPr/>
          </p:nvGrpSpPr>
          <p:grpSpPr>
            <a:xfrm>
              <a:off x="7330321" y="4511675"/>
              <a:ext cx="665917" cy="203200"/>
              <a:chOff x="4046219" y="4461127"/>
              <a:chExt cx="665917" cy="2032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959D839-4BD9-423F-8489-53FB735F88EC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6" dirty="0"/>
              </a:p>
            </p:txBody>
          </p:sp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8455B7DA-C606-402B-A89D-FB52CFE3A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7133566"/>
                  </p:ext>
                </p:extLst>
              </p:nvPr>
            </p:nvGraphicFramePr>
            <p:xfrm>
              <a:off x="4218423" y="4461127"/>
              <a:ext cx="493713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663480" imgH="275400" progId="Equation.AxMath">
                      <p:embed/>
                    </p:oleObj>
                  </mc:Choice>
                  <mc:Fallback>
                    <p:oleObj name="AxMath" r:id="rId7" imgW="663480" imgH="27540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1B47A7FF-F50B-4B5C-ADC0-C7C26CBEC1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8423" y="4461127"/>
                            <a:ext cx="493713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DDAB555-A46D-4A7A-B8FF-6AF170D4D23A}"/>
              </a:ext>
            </a:extLst>
          </p:cNvPr>
          <p:cNvSpPr txBox="1"/>
          <p:nvPr/>
        </p:nvSpPr>
        <p:spPr>
          <a:xfrm>
            <a:off x="1149650" y="2302941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Accuracy on ICCAD and Industry with 4,10 clients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FB990264-1592-4C28-A170-A84BA4062C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93068"/>
              </p:ext>
            </p:extLst>
          </p:nvPr>
        </p:nvGraphicFramePr>
        <p:xfrm>
          <a:off x="-66683" y="2652712"/>
          <a:ext cx="5885815" cy="244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09D261F5-A3D8-4BE1-BE15-0F1842BC380D}"/>
              </a:ext>
            </a:extLst>
          </p:cNvPr>
          <p:cNvGrpSpPr/>
          <p:nvPr/>
        </p:nvGrpSpPr>
        <p:grpSpPr>
          <a:xfrm>
            <a:off x="1450586" y="4898139"/>
            <a:ext cx="3167385" cy="203451"/>
            <a:chOff x="4828853" y="4511423"/>
            <a:chExt cx="3167385" cy="20345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776CD6-1929-41A0-9A5D-0E6991375CA5}"/>
                </a:ext>
              </a:extLst>
            </p:cNvPr>
            <p:cNvGrpSpPr/>
            <p:nvPr/>
          </p:nvGrpSpPr>
          <p:grpSpPr>
            <a:xfrm>
              <a:off x="4828853" y="4511423"/>
              <a:ext cx="671831" cy="203200"/>
              <a:chOff x="4046219" y="4460875"/>
              <a:chExt cx="671831" cy="2032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41A442F-DC06-4D94-A58B-121B6FFCE463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30" name="对象 29">
                <a:extLst>
                  <a:ext uri="{FF2B5EF4-FFF2-40B4-BE49-F238E27FC236}">
                    <a16:creationId xmlns:a16="http://schemas.microsoft.com/office/drawing/2014/main" id="{32D49742-A48F-434C-B36C-8292E6F2E5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5226103"/>
                  </p:ext>
                </p:extLst>
              </p:nvPr>
            </p:nvGraphicFramePr>
            <p:xfrm>
              <a:off x="4211638" y="4460875"/>
              <a:ext cx="50641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679680" imgH="275400" progId="Equation.AxMath">
                      <p:embed/>
                    </p:oleObj>
                  </mc:Choice>
                  <mc:Fallback>
                    <p:oleObj name="AxMath" r:id="rId10" imgW="679680" imgH="27540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527D2341-0EB7-4D97-8957-4DC8B9AE69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638" y="4460875"/>
                            <a:ext cx="50641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ADE002-9BBB-47E7-A265-1F4B511EE04B}"/>
                </a:ext>
              </a:extLst>
            </p:cNvPr>
            <p:cNvGrpSpPr/>
            <p:nvPr/>
          </p:nvGrpSpPr>
          <p:grpSpPr>
            <a:xfrm>
              <a:off x="5862827" y="4511423"/>
              <a:ext cx="1109854" cy="203200"/>
              <a:chOff x="4046219" y="4460290"/>
              <a:chExt cx="1109854" cy="2032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382C5DC-6149-4D81-8D2D-A6EAF0679591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6540ABE0-BCD4-42D1-AA43-1250A83134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5238794"/>
                  </p:ext>
                </p:extLst>
              </p:nvPr>
            </p:nvGraphicFramePr>
            <p:xfrm>
              <a:off x="4198811" y="4460290"/>
              <a:ext cx="957262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282320" imgH="275400" progId="Equation.AxMath">
                      <p:embed/>
                    </p:oleObj>
                  </mc:Choice>
                  <mc:Fallback>
                    <p:oleObj name="AxMath" r:id="rId11" imgW="1282320" imgH="275400" progId="Equation.AxMath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EB2A67BD-F053-4328-97E2-655D465E03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811" y="4460290"/>
                            <a:ext cx="957262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1A56FF3-BB8A-499B-943C-DA6D226D2CAE}"/>
                </a:ext>
              </a:extLst>
            </p:cNvPr>
            <p:cNvGrpSpPr/>
            <p:nvPr/>
          </p:nvGrpSpPr>
          <p:grpSpPr>
            <a:xfrm>
              <a:off x="7330321" y="4511675"/>
              <a:ext cx="665917" cy="203200"/>
              <a:chOff x="4046219" y="4461127"/>
              <a:chExt cx="665917" cy="2032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E088E99-9F71-44AC-A85D-77AAD6CD86AB}"/>
                  </a:ext>
                </a:extLst>
              </p:cNvPr>
              <p:cNvSpPr/>
              <p:nvPr/>
            </p:nvSpPr>
            <p:spPr>
              <a:xfrm>
                <a:off x="4046219" y="4494263"/>
                <a:ext cx="115243" cy="10467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28CE0479-D727-44F0-9010-577721ECD3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529347"/>
                  </p:ext>
                </p:extLst>
              </p:nvPr>
            </p:nvGraphicFramePr>
            <p:xfrm>
              <a:off x="4218423" y="4461127"/>
              <a:ext cx="493713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663480" imgH="275400" progId="Equation.AxMath">
                      <p:embed/>
                    </p:oleObj>
                  </mc:Choice>
                  <mc:Fallback>
                    <p:oleObj name="AxMath" r:id="rId12" imgW="663480" imgH="275400" progId="Equation.AxMath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C95D3DE8-5D75-487E-B2EC-79678C403B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8423" y="4461127"/>
                            <a:ext cx="493713" cy="2032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2B7FF-A4DD-44C3-BF29-CAA07A79BC7A}"/>
              </a:ext>
            </a:extLst>
          </p:cNvPr>
          <p:cNvSpPr txBox="1"/>
          <p:nvPr/>
        </p:nvSpPr>
        <p:spPr>
          <a:xfrm>
            <a:off x="1149650" y="5050134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Accuracy on ICCAD and Industry with 4,10 clients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3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10041</TotalTime>
  <Words>36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仿宋</vt:lpstr>
      <vt:lpstr>Arial</vt:lpstr>
      <vt:lpstr>Calibri</vt:lpstr>
      <vt:lpstr>Calibri Light</vt:lpstr>
      <vt:lpstr>Times New Roman</vt:lpstr>
      <vt:lpstr>Office 主题​​</vt:lpstr>
      <vt:lpstr>AxMath</vt:lpstr>
      <vt:lpstr>Equation.AxMath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8</cp:revision>
  <dcterms:created xsi:type="dcterms:W3CDTF">2022-04-25T15:25:30Z</dcterms:created>
  <dcterms:modified xsi:type="dcterms:W3CDTF">2022-11-09T13:13:35Z</dcterms:modified>
</cp:coreProperties>
</file>