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18"/>
  </p:handoutMasterIdLst>
  <p:sldIdLst>
    <p:sldId id="2295" r:id="rId3"/>
    <p:sldId id="2323" r:id="rId5"/>
    <p:sldId id="2312" r:id="rId6"/>
    <p:sldId id="2298" r:id="rId7"/>
    <p:sldId id="2300" r:id="rId8"/>
    <p:sldId id="2297" r:id="rId9"/>
    <p:sldId id="2301" r:id="rId10"/>
    <p:sldId id="2339" r:id="rId11"/>
    <p:sldId id="2309" r:id="rId12"/>
    <p:sldId id="2314" r:id="rId13"/>
    <p:sldId id="2353" r:id="rId14"/>
    <p:sldId id="2351" r:id="rId15"/>
    <p:sldId id="2306" r:id="rId16"/>
    <p:sldId id="2340" r:id="rId17"/>
  </p:sldIdLst>
  <p:sldSz cx="9144000" cy="6858000" type="screen4x3"/>
  <p:notesSz cx="7099300" cy="10234295"/>
  <p:custDataLst>
    <p:tags r:id="rId23"/>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开头节" id="{DE4C795F-F985-9D4C-B9EB-1B64AE8343CC}">
          <p14:sldIdLst>
            <p14:sldId id="2295"/>
            <p14:sldId id="2323"/>
            <p14:sldId id="2312"/>
            <p14:sldId id="2298"/>
            <p14:sldId id="2300"/>
            <p14:sldId id="2297"/>
            <p14:sldId id="2301"/>
            <p14:sldId id="2339"/>
            <p14:sldId id="2309"/>
            <p14:sldId id="2314"/>
            <p14:sldId id="2353"/>
            <p14:sldId id="2351"/>
            <p14:sldId id="2306"/>
            <p14:sldId id="2340"/>
          </p14:sldIdLst>
        </p14:section>
      </p14:sectionLst>
    </p:ext>
    <p:ext uri="{EFAFB233-063F-42B5-8137-9DF3F51BA10A}">
      <p15:sldGuideLst xmlns:p15="http://schemas.microsoft.com/office/powerpoint/2012/main">
        <p15:guide id="1" orient="horz" pos="2148" userDrawn="1">
          <p15:clr>
            <a:srgbClr val="A4A3A4"/>
          </p15:clr>
        </p15:guide>
        <p15:guide id="2" pos="29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angchangangel" initials="" lastIdx="1" clrIdx="0"/>
  <p:cmAuthor id="1" name="meng wenchao" initials="m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3333CC"/>
    <a:srgbClr val="DEEBF7"/>
    <a:srgbClr val="BDD7EE"/>
    <a:srgbClr val="9DC3E6"/>
    <a:srgbClr val="FFEFE7"/>
    <a:srgbClr val="FFDECB"/>
    <a:srgbClr val="FF9900"/>
    <a:srgbClr val="C00000"/>
    <a:srgbClr val="064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1" autoAdjust="0"/>
    <p:restoredTop sz="94222" autoAdjust="0"/>
  </p:normalViewPr>
  <p:slideViewPr>
    <p:cSldViewPr snapToGrid="0" showGuides="1">
      <p:cViewPr varScale="1">
        <p:scale>
          <a:sx n="73" d="100"/>
          <a:sy n="73" d="100"/>
        </p:scale>
        <p:origin x="810" y="36"/>
      </p:cViewPr>
      <p:guideLst>
        <p:guide orient="horz" pos="2148"/>
        <p:guide pos="297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1248"/>
    </p:cViewPr>
  </p:sorterViewPr>
  <p:notesViewPr>
    <p:cSldViewPr snapToGrid="0">
      <p:cViewPr>
        <p:scale>
          <a:sx n="110" d="100"/>
          <a:sy n="110" d="100"/>
        </p:scale>
        <p:origin x="-2388" y="1356"/>
      </p:cViewPr>
      <p:guideLst>
        <p:guide orient="horz" pos="3206"/>
        <p:guide pos="2235"/>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5603" name="Rectangle 3"/>
          <p:cNvSpPr>
            <a:spLocks noGrp="1" noChangeArrowheads="1"/>
          </p:cNvSpPr>
          <p:nvPr>
            <p:ph type="dt" sz="quarter"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25604" name="Rectangle 4"/>
          <p:cNvSpPr>
            <a:spLocks noGrp="1" noChangeArrowheads="1"/>
          </p:cNvSpPr>
          <p:nvPr>
            <p:ph type="ftr" sz="quarter" idx="2"/>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5605" name="Rectangle 5"/>
          <p:cNvSpPr>
            <a:spLocks noGrp="1" noChangeArrowheads="1"/>
          </p:cNvSpPr>
          <p:nvPr>
            <p:ph type="sldNum" sz="quarter" idx="3"/>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eaLnBrk="1" hangingPunct="1">
              <a:defRPr sz="1200">
                <a:latin typeface="宋体" panose="02010600030101010101" pitchFamily="2" charset="-122"/>
                <a:ea typeface="+mn-ea"/>
              </a:defRPr>
            </a:lvl1pPr>
          </a:lstStyle>
          <a:p>
            <a:pPr>
              <a:defRPr/>
            </a:pPr>
            <a:fld id="{DDB9F070-3809-45ED-B9C9-761149AABF48}"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1"/>
            <a:ext cx="3077137" cy="511731"/>
          </a:xfrm>
          <a:prstGeom prst="rect">
            <a:avLst/>
          </a:prstGeom>
          <a:noFill/>
          <a:ln w="9525">
            <a:noFill/>
            <a:miter lim="800000"/>
          </a:ln>
          <a:effectLst/>
        </p:spPr>
        <p:txBody>
          <a:bodyPr vert="horz" wrap="square" lIns="95070" tIns="47535" rIns="95070" bIns="47535" numCol="1" anchor="t" anchorCtr="0" compatLnSpc="1"/>
          <a:lstStyle>
            <a:lvl1pPr eaLnBrk="1" hangingPunct="1">
              <a:defRPr sz="1200">
                <a:latin typeface="宋体" panose="02010600030101010101" pitchFamily="2" charset="-122"/>
                <a:ea typeface="+mn-ea"/>
              </a:defRPr>
            </a:lvl1pPr>
          </a:lstStyle>
          <a:p>
            <a:pPr>
              <a:defRPr/>
            </a:pPr>
            <a:endParaRPr lang="zh-CN" altLang="en-US"/>
          </a:p>
        </p:txBody>
      </p:sp>
      <p:sp>
        <p:nvSpPr>
          <p:cNvPr id="23555" name="Rectangle 3"/>
          <p:cNvSpPr>
            <a:spLocks noGrp="1" noChangeArrowheads="1"/>
          </p:cNvSpPr>
          <p:nvPr>
            <p:ph type="dt" idx="1"/>
          </p:nvPr>
        </p:nvSpPr>
        <p:spPr bwMode="auto">
          <a:xfrm>
            <a:off x="4020506" y="1"/>
            <a:ext cx="3077137" cy="511731"/>
          </a:xfrm>
          <a:prstGeom prst="rect">
            <a:avLst/>
          </a:prstGeom>
          <a:noFill/>
          <a:ln w="9525">
            <a:noFill/>
            <a:miter lim="800000"/>
          </a:ln>
          <a:effectLst/>
        </p:spPr>
        <p:txBody>
          <a:bodyPr vert="horz" wrap="square" lIns="95070" tIns="47535" rIns="95070" bIns="47535" numCol="1" anchor="t" anchorCtr="0" compatLnSpc="1"/>
          <a:lstStyle>
            <a:lvl1pPr algn="r" eaLnBrk="1" hangingPunct="1">
              <a:defRPr sz="1200">
                <a:latin typeface="宋体" panose="02010600030101010101" pitchFamily="2" charset="-122"/>
                <a:ea typeface="+mn-ea"/>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11257" y="4862265"/>
            <a:ext cx="5676787" cy="4605575"/>
          </a:xfrm>
          <a:prstGeom prst="rect">
            <a:avLst/>
          </a:prstGeom>
          <a:noFill/>
          <a:ln w="9525">
            <a:noFill/>
            <a:miter lim="800000"/>
          </a:ln>
          <a:effectLst/>
        </p:spPr>
        <p:txBody>
          <a:bodyPr vert="horz" wrap="square" lIns="95070" tIns="47535" rIns="95070" bIns="47535" numCol="1" anchor="t" anchorCtr="0" compatLnSpc="1"/>
          <a:lstStyle/>
          <a:p>
            <a:pPr lvl="0"/>
            <a:r>
              <a:rPr lang="zh-CN" altLang="en-US" noProof="0"/>
              <a:t>单击此处编辑母版文本样式</a:t>
            </a:r>
            <a:endParaRPr lang="en-US" altLang="zh-CN" noProof="0"/>
          </a:p>
          <a:p>
            <a:pPr lvl="1"/>
            <a:r>
              <a:rPr lang="en-US" altLang="zh-CN" noProof="0"/>
              <a:t>5656</a:t>
            </a:r>
            <a:endParaRPr lang="en-US" altLang="zh-CN" noProof="0"/>
          </a:p>
          <a:p>
            <a:pPr lvl="2"/>
            <a:r>
              <a:rPr lang="zh-CN" altLang="en-US" noProof="0"/>
              <a:t>第三级</a:t>
            </a:r>
            <a:endParaRPr lang="en-US" altLang="zh-CN" noProof="0"/>
          </a:p>
          <a:p>
            <a:pPr lvl="3"/>
            <a:r>
              <a:rPr lang="zh-CN" altLang="en-US" noProof="0"/>
              <a:t>第四级</a:t>
            </a:r>
            <a:endParaRPr lang="en-US" altLang="zh-CN" noProof="0"/>
          </a:p>
          <a:p>
            <a:pPr lvl="4"/>
            <a:r>
              <a:rPr lang="zh-CN" altLang="en-US" noProof="0"/>
              <a:t>第五级</a:t>
            </a:r>
            <a:endParaRPr lang="en-US" altLang="zh-CN" noProof="0"/>
          </a:p>
        </p:txBody>
      </p:sp>
      <p:sp>
        <p:nvSpPr>
          <p:cNvPr id="23558" name="Rectangle 6"/>
          <p:cNvSpPr>
            <a:spLocks noGrp="1" noChangeArrowheads="1"/>
          </p:cNvSpPr>
          <p:nvPr>
            <p:ph type="ftr" sz="quarter" idx="4"/>
          </p:nvPr>
        </p:nvSpPr>
        <p:spPr bwMode="auto">
          <a:xfrm>
            <a:off x="0" y="9721238"/>
            <a:ext cx="3077137" cy="511731"/>
          </a:xfrm>
          <a:prstGeom prst="rect">
            <a:avLst/>
          </a:prstGeom>
          <a:noFill/>
          <a:ln w="9525">
            <a:noFill/>
            <a:miter lim="800000"/>
          </a:ln>
          <a:effectLst/>
        </p:spPr>
        <p:txBody>
          <a:bodyPr vert="horz" wrap="square" lIns="95070" tIns="47535" rIns="95070" bIns="47535" numCol="1" anchor="b" anchorCtr="0" compatLnSpc="1"/>
          <a:lstStyle>
            <a:lvl1pPr eaLnBrk="1" hangingPunct="1">
              <a:defRPr sz="1200">
                <a:latin typeface="宋体" panose="02010600030101010101" pitchFamily="2" charset="-122"/>
                <a:ea typeface="+mn-ea"/>
              </a:defRPr>
            </a:lvl1pPr>
          </a:lstStyle>
          <a:p>
            <a:pPr>
              <a:defRPr/>
            </a:pPr>
            <a:endParaRPr lang="en-US" altLang="zh-CN"/>
          </a:p>
        </p:txBody>
      </p:sp>
      <p:sp>
        <p:nvSpPr>
          <p:cNvPr id="23559" name="Rectangle 7"/>
          <p:cNvSpPr>
            <a:spLocks noGrp="1" noChangeArrowheads="1"/>
          </p:cNvSpPr>
          <p:nvPr>
            <p:ph type="sldNum" sz="quarter" idx="5"/>
          </p:nvPr>
        </p:nvSpPr>
        <p:spPr bwMode="auto">
          <a:xfrm>
            <a:off x="4020506" y="9721238"/>
            <a:ext cx="3077137" cy="511731"/>
          </a:xfrm>
          <a:prstGeom prst="rect">
            <a:avLst/>
          </a:prstGeom>
          <a:noFill/>
          <a:ln w="9525">
            <a:noFill/>
            <a:miter lim="800000"/>
          </a:ln>
          <a:effectLst/>
        </p:spPr>
        <p:txBody>
          <a:bodyPr vert="horz" wrap="square" lIns="95070" tIns="47535" rIns="95070" bIns="47535" numCol="1" anchor="b" anchorCtr="0" compatLnSpc="1"/>
          <a:lstStyle>
            <a:lvl1pPr algn="r" eaLnBrk="1" hangingPunct="1">
              <a:defRPr sz="1200">
                <a:latin typeface="宋体" panose="02010600030101010101" pitchFamily="2" charset="-122"/>
                <a:ea typeface="+mn-ea"/>
              </a:defRPr>
            </a:lvl1pPr>
          </a:lstStyle>
          <a:p>
            <a:pPr>
              <a:defRPr/>
            </a:pPr>
            <a:fld id="{5F948D12-5B45-471A-8A76-A34678A3167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dirty="0">
                <a:effectLst/>
                <a:latin typeface="宋体" panose="02010600030101010101" pitchFamily="2" charset="-122"/>
                <a:ea typeface="微软雅黑" panose="020B0503020204020204" pitchFamily="34" charset="-122"/>
                <a:cs typeface="宋体" panose="02010600030101010101" pitchFamily="2" charset="-122"/>
              </a:rPr>
              <a:t>首先呢是</a:t>
            </a:r>
            <a:r>
              <a:rPr kumimoji="1" lang="zh-CN" altLang="zh-CN" sz="1800" b="1" dirty="0">
                <a:solidFill>
                  <a:srgbClr val="C00000"/>
                </a:solidFill>
                <a:effectLst/>
                <a:latin typeface="宋体" panose="02010600030101010101" pitchFamily="2" charset="-122"/>
                <a:ea typeface="微软雅黑" panose="020B0503020204020204" pitchFamily="34" charset="-122"/>
                <a:cs typeface="Times New Roman" panose="02020603050405020304" pitchFamily="18" charset="0"/>
              </a:rPr>
              <a:t>研究背景与意义</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其中集成电路制造的一个关键环节</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是集成电路版图中的短路、断路等区域。现有的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检测技术有光刻仿真、模式识别和机器学习。其中</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检测是提高集成电路良品率的必要手段。</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en-US"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检测面临着三个</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主要的技术难题，。。。</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检测有</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个主要指标，</a:t>
            </a:r>
            <a:r>
              <a:rPr lang="en-US"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Accuracy</a:t>
            </a:r>
            <a:r>
              <a:rPr lang="zh-CN" altLang="zh-CN" sz="18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：被正确检测的版图片段数量与所有版图片段数量的比值。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TPR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：被正确检测的</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r>
              <a:rPr lang="en-US"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FPR</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：被错误检测的非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占所有非</a:t>
            </a:r>
            <a:r>
              <a:rPr lang="zh-CN" altLang="en-US"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的比值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0" fontAlgn="base" hangingPunct="0">
              <a:spcBef>
                <a:spcPts val="650"/>
              </a:spcBef>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集成电路版图有着数据维度高</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特征表达复杂的特点。其中做版图特征提取的动机是降低数据维度，提高检测准确率和检测效率。目前已有的集成电路版图特征提取技术是局部密度提取技术和同心圆采样技术，局部密度提取技术是将将版图片段转换为矢量特征表达，而同心圆采样技术是以同心圆的方式从版图片段中采样特征。他们都有一个共同缺点：采样时多边形图案周围的空间信息容易被忽略</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50000"/>
              </a:lnSpc>
              <a:spcBef>
                <a:spcPct val="30000"/>
              </a:spcBef>
              <a:spcAft>
                <a:spcPct val="0"/>
              </a:spcAft>
              <a:buClrTx/>
              <a:buSzTx/>
              <a:buFont typeface="+mj-lt"/>
              <a:buNone/>
              <a:defRPr/>
            </a:pP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现有的主流</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检测技术有</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，。。。。。深度学习在联邦学习方面的进展为解决</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检测数据集不足的问题提供了一个替代方案。也就是基于联邦学习的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0" lvl="0" indent="0" algn="just">
              <a:lnSpc>
                <a:spcPct val="150000"/>
              </a:lnSpc>
              <a:buFont typeface="+mj-lt"/>
              <a:buNone/>
            </a:pP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接下来是我们研究中使用到的数据集和卷积神经网络，我们使用制程为</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28nm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20nm</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 </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竞赛数据集和</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工业</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工业数据集的作为原始训练数据集和测试数据集，</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ICCAD </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数据集的版图设计范式比较简单，其训练数据集的正负样本比约为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14</a:t>
            </a:r>
            <a:r>
              <a:rPr lang="zh-CN" altLang="en-US" sz="1200" b="1" dirty="0">
                <a:latin typeface="微软雅黑" panose="020B0503020204020204" pitchFamily="34" charset="-122"/>
                <a:ea typeface="微软雅黑" panose="020B0503020204020204" pitchFamily="34" charset="-122"/>
              </a:rPr>
              <a:t>，</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lang="en-US" altLang="zh-CN"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工业</a:t>
            </a:r>
            <a:r>
              <a:rPr lang="zh-CN" altLang="en-US" sz="12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数据集的版图设计范式比较复杂，其训练数据集的正负样本比约为</a:t>
            </a:r>
            <a:r>
              <a:rPr lang="en-US" altLang="zh-CN" sz="1200" b="1" dirty="0">
                <a:latin typeface="微软雅黑" panose="020B0503020204020204" pitchFamily="34" charset="-122"/>
                <a:ea typeface="微软雅黑" panose="020B0503020204020204" pitchFamily="34" charset="-122"/>
              </a:rPr>
              <a:t>1</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22</a:t>
            </a:r>
            <a:r>
              <a:rPr lang="zh-CN" altLang="en-US" sz="1200" b="1" dirty="0">
                <a:latin typeface="微软雅黑" panose="020B0503020204020204" pitchFamily="34" charset="-122"/>
                <a:ea typeface="微软雅黑" panose="020B0503020204020204" pitchFamily="34" charset="-122"/>
              </a:rPr>
              <a:t>；数据集分布的不平衡会带来较大的数据异构性；</a:t>
            </a:r>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卷积神经网络</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中的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第一层</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卷积层的</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卷积核</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都有</a:t>
            </a:r>
            <a:r>
              <a:rPr lang="en-US" altLang="zh-CN"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kern="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个通道</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，对应</a:t>
            </a:r>
            <a:r>
              <a:rPr lang="zh-CN" altLang="en-US"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了</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32</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维的超图像</a:t>
            </a:r>
            <a:r>
              <a:rPr lang="en-US"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a:t>
            </a:r>
            <a:r>
              <a:rPr lang="zh-CN" altLang="zh-CN" sz="12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第二个研究内容是基于联邦学习框架的</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光刻热点</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检测，首先是联邦学习经典算法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，它的全局目标是每个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维护一个共同的全局参数，通过不断的本地更新和中心服务器模型聚合，最终使得模型收敛。而联邦学习优化算法</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，它的更新聚合方式和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一样，只是每个本地</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的目标函数多了一个惩罚项，这个惩罚项是由当前</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模型更新与上一轮模型聚合参数的差值构成，限制了每个</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客户端</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的本地更新，加快了收敛速度，但</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a:t>
                </a:r>
                <a:r>
                  <a:rPr lang="en-US" altLang="zh-CN" sz="1800"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都难以解决高度的数据异构性问题。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sz="1800" dirty="0">
                    <a:solidFill>
                      <a:srgbClr val="000000"/>
                    </a:solidFill>
                    <a:effectLst/>
                    <a:latin typeface="Times New Roman" panose="02020603050405020304" pitchFamily="18" charset="0"/>
                  </a:rPr>
                  <a:t>联邦蒸馏学习算法 </a:t>
                </a:r>
                <a:r>
                  <a:rPr lang="en-US" altLang="zh-CN" sz="1800" dirty="0">
                    <a:solidFill>
                      <a:srgbClr val="000000"/>
                    </a:solidFill>
                    <a:effectLst/>
                    <a:latin typeface="Times New Roman" panose="02020603050405020304" pitchFamily="18" charset="0"/>
                  </a:rPr>
                  <a:t> </a:t>
                </a:r>
                <a:r>
                  <a:rPr lang="en-US" altLang="zh-CN" sz="1800" dirty="0" err="1">
                    <a:solidFill>
                      <a:srgbClr val="000000"/>
                    </a:solidFill>
                    <a:effectLst/>
                    <a:latin typeface="Times New Roman" panose="02020603050405020304" pitchFamily="18" charset="0"/>
                  </a:rPr>
                  <a:t>FedMD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Times New Roman" panose="02020603050405020304" pitchFamily="18" charset="0"/>
                  </a:rPr>
                  <a:t>模型异构</a:t>
                </a:r>
                <a:r>
                  <a:rPr lang="zh-CN" altLang="en-US" sz="1800" dirty="0">
                    <a:solidFill>
                      <a:srgbClr val="000000"/>
                    </a:solidFill>
                    <a:effectLst/>
                    <a:latin typeface="仿宋" panose="02010609060101010101" pitchFamily="49" charset="-122"/>
                    <a:ea typeface="仿宋" panose="02010609060101010101" pitchFamily="49" charset="-122"/>
                  </a:rPr>
                  <a:t>算法给出了一个独特的思路，其需要客户端模型在公共数据集 </a:t>
                </a:r>
                <a:r>
                  <a:rPr lang="en-US" altLang="zh-CN" sz="1800" i="1" dirty="0">
                    <a:solidFill>
                      <a:srgbClr val="000000"/>
                    </a:solidFill>
                    <a:effectLst/>
                    <a:latin typeface="CMSY10"/>
                  </a:rPr>
                  <a:t>D</a:t>
                </a:r>
                <a:r>
                  <a:rPr lang="en-US" altLang="zh-CN" sz="1800" dirty="0">
                    <a:solidFill>
                      <a:srgbClr val="000000"/>
                    </a:solidFill>
                    <a:effectLst/>
                    <a:latin typeface="CMR8"/>
                  </a:rPr>
                  <a:t>0 </a:t>
                </a:r>
                <a:r>
                  <a:rPr lang="zh-CN" altLang="en-US" sz="1800" dirty="0">
                    <a:solidFill>
                      <a:srgbClr val="000000"/>
                    </a:solidFill>
                    <a:effectLst/>
                    <a:latin typeface="仿宋" panose="02010609060101010101" pitchFamily="49" charset="-122"/>
                    <a:ea typeface="仿宋" panose="02010609060101010101" pitchFamily="49" charset="-122"/>
                  </a:rPr>
                  <a:t>上输出分类分数，中心服务器收集并聚合这些 分类分数得到一个全局共识，再将全局共识下发给每个客户端，客户端模型在自己的本地私有数据集 </a:t>
                </a:r>
                <a:r>
                  <a:rPr lang="en-US" altLang="zh-CN" sz="1800" i="1" dirty="0">
                    <a:solidFill>
                      <a:srgbClr val="000000"/>
                    </a:solidFill>
                    <a:effectLst/>
                    <a:latin typeface="CMSY10"/>
                  </a:rPr>
                  <a:t>D</a:t>
                </a:r>
                <a:r>
                  <a:rPr lang="en-US" altLang="zh-CN" sz="1800" i="1" dirty="0">
                    <a:solidFill>
                      <a:srgbClr val="000000"/>
                    </a:solidFill>
                    <a:effectLst/>
                    <a:latin typeface="CMMI8"/>
                  </a:rPr>
                  <a:t>i </a:t>
                </a:r>
                <a:r>
                  <a:rPr lang="zh-CN" altLang="en-US" sz="1800" i="1" dirty="0">
                    <a:solidFill>
                      <a:srgbClr val="000000"/>
                    </a:solidFill>
                    <a:effectLst/>
                    <a:latin typeface="CMMI8"/>
                  </a:rPr>
                  <a:t> </a:t>
                </a:r>
                <a:r>
                  <a:rPr lang="zh-CN" altLang="en-US" sz="1800" i="0" dirty="0">
                    <a:solidFill>
                      <a:srgbClr val="000000"/>
                    </a:solidFill>
                    <a:effectLst/>
                    <a:latin typeface="CMMI8"/>
                  </a:rPr>
                  <a:t>上根据自己独特设计的神经网络模型</a:t>
                </a:r>
                <a:r>
                  <a:rPr lang="zh-CN" altLang="en-US" sz="1800" dirty="0">
                    <a:solidFill>
                      <a:srgbClr val="000000"/>
                    </a:solidFill>
                    <a:effectLst/>
                    <a:latin typeface="仿宋" panose="02010609060101010101" pitchFamily="49" charset="-122"/>
                    <a:ea typeface="仿宋" panose="02010609060101010101" pitchFamily="49" charset="-122"/>
                  </a:rPr>
                  <a:t>去学习这个全局共识，</a:t>
                </a:r>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endParaRPr lang="en-US" altLang="zh-CN" sz="1800" dirty="0">
                  <a:solidFill>
                    <a:srgbClr val="000000"/>
                  </a:solidFill>
                  <a:effectLst/>
                  <a:latin typeface="仿宋" panose="02010609060101010101" pitchFamily="49" charset="-122"/>
                  <a:ea typeface="仿宋" panose="02010609060101010101" pitchFamily="49" charset="-122"/>
                </a:endParaRPr>
              </a:p>
              <a:p>
                <a:r>
                  <a:rPr lang="zh-CN" altLang="en-US" sz="1800" dirty="0">
                    <a:solidFill>
                      <a:srgbClr val="000000"/>
                    </a:solidFill>
                    <a:effectLst/>
                    <a:latin typeface="仿宋" panose="02010609060101010101" pitchFamily="49" charset="-122"/>
                    <a:ea typeface="仿宋" panose="02010609060101010101" pitchFamily="49" charset="-122"/>
                  </a:rPr>
                  <a:t>试图用模型异构的思路来解决数据异构的问题</a:t>
                </a:r>
                <a:endPar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800" kern="100" dirty="0" err="1">
                    <a:solidFill>
                      <a:prstClr val="black"/>
                    </a:solidFill>
                    <a:latin typeface="Arial" panose="020B0604020202020204" pitchFamily="34" charset="0"/>
                    <a:ea typeface="微软雅黑" panose="020B0503020204020204" pitchFamily="34" charset="-122"/>
                    <a:cs typeface="Times New Roman" panose="02020603050405020304" pitchFamily="18" charset="0"/>
                  </a:rPr>
                  <a:t>FedMD</a:t>
                </a:r>
                <a:r>
                  <a:rPr lang="zh-CN" altLang="en-US"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a:t>
                </a:r>
                <a:r>
                  <a:rPr lang="en-US" altLang="zh-CN" sz="1800" kern="100" dirty="0">
                    <a:solidFill>
                      <a:prstClr val="black"/>
                    </a:solidFill>
                    <a:latin typeface="Arial" panose="020B0604020202020204" pitchFamily="34" charset="0"/>
                    <a:ea typeface="微软雅黑" panose="020B0503020204020204" pitchFamily="34" charset="-122"/>
                    <a:cs typeface="Times New Roman" panose="02020603050405020304" pitchFamily="18" charset="0"/>
                  </a:rPr>
                  <a:t> </a:t>
                </a:r>
                <a14:m>
                  <m:oMath xmlns:m="http://schemas.openxmlformats.org/officeDocument/2006/math">
                    <m:r>
                      <a:rPr lang="en-US" altLang="zh-CN" sz="1800" i="1" kern="100" dirty="0" smtClean="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𝑚</m:t>
                    </m:r>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个参与客户端，每个客户端都有一个本地数据集</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Sup>
                          <m:sSubSup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p>
                        </m:sSubSup>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altLang="zh-CN" sz="1800" i="1" kern="100" dirty="0">
                            <a:solidFill>
                              <a:prstClr val="black"/>
                            </a:solidFill>
                            <a:latin typeface="Cambria Math" panose="02040503050406030204" pitchFamily="18" charset="0"/>
                            <a:ea typeface="微软雅黑" panose="020B0503020204020204" pitchFamily="34" charset="-122"/>
                            <a:cs typeface="Times New Roman" panose="02020603050405020304" pitchFamily="18" charset="0"/>
                          </a:rPr>
                          <m:t>)}</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sub>
                      <m:sup>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𝑁</m:t>
                            </m:r>
                          </m:e>
                          <m:sub>
                            <m:r>
                              <a:rPr lang="en-US" altLang="zh-CN" sz="1800" i="1" kern="100">
                                <a:solidFill>
                                  <a:prstClr val="black"/>
                                </a:solidFill>
                                <a:latin typeface="Cambria Math" panose="02040503050406030204" pitchFamily="18" charset="0"/>
                                <a:ea typeface="等线" panose="02010600030101010101" pitchFamily="2" charset="-122"/>
                                <a:cs typeface="Times New Roman" panose="02020603050405020304" pitchFamily="18" charset="0"/>
                              </a:rPr>
                              <m:t>𝑘</m:t>
                            </m:r>
                          </m:sub>
                        </m:sSub>
                      </m:sup>
                    </m:sSubSup>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，每个参与客户端独立地设计其自己的模型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来执行分类任务。模型</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可以具有不同的网络结构，协作训练来提高</a:t>
                </a:r>
                <a14:m>
                  <m:oMath xmlns:m="http://schemas.openxmlformats.org/officeDocument/2006/math">
                    <m:sSub>
                      <m:sSubPr>
                        <m:ctrlPr>
                          <a:rPr lang="zh-CN"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𝑓</m:t>
                        </m:r>
                      </m:e>
                      <m:sub>
                        <m:r>
                          <a:rPr lang="en-US" altLang="zh-CN" sz="1800" i="1" kern="10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zh-CN" altLang="en-US" sz="1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的性能。</a:t>
                </a:r>
                <a:endParaRPr lang="zh-CN" altLang="en-US" sz="1800" dirty="0"/>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1" t="-2" r="10" b="-61617"/>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接下来是个性化联邦学习算法和其他联邦学习算法的性能比较</a:t>
            </a:r>
            <a:endPar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在同步情况下，我们个性化联邦学习算法、</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FedAvg</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FedProx</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err="1">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fenMD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Local</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Centralized</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在</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TPR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FPR</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和准确率方面的比较；</a:t>
            </a:r>
            <a:r>
              <a:rPr lang="zh-CN" altLang="zh-CN" sz="1800" dirty="0">
                <a:effectLst/>
                <a:ea typeface="等线" panose="02010600030101010101" pitchFamily="2" charset="-122"/>
                <a:cs typeface="Times New Roman" panose="02020603050405020304" pitchFamily="18" charset="0"/>
              </a:rPr>
              <a:t>可以看出，</a:t>
            </a:r>
            <a:r>
              <a:rPr lang="zh-CN" altLang="en-US" sz="1800" b="1"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我们所提出的算法在联邦学习相关算法上性能达到了最优</a:t>
            </a:r>
            <a:endParaRPr lang="zh-CN" altLang="en-US" dirty="0"/>
          </a:p>
        </p:txBody>
      </p:sp>
      <p:sp>
        <p:nvSpPr>
          <p:cNvPr id="4" name="灯片编号占位符 3"/>
          <p:cNvSpPr>
            <a:spLocks noGrp="1"/>
          </p:cNvSpPr>
          <p:nvPr>
            <p:ph type="sldNum" sz="quarter" idx="5"/>
          </p:nvPr>
        </p:nvSpPr>
        <p:spPr/>
        <p:txBody>
          <a:bodyPr/>
          <a:lstStyle/>
          <a:p>
            <a:pPr>
              <a:defRPr/>
            </a:pPr>
            <a:fld id="{5F948D12-5B45-471A-8A76-A34678A3167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1679700"/>
            <a:ext cx="7772400" cy="2127250"/>
          </a:xfrm>
        </p:spPr>
        <p:txBody>
          <a:bodyPr/>
          <a:lstStyle>
            <a:lvl1pPr algn="ctr">
              <a:defRPr sz="4600"/>
            </a:lvl1pPr>
          </a:lstStyle>
          <a:p>
            <a:r>
              <a:rPr lang="zh-CN" altLang="en-US" dirty="0"/>
              <a:t>单击此处编辑母版标题样式</a:t>
            </a:r>
            <a:endParaRPr lang="en-US" altLang="zh-CN" dirty="0"/>
          </a:p>
        </p:txBody>
      </p:sp>
      <p:sp>
        <p:nvSpPr>
          <p:cNvPr id="16387"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2555"/>
            </a:lvl1pPr>
          </a:lstStyle>
          <a:p>
            <a:r>
              <a:rPr lang="zh-CN" altLang="en-US"/>
              <a:t>单击此处编辑母版副标题样式</a:t>
            </a:r>
            <a:endParaRPr lang="en-US" altLang="zh-CN"/>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AAACE9F9-2339-47EF-8410-3CC54A6493E2}"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ctr">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413"/>
            <a:ext cx="8229600" cy="8497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赛母版">
    <p:spTree>
      <p:nvGrpSpPr>
        <p:cNvPr id="1" name=""/>
        <p:cNvGrpSpPr/>
        <p:nvPr/>
      </p:nvGrpSpPr>
      <p:grpSpPr>
        <a:xfrm>
          <a:off x="0" y="0"/>
          <a:ext cx="0" cy="0"/>
          <a:chOff x="0" y="0"/>
          <a:chExt cx="0" cy="0"/>
        </a:xfrm>
      </p:grpSpPr>
      <p:sp>
        <p:nvSpPr>
          <p:cNvPr id="7" name="标题 6"/>
          <p:cNvSpPr>
            <a:spLocks noGrp="1"/>
          </p:cNvSpPr>
          <p:nvPr>
            <p:ph type="title"/>
          </p:nvPr>
        </p:nvSpPr>
        <p:spPr>
          <a:xfrm>
            <a:off x="442647" y="107546"/>
            <a:ext cx="8229600" cy="936625"/>
          </a:xfrm>
        </p:spPr>
        <p:txBody>
          <a:bodyPr/>
          <a:lstStyle>
            <a:lvl1pPr algn="l">
              <a:defRPr sz="3200" b="1">
                <a:solidFill>
                  <a:srgbClr val="C00000"/>
                </a:solidFill>
                <a:latin typeface="微软雅黑" panose="020B0503020204020204" pitchFamily="34" charset="-122"/>
                <a:ea typeface="微软雅黑" panose="020B0503020204020204" pitchFamily="34" charset="-122"/>
              </a:defRPr>
            </a:lvl1pPr>
          </a:lstStyle>
          <a:p>
            <a:endParaRPr lang="zh-CN" altLang="en-US" dirty="0"/>
          </a:p>
        </p:txBody>
      </p:sp>
      <p:sp>
        <p:nvSpPr>
          <p:cNvPr id="3" name="内容占位符 2"/>
          <p:cNvSpPr>
            <a:spLocks noGrp="1"/>
          </p:cNvSpPr>
          <p:nvPr>
            <p:ph idx="1"/>
          </p:nvPr>
        </p:nvSpPr>
        <p:spPr>
          <a:xfrm>
            <a:off x="457201" y="1210358"/>
            <a:ext cx="8215047" cy="4877926"/>
          </a:xfrm>
        </p:spPr>
        <p:txBody>
          <a:bodyPr/>
          <a:lstStyle>
            <a:lvl1pPr>
              <a:lnSpc>
                <a:spcPct val="125000"/>
              </a:lnSpc>
              <a:spcBef>
                <a:spcPts val="385"/>
              </a:spcBef>
              <a:spcAft>
                <a:spcPts val="255"/>
              </a:spcAft>
              <a:defRPr sz="2000" b="1">
                <a:latin typeface="微软雅黑" panose="020B0503020204020204" pitchFamily="34" charset="-122"/>
                <a:ea typeface="微软雅黑" panose="020B0503020204020204" pitchFamily="34" charset="-122"/>
              </a:defRPr>
            </a:lvl1pPr>
            <a:lvl2pPr marL="631190" indent="-295910">
              <a:spcBef>
                <a:spcPts val="510"/>
              </a:spcBef>
              <a:spcAft>
                <a:spcPts val="510"/>
              </a:spcAft>
              <a:buClr>
                <a:srgbClr val="C00000"/>
              </a:buClr>
              <a:buFont typeface="Wingdings" panose="05000000000000000000" pitchFamily="2" charset="2"/>
              <a:buChar char="Ø"/>
              <a:defRPr sz="1800" b="1">
                <a:latin typeface="微软雅黑" panose="020B0503020204020204" pitchFamily="34" charset="-122"/>
                <a:ea typeface="微软雅黑" panose="020B0503020204020204" pitchFamily="34" charset="-122"/>
              </a:defRPr>
            </a:lvl2pPr>
            <a:lvl3pPr>
              <a:buClr>
                <a:srgbClr val="C00000"/>
              </a:buClr>
              <a:defRPr sz="1600" b="1">
                <a:latin typeface="微软雅黑" panose="020B0503020204020204" pitchFamily="34" charset="-122"/>
                <a:ea typeface="微软雅黑" panose="020B0503020204020204" pitchFamily="34" charset="-122"/>
                <a:cs typeface="微软雅黑" panose="020B0503020204020204" pitchFamily="34" charset="-122"/>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8" name="日期占位符 7"/>
          <p:cNvSpPr>
            <a:spLocks noGrp="1"/>
          </p:cNvSpPr>
          <p:nvPr>
            <p:ph type="dt" sz="half" idx="10"/>
          </p:nvPr>
        </p:nvSpPr>
        <p:spPr/>
        <p:txBody>
          <a:bodyPr/>
          <a:lstStyle/>
          <a:p>
            <a:pPr>
              <a:defRPr/>
            </a:pPr>
            <a:endParaRPr lang="en-US" altLang="zh-CN" dirty="0"/>
          </a:p>
        </p:txBody>
      </p:sp>
      <p:sp>
        <p:nvSpPr>
          <p:cNvPr id="9" name="页脚占位符 8"/>
          <p:cNvSpPr>
            <a:spLocks noGrp="1"/>
          </p:cNvSpPr>
          <p:nvPr>
            <p:ph type="ftr" sz="quarter" idx="11"/>
          </p:nvPr>
        </p:nvSpPr>
        <p:spPr/>
        <p:txBody>
          <a:bodyPr/>
          <a:lstStyle/>
          <a:p>
            <a:pPr>
              <a:defRPr/>
            </a:pPr>
            <a:endParaRPr lang="en-US" altLang="zh-CN" dirty="0"/>
          </a:p>
        </p:txBody>
      </p:sp>
      <p:sp>
        <p:nvSpPr>
          <p:cNvPr id="10" name="灯片编号占位符 9"/>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Free Blank With Footer">
    <p:spTree>
      <p:nvGrpSpPr>
        <p:cNvPr id="1" name=""/>
        <p:cNvGrpSpPr/>
        <p:nvPr/>
      </p:nvGrpSpPr>
      <p:grpSpPr>
        <a:xfrm>
          <a:off x="0" y="0"/>
          <a:ext cx="0" cy="0"/>
          <a:chOff x="0" y="0"/>
          <a:chExt cx="0" cy="0"/>
        </a:xfrm>
      </p:grpSpPr>
      <p:cxnSp>
        <p:nvCxnSpPr>
          <p:cNvPr id="2" name="直接连接符 6"/>
          <p:cNvCxnSpPr>
            <a:cxnSpLocks noChangeShapeType="1"/>
          </p:cNvCxnSpPr>
          <p:nvPr userDrawn="1"/>
        </p:nvCxnSpPr>
        <p:spPr bwMode="auto">
          <a:xfrm>
            <a:off x="1697038" y="615950"/>
            <a:ext cx="6727825" cy="0"/>
          </a:xfrm>
          <a:prstGeom prst="line">
            <a:avLst/>
          </a:prstGeom>
          <a:noFill/>
          <a:ln w="28575">
            <a:solidFill>
              <a:schemeClr val="bg1">
                <a:lumMod val="65000"/>
              </a:schemeClr>
            </a:solidFill>
            <a:prstDash val="sysDot"/>
            <a:round/>
            <a:tailEnd type="oval" w="med" len="med"/>
          </a:ln>
        </p:spPr>
      </p:cxnSp>
      <p:grpSp>
        <p:nvGrpSpPr>
          <p:cNvPr id="3" name="组合 2"/>
          <p:cNvGrpSpPr/>
          <p:nvPr/>
        </p:nvGrpSpPr>
        <p:grpSpPr bwMode="auto">
          <a:xfrm>
            <a:off x="110947" y="237142"/>
            <a:ext cx="4029004" cy="534762"/>
            <a:chOff x="2264665" y="1099938"/>
            <a:chExt cx="2397079" cy="533688"/>
          </a:xfrm>
          <a:solidFill>
            <a:schemeClr val="accent1">
              <a:lumMod val="75000"/>
            </a:schemeClr>
          </a:solidFill>
        </p:grpSpPr>
        <p:sp>
          <p:nvSpPr>
            <p:cNvPr id="4" name="直角三角形 3"/>
            <p:cNvSpPr/>
            <p:nvPr/>
          </p:nvSpPr>
          <p:spPr>
            <a:xfrm>
              <a:off x="4371237" y="1099938"/>
              <a:ext cx="290507" cy="395500"/>
            </a:xfrm>
            <a:prstGeom prst="rtTriangle">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sp>
          <p:nvSpPr>
            <p:cNvPr id="5" name="直角三角形 3"/>
            <p:cNvSpPr/>
            <p:nvPr/>
          </p:nvSpPr>
          <p:spPr>
            <a:xfrm>
              <a:off x="2264665" y="1115822"/>
              <a:ext cx="2130384" cy="517804"/>
            </a:xfrm>
            <a:custGeom>
              <a:avLst/>
              <a:gdLst>
                <a:gd name="connsiteX0" fmla="*/ 0 w 2016224"/>
                <a:gd name="connsiteY0" fmla="*/ 576064 h 576064"/>
                <a:gd name="connsiteX1" fmla="*/ 0 w 2016224"/>
                <a:gd name="connsiteY1" fmla="*/ 0 h 576064"/>
                <a:gd name="connsiteX2" fmla="*/ 2016224 w 2016224"/>
                <a:gd name="connsiteY2" fmla="*/ 576064 h 576064"/>
                <a:gd name="connsiteX3" fmla="*/ 0 w 2016224"/>
                <a:gd name="connsiteY3" fmla="*/ 576064 h 576064"/>
                <a:gd name="connsiteX0-1" fmla="*/ 0 w 2016224"/>
                <a:gd name="connsiteY0-2" fmla="*/ 652264 h 652264"/>
                <a:gd name="connsiteX1-3" fmla="*/ 2013857 w 2016224"/>
                <a:gd name="connsiteY1-4" fmla="*/ 0 h 652264"/>
                <a:gd name="connsiteX2-5" fmla="*/ 2016224 w 2016224"/>
                <a:gd name="connsiteY2-6" fmla="*/ 652264 h 652264"/>
                <a:gd name="connsiteX3-7" fmla="*/ 0 w 2016224"/>
                <a:gd name="connsiteY3-8" fmla="*/ 652264 h 652264"/>
                <a:gd name="connsiteX0-9" fmla="*/ 0 w 2013857"/>
                <a:gd name="connsiteY0-10" fmla="*/ 652264 h 652264"/>
                <a:gd name="connsiteX1-11" fmla="*/ 2013857 w 2013857"/>
                <a:gd name="connsiteY1-12" fmla="*/ 0 h 652264"/>
                <a:gd name="connsiteX2-13" fmla="*/ 1983567 w 2013857"/>
                <a:gd name="connsiteY2-14" fmla="*/ 641379 h 652264"/>
                <a:gd name="connsiteX3-15" fmla="*/ 0 w 2013857"/>
                <a:gd name="connsiteY3-16" fmla="*/ 652264 h 652264"/>
                <a:gd name="connsiteX0-17" fmla="*/ 0 w 2013857"/>
                <a:gd name="connsiteY0-18" fmla="*/ 663149 h 663149"/>
                <a:gd name="connsiteX1-19" fmla="*/ 2013857 w 2013857"/>
                <a:gd name="connsiteY1-20" fmla="*/ 0 h 663149"/>
                <a:gd name="connsiteX2-21" fmla="*/ 1983567 w 2013857"/>
                <a:gd name="connsiteY2-22" fmla="*/ 652264 h 663149"/>
                <a:gd name="connsiteX3-23" fmla="*/ 0 w 2013857"/>
                <a:gd name="connsiteY3-24" fmla="*/ 663149 h 663149"/>
                <a:gd name="connsiteX0-25" fmla="*/ 0 w 2013857"/>
                <a:gd name="connsiteY0-26" fmla="*/ 663149 h 663149"/>
                <a:gd name="connsiteX1-27" fmla="*/ 2013857 w 2013857"/>
                <a:gd name="connsiteY1-28" fmla="*/ 0 h 663149"/>
                <a:gd name="connsiteX2-29" fmla="*/ 1983567 w 2013857"/>
                <a:gd name="connsiteY2-30" fmla="*/ 652264 h 663149"/>
                <a:gd name="connsiteX3-31" fmla="*/ 0 w 2013857"/>
                <a:gd name="connsiteY3-32" fmla="*/ 663149 h 663149"/>
                <a:gd name="connsiteX0-33" fmla="*/ 0 w 2013857"/>
                <a:gd name="connsiteY0-34" fmla="*/ 700623 h 700623"/>
                <a:gd name="connsiteX1-35" fmla="*/ 2013857 w 2013857"/>
                <a:gd name="connsiteY1-36" fmla="*/ 37474 h 700623"/>
                <a:gd name="connsiteX2-37" fmla="*/ 1983567 w 2013857"/>
                <a:gd name="connsiteY2-38" fmla="*/ 689738 h 700623"/>
                <a:gd name="connsiteX3-39" fmla="*/ 0 w 2013857"/>
                <a:gd name="connsiteY3-40" fmla="*/ 700623 h 700623"/>
                <a:gd name="connsiteX0-41" fmla="*/ 0 w 2085641"/>
                <a:gd name="connsiteY0-42" fmla="*/ 691126 h 691126"/>
                <a:gd name="connsiteX1-43" fmla="*/ 2013857 w 2085641"/>
                <a:gd name="connsiteY1-44" fmla="*/ 27977 h 691126"/>
                <a:gd name="connsiteX2-45" fmla="*/ 1983567 w 2085641"/>
                <a:gd name="connsiteY2-46" fmla="*/ 680241 h 691126"/>
                <a:gd name="connsiteX3-47" fmla="*/ 0 w 2085641"/>
                <a:gd name="connsiteY3-48" fmla="*/ 691126 h 691126"/>
                <a:gd name="connsiteX0-49" fmla="*/ 188 w 2082708"/>
                <a:gd name="connsiteY0-50" fmla="*/ 772951 h 772951"/>
                <a:gd name="connsiteX1-51" fmla="*/ 2014045 w 2082708"/>
                <a:gd name="connsiteY1-52" fmla="*/ 109802 h 772951"/>
                <a:gd name="connsiteX2-53" fmla="*/ 1983755 w 2082708"/>
                <a:gd name="connsiteY2-54" fmla="*/ 762066 h 772951"/>
                <a:gd name="connsiteX3-55" fmla="*/ 188 w 2082708"/>
                <a:gd name="connsiteY3-56" fmla="*/ 772951 h 772951"/>
                <a:gd name="connsiteX0-57" fmla="*/ 69432 w 2083289"/>
                <a:gd name="connsiteY0-58" fmla="*/ 757915 h 757915"/>
                <a:gd name="connsiteX1-59" fmla="*/ 603584 w 2083289"/>
                <a:gd name="connsiteY1-60" fmla="*/ 73671 h 757915"/>
                <a:gd name="connsiteX2-61" fmla="*/ 2083289 w 2083289"/>
                <a:gd name="connsiteY2-62" fmla="*/ 94766 h 757915"/>
                <a:gd name="connsiteX3-63" fmla="*/ 2052999 w 2083289"/>
                <a:gd name="connsiteY3-64" fmla="*/ 747030 h 757915"/>
                <a:gd name="connsiteX4" fmla="*/ 69432 w 2083289"/>
                <a:gd name="connsiteY4" fmla="*/ 757915 h 757915"/>
                <a:gd name="connsiteX0-65" fmla="*/ 69432 w 2083289"/>
                <a:gd name="connsiteY0-66" fmla="*/ 727082 h 727082"/>
                <a:gd name="connsiteX1-67" fmla="*/ 603584 w 2083289"/>
                <a:gd name="connsiteY1-68" fmla="*/ 42838 h 727082"/>
                <a:gd name="connsiteX2-69" fmla="*/ 2083289 w 2083289"/>
                <a:gd name="connsiteY2-70" fmla="*/ 63933 h 727082"/>
                <a:gd name="connsiteX3-71" fmla="*/ 2052999 w 2083289"/>
                <a:gd name="connsiteY3-72" fmla="*/ 716197 h 727082"/>
                <a:gd name="connsiteX4-73" fmla="*/ 69432 w 2083289"/>
                <a:gd name="connsiteY4-74" fmla="*/ 727082 h 727082"/>
                <a:gd name="connsiteX0-75" fmla="*/ 69432 w 2083289"/>
                <a:gd name="connsiteY0-76" fmla="*/ 684244 h 684244"/>
                <a:gd name="connsiteX1-77" fmla="*/ 603584 w 2083289"/>
                <a:gd name="connsiteY1-78" fmla="*/ 0 h 684244"/>
                <a:gd name="connsiteX2-79" fmla="*/ 2083289 w 2083289"/>
                <a:gd name="connsiteY2-80" fmla="*/ 21095 h 684244"/>
                <a:gd name="connsiteX3-81" fmla="*/ 2052999 w 2083289"/>
                <a:gd name="connsiteY3-82" fmla="*/ 673359 h 684244"/>
                <a:gd name="connsiteX4-83" fmla="*/ 69432 w 2083289"/>
                <a:gd name="connsiteY4-84" fmla="*/ 684244 h 684244"/>
                <a:gd name="connsiteX0-85" fmla="*/ 67230 w 2081087"/>
                <a:gd name="connsiteY0-86" fmla="*/ 663149 h 663149"/>
                <a:gd name="connsiteX1-87" fmla="*/ 623153 w 2081087"/>
                <a:gd name="connsiteY1-88" fmla="*/ 677 h 663149"/>
                <a:gd name="connsiteX2-89" fmla="*/ 2081087 w 2081087"/>
                <a:gd name="connsiteY2-90" fmla="*/ 0 h 663149"/>
                <a:gd name="connsiteX3-91" fmla="*/ 2050797 w 2081087"/>
                <a:gd name="connsiteY3-92" fmla="*/ 652264 h 663149"/>
                <a:gd name="connsiteX4-93" fmla="*/ 67230 w 2081087"/>
                <a:gd name="connsiteY4-94" fmla="*/ 663149 h 663149"/>
                <a:gd name="connsiteX0-95" fmla="*/ 0 w 2013857"/>
                <a:gd name="connsiteY0-96" fmla="*/ 663149 h 663149"/>
                <a:gd name="connsiteX1-97" fmla="*/ 555923 w 2013857"/>
                <a:gd name="connsiteY1-98" fmla="*/ 677 h 663149"/>
                <a:gd name="connsiteX2-99" fmla="*/ 2013857 w 2013857"/>
                <a:gd name="connsiteY2-100" fmla="*/ 0 h 663149"/>
                <a:gd name="connsiteX3-101" fmla="*/ 1983567 w 2013857"/>
                <a:gd name="connsiteY3-102" fmla="*/ 652264 h 663149"/>
                <a:gd name="connsiteX4-103" fmla="*/ 0 w 2013857"/>
                <a:gd name="connsiteY4-104" fmla="*/ 663149 h 663149"/>
                <a:gd name="connsiteX0-105" fmla="*/ 0 w 2013857"/>
                <a:gd name="connsiteY0-106" fmla="*/ 663149 h 663149"/>
                <a:gd name="connsiteX1-107" fmla="*/ 555923 w 2013857"/>
                <a:gd name="connsiteY1-108" fmla="*/ 677 h 663149"/>
                <a:gd name="connsiteX2-109" fmla="*/ 2013857 w 2013857"/>
                <a:gd name="connsiteY2-110" fmla="*/ 0 h 663149"/>
                <a:gd name="connsiteX3-111" fmla="*/ 1983567 w 2013857"/>
                <a:gd name="connsiteY3-112" fmla="*/ 652264 h 663149"/>
                <a:gd name="connsiteX4-113" fmla="*/ 0 w 2013857"/>
                <a:gd name="connsiteY4-114" fmla="*/ 663149 h 663149"/>
                <a:gd name="connsiteX0-115" fmla="*/ 0 w 2013857"/>
                <a:gd name="connsiteY0-116" fmla="*/ 663149 h 663149"/>
                <a:gd name="connsiteX1-117" fmla="*/ 555923 w 2013857"/>
                <a:gd name="connsiteY1-118" fmla="*/ 677 h 663149"/>
                <a:gd name="connsiteX2-119" fmla="*/ 2013857 w 2013857"/>
                <a:gd name="connsiteY2-120" fmla="*/ 0 h 663149"/>
                <a:gd name="connsiteX3-121" fmla="*/ 1983567 w 2013857"/>
                <a:gd name="connsiteY3-122" fmla="*/ 652264 h 663149"/>
                <a:gd name="connsiteX4-123" fmla="*/ 0 w 2013857"/>
                <a:gd name="connsiteY4-124" fmla="*/ 663149 h 663149"/>
                <a:gd name="connsiteX0-125" fmla="*/ 0 w 2013857"/>
                <a:gd name="connsiteY0-126" fmla="*/ 663149 h 663149"/>
                <a:gd name="connsiteX1-127" fmla="*/ 555923 w 2013857"/>
                <a:gd name="connsiteY1-128" fmla="*/ 677 h 663149"/>
                <a:gd name="connsiteX2-129" fmla="*/ 2013857 w 2013857"/>
                <a:gd name="connsiteY2-130" fmla="*/ 0 h 663149"/>
                <a:gd name="connsiteX3-131" fmla="*/ 1983567 w 2013857"/>
                <a:gd name="connsiteY3-132" fmla="*/ 652264 h 663149"/>
                <a:gd name="connsiteX4-133" fmla="*/ 0 w 2013857"/>
                <a:gd name="connsiteY4-134" fmla="*/ 663149 h 663149"/>
                <a:gd name="connsiteX0-135" fmla="*/ 0 w 2013857"/>
                <a:gd name="connsiteY0-136" fmla="*/ 663149 h 663149"/>
                <a:gd name="connsiteX1-137" fmla="*/ 555923 w 2013857"/>
                <a:gd name="connsiteY1-138" fmla="*/ 677 h 663149"/>
                <a:gd name="connsiteX2-139" fmla="*/ 2013857 w 2013857"/>
                <a:gd name="connsiteY2-140" fmla="*/ 0 h 663149"/>
                <a:gd name="connsiteX3-141" fmla="*/ 1983567 w 2013857"/>
                <a:gd name="connsiteY3-142" fmla="*/ 652264 h 663149"/>
                <a:gd name="connsiteX4-143" fmla="*/ 0 w 2013857"/>
                <a:gd name="connsiteY4-144" fmla="*/ 663149 h 663149"/>
                <a:gd name="connsiteX0-145" fmla="*/ 0 w 2013857"/>
                <a:gd name="connsiteY0-146" fmla="*/ 663149 h 663149"/>
                <a:gd name="connsiteX1-147" fmla="*/ 566809 w 2013857"/>
                <a:gd name="connsiteY1-148" fmla="*/ 11562 h 663149"/>
                <a:gd name="connsiteX2-149" fmla="*/ 2013857 w 2013857"/>
                <a:gd name="connsiteY2-150" fmla="*/ 0 h 663149"/>
                <a:gd name="connsiteX3-151" fmla="*/ 1983567 w 2013857"/>
                <a:gd name="connsiteY3-152" fmla="*/ 652264 h 663149"/>
                <a:gd name="connsiteX4-153" fmla="*/ 0 w 2013857"/>
                <a:gd name="connsiteY4-154" fmla="*/ 663149 h 663149"/>
                <a:gd name="connsiteX0-155" fmla="*/ 0 w 2013857"/>
                <a:gd name="connsiteY0-156" fmla="*/ 663149 h 663149"/>
                <a:gd name="connsiteX1-157" fmla="*/ 566809 w 2013857"/>
                <a:gd name="connsiteY1-158" fmla="*/ 11562 h 663149"/>
                <a:gd name="connsiteX2-159" fmla="*/ 2013857 w 2013857"/>
                <a:gd name="connsiteY2-160" fmla="*/ 0 h 663149"/>
                <a:gd name="connsiteX3-161" fmla="*/ 1983567 w 2013857"/>
                <a:gd name="connsiteY3-162" fmla="*/ 652264 h 663149"/>
                <a:gd name="connsiteX4-163" fmla="*/ 0 w 2013857"/>
                <a:gd name="connsiteY4-164" fmla="*/ 663149 h 663149"/>
                <a:gd name="connsiteX0-165" fmla="*/ 0 w 2019428"/>
                <a:gd name="connsiteY0-166" fmla="*/ 663149 h 663149"/>
                <a:gd name="connsiteX1-167" fmla="*/ 566809 w 2019428"/>
                <a:gd name="connsiteY1-168" fmla="*/ 11562 h 663149"/>
                <a:gd name="connsiteX2-169" fmla="*/ 2013857 w 2019428"/>
                <a:gd name="connsiteY2-170" fmla="*/ 0 h 663149"/>
                <a:gd name="connsiteX3-171" fmla="*/ 1983567 w 2019428"/>
                <a:gd name="connsiteY3-172" fmla="*/ 652264 h 663149"/>
                <a:gd name="connsiteX4-173" fmla="*/ 0 w 2019428"/>
                <a:gd name="connsiteY4-174" fmla="*/ 663149 h 663149"/>
                <a:gd name="connsiteX0-175" fmla="*/ 0 w 2013857"/>
                <a:gd name="connsiteY0-176" fmla="*/ 663149 h 663149"/>
                <a:gd name="connsiteX1-177" fmla="*/ 566809 w 2013857"/>
                <a:gd name="connsiteY1-178" fmla="*/ 11562 h 663149"/>
                <a:gd name="connsiteX2-179" fmla="*/ 2013857 w 2013857"/>
                <a:gd name="connsiteY2-180" fmla="*/ 0 h 663149"/>
                <a:gd name="connsiteX3-181" fmla="*/ 1983567 w 2013857"/>
                <a:gd name="connsiteY3-182" fmla="*/ 652264 h 663149"/>
                <a:gd name="connsiteX4-183" fmla="*/ 0 w 2013857"/>
                <a:gd name="connsiteY4-184" fmla="*/ 663149 h 663149"/>
                <a:gd name="connsiteX0-185" fmla="*/ 0 w 2014636"/>
                <a:gd name="connsiteY0-186" fmla="*/ 663149 h 663149"/>
                <a:gd name="connsiteX1-187" fmla="*/ 566809 w 2014636"/>
                <a:gd name="connsiteY1-188" fmla="*/ 11562 h 663149"/>
                <a:gd name="connsiteX2-189" fmla="*/ 2013857 w 2014636"/>
                <a:gd name="connsiteY2-190" fmla="*/ 0 h 663149"/>
                <a:gd name="connsiteX3-191" fmla="*/ 2005339 w 2014636"/>
                <a:gd name="connsiteY3-192" fmla="*/ 641378 h 663149"/>
                <a:gd name="connsiteX4-193" fmla="*/ 0 w 2014636"/>
                <a:gd name="connsiteY4-194" fmla="*/ 663149 h 663149"/>
                <a:gd name="connsiteX0-195" fmla="*/ 0 w 2013857"/>
                <a:gd name="connsiteY0-196" fmla="*/ 663149 h 663149"/>
                <a:gd name="connsiteX1-197" fmla="*/ 566809 w 2013857"/>
                <a:gd name="connsiteY1-198" fmla="*/ 11562 h 663149"/>
                <a:gd name="connsiteX2-199" fmla="*/ 2013857 w 2013857"/>
                <a:gd name="connsiteY2-200" fmla="*/ 0 h 663149"/>
                <a:gd name="connsiteX3-201" fmla="*/ 1994454 w 2013857"/>
                <a:gd name="connsiteY3-202" fmla="*/ 652264 h 663149"/>
                <a:gd name="connsiteX4-203" fmla="*/ 0 w 2013857"/>
                <a:gd name="connsiteY4-204" fmla="*/ 663149 h 663149"/>
                <a:gd name="connsiteX0-205" fmla="*/ 0 w 2013857"/>
                <a:gd name="connsiteY0-206" fmla="*/ 663149 h 663149"/>
                <a:gd name="connsiteX1-207" fmla="*/ 485275 w 2013857"/>
                <a:gd name="connsiteY1-208" fmla="*/ 522 h 663149"/>
                <a:gd name="connsiteX2-209" fmla="*/ 2013857 w 2013857"/>
                <a:gd name="connsiteY2-210" fmla="*/ 0 h 663149"/>
                <a:gd name="connsiteX3-211" fmla="*/ 1994454 w 2013857"/>
                <a:gd name="connsiteY3-212" fmla="*/ 652264 h 663149"/>
                <a:gd name="connsiteX4-213" fmla="*/ 0 w 2013857"/>
                <a:gd name="connsiteY4-214" fmla="*/ 663149 h 663149"/>
              </a:gdLst>
              <a:ahLst/>
              <a:cxnLst>
                <a:cxn ang="0">
                  <a:pos x="connsiteX0-1" y="connsiteY0-2"/>
                </a:cxn>
                <a:cxn ang="0">
                  <a:pos x="connsiteX1-3" y="connsiteY1-4"/>
                </a:cxn>
                <a:cxn ang="0">
                  <a:pos x="connsiteX2-5" y="connsiteY2-6"/>
                </a:cxn>
                <a:cxn ang="0">
                  <a:pos x="connsiteX3-7" y="connsiteY3-8"/>
                </a:cxn>
                <a:cxn ang="0">
                  <a:pos x="connsiteX4-73" y="connsiteY4-74"/>
                </a:cxn>
              </a:cxnLst>
              <a:rect l="l" t="t" r="r" b="b"/>
              <a:pathLst>
                <a:path w="2013857" h="663149">
                  <a:moveTo>
                    <a:pt x="0" y="663149"/>
                  </a:moveTo>
                  <a:cubicBezTo>
                    <a:pt x="193860" y="-4248"/>
                    <a:pt x="378232" y="2190"/>
                    <a:pt x="485275" y="522"/>
                  </a:cubicBezTo>
                  <a:cubicBezTo>
                    <a:pt x="1953033" y="-1146"/>
                    <a:pt x="770802" y="7517"/>
                    <a:pt x="2013857" y="0"/>
                  </a:cubicBezTo>
                  <a:cubicBezTo>
                    <a:pt x="2003760" y="217421"/>
                    <a:pt x="2015437" y="-22357"/>
                    <a:pt x="1994454" y="652264"/>
                  </a:cubicBezTo>
                  <a:lnTo>
                    <a:pt x="0" y="6631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514350" eaLnBrk="1" fontAlgn="auto" hangingPunct="1">
                <a:spcBef>
                  <a:spcPts val="0"/>
                </a:spcBef>
                <a:spcAft>
                  <a:spcPts val="0"/>
                </a:spcAft>
                <a:defRPr/>
              </a:pPr>
              <a:endParaRPr lang="zh-CN" altLang="en-US" sz="1010" kern="0">
                <a:solidFill>
                  <a:prstClr val="white"/>
                </a:solidFill>
                <a:latin typeface="微软雅黑" panose="020B0503020204020204" pitchFamily="34" charset="-122"/>
                <a:ea typeface="微软雅黑" panose="020B0503020204020204" pitchFamily="34" charset="-122"/>
              </a:endParaRPr>
            </a:p>
          </p:txBody>
        </p:sp>
      </p:grpSp>
      <p:sp>
        <p:nvSpPr>
          <p:cNvPr id="6" name="日期占位符 1"/>
          <p:cNvSpPr>
            <a:spLocks noGrp="1"/>
          </p:cNvSpPr>
          <p:nvPr>
            <p:ph type="dt" sz="half" idx="10"/>
          </p:nvPr>
        </p:nvSpPr>
        <p:spPr/>
        <p:txBody>
          <a:bodyPr/>
          <a:lstStyle>
            <a:lvl1pPr>
              <a:defRPr/>
            </a:lvl1pPr>
          </a:lstStyle>
          <a:p>
            <a:pPr>
              <a:defRPr/>
            </a:pPr>
            <a:endParaRPr lang="en-US"/>
          </a:p>
        </p:txBody>
      </p:sp>
      <p:sp>
        <p:nvSpPr>
          <p:cNvPr id="7" name="页脚占位符 2"/>
          <p:cNvSpPr>
            <a:spLocks noGrp="1"/>
          </p:cNvSpPr>
          <p:nvPr>
            <p:ph type="ftr" sz="quarter" idx="11"/>
          </p:nvPr>
        </p:nvSpPr>
        <p:spPr/>
        <p:txBody>
          <a:bodyPr/>
          <a:lstStyle>
            <a:lvl1pPr>
              <a:defRPr/>
            </a:lvl1pPr>
          </a:lstStyle>
          <a:p>
            <a:pPr>
              <a:defRPr/>
            </a:pPr>
            <a:endParaRPr lang="en-US"/>
          </a:p>
        </p:txBody>
      </p:sp>
      <p:sp>
        <p:nvSpPr>
          <p:cNvPr id="8" name="灯片编号占位符 3"/>
          <p:cNvSpPr>
            <a:spLocks noGrp="1"/>
          </p:cNvSpPr>
          <p:nvPr>
            <p:ph type="sldNum" sz="quarter" idx="12"/>
          </p:nvPr>
        </p:nvSpPr>
        <p:spPr/>
        <p:txBody>
          <a:bodyPr/>
          <a:lstStyle>
            <a:lvl1pPr>
              <a:defRPr/>
            </a:lvl1pPr>
          </a:lstStyle>
          <a:p>
            <a:fld id="{17053FDD-1728-42FA-9E2A-6239A4F36EF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4453"/>
            <a:ext cx="8229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268413"/>
            <a:ext cx="82296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en-US" altLang="zh-CN" dirty="0"/>
          </a:p>
          <a:p>
            <a:pPr lvl="1"/>
            <a:r>
              <a:rPr lang="zh-CN" altLang="en-US" dirty="0"/>
              <a:t>第二级</a:t>
            </a:r>
            <a:endParaRPr lang="en-US" altLang="zh-CN" dirty="0"/>
          </a:p>
          <a:p>
            <a:pPr lvl="2"/>
            <a:r>
              <a:rPr lang="zh-CN" altLang="en-US" dirty="0"/>
              <a:t>第三级</a:t>
            </a:r>
            <a:endParaRPr lang="en-US" altLang="zh-CN" dirty="0"/>
          </a:p>
          <a:p>
            <a:pPr lvl="3"/>
            <a:r>
              <a:rPr lang="zh-CN" altLang="en-US" dirty="0"/>
              <a:t>第四级</a:t>
            </a:r>
            <a:endParaRPr lang="en-US" altLang="zh-CN" dirty="0"/>
          </a:p>
          <a:p>
            <a:pPr lvl="4"/>
            <a:r>
              <a:rPr lang="zh-CN" altLang="en-US" dirty="0"/>
              <a:t>第五级</a:t>
            </a:r>
            <a:endParaRPr lang="en-US" altLang="zh-CN" dirty="0"/>
          </a:p>
        </p:txBody>
      </p:sp>
      <p:sp>
        <p:nvSpPr>
          <p:cNvPr id="15364"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850">
                <a:latin typeface="Arial" panose="020B0604020202020204" pitchFamily="34" charset="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850">
                <a:latin typeface="Arial" panose="020B0604020202020204" pitchFamily="34" charset="0"/>
                <a:ea typeface="宋体" panose="02010600030101010101" pitchFamily="2" charset="-122"/>
              </a:defRPr>
            </a:lvl1pPr>
          </a:lstStyle>
          <a:p>
            <a:pPr>
              <a:defRPr/>
            </a:pPr>
            <a:endParaRPr lang="en-US" altLang="zh-CN" dirty="0"/>
          </a:p>
        </p:txBody>
      </p:sp>
      <p:sp>
        <p:nvSpPr>
          <p:cNvPr id="15366" name="Rectangle 6"/>
          <p:cNvSpPr>
            <a:spLocks noGrp="1" noChangeArrowheads="1"/>
          </p:cNvSpPr>
          <p:nvPr>
            <p:ph type="sldNum" sz="quarter" idx="4"/>
          </p:nvPr>
        </p:nvSpPr>
        <p:spPr bwMode="auto">
          <a:xfrm>
            <a:off x="6890238" y="624205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195" smtClean="0">
                <a:latin typeface="+mj-lt"/>
                <a:ea typeface="宋体" panose="02010600030101010101" pitchFamily="2" charset="-122"/>
              </a:defRPr>
            </a:lvl1pPr>
          </a:lstStyle>
          <a:p>
            <a:pPr>
              <a:defRPr/>
            </a:pPr>
            <a:fld id="{F0548F07-C921-477C-93AE-EE81E7406299}" type="slidenum">
              <a:rPr lang="zh-CN" altLang="en-US"/>
            </a:fld>
            <a:endParaRPr lang="en-US" altLang="zh-CN" dirty="0"/>
          </a:p>
        </p:txBody>
      </p:sp>
      <p:sp>
        <p:nvSpPr>
          <p:cNvPr id="1031" name="Line 8"/>
          <p:cNvSpPr>
            <a:spLocks noChangeShapeType="1"/>
          </p:cNvSpPr>
          <p:nvPr/>
        </p:nvSpPr>
        <p:spPr bwMode="auto">
          <a:xfrm>
            <a:off x="483577" y="1125538"/>
            <a:ext cx="80772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rtl="0" eaLnBrk="0" fontAlgn="base" hangingPunct="0">
        <a:spcBef>
          <a:spcPct val="0"/>
        </a:spcBef>
        <a:spcAft>
          <a:spcPct val="0"/>
        </a:spcAft>
        <a:defRPr sz="3750">
          <a:solidFill>
            <a:schemeClr val="tx2"/>
          </a:solidFill>
          <a:latin typeface="+mj-lt"/>
          <a:ea typeface="+mj-ea"/>
          <a:cs typeface="+mj-cs"/>
        </a:defRPr>
      </a:lvl1pPr>
      <a:lvl2pPr algn="l" rtl="0" eaLnBrk="0" fontAlgn="base" hangingPunct="0">
        <a:spcBef>
          <a:spcPct val="0"/>
        </a:spcBef>
        <a:spcAft>
          <a:spcPct val="0"/>
        </a:spcAft>
        <a:defRPr sz="3750">
          <a:solidFill>
            <a:schemeClr val="tx2"/>
          </a:solidFill>
          <a:latin typeface="Times New Roman" panose="02020603050405020304" pitchFamily="18" charset="0"/>
        </a:defRPr>
      </a:lvl2pPr>
      <a:lvl3pPr algn="l" rtl="0" eaLnBrk="0" fontAlgn="base" hangingPunct="0">
        <a:spcBef>
          <a:spcPct val="0"/>
        </a:spcBef>
        <a:spcAft>
          <a:spcPct val="0"/>
        </a:spcAft>
        <a:defRPr sz="3750">
          <a:solidFill>
            <a:schemeClr val="tx2"/>
          </a:solidFill>
          <a:latin typeface="Times New Roman" panose="02020603050405020304" pitchFamily="18" charset="0"/>
        </a:defRPr>
      </a:lvl3pPr>
      <a:lvl4pPr algn="l" rtl="0" eaLnBrk="0" fontAlgn="base" hangingPunct="0">
        <a:spcBef>
          <a:spcPct val="0"/>
        </a:spcBef>
        <a:spcAft>
          <a:spcPct val="0"/>
        </a:spcAft>
        <a:defRPr sz="3750">
          <a:solidFill>
            <a:schemeClr val="tx2"/>
          </a:solidFill>
          <a:latin typeface="Times New Roman" panose="02020603050405020304" pitchFamily="18" charset="0"/>
        </a:defRPr>
      </a:lvl4pPr>
      <a:lvl5pPr algn="l" rtl="0" eaLnBrk="0" fontAlgn="base" hangingPunct="0">
        <a:spcBef>
          <a:spcPct val="0"/>
        </a:spcBef>
        <a:spcAft>
          <a:spcPct val="0"/>
        </a:spcAft>
        <a:defRPr sz="3750">
          <a:solidFill>
            <a:schemeClr val="tx2"/>
          </a:solidFill>
          <a:latin typeface="Times New Roman" panose="02020603050405020304" pitchFamily="18" charset="0"/>
        </a:defRPr>
      </a:lvl5pPr>
      <a:lvl6pPr marL="389890" algn="l" rtl="0" eaLnBrk="1" fontAlgn="base" hangingPunct="1">
        <a:spcBef>
          <a:spcPct val="0"/>
        </a:spcBef>
        <a:spcAft>
          <a:spcPct val="0"/>
        </a:spcAft>
        <a:defRPr sz="3750">
          <a:solidFill>
            <a:schemeClr val="tx2"/>
          </a:solidFill>
          <a:latin typeface="Times New Roman" panose="02020603050405020304" pitchFamily="18" charset="0"/>
        </a:defRPr>
      </a:lvl6pPr>
      <a:lvl7pPr marL="779145" algn="l" rtl="0" eaLnBrk="1" fontAlgn="base" hangingPunct="1">
        <a:spcBef>
          <a:spcPct val="0"/>
        </a:spcBef>
        <a:spcAft>
          <a:spcPct val="0"/>
        </a:spcAft>
        <a:defRPr sz="3750">
          <a:solidFill>
            <a:schemeClr val="tx2"/>
          </a:solidFill>
          <a:latin typeface="Times New Roman" panose="02020603050405020304" pitchFamily="18" charset="0"/>
        </a:defRPr>
      </a:lvl7pPr>
      <a:lvl8pPr marL="1169035" algn="l" rtl="0" eaLnBrk="1" fontAlgn="base" hangingPunct="1">
        <a:spcBef>
          <a:spcPct val="0"/>
        </a:spcBef>
        <a:spcAft>
          <a:spcPct val="0"/>
        </a:spcAft>
        <a:defRPr sz="3750">
          <a:solidFill>
            <a:schemeClr val="tx2"/>
          </a:solidFill>
          <a:latin typeface="Times New Roman" panose="02020603050405020304" pitchFamily="18" charset="0"/>
        </a:defRPr>
      </a:lvl8pPr>
      <a:lvl9pPr marL="1558290" algn="l" rtl="0" eaLnBrk="1" fontAlgn="base" hangingPunct="1">
        <a:spcBef>
          <a:spcPct val="0"/>
        </a:spcBef>
        <a:spcAft>
          <a:spcPct val="0"/>
        </a:spcAft>
        <a:defRPr sz="3750">
          <a:solidFill>
            <a:schemeClr val="tx2"/>
          </a:solidFill>
          <a:latin typeface="Times New Roman" panose="02020603050405020304" pitchFamily="18" charset="0"/>
        </a:defRPr>
      </a:lvl9pPr>
    </p:titleStyle>
    <p:bodyStyle>
      <a:lvl1pPr marL="292100" indent="-292100" algn="l" rtl="0" eaLnBrk="0" fontAlgn="base" hangingPunct="0">
        <a:spcBef>
          <a:spcPct val="20000"/>
        </a:spcBef>
        <a:spcAft>
          <a:spcPct val="0"/>
        </a:spcAft>
        <a:buClr>
          <a:srgbClr val="C00000"/>
        </a:buClr>
        <a:buSzPct val="85000"/>
        <a:buFont typeface="Wingdings" panose="05000000000000000000" pitchFamily="2" charset="2"/>
        <a:buChar char="p"/>
        <a:defRPr sz="2385">
          <a:solidFill>
            <a:schemeClr val="tx1"/>
          </a:solidFill>
          <a:latin typeface="+mn-lt"/>
          <a:ea typeface="+mn-ea"/>
          <a:cs typeface="+mn-cs"/>
        </a:defRPr>
      </a:lvl1pPr>
      <a:lvl2pPr marL="633095" indent="-243205" algn="l" rtl="0" eaLnBrk="0" fontAlgn="base" hangingPunct="0">
        <a:spcBef>
          <a:spcPct val="20000"/>
        </a:spcBef>
        <a:spcAft>
          <a:spcPct val="0"/>
        </a:spcAft>
        <a:buClr>
          <a:schemeClr val="tx1"/>
        </a:buClr>
        <a:buSzPct val="100000"/>
        <a:buFont typeface="Wingdings" panose="05000000000000000000" pitchFamily="2" charset="2"/>
        <a:buChar char="w"/>
        <a:defRPr sz="2045">
          <a:solidFill>
            <a:schemeClr val="tx1"/>
          </a:solidFill>
          <a:latin typeface="+mn-lt"/>
        </a:defRPr>
      </a:lvl2pPr>
      <a:lvl3pPr marL="974090" indent="-194945" algn="l" rtl="0" eaLnBrk="0" fontAlgn="base" hangingPunct="0">
        <a:spcBef>
          <a:spcPct val="20000"/>
        </a:spcBef>
        <a:spcAft>
          <a:spcPct val="0"/>
        </a:spcAft>
        <a:buClr>
          <a:schemeClr val="accent1"/>
        </a:buClr>
        <a:buSzPct val="85000"/>
        <a:buFont typeface="Wingdings" panose="05000000000000000000" pitchFamily="2" charset="2"/>
        <a:buChar char="n"/>
        <a:defRPr sz="1705">
          <a:solidFill>
            <a:schemeClr val="tx1"/>
          </a:solidFill>
          <a:latin typeface="+mn-lt"/>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779145" rtl="0" eaLnBrk="1" latinLnBrk="0" hangingPunct="1">
        <a:defRPr sz="1535" kern="1200">
          <a:solidFill>
            <a:schemeClr val="tx1"/>
          </a:solidFill>
          <a:latin typeface="+mn-lt"/>
          <a:ea typeface="+mn-ea"/>
          <a:cs typeface="+mn-cs"/>
        </a:defRPr>
      </a:lvl1pPr>
      <a:lvl2pPr marL="389890" algn="l" defTabSz="779145" rtl="0" eaLnBrk="1" latinLnBrk="0" hangingPunct="1">
        <a:defRPr sz="1535" kern="1200">
          <a:solidFill>
            <a:schemeClr val="tx1"/>
          </a:solidFill>
          <a:latin typeface="+mn-lt"/>
          <a:ea typeface="+mn-ea"/>
          <a:cs typeface="+mn-cs"/>
        </a:defRPr>
      </a:lvl2pPr>
      <a:lvl3pPr marL="779145" algn="l" defTabSz="779145" rtl="0" eaLnBrk="1" latinLnBrk="0" hangingPunct="1">
        <a:defRPr sz="1535" kern="1200">
          <a:solidFill>
            <a:schemeClr val="tx1"/>
          </a:solidFill>
          <a:latin typeface="+mn-lt"/>
          <a:ea typeface="+mn-ea"/>
          <a:cs typeface="+mn-cs"/>
        </a:defRPr>
      </a:lvl3pPr>
      <a:lvl4pPr marL="1169035" algn="l" defTabSz="779145" rtl="0" eaLnBrk="1" latinLnBrk="0" hangingPunct="1">
        <a:defRPr sz="1535" kern="1200">
          <a:solidFill>
            <a:schemeClr val="tx1"/>
          </a:solidFill>
          <a:latin typeface="+mn-lt"/>
          <a:ea typeface="+mn-ea"/>
          <a:cs typeface="+mn-cs"/>
        </a:defRPr>
      </a:lvl4pPr>
      <a:lvl5pPr marL="1558290" algn="l" defTabSz="779145" rtl="0" eaLnBrk="1" latinLnBrk="0" hangingPunct="1">
        <a:defRPr sz="1535" kern="1200">
          <a:solidFill>
            <a:schemeClr val="tx1"/>
          </a:solidFill>
          <a:latin typeface="+mn-lt"/>
          <a:ea typeface="+mn-ea"/>
          <a:cs typeface="+mn-cs"/>
        </a:defRPr>
      </a:lvl5pPr>
      <a:lvl6pPr marL="1948180" algn="l" defTabSz="779145" rtl="0" eaLnBrk="1" latinLnBrk="0" hangingPunct="1">
        <a:defRPr sz="1535" kern="1200">
          <a:solidFill>
            <a:schemeClr val="tx1"/>
          </a:solidFill>
          <a:latin typeface="+mn-lt"/>
          <a:ea typeface="+mn-ea"/>
          <a:cs typeface="+mn-cs"/>
        </a:defRPr>
      </a:lvl6pPr>
      <a:lvl7pPr marL="2337435" algn="l" defTabSz="779145" rtl="0" eaLnBrk="1" latinLnBrk="0" hangingPunct="1">
        <a:defRPr sz="1535" kern="1200">
          <a:solidFill>
            <a:schemeClr val="tx1"/>
          </a:solidFill>
          <a:latin typeface="+mn-lt"/>
          <a:ea typeface="+mn-ea"/>
          <a:cs typeface="+mn-cs"/>
        </a:defRPr>
      </a:lvl7pPr>
      <a:lvl8pPr marL="2727325" algn="l" defTabSz="779145" rtl="0" eaLnBrk="1" latinLnBrk="0" hangingPunct="1">
        <a:defRPr sz="1535" kern="1200">
          <a:solidFill>
            <a:schemeClr val="tx1"/>
          </a:solidFill>
          <a:latin typeface="+mn-lt"/>
          <a:ea typeface="+mn-ea"/>
          <a:cs typeface="+mn-cs"/>
        </a:defRPr>
      </a:lvl8pPr>
      <a:lvl9pPr marL="3116580" algn="l" defTabSz="779145" rtl="0" eaLnBrk="1" latinLnBrk="0" hangingPunct="1">
        <a:defRPr sz="1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9" Type="http://schemas.openxmlformats.org/officeDocument/2006/relationships/image" Target="../media/image15.jpeg"/><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4" Type="http://schemas.openxmlformats.org/officeDocument/2006/relationships/notesSlide" Target="../notesSlides/notesSlide7.xml"/><Relationship Id="rId13" Type="http://schemas.openxmlformats.org/officeDocument/2006/relationships/vmlDrawing" Target="../drawings/vmlDrawing1.vml"/><Relationship Id="rId12" Type="http://schemas.openxmlformats.org/officeDocument/2006/relationships/slideLayout" Target="../slideLayouts/slideLayout3.xml"/><Relationship Id="rId11" Type="http://schemas.openxmlformats.org/officeDocument/2006/relationships/image" Target="../media/image17.jpeg"/><Relationship Id="rId10" Type="http://schemas.openxmlformats.org/officeDocument/2006/relationships/image" Target="../media/image16.jpe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latin typeface="微软雅黑" panose="020B0503020204020204" pitchFamily="34" charset="-122"/>
                <a:ea typeface="微软雅黑" panose="020B0503020204020204" pitchFamily="34" charset="-122"/>
              </a:rPr>
              <a:t>研究背景与意义</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8676" name="TextBox 43"/>
          <p:cNvSpPr txBox="1">
            <a:spLocks noChangeArrowheads="1"/>
          </p:cNvSpPr>
          <p:nvPr/>
        </p:nvSpPr>
        <p:spPr bwMode="auto">
          <a:xfrm>
            <a:off x="209987" y="1205250"/>
            <a:ext cx="8781941" cy="1611908"/>
          </a:xfrm>
          <a:prstGeom prst="rect">
            <a:avLst/>
          </a:prstGeom>
          <a:noFill/>
          <a:ln w="9525">
            <a:noFill/>
            <a:miter lim="800000"/>
          </a:ln>
        </p:spPr>
        <p:txBody>
          <a:bodyPr anchor="ctr"/>
          <a:lstStyle/>
          <a:p>
            <a:pPr indent="457200" algn="just" defTabSz="685800" eaLnBrk="1">
              <a:lnSpc>
                <a:spcPct val="130000"/>
              </a:lnSpc>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cs typeface="FontAwesome"/>
              </a:rPr>
              <a:t>异构联邦学习的通用框架。每个节点都拥有一个私有数据集和一个相互独立设计的模型。为了在不泄露数据的情况下进行通信和协作，节点需要将他们学到的知识转换为某种标准形式。中央服务器收集这些知识，计算出这些网络的一致性分布。翻译器用来实现知识蒸馏。</a:t>
            </a:r>
            <a:endParaRPr lang="zh-CN" altLang="en-US" sz="1800" dirty="0">
              <a:latin typeface="微软雅黑" panose="020B0503020204020204" pitchFamily="34" charset="-122"/>
              <a:ea typeface="微软雅黑" panose="020B0503020204020204" pitchFamily="34" charset="-122"/>
              <a:cs typeface="FontAwesome"/>
            </a:endParaRPr>
          </a:p>
        </p:txBody>
      </p:sp>
      <p:sp>
        <p:nvSpPr>
          <p:cNvPr id="7" name="文本框 99"/>
          <p:cNvSpPr txBox="1">
            <a:spLocks noChangeArrowheads="1"/>
          </p:cNvSpPr>
          <p:nvPr/>
        </p:nvSpPr>
        <p:spPr bwMode="auto">
          <a:xfrm>
            <a:off x="3030033" y="6437194"/>
            <a:ext cx="2888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异构联邦学习的通用框架</a:t>
            </a:r>
            <a:endParaRPr lang="zh-CN" altLang="en-US" sz="16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2375756" y="2817143"/>
            <a:ext cx="4392488" cy="34562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r>
              <a:rPr kumimoji="1" lang="zh-CN" altLang="en-US" dirty="0"/>
              <a:t>实验一 </a:t>
            </a:r>
            <a:r>
              <a:rPr lang="zh-CN" altLang="en-US" sz="2000" b="1" dirty="0">
                <a:latin typeface="微软雅黑" panose="020B0503020204020204" pitchFamily="34" charset="-122"/>
                <a:ea typeface="微软雅黑" panose="020B0503020204020204" pitchFamily="34" charset="-122"/>
              </a:rPr>
              <a:t>联邦学习算法的性能比较</a:t>
            </a:r>
            <a:endParaRPr lang="zh-CN" altLang="en-US" sz="2000" b="1" dirty="0">
              <a:latin typeface="微软雅黑" panose="020B0503020204020204" pitchFamily="34" charset="-122"/>
              <a:ea typeface="微软雅黑" panose="020B0503020204020204" pitchFamily="34" charset="-122"/>
            </a:endParaRP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5" name="图片 4"/>
          <p:cNvPicPr>
            <a:picLocks noChangeAspect="1"/>
          </p:cNvPicPr>
          <p:nvPr/>
        </p:nvPicPr>
        <p:blipFill>
          <a:blip r:embed="rId1"/>
          <a:stretch>
            <a:fillRect/>
          </a:stretch>
        </p:blipFill>
        <p:spPr>
          <a:xfrm>
            <a:off x="262890" y="1941830"/>
            <a:ext cx="8588375" cy="37795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244868"/>
            <a:ext cx="8317058" cy="496297"/>
          </a:xfrm>
        </p:spPr>
        <p:txBody>
          <a:bodyPr/>
          <a:lstStyle/>
          <a:p>
            <a:r>
              <a:rPr kumimoji="1" lang="zh-CN" altLang="en-US" dirty="0"/>
              <a:t>实验一 </a:t>
            </a:r>
            <a:r>
              <a:rPr lang="zh-CN" altLang="en-US" sz="2000" b="1" dirty="0">
                <a:latin typeface="微软雅黑" panose="020B0503020204020204" pitchFamily="34" charset="-122"/>
                <a:ea typeface="微软雅黑" panose="020B0503020204020204" pitchFamily="34" charset="-122"/>
              </a:rPr>
              <a:t>联邦学习算法的性能比较</a:t>
            </a:r>
            <a:endParaRPr lang="zh-CN" altLang="en-US" sz="2000" b="1" dirty="0">
              <a:latin typeface="微软雅黑" panose="020B0503020204020204" pitchFamily="34" charset="-122"/>
              <a:ea typeface="微软雅黑" panose="020B0503020204020204" pitchFamily="34" charset="-122"/>
            </a:endParaRPr>
          </a:p>
          <a:p>
            <a:pPr marL="0" indent="0">
              <a:buNone/>
            </a:pPr>
            <a:endParaRPr kumimoji="1" lang="en-US" altLang="zh-CN" dirty="0"/>
          </a:p>
          <a:p>
            <a:pPr lvl="1"/>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marL="335280" lvl="1" indent="0">
              <a:buNone/>
            </a:pPr>
            <a:endParaRPr kumimoji="1"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 name="图片 3"/>
          <p:cNvPicPr>
            <a:picLocks noChangeAspect="1"/>
          </p:cNvPicPr>
          <p:nvPr/>
        </p:nvPicPr>
        <p:blipFill>
          <a:blip r:embed="rId1"/>
          <a:stretch>
            <a:fillRect/>
          </a:stretch>
        </p:blipFill>
        <p:spPr>
          <a:xfrm>
            <a:off x="302895" y="2230755"/>
            <a:ext cx="8456930" cy="3636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主要参考文献</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pic>
        <p:nvPicPr>
          <p:cNvPr id="10" name="图片 9"/>
          <p:cNvPicPr>
            <a:picLocks noChangeAspect="1"/>
          </p:cNvPicPr>
          <p:nvPr/>
        </p:nvPicPr>
        <p:blipFill>
          <a:blip r:embed="rId1"/>
          <a:stretch>
            <a:fillRect/>
          </a:stretch>
        </p:blipFill>
        <p:spPr>
          <a:xfrm>
            <a:off x="442647" y="1310640"/>
            <a:ext cx="8408574" cy="52122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算法收敛性</a:t>
            </a:r>
            <a:endParaRPr kumimoji="1" lang="zh-CN" altLang="en-US" dirty="0"/>
          </a:p>
        </p:txBody>
      </p:sp>
      <p:sp>
        <p:nvSpPr>
          <p:cNvPr id="3" name="内容占位符 2"/>
          <p:cNvSpPr>
            <a:spLocks noGrp="1"/>
          </p:cNvSpPr>
          <p:nvPr>
            <p:ph idx="1"/>
          </p:nvPr>
        </p:nvSpPr>
        <p:spPr>
          <a:xfrm>
            <a:off x="442647" y="1279614"/>
            <a:ext cx="8215047" cy="496297"/>
          </a:xfrm>
        </p:spPr>
        <p:txBody>
          <a:bodyPr/>
          <a:lstStyle/>
          <a:p>
            <a:r>
              <a:rPr kumimoji="1" lang="zh-CN" altLang="en-US" dirty="0"/>
              <a:t>模板</a:t>
            </a:r>
            <a:endParaRPr kumimoji="1"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1"/>
          <p:cNvSpPr txBox="1"/>
          <p:nvPr/>
        </p:nvSpPr>
        <p:spPr>
          <a:xfrm>
            <a:off x="4069298" y="6360696"/>
            <a:ext cx="1005403"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实验结果</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5234120" y="4030401"/>
            <a:ext cx="2987040" cy="2795313"/>
            <a:chOff x="5504872" y="3955141"/>
            <a:chExt cx="2987040" cy="2795313"/>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4630" y="3955141"/>
              <a:ext cx="2527525" cy="2516172"/>
            </a:xfrm>
            <a:prstGeom prst="rect">
              <a:avLst/>
            </a:prstGeom>
            <a:noFill/>
            <a:ln>
              <a:noFill/>
            </a:ln>
          </p:spPr>
        </p:pic>
        <p:sp>
          <p:nvSpPr>
            <p:cNvPr id="9" name="矩形 8"/>
            <p:cNvSpPr/>
            <p:nvPr/>
          </p:nvSpPr>
          <p:spPr>
            <a:xfrm>
              <a:off x="5504872" y="6411900"/>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光刻热点</a:t>
              </a:r>
              <a:endParaRPr lang="zh-CN" altLang="en-US" sz="1600" b="1" dirty="0">
                <a:latin typeface="微软雅黑" panose="020B0503020204020204" pitchFamily="34" charset="-122"/>
                <a:ea typeface="微软雅黑" panose="020B0503020204020204" pitchFamily="34" charset="-122"/>
              </a:endParaRPr>
            </a:p>
          </p:txBody>
        </p:sp>
      </p:grpSp>
      <p:sp>
        <p:nvSpPr>
          <p:cNvPr id="2" name="标题 1"/>
          <p:cNvSpPr>
            <a:spLocks noGrp="1"/>
          </p:cNvSpPr>
          <p:nvPr>
            <p:ph type="title"/>
          </p:nvPr>
        </p:nvSpPr>
        <p:spPr/>
        <p:txBody>
          <a:bodyPr/>
          <a:lstStyle/>
          <a:p>
            <a:r>
              <a:rPr kumimoji="1" lang="zh-CN" altLang="en-US" dirty="0"/>
              <a:t>研究背景与意义</a:t>
            </a:r>
            <a:endParaRPr kumimoji="1" lang="zh-CN" altLang="en-US" dirty="0"/>
          </a:p>
        </p:txBody>
      </p:sp>
      <p:sp>
        <p:nvSpPr>
          <p:cNvPr id="3" name="内容占位符 2"/>
          <p:cNvSpPr>
            <a:spLocks noGrp="1"/>
          </p:cNvSpPr>
          <p:nvPr>
            <p:ph idx="1"/>
          </p:nvPr>
        </p:nvSpPr>
        <p:spPr>
          <a:xfrm>
            <a:off x="449924" y="1210357"/>
            <a:ext cx="8215047" cy="2622341"/>
          </a:xfrm>
        </p:spPr>
        <p:txBody>
          <a:bodyPr/>
          <a:lstStyle/>
          <a:p>
            <a:r>
              <a:rPr kumimoji="1" lang="zh-CN" altLang="en-US" dirty="0"/>
              <a:t>集成电路制造的关键环节</a:t>
            </a:r>
            <a:r>
              <a:rPr kumimoji="1" lang="en-US" altLang="zh-CN" dirty="0"/>
              <a:t>——</a:t>
            </a:r>
            <a:r>
              <a:rPr kumimoji="1" lang="zh-CN" altLang="en-US" dirty="0"/>
              <a:t>光刻热点检测</a:t>
            </a:r>
            <a:endParaRPr lang="en-US" altLang="zh-CN" dirty="0"/>
          </a:p>
          <a:p>
            <a:pPr lvl="1"/>
            <a:r>
              <a:rPr kumimoji="1" lang="zh-CN" altLang="en-US" kern="0" dirty="0"/>
              <a:t>光刻热点</a:t>
            </a:r>
            <a:endParaRPr kumimoji="1" lang="en-US" altLang="zh-CN" kern="0" dirty="0"/>
          </a:p>
          <a:p>
            <a:pPr lvl="2"/>
            <a:r>
              <a:rPr lang="zh-CN" altLang="en-US" kern="0" dirty="0"/>
              <a:t>集成电路中存在短路、断路等缺陷的版图区域</a:t>
            </a:r>
            <a:endParaRPr lang="en-US" altLang="zh-CN" kern="0" dirty="0"/>
          </a:p>
          <a:p>
            <a:pPr lvl="1"/>
            <a:r>
              <a:rPr kumimoji="1" lang="zh-CN" altLang="en-US" kern="0" dirty="0"/>
              <a:t>现有的光刻热点检测技术</a:t>
            </a:r>
            <a:endParaRPr kumimoji="1" lang="en-US" altLang="zh-CN" kern="0" dirty="0"/>
          </a:p>
          <a:p>
            <a:pPr lvl="2"/>
            <a:r>
              <a:rPr kumimoji="1" lang="zh-CN" altLang="en-US" kern="0" dirty="0"/>
              <a:t>光刻仿真</a:t>
            </a:r>
            <a:endParaRPr kumimoji="1" lang="zh-CN" altLang="en-US" kern="0" dirty="0"/>
          </a:p>
          <a:p>
            <a:pPr lvl="2"/>
            <a:r>
              <a:rPr kumimoji="1" lang="zh-CN" altLang="en-US" kern="0" dirty="0"/>
              <a:t>模式识别</a:t>
            </a:r>
            <a:endParaRPr kumimoji="1" lang="zh-CN" altLang="en-US" kern="0" dirty="0"/>
          </a:p>
          <a:p>
            <a:pPr lvl="2"/>
            <a:r>
              <a:rPr kumimoji="1" lang="zh-CN" altLang="en-US" kern="0" dirty="0"/>
              <a:t>机器学习</a:t>
            </a:r>
            <a:endParaRPr kumimoji="1" lang="en-US" altLang="zh-CN" kern="0" dirty="0"/>
          </a:p>
          <a:p>
            <a:pPr lvl="1"/>
            <a:endParaRPr kumimoji="1" lang="en-US" altLang="zh-CN" kern="0" dirty="0"/>
          </a:p>
          <a:p>
            <a:pPr lvl="2"/>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grpSp>
        <p:nvGrpSpPr>
          <p:cNvPr id="7" name="组合 6"/>
          <p:cNvGrpSpPr/>
          <p:nvPr/>
        </p:nvGrpSpPr>
        <p:grpSpPr>
          <a:xfrm>
            <a:off x="1882815" y="4061635"/>
            <a:ext cx="2527526" cy="2764079"/>
            <a:chOff x="5626475" y="1420564"/>
            <a:chExt cx="2527526" cy="2764079"/>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6475" y="1420564"/>
              <a:ext cx="2527526" cy="2499795"/>
            </a:xfrm>
            <a:prstGeom prst="rect">
              <a:avLst/>
            </a:prstGeom>
            <a:noFill/>
            <a:ln>
              <a:noFill/>
            </a:ln>
          </p:spPr>
        </p:pic>
        <p:sp>
          <p:nvSpPr>
            <p:cNvPr id="6" name="矩形 5"/>
            <p:cNvSpPr/>
            <p:nvPr/>
          </p:nvSpPr>
          <p:spPr>
            <a:xfrm>
              <a:off x="5669162" y="3846089"/>
              <a:ext cx="2442151"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非光刻热点</a:t>
              </a:r>
              <a:endParaRPr lang="zh-CN" altLang="en-US" sz="16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897768" y="2812825"/>
            <a:ext cx="3659744" cy="727870"/>
            <a:chOff x="403888" y="5540377"/>
            <a:chExt cx="3659744" cy="727870"/>
          </a:xfrm>
        </p:grpSpPr>
        <p:sp>
          <p:nvSpPr>
            <p:cNvPr id="14" name="星形: 五角 13"/>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78145" y="5621916"/>
              <a:ext cx="3185487" cy="646331"/>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光刻热点检测是提高集成电路</a:t>
              </a:r>
              <a:endParaRPr lang="en-US" altLang="zh-CN" b="1" dirty="0">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良品率</a:t>
              </a:r>
              <a:r>
                <a:rPr lang="zh-CN" altLang="en-US" b="1" dirty="0">
                  <a:latin typeface="微软雅黑" panose="020B0503020204020204" pitchFamily="34" charset="-122"/>
                  <a:ea typeface="微软雅黑" panose="020B0503020204020204" pitchFamily="34" charset="-122"/>
                </a:rPr>
                <a:t>的必要手段</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研究背景与意义</a:t>
            </a:r>
            <a:endParaRPr kumimoji="1" lang="zh-CN" altLang="en-US" dirty="0"/>
          </a:p>
        </p:txBody>
      </p:sp>
      <p:sp>
        <p:nvSpPr>
          <p:cNvPr id="3" name="内容占位符 2"/>
          <p:cNvSpPr>
            <a:spLocks noGrp="1"/>
          </p:cNvSpPr>
          <p:nvPr>
            <p:ph idx="1"/>
          </p:nvPr>
        </p:nvSpPr>
        <p:spPr>
          <a:xfrm>
            <a:off x="449924" y="1210357"/>
            <a:ext cx="8215047" cy="4091217"/>
          </a:xfrm>
        </p:spPr>
        <p:txBody>
          <a:bodyPr/>
          <a:lstStyle/>
          <a:p>
            <a:r>
              <a:rPr kumimoji="1" lang="zh-CN" altLang="en-US" dirty="0"/>
              <a:t>光刻热点检测面临的技术难题</a:t>
            </a:r>
            <a:endParaRPr kumimoji="1" lang="en-US" altLang="zh-CN" dirty="0"/>
          </a:p>
          <a:p>
            <a:pPr lvl="1"/>
            <a:r>
              <a:rPr kumimoji="1" lang="zh-CN" altLang="en-US" kern="0" dirty="0"/>
              <a:t>特征提取难</a:t>
            </a:r>
            <a:endParaRPr kumimoji="1" lang="en-US" altLang="zh-CN" kern="0" dirty="0"/>
          </a:p>
          <a:p>
            <a:pPr lvl="2"/>
            <a:r>
              <a:rPr lang="zh-CN" altLang="en-US" kern="0" dirty="0"/>
              <a:t>现有的特征提取技术很难提取到</a:t>
            </a:r>
            <a:endParaRPr lang="en-US" altLang="zh-CN" kern="0" dirty="0"/>
          </a:p>
          <a:p>
            <a:pPr marL="779145" lvl="2" indent="0">
              <a:buNone/>
            </a:pPr>
            <a:r>
              <a:rPr lang="en-US" altLang="zh-CN" dirty="0"/>
              <a:t>    </a:t>
            </a:r>
            <a:r>
              <a:rPr lang="zh-CN" altLang="en-US" kern="0" dirty="0"/>
              <a:t>版图的关键信息</a:t>
            </a:r>
            <a:endParaRPr lang="en-US" altLang="zh-CN" kern="0" dirty="0"/>
          </a:p>
          <a:p>
            <a:pPr lvl="1"/>
            <a:r>
              <a:rPr kumimoji="1" lang="zh-CN" altLang="en-US" kern="0" dirty="0"/>
              <a:t>热点检测技术性能不完善</a:t>
            </a:r>
            <a:endParaRPr kumimoji="1" lang="en-US" altLang="zh-CN" kern="0" dirty="0"/>
          </a:p>
          <a:p>
            <a:pPr lvl="2"/>
            <a:r>
              <a:rPr kumimoji="1" lang="zh-CN" altLang="en-US" kern="0" dirty="0"/>
              <a:t>光刻仿真：计算复杂度大、耗时长</a:t>
            </a:r>
            <a:endParaRPr kumimoji="1" lang="zh-CN" altLang="en-US" kern="0" dirty="0"/>
          </a:p>
          <a:p>
            <a:pPr lvl="2"/>
            <a:r>
              <a:rPr kumimoji="1" lang="zh-CN" altLang="en-US" kern="0" dirty="0"/>
              <a:t>模式识别：难以识别未知的版图</a:t>
            </a:r>
            <a:endParaRPr kumimoji="1" lang="zh-CN" altLang="en-US" kern="0" dirty="0"/>
          </a:p>
          <a:p>
            <a:pPr lvl="2"/>
            <a:r>
              <a:rPr kumimoji="1" lang="zh-CN" altLang="en-US" kern="0" dirty="0"/>
              <a:t>机器学习：训练数据集体量小</a:t>
            </a:r>
            <a:endParaRPr kumimoji="1" lang="en-US" altLang="zh-CN" kern="0" dirty="0"/>
          </a:p>
          <a:p>
            <a:pPr lvl="1"/>
            <a:r>
              <a:rPr kumimoji="1" lang="zh-CN" altLang="en-US" kern="0" dirty="0"/>
              <a:t>原始数据隐私程度高</a:t>
            </a:r>
            <a:endParaRPr kumimoji="1" lang="en-US" altLang="zh-CN" kern="0" dirty="0"/>
          </a:p>
          <a:p>
            <a:pPr lvl="2"/>
            <a:r>
              <a:rPr kumimoji="1" lang="zh-CN" altLang="en-US" kern="0" dirty="0"/>
              <a:t>各芯片厂商的版图设计保密性极高，</a:t>
            </a:r>
            <a:endParaRPr kumimoji="1" lang="en-US" altLang="zh-CN" dirty="0"/>
          </a:p>
          <a:p>
            <a:pPr marL="779145" lvl="2" indent="0">
              <a:buNone/>
            </a:pPr>
            <a:r>
              <a:rPr kumimoji="1" lang="en-US" altLang="zh-CN" dirty="0"/>
              <a:t>    </a:t>
            </a:r>
            <a:r>
              <a:rPr kumimoji="1" lang="zh-CN" altLang="en-US" dirty="0"/>
              <a:t>原始数据很难获取</a:t>
            </a:r>
            <a:endParaRPr kumimoji="1" lang="en-US" altLang="zh-CN" kern="0" dirty="0"/>
          </a:p>
          <a:p>
            <a:r>
              <a:rPr lang="zh-CN" altLang="en-US" dirty="0">
                <a:latin typeface="微软雅黑" panose="020B0503020204020204" pitchFamily="34" charset="-122"/>
                <a:ea typeface="微软雅黑" panose="020B0503020204020204" pitchFamily="34" charset="-122"/>
              </a:rPr>
              <a:t>光刻热点检测指标</a:t>
            </a:r>
            <a:endParaRPr lang="en-US" altLang="zh-CN" dirty="0">
              <a:latin typeface="微软雅黑" panose="020B0503020204020204" pitchFamily="34" charset="-122"/>
              <a:ea typeface="微软雅黑" panose="020B0503020204020204" pitchFamily="34" charset="-122"/>
            </a:endParaRPr>
          </a:p>
          <a:p>
            <a:pPr lvl="1"/>
            <a:r>
              <a:rPr lang="zh-CN" altLang="en-US" dirty="0"/>
              <a:t>准确率（</a:t>
            </a:r>
            <a:r>
              <a:rPr lang="en-US" altLang="zh-CN" dirty="0"/>
              <a:t>ACC</a:t>
            </a:r>
            <a:r>
              <a:rPr lang="zh-CN" altLang="en-US" dirty="0"/>
              <a:t>）</a:t>
            </a:r>
            <a:endParaRPr lang="en-US" altLang="zh-CN" dirty="0"/>
          </a:p>
          <a:p>
            <a:pPr lvl="1"/>
            <a:r>
              <a:rPr lang="zh-CN" altLang="en-US" dirty="0"/>
              <a:t>召回率（</a:t>
            </a:r>
            <a:r>
              <a:rPr lang="en-US" altLang="zh-CN" dirty="0"/>
              <a:t>TPR</a:t>
            </a:r>
            <a:r>
              <a:rPr lang="zh-CN" altLang="en-US" dirty="0"/>
              <a:t>）</a:t>
            </a:r>
            <a:endParaRPr lang="en-US" altLang="zh-CN" dirty="0"/>
          </a:p>
          <a:p>
            <a:pPr lvl="1"/>
            <a:r>
              <a:rPr lang="zh-CN" altLang="en-US" dirty="0"/>
              <a:t>误报率（</a:t>
            </a:r>
            <a:r>
              <a:rPr lang="en-US" altLang="zh-CN" dirty="0"/>
              <a:t>FPR</a:t>
            </a:r>
            <a:r>
              <a:rPr lang="zh-CN" altLang="en-US" dirty="0"/>
              <a:t>）</a:t>
            </a:r>
            <a:endParaRPr lang="en-US" altLang="zh-CN" dirty="0"/>
          </a:p>
          <a:p>
            <a:pPr lvl="1"/>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grpSp>
        <p:nvGrpSpPr>
          <p:cNvPr id="12" name="组合 11"/>
          <p:cNvGrpSpPr/>
          <p:nvPr/>
        </p:nvGrpSpPr>
        <p:grpSpPr>
          <a:xfrm>
            <a:off x="5435953" y="1413159"/>
            <a:ext cx="2908570" cy="2015841"/>
            <a:chOff x="5273355" y="1612459"/>
            <a:chExt cx="2908570" cy="2015841"/>
          </a:xfrm>
        </p:grpSpPr>
        <p:pic>
          <p:nvPicPr>
            <p:cNvPr id="11" name="图片 10"/>
            <p:cNvPicPr>
              <a:picLocks noChangeAspect="1"/>
            </p:cNvPicPr>
            <p:nvPr/>
          </p:nvPicPr>
          <p:blipFill rotWithShape="1">
            <a:blip r:embed="rId1"/>
            <a:srcRect l="41170" t="-1" r="27021" b="-11740"/>
            <a:stretch>
              <a:fillRect/>
            </a:stretch>
          </p:blipFill>
          <p:spPr>
            <a:xfrm>
              <a:off x="5273355" y="1612459"/>
              <a:ext cx="2908570" cy="2015841"/>
            </a:xfrm>
            <a:prstGeom prst="rect">
              <a:avLst/>
            </a:prstGeom>
          </p:spPr>
        </p:pic>
        <p:sp>
          <p:nvSpPr>
            <p:cNvPr id="16" name="矩形 15"/>
            <p:cNvSpPr/>
            <p:nvPr/>
          </p:nvSpPr>
          <p:spPr>
            <a:xfrm>
              <a:off x="5558849" y="3289746"/>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版图特征提取</a:t>
              </a:r>
              <a:endParaRPr lang="zh-CN" altLang="en-US" sz="1600" b="1" dirty="0">
                <a:latin typeface="微软雅黑" panose="020B0503020204020204" pitchFamily="34" charset="-122"/>
                <a:ea typeface="微软雅黑" panose="020B0503020204020204" pitchFamily="34" charset="-122"/>
              </a:endParaRPr>
            </a:p>
          </p:txBody>
        </p:sp>
      </p:grpSp>
      <p:pic>
        <p:nvPicPr>
          <p:cNvPr id="17" name="图片 16"/>
          <p:cNvPicPr>
            <a:picLocks noChangeAspect="1"/>
          </p:cNvPicPr>
          <p:nvPr/>
        </p:nvPicPr>
        <p:blipFill>
          <a:blip r:embed="rId2"/>
          <a:stretch>
            <a:fillRect/>
          </a:stretch>
        </p:blipFill>
        <p:spPr>
          <a:xfrm>
            <a:off x="5376080" y="3517900"/>
            <a:ext cx="3028315" cy="2868930"/>
          </a:xfrm>
          <a:prstGeom prst="rect">
            <a:avLst/>
          </a:prstGeom>
        </p:spPr>
      </p:pic>
      <p:sp>
        <p:nvSpPr>
          <p:cNvPr id="18" name="矩形 17"/>
          <p:cNvSpPr/>
          <p:nvPr/>
        </p:nvSpPr>
        <p:spPr>
          <a:xfrm>
            <a:off x="5721446" y="6217553"/>
            <a:ext cx="2337582"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隐私保护三要素</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研究现状与挑战</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研究内容</a:t>
            </a:r>
            <a:endParaRPr lang="en-US" altLang="zh-CN" sz="3200" b="1" dirty="0">
              <a:solidFill>
                <a:srgbClr val="E6E6E6"/>
              </a:solidFill>
              <a:latin typeface="微软雅黑" panose="020B0503020204020204" pitchFamily="34" charset="-122"/>
              <a:ea typeface="微软雅黑" panose="020B0503020204020204" pitchFamily="34" charset="-122"/>
            </a:endParaRPr>
          </a:p>
          <a:p>
            <a:pPr>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研究现状与挑战</a:t>
            </a:r>
            <a:endParaRPr kumimoji="1" lang="zh-CN" altLang="en-US" dirty="0"/>
          </a:p>
        </p:txBody>
      </p:sp>
      <p:sp>
        <p:nvSpPr>
          <p:cNvPr id="3" name="内容占位符 2"/>
          <p:cNvSpPr>
            <a:spLocks noGrp="1"/>
          </p:cNvSpPr>
          <p:nvPr>
            <p:ph idx="1"/>
          </p:nvPr>
        </p:nvSpPr>
        <p:spPr>
          <a:xfrm>
            <a:off x="741462" y="1306423"/>
            <a:ext cx="3395626" cy="2750854"/>
          </a:xfrm>
        </p:spPr>
        <p:txBody>
          <a:bodyPr/>
          <a:lstStyle/>
          <a:p>
            <a:r>
              <a:rPr kumimoji="1" lang="zh-CN" altLang="en-US" dirty="0"/>
              <a:t>集成电路版图特点</a:t>
            </a:r>
            <a:endParaRPr kumimoji="1" lang="en-US" altLang="zh-CN" dirty="0"/>
          </a:p>
          <a:p>
            <a:pPr lvl="1"/>
            <a:r>
              <a:rPr lang="zh-CN" altLang="en-US" dirty="0"/>
              <a:t>数据维度高</a:t>
            </a:r>
            <a:endParaRPr lang="en-US" altLang="zh-CN" dirty="0"/>
          </a:p>
          <a:p>
            <a:pPr lvl="1"/>
            <a:r>
              <a:rPr lang="zh-CN" altLang="en-US" dirty="0"/>
              <a:t>特征表达复杂</a:t>
            </a:r>
            <a:endParaRPr lang="en-US" altLang="zh-CN" dirty="0"/>
          </a:p>
          <a:p>
            <a:r>
              <a:rPr lang="zh-CN" altLang="en-US" dirty="0"/>
              <a:t>版图特征提取的动机</a:t>
            </a:r>
            <a:endParaRPr lang="en-US" altLang="zh-CN" dirty="0"/>
          </a:p>
          <a:p>
            <a:pPr lvl="1"/>
            <a:r>
              <a:rPr lang="zh-CN" altLang="en-US" dirty="0"/>
              <a:t>提高检测准确率</a:t>
            </a:r>
            <a:endParaRPr lang="en-US" altLang="zh-CN" dirty="0"/>
          </a:p>
          <a:p>
            <a:pPr lvl="1"/>
            <a:r>
              <a:rPr lang="zh-CN" altLang="en-US" dirty="0"/>
              <a:t>提升检测效率</a:t>
            </a:r>
            <a:endParaRPr lang="en-US" altLang="zh-CN" dirty="0"/>
          </a:p>
          <a:p>
            <a:pPr marL="1169035"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p:nvPr/>
        </p:nvSpPr>
        <p:spPr bwMode="auto">
          <a:xfrm>
            <a:off x="4484771" y="1306423"/>
            <a:ext cx="5315934" cy="231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zh-CN" altLang="en-US" kern="0" dirty="0"/>
              <a:t>集成电路版图特征提取技术</a:t>
            </a:r>
            <a:endParaRPr kumimoji="1" lang="en-US" altLang="zh-CN" kern="0" dirty="0"/>
          </a:p>
          <a:p>
            <a:pPr lvl="1"/>
            <a:r>
              <a:rPr lang="zh-CN" altLang="en-US" kern="0" dirty="0"/>
              <a:t>局部密度提取技术</a:t>
            </a:r>
            <a:r>
              <a:rPr lang="da-DK" altLang="zh-CN" sz="1400" b="0" kern="0" dirty="0"/>
              <a:t>[H. Yang et al, 2017]</a:t>
            </a:r>
            <a:endParaRPr lang="en-US" altLang="zh-CN" sz="1400" b="0" kern="0" dirty="0"/>
          </a:p>
          <a:p>
            <a:pPr lvl="2"/>
            <a:r>
              <a:rPr lang="zh-CN" altLang="en-US" kern="0" dirty="0"/>
              <a:t>将版图片段转换为矢量特征表达</a:t>
            </a:r>
            <a:endParaRPr lang="en-US" altLang="zh-CN" kern="0" dirty="0"/>
          </a:p>
          <a:p>
            <a:pPr lvl="1"/>
            <a:r>
              <a:rPr lang="zh-CN" altLang="en-US" kern="0" dirty="0"/>
              <a:t>同心圆采样技术</a:t>
            </a:r>
            <a:r>
              <a:rPr lang="en-US" altLang="zh-CN" sz="1400" b="0" kern="0" dirty="0"/>
              <a:t>[B. Yu et al, 2015]</a:t>
            </a:r>
            <a:endParaRPr lang="en-US" altLang="zh-CN" sz="1400" b="0" kern="0" dirty="0"/>
          </a:p>
          <a:p>
            <a:pPr lvl="2"/>
            <a:r>
              <a:rPr lang="zh-CN" altLang="en-US" kern="0" dirty="0"/>
              <a:t>以同心圆的方式从版图片段中采样特征</a:t>
            </a:r>
            <a:endParaRPr lang="en-US" altLang="zh-CN" kern="0" dirty="0"/>
          </a:p>
          <a:p>
            <a:pPr marL="1169035" lvl="3" indent="0">
              <a:buFont typeface="Wingdings" panose="05000000000000000000" pitchFamily="2" charset="2"/>
              <a:buNone/>
            </a:pPr>
            <a:endParaRPr lang="en-US" altLang="zh-CN" kern="0" dirty="0"/>
          </a:p>
          <a:p>
            <a:pPr lvl="3"/>
            <a:endParaRPr lang="en-US" altLang="zh-CN" kern="0" dirty="0">
              <a:latin typeface="微软雅黑" panose="020B0503020204020204" pitchFamily="34" charset="-122"/>
              <a:ea typeface="微软雅黑" panose="020B0503020204020204" pitchFamily="34" charset="-122"/>
            </a:endParaRPr>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lvl="2"/>
            <a:endParaRPr kumimoji="1" lang="en-US" altLang="zh-CN" kern="0" dirty="0"/>
          </a:p>
          <a:p>
            <a:pPr marL="335280" lvl="1" indent="0">
              <a:buFont typeface="Wingdings" panose="05000000000000000000" pitchFamily="2" charset="2"/>
              <a:buNone/>
            </a:pPr>
            <a:r>
              <a:rPr lang="zh-CN" altLang="en-US" sz="1600" kern="0" dirty="0"/>
              <a:t>    </a:t>
            </a:r>
            <a:endParaRPr lang="en-US" altLang="zh-CN" sz="1600" kern="0" dirty="0"/>
          </a:p>
          <a:p>
            <a:pPr marL="335280" lvl="1" indent="0">
              <a:buFont typeface="Wingdings" panose="05000000000000000000" pitchFamily="2" charset="2"/>
              <a:buNone/>
            </a:pPr>
            <a:endParaRPr lang="en-US" altLang="zh-CN" sz="1600" kern="0" dirty="0"/>
          </a:p>
          <a:p>
            <a:pPr marL="335280" lvl="1" indent="0">
              <a:buFont typeface="Wingdings" panose="05000000000000000000" pitchFamily="2" charset="2"/>
              <a:buNone/>
            </a:pPr>
            <a:r>
              <a:rPr lang="zh-CN" altLang="en-US" sz="1600" kern="0" dirty="0"/>
              <a:t>    </a:t>
            </a:r>
            <a:endParaRPr kumimoji="1" lang="en-US" altLang="zh-CN" kern="0" dirty="0"/>
          </a:p>
        </p:txBody>
      </p:sp>
      <p:grpSp>
        <p:nvGrpSpPr>
          <p:cNvPr id="6" name="组合 5"/>
          <p:cNvGrpSpPr/>
          <p:nvPr/>
        </p:nvGrpSpPr>
        <p:grpSpPr>
          <a:xfrm>
            <a:off x="741462" y="4097074"/>
            <a:ext cx="3395626" cy="2614604"/>
            <a:chOff x="4802620" y="1437708"/>
            <a:chExt cx="3395626" cy="2614604"/>
          </a:xfrm>
        </p:grpSpPr>
        <p:pic>
          <p:nvPicPr>
            <p:cNvPr id="8" name="图片 7"/>
            <p:cNvPicPr>
              <a:picLocks noChangeAspect="1"/>
            </p:cNvPicPr>
            <p:nvPr/>
          </p:nvPicPr>
          <p:blipFill>
            <a:blip r:embed="rId1"/>
            <a:stretch>
              <a:fillRect/>
            </a:stretch>
          </p:blipFill>
          <p:spPr>
            <a:xfrm>
              <a:off x="4802620" y="1437708"/>
              <a:ext cx="3395626" cy="2236253"/>
            </a:xfrm>
            <a:prstGeom prst="rect">
              <a:avLst/>
            </a:prstGeom>
          </p:spPr>
        </p:pic>
        <p:sp>
          <p:nvSpPr>
            <p:cNvPr id="9" name="矩形 8"/>
            <p:cNvSpPr/>
            <p:nvPr/>
          </p:nvSpPr>
          <p:spPr>
            <a:xfrm>
              <a:off x="5006913" y="3713758"/>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局部密度提取技术</a:t>
              </a:r>
              <a:endParaRPr lang="zh-CN" altLang="en-US" sz="1600" b="1"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4802620" y="4187852"/>
            <a:ext cx="3395626" cy="2523826"/>
            <a:chOff x="4802620" y="4187852"/>
            <a:chExt cx="3395626" cy="2523826"/>
          </a:xfrm>
        </p:grpSpPr>
        <p:pic>
          <p:nvPicPr>
            <p:cNvPr id="10" name="图片 9"/>
            <p:cNvPicPr>
              <a:picLocks noChangeAspect="1"/>
            </p:cNvPicPr>
            <p:nvPr/>
          </p:nvPicPr>
          <p:blipFill>
            <a:blip r:embed="rId2"/>
            <a:stretch>
              <a:fillRect/>
            </a:stretch>
          </p:blipFill>
          <p:spPr>
            <a:xfrm>
              <a:off x="4802620" y="4187852"/>
              <a:ext cx="3395626" cy="2197700"/>
            </a:xfrm>
            <a:prstGeom prst="rect">
              <a:avLst/>
            </a:prstGeom>
          </p:spPr>
        </p:pic>
        <p:sp>
          <p:nvSpPr>
            <p:cNvPr id="12" name="矩形 11"/>
            <p:cNvSpPr/>
            <p:nvPr/>
          </p:nvSpPr>
          <p:spPr>
            <a:xfrm>
              <a:off x="5006913" y="6373124"/>
              <a:ext cx="2987040"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同心圆采样技术</a:t>
              </a:r>
              <a:endParaRPr lang="zh-CN" altLang="en-US" sz="1600" b="1" dirty="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4484771" y="3361069"/>
            <a:ext cx="4352242" cy="727870"/>
            <a:chOff x="403888" y="5540377"/>
            <a:chExt cx="4352242" cy="727870"/>
          </a:xfrm>
        </p:grpSpPr>
        <p:sp>
          <p:nvSpPr>
            <p:cNvPr id="14" name="星形: 五角 13"/>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78145" y="5621916"/>
              <a:ext cx="3877985"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缺点：特征提取时多边形图案周围的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空间信息</a:t>
              </a:r>
              <a:r>
                <a:rPr lang="zh-CN" altLang="en-US" b="1" dirty="0">
                  <a:latin typeface="微软雅黑" panose="020B0503020204020204" pitchFamily="34" charset="-122"/>
                  <a:ea typeface="微软雅黑" panose="020B0503020204020204" pitchFamily="34" charset="-122"/>
                </a:rPr>
                <a:t>被忽略</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研究现状与挑战</a:t>
            </a:r>
            <a:endParaRPr kumimoji="1" lang="zh-CN" altLang="en-US" dirty="0"/>
          </a:p>
        </p:txBody>
      </p:sp>
      <p:sp>
        <p:nvSpPr>
          <p:cNvPr id="3" name="内容占位符 2"/>
          <p:cNvSpPr>
            <a:spLocks noGrp="1"/>
          </p:cNvSpPr>
          <p:nvPr>
            <p:ph idx="1"/>
          </p:nvPr>
        </p:nvSpPr>
        <p:spPr>
          <a:xfrm>
            <a:off x="464476" y="1537712"/>
            <a:ext cx="8215047" cy="1891288"/>
          </a:xfrm>
        </p:spPr>
        <p:txBody>
          <a:bodyPr/>
          <a:lstStyle/>
          <a:p>
            <a:r>
              <a:rPr kumimoji="1" lang="zh-CN" altLang="en-US" dirty="0"/>
              <a:t>主流的光刻热点检测技术</a:t>
            </a:r>
            <a:endParaRPr kumimoji="1" lang="en-US" altLang="zh-CN" dirty="0"/>
          </a:p>
          <a:p>
            <a:pPr lvl="1"/>
            <a:endParaRPr lang="en-US" altLang="zh-CN" dirty="0"/>
          </a:p>
          <a:p>
            <a:pPr marL="1169035" lvl="3" indent="0">
              <a:buNone/>
            </a:pPr>
            <a:endParaRPr lang="en-US" altLang="zh-CN" dirty="0"/>
          </a:p>
          <a:p>
            <a:pPr lvl="3"/>
            <a:endParaRPr lang="en-US" altLang="zh-CN" dirty="0">
              <a:latin typeface="微软雅黑" panose="020B0503020204020204" pitchFamily="34" charset="-122"/>
              <a:ea typeface="微软雅黑" panose="020B0503020204020204" pitchFamily="34" charset="-122"/>
            </a:endParaRPr>
          </a:p>
          <a:p>
            <a:pPr lvl="2"/>
            <a:endParaRPr kumimoji="1" lang="en-US" altLang="zh-CN" dirty="0"/>
          </a:p>
          <a:p>
            <a:pPr lvl="2"/>
            <a:endParaRPr kumimoji="1" lang="en-US" altLang="zh-CN" dirty="0"/>
          </a:p>
          <a:p>
            <a:pPr lvl="2"/>
            <a:endParaRPr kumimoji="1" lang="en-US" altLang="zh-CN" dirty="0"/>
          </a:p>
          <a:p>
            <a:pPr lvl="2"/>
            <a:endParaRPr kumimoji="1" lang="en-US" altLang="zh-CN" dirty="0"/>
          </a:p>
          <a:p>
            <a:pPr lvl="2"/>
            <a:endParaRPr kumimoji="1" lang="en-US" altLang="zh-CN" dirty="0"/>
          </a:p>
          <a:p>
            <a:pPr marL="335280" lvl="1" indent="0">
              <a:buNone/>
            </a:pPr>
            <a:r>
              <a:rPr lang="zh-CN" altLang="en-US" sz="1600" dirty="0">
                <a:latin typeface="微软雅黑" panose="020B0503020204020204" pitchFamily="34" charset="-122"/>
                <a:ea typeface="微软雅黑" panose="020B0503020204020204" pitchFamily="34" charset="-122"/>
              </a:rPr>
              <a:t>    </a:t>
            </a:r>
            <a:endParaRPr lang="en-US" altLang="zh-CN" sz="1600" dirty="0"/>
          </a:p>
          <a:p>
            <a:pPr marL="335280" lvl="1" indent="0">
              <a:buNone/>
            </a:pPr>
            <a:endParaRPr lang="en-US" altLang="zh-CN" sz="1600" dirty="0">
              <a:latin typeface="微软雅黑" panose="020B0503020204020204" pitchFamily="34" charset="-122"/>
              <a:ea typeface="微软雅黑" panose="020B0503020204020204" pitchFamily="34" charset="-122"/>
            </a:endParaRPr>
          </a:p>
          <a:p>
            <a:pPr marL="335280" lvl="1" indent="0">
              <a:buNone/>
            </a:pPr>
            <a:r>
              <a:rPr lang="zh-CN" altLang="en-US" sz="1600" dirty="0"/>
              <a:t>    </a:t>
            </a:r>
            <a:endParaRPr kumimoji="1" lang="en-US" altLang="zh-CN"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11" name="内容占位符 2"/>
          <p:cNvSpPr txBox="1"/>
          <p:nvPr/>
        </p:nvSpPr>
        <p:spPr bwMode="auto">
          <a:xfrm>
            <a:off x="464476" y="4121463"/>
            <a:ext cx="3909897" cy="2294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92100" indent="-292100" algn="l" rtl="0" eaLnBrk="0" fontAlgn="base" hangingPunct="0">
              <a:lnSpc>
                <a:spcPct val="125000"/>
              </a:lnSpc>
              <a:spcBef>
                <a:spcPts val="385"/>
              </a:spcBef>
              <a:spcAft>
                <a:spcPts val="255"/>
              </a:spcAft>
              <a:buClr>
                <a:srgbClr val="C00000"/>
              </a:buClr>
              <a:buSzPct val="85000"/>
              <a:buFont typeface="Wingdings" panose="05000000000000000000" pitchFamily="2" charset="2"/>
              <a:buChar char="p"/>
              <a:defRPr sz="2000" b="1">
                <a:solidFill>
                  <a:schemeClr val="tx1"/>
                </a:solidFill>
                <a:latin typeface="微软雅黑" panose="020B0503020204020204" pitchFamily="34" charset="-122"/>
                <a:ea typeface="微软雅黑" panose="020B0503020204020204" pitchFamily="34" charset="-122"/>
                <a:cs typeface="+mn-cs"/>
              </a:defRPr>
            </a:lvl1pPr>
            <a:lvl2pPr marL="631190" indent="-295910" algn="l" rtl="0" eaLnBrk="0" fontAlgn="base" hangingPunct="0">
              <a:spcBef>
                <a:spcPts val="510"/>
              </a:spcBef>
              <a:spcAft>
                <a:spcPts val="510"/>
              </a:spcAft>
              <a:buClr>
                <a:srgbClr val="C00000"/>
              </a:buClr>
              <a:buSzPct val="100000"/>
              <a:buFont typeface="Wingdings" panose="05000000000000000000" pitchFamily="2" charset="2"/>
              <a:buChar char="Ø"/>
              <a:defRPr sz="1800" b="1">
                <a:solidFill>
                  <a:schemeClr val="tx1"/>
                </a:solidFill>
                <a:latin typeface="微软雅黑" panose="020B0503020204020204" pitchFamily="34" charset="-122"/>
                <a:ea typeface="微软雅黑" panose="020B0503020204020204" pitchFamily="34" charset="-122"/>
              </a:defRPr>
            </a:lvl2pPr>
            <a:lvl3pPr marL="974090" indent="-194945" algn="l" rtl="0" eaLnBrk="0" fontAlgn="base" hangingPunct="0">
              <a:spcBef>
                <a:spcPct val="20000"/>
              </a:spcBef>
              <a:spcAft>
                <a:spcPct val="0"/>
              </a:spcAft>
              <a:buClr>
                <a:srgbClr val="C00000"/>
              </a:buClr>
              <a:buSzPct val="85000"/>
              <a:buFont typeface="Wingdings" panose="05000000000000000000" pitchFamily="2" charset="2"/>
              <a:buChar char="n"/>
              <a:defRPr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63345" indent="-194945" algn="l" rtl="0" eaLnBrk="0" fontAlgn="base" hangingPunct="0">
              <a:spcBef>
                <a:spcPct val="20000"/>
              </a:spcBef>
              <a:spcAft>
                <a:spcPct val="0"/>
              </a:spcAft>
              <a:buClr>
                <a:schemeClr val="bg2"/>
              </a:buClr>
              <a:buFont typeface="Wingdings" panose="05000000000000000000" pitchFamily="2" charset="2"/>
              <a:buChar char="§"/>
              <a:defRPr sz="1705">
                <a:solidFill>
                  <a:schemeClr val="tx1"/>
                </a:solidFill>
                <a:latin typeface="+mn-lt"/>
              </a:defRPr>
            </a:lvl4pPr>
            <a:lvl5pPr marL="1753235" indent="-194945" algn="l" rtl="0" eaLnBrk="0" fontAlgn="base" hangingPunct="0">
              <a:spcBef>
                <a:spcPct val="20000"/>
              </a:spcBef>
              <a:spcAft>
                <a:spcPct val="0"/>
              </a:spcAft>
              <a:buClr>
                <a:schemeClr val="tx2"/>
              </a:buClr>
              <a:buSzPct val="80000"/>
              <a:buFont typeface="Wingdings" panose="05000000000000000000" pitchFamily="2" charset="2"/>
              <a:buChar char="§"/>
              <a:defRPr sz="1705">
                <a:solidFill>
                  <a:schemeClr val="tx1"/>
                </a:solidFill>
                <a:latin typeface="+mn-lt"/>
              </a:defRPr>
            </a:lvl5pPr>
            <a:lvl6pPr marL="214249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532380"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292163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311525" indent="-194945"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a:lstStyle>
          <a:p>
            <a:r>
              <a:rPr kumimoji="1" lang="zh-CN" altLang="en-US" kern="0" dirty="0"/>
              <a:t>基于联邦学习的光刻热点检测</a:t>
            </a:r>
            <a:endParaRPr kumimoji="1" lang="en-US" altLang="zh-CN" kern="0" dirty="0"/>
          </a:p>
          <a:p>
            <a:pPr lvl="1"/>
            <a:r>
              <a:rPr lang="zh-CN" altLang="en-US" kern="0" dirty="0"/>
              <a:t>优点</a:t>
            </a:r>
            <a:endParaRPr lang="en-US" altLang="zh-CN" kern="0" dirty="0"/>
          </a:p>
          <a:p>
            <a:pPr lvl="2"/>
            <a:r>
              <a:rPr lang="zh-CN" altLang="en-US" kern="0" dirty="0"/>
              <a:t>打破“数据孤岛”，数据保留在本地进行训练</a:t>
            </a:r>
            <a:endParaRPr lang="en-US" altLang="zh-CN" kern="0" dirty="0"/>
          </a:p>
          <a:p>
            <a:pPr lvl="1"/>
            <a:r>
              <a:rPr lang="zh-CN" altLang="en-US" kern="0" dirty="0"/>
              <a:t>缺点</a:t>
            </a:r>
            <a:endParaRPr lang="en-US" altLang="zh-CN" kern="0" dirty="0"/>
          </a:p>
          <a:p>
            <a:pPr lvl="2"/>
            <a:r>
              <a:rPr kumimoji="1" lang="zh-CN" altLang="en-US" kern="0" dirty="0"/>
              <a:t>难以克服高度的数据异构性</a:t>
            </a:r>
            <a:endParaRPr kumimoji="1" lang="en-US" altLang="zh-CN" kern="0" dirty="0"/>
          </a:p>
        </p:txBody>
      </p:sp>
      <p:grpSp>
        <p:nvGrpSpPr>
          <p:cNvPr id="19" name="组合 18"/>
          <p:cNvGrpSpPr/>
          <p:nvPr/>
        </p:nvGrpSpPr>
        <p:grpSpPr>
          <a:xfrm>
            <a:off x="4706039" y="4121463"/>
            <a:ext cx="3617454" cy="2446991"/>
            <a:chOff x="731520" y="4440012"/>
            <a:chExt cx="3180574" cy="2337178"/>
          </a:xfrm>
        </p:grpSpPr>
        <p:sp>
          <p:nvSpPr>
            <p:cNvPr id="23" name="矩形 22"/>
            <p:cNvSpPr/>
            <p:nvPr/>
          </p:nvSpPr>
          <p:spPr>
            <a:xfrm>
              <a:off x="892633" y="6453829"/>
              <a:ext cx="2858347" cy="323361"/>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基于联邦学习的光刻热点检测</a:t>
              </a:r>
              <a:endParaRPr lang="zh-CN" altLang="en-US" sz="1600" b="1"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1"/>
            <a:stretch>
              <a:fillRect/>
            </a:stretch>
          </p:blipFill>
          <p:spPr>
            <a:xfrm>
              <a:off x="731520" y="4440012"/>
              <a:ext cx="3180574" cy="1956214"/>
            </a:xfrm>
            <a:prstGeom prst="rect">
              <a:avLst/>
            </a:prstGeom>
          </p:spPr>
        </p:pic>
      </p:grpSp>
      <p:pic>
        <p:nvPicPr>
          <p:cNvPr id="6" name="图片 5"/>
          <p:cNvPicPr>
            <a:picLocks noChangeAspect="1"/>
          </p:cNvPicPr>
          <p:nvPr/>
        </p:nvPicPr>
        <p:blipFill>
          <a:blip r:embed="rId2"/>
          <a:stretch>
            <a:fillRect/>
          </a:stretch>
        </p:blipFill>
        <p:spPr>
          <a:xfrm>
            <a:off x="770844" y="2076356"/>
            <a:ext cx="8252994" cy="18498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主要内容</a:t>
            </a:r>
            <a:endParaRPr lang="zh-CN" altLang="en-US" dirty="0"/>
          </a:p>
        </p:txBody>
      </p:sp>
      <p:sp>
        <p:nvSpPr>
          <p:cNvPr id="4" name="灯片编号占位符 3"/>
          <p:cNvSpPr>
            <a:spLocks noGrp="1"/>
          </p:cNvSpPr>
          <p:nvPr>
            <p:ph type="sldNum" sz="quarter" idx="12"/>
          </p:nvPr>
        </p:nvSpPr>
        <p:spPr/>
        <p:txBody>
          <a:bodyPr/>
          <a:lstStyle/>
          <a:p>
            <a:pPr>
              <a:defRPr/>
            </a:pPr>
            <a:fld id="{F0548F07-C921-477C-93AE-EE81E7406299}" type="slidenum">
              <a:rPr lang="zh-CN" altLang="en-US" smtClean="0"/>
            </a:fld>
            <a:endParaRPr lang="en-US" altLang="zh-CN" dirty="0"/>
          </a:p>
        </p:txBody>
      </p:sp>
      <p:sp>
        <p:nvSpPr>
          <p:cNvPr id="7" name="内容占位符 2"/>
          <p:cNvSpPr txBox="1">
            <a:spLocks noChangeArrowheads="1"/>
          </p:cNvSpPr>
          <p:nvPr/>
        </p:nvSpPr>
        <p:spPr bwMode="auto">
          <a:xfrm>
            <a:off x="2360574" y="1556543"/>
            <a:ext cx="4954625"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w"/>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200000"/>
              </a:lnSpc>
              <a:spcBef>
                <a:spcPct val="0"/>
              </a:spcBef>
              <a:buClrTx/>
              <a:buFont typeface="Wingdings" panose="05000000000000000000" pitchFamily="2" charset="2"/>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研究背景与意义</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研究现状与挑战</a:t>
            </a:r>
            <a:endParaRPr lang="en-US" altLang="zh-CN" sz="3200" b="1" dirty="0">
              <a:solidFill>
                <a:srgbClr val="E6E6E6"/>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latin typeface="微软雅黑" panose="020B0503020204020204" pitchFamily="34" charset="-122"/>
                <a:ea typeface="微软雅黑" panose="020B0503020204020204" pitchFamily="34" charset="-122"/>
              </a:rPr>
              <a:t>研究内容</a:t>
            </a:r>
            <a:endParaRPr lang="en-US" altLang="zh-CN" sz="3200" b="1" dirty="0">
              <a:latin typeface="微软雅黑" panose="020B0503020204020204" pitchFamily="34" charset="-122"/>
              <a:ea typeface="微软雅黑" panose="020B0503020204020204" pitchFamily="34" charset="-122"/>
            </a:endParaRPr>
          </a:p>
          <a:p>
            <a:pPr eaLnBrk="1" hangingPunct="1">
              <a:lnSpc>
                <a:spcPct val="200000"/>
              </a:lnSpc>
              <a:spcBef>
                <a:spcPct val="0"/>
              </a:spcBef>
              <a:buClrTx/>
              <a:buFontTx/>
              <a:buAutoNum type="ea1JpnChsDbPeriod"/>
            </a:pPr>
            <a:r>
              <a:rPr lang="zh-CN" altLang="en-US" sz="3200" b="1" dirty="0">
                <a:solidFill>
                  <a:srgbClr val="E6E6E6"/>
                </a:solidFill>
                <a:latin typeface="微软雅黑" panose="020B0503020204020204" pitchFamily="34" charset="-122"/>
                <a:ea typeface="微软雅黑" panose="020B0503020204020204" pitchFamily="34" charset="-122"/>
              </a:rPr>
              <a:t>总结与展望</a:t>
            </a:r>
            <a:endParaRPr lang="en-US" altLang="zh-CN" sz="3200" b="1" dirty="0">
              <a:latin typeface="微软雅黑" panose="020B0503020204020204" pitchFamily="34" charset="-122"/>
              <a:ea typeface="微软雅黑" panose="020B0503020204020204" pitchFamily="34" charset="-122"/>
            </a:endParaRPr>
          </a:p>
          <a:p>
            <a:pPr eaLnBrk="1" hangingPunct="1">
              <a:lnSpc>
                <a:spcPct val="150000"/>
              </a:lnSpc>
              <a:spcBef>
                <a:spcPct val="0"/>
              </a:spcBef>
              <a:buFontTx/>
              <a:buAutoNum type="ea1JpnChsDbPeriod"/>
            </a:pP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研究内容一</a:t>
            </a:r>
            <a:endParaRPr kumimoji="1" lang="zh-CN" altLang="en-US" dirty="0"/>
          </a:p>
        </p:txBody>
      </p:sp>
      <p:sp>
        <p:nvSpPr>
          <p:cNvPr id="3" name="内容占位符 2"/>
          <p:cNvSpPr>
            <a:spLocks noGrp="1"/>
          </p:cNvSpPr>
          <p:nvPr>
            <p:ph idx="1"/>
          </p:nvPr>
        </p:nvSpPr>
        <p:spPr>
          <a:xfrm>
            <a:off x="442647" y="1444374"/>
            <a:ext cx="3124337" cy="49629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kumimoji="1" lang="zh-CN" altLang="en-US" dirty="0"/>
              <a:t>数据集和神经网络规模</a:t>
            </a:r>
            <a:endParaRPr kumimoji="1" lang="en-US" altLang="zh-CN" dirty="0"/>
          </a:p>
          <a:p>
            <a:endParaRPr kumimoji="1"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3" name="矩形 12"/>
          <p:cNvSpPr/>
          <p:nvPr/>
        </p:nvSpPr>
        <p:spPr>
          <a:xfrm>
            <a:off x="1241836" y="5018898"/>
            <a:ext cx="3233376" cy="337185"/>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数据集</a:t>
            </a:r>
            <a:endParaRPr lang="zh-CN" altLang="en-US" sz="1600" b="1" dirty="0">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5743506" y="2503448"/>
            <a:ext cx="3140567" cy="2279325"/>
          </a:xfrm>
          <a:prstGeom prst="rect">
            <a:avLst/>
          </a:prstGeom>
        </p:spPr>
      </p:pic>
      <p:sp>
        <p:nvSpPr>
          <p:cNvPr id="10" name="矩形 9"/>
          <p:cNvSpPr/>
          <p:nvPr/>
        </p:nvSpPr>
        <p:spPr>
          <a:xfrm>
            <a:off x="5697101" y="5018898"/>
            <a:ext cx="3233376" cy="338554"/>
          </a:xfrm>
          <a:prstGeom prst="rect">
            <a:avLst/>
          </a:prstGeom>
        </p:spPr>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卷积神经网络模型配置</a:t>
            </a:r>
            <a:endParaRPr lang="zh-CN" altLang="en-US" sz="16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42647" y="5746121"/>
            <a:ext cx="7880350" cy="583565"/>
          </a:xfrm>
          <a:prstGeom prst="rect">
            <a:avLst/>
          </a:prstGeom>
          <a:noFill/>
        </p:spPr>
        <p:txBody>
          <a:bodyPr wrap="none" rtlCol="0">
            <a:spAutoFit/>
          </a:bodyPr>
          <a:lstStyle/>
          <a:p>
            <a:r>
              <a:rPr lang="en-US" altLang="zh-CN" sz="1600" b="1" dirty="0">
                <a:latin typeface="微软雅黑" panose="020B0503020204020204" pitchFamily="34" charset="-122"/>
                <a:ea typeface="微软雅黑" panose="020B0503020204020204" pitchFamily="34" charset="-122"/>
              </a:rPr>
              <a:t>ICCAD</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14</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工业</a:t>
            </a:r>
            <a:r>
              <a:rPr lang="zh-CN" altLang="en-US" sz="1600" b="1" dirty="0">
                <a:latin typeface="微软雅黑" panose="020B0503020204020204" pitchFamily="34" charset="-122"/>
                <a:ea typeface="微软雅黑" panose="020B0503020204020204" pitchFamily="34" charset="-122"/>
              </a:rPr>
              <a:t>训练数据集的正负样本比约为</a:t>
            </a:r>
            <a:r>
              <a:rPr lang="en-US" altLang="zh-CN" sz="1600" b="1" dirty="0">
                <a:solidFill>
                  <a:srgbClr val="FF0000"/>
                </a:solidFill>
                <a:latin typeface="微软雅黑" panose="020B0503020204020204" pitchFamily="34" charset="-122"/>
                <a:ea typeface="微软雅黑" panose="020B0503020204020204" pitchFamily="34" charset="-122"/>
              </a:rPr>
              <a:t>1</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22</a:t>
            </a:r>
            <a:endParaRPr lang="en-US" altLang="zh-CN" sz="1600" b="1" dirty="0">
              <a:solidFill>
                <a:srgbClr val="FF0000"/>
              </a:solidFill>
              <a:latin typeface="微软雅黑" panose="020B0503020204020204" pitchFamily="34" charset="-122"/>
              <a:ea typeface="微软雅黑" panose="020B0503020204020204" pitchFamily="34" charset="-122"/>
            </a:endParaRPr>
          </a:p>
          <a:p>
            <a:endParaRPr lang="en-US" altLang="zh-CN" sz="1600" b="1" dirty="0">
              <a:solidFill>
                <a:srgbClr val="FF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59385" y="2449195"/>
            <a:ext cx="5191125" cy="2333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研究内容二</a:t>
            </a:r>
            <a:endParaRPr kumimoji="1" lang="zh-CN" altLang="en-US" dirty="0"/>
          </a:p>
        </p:txBody>
      </p:sp>
      <p:sp>
        <p:nvSpPr>
          <p:cNvPr id="3" name="内容占位符 2"/>
          <p:cNvSpPr>
            <a:spLocks noGrp="1"/>
          </p:cNvSpPr>
          <p:nvPr>
            <p:ph idx="1"/>
          </p:nvPr>
        </p:nvSpPr>
        <p:spPr>
          <a:xfrm>
            <a:off x="442647" y="1444374"/>
            <a:ext cx="8215047" cy="496297"/>
          </a:xfrm>
        </p:spPr>
        <p:txBody>
          <a:bodyPr/>
          <a:lstStyle/>
          <a:p>
            <a:r>
              <a:rPr kumimoji="1" lang="zh-CN" altLang="en-US" dirty="0"/>
              <a:t>基于联邦学习框架的光刻热点检测</a:t>
            </a:r>
            <a:endParaRPr lang="en-US" altLang="zh-CN" dirty="0"/>
          </a:p>
          <a:p>
            <a:pPr lvl="1"/>
            <a:r>
              <a:rPr lang="zh-CN" altLang="en-US" b="1" dirty="0">
                <a:latin typeface="微软雅黑" panose="020B0503020204020204" pitchFamily="34" charset="-122"/>
                <a:ea typeface="微软雅黑" panose="020B0503020204020204" pitchFamily="34" charset="-122"/>
              </a:rPr>
              <a:t>联邦学习经典算法 </a:t>
            </a:r>
            <a:r>
              <a:rPr lang="en-US" altLang="zh-CN" b="1" dirty="0" err="1">
                <a:latin typeface="微软雅黑" panose="020B0503020204020204" pitchFamily="34" charset="-122"/>
                <a:ea typeface="微软雅黑" panose="020B0503020204020204" pitchFamily="34" charset="-122"/>
              </a:rPr>
              <a:t>FedAvg</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335280" lvl="1" indent="0">
              <a:buNone/>
            </a:pPr>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联邦学习优化算法 </a:t>
            </a:r>
            <a:r>
              <a:rPr lang="en-US" altLang="zh-CN" b="1" dirty="0" err="1">
                <a:latin typeface="微软雅黑" panose="020B0503020204020204" pitchFamily="34" charset="-122"/>
                <a:ea typeface="微软雅黑" panose="020B0503020204020204" pitchFamily="34" charset="-122"/>
              </a:rPr>
              <a:t>FedProx</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dirty="0"/>
          </a:p>
          <a:p>
            <a:pPr lvl="1"/>
            <a:endParaRPr lang="en-US" altLang="zh-CN" b="1" dirty="0">
              <a:latin typeface="微软雅黑" panose="020B0503020204020204" pitchFamily="34" charset="-122"/>
              <a:ea typeface="微软雅黑" panose="020B0503020204020204" pitchFamily="34" charset="-122"/>
            </a:endParaRPr>
          </a:p>
          <a:p>
            <a:pPr lvl="1"/>
            <a:r>
              <a:rPr lang="zh-CN" altLang="en-US" b="1" dirty="0">
                <a:latin typeface="微软雅黑" panose="020B0503020204020204" pitchFamily="34" charset="-122"/>
                <a:ea typeface="微软雅黑" panose="020B0503020204020204" pitchFamily="34" charset="-122"/>
              </a:rPr>
              <a:t>联邦蒸馏学习算法 </a:t>
            </a:r>
            <a:r>
              <a:rPr lang="en-US" altLang="zh-CN" b="1" dirty="0" err="1">
                <a:latin typeface="微软雅黑" panose="020B0503020204020204" pitchFamily="34" charset="-122"/>
                <a:ea typeface="微软雅黑" panose="020B0503020204020204" pitchFamily="34" charset="-122"/>
              </a:rPr>
              <a:t>FedMD</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lvl="1"/>
            <a:endParaRPr lang="en-US" altLang="zh-CN" b="1" dirty="0">
              <a:latin typeface="微软雅黑" panose="020B0503020204020204" pitchFamily="34" charset="-122"/>
              <a:ea typeface="微软雅黑" panose="020B0503020204020204" pitchFamily="34" charset="-122"/>
            </a:endParaRPr>
          </a:p>
          <a:p>
            <a:pPr marL="335280" lvl="1" indent="0">
              <a:buNone/>
            </a:pPr>
            <a:endParaRPr kumimoji="1" lang="en-US" altLang="zh-CN" dirty="0"/>
          </a:p>
        </p:txBody>
      </p:sp>
      <p:sp>
        <p:nvSpPr>
          <p:cNvPr id="4" name="灯片编号占位符 3"/>
          <p:cNvSpPr>
            <a:spLocks noGrp="1"/>
          </p:cNvSpPr>
          <p:nvPr>
            <p:ph type="sldNum" sz="quarter" idx="12"/>
          </p:nvPr>
        </p:nvSpPr>
        <p:spPr>
          <a:xfrm>
            <a:off x="8343418" y="6242050"/>
            <a:ext cx="680419" cy="457200"/>
          </a:xfrm>
        </p:spPr>
        <p:txBody>
          <a:bodyPr/>
          <a:lstStyle/>
          <a:p>
            <a:pPr>
              <a:defRPr/>
            </a:pPr>
            <a:fld id="{F0548F07-C921-477C-93AE-EE81E7406299}" type="slidenum">
              <a:rPr lang="zh-CN" altLang="en-US" smtClean="0"/>
            </a:fld>
            <a:endParaRPr lang="en-US" altLang="zh-CN" dirty="0"/>
          </a:p>
        </p:txBody>
      </p:sp>
      <p:sp>
        <p:nvSpPr>
          <p:cNvPr id="16" name="Rectangle 2"/>
          <p:cNvSpPr>
            <a:spLocks noChangeArrowheads="1"/>
          </p:cNvSpPr>
          <p:nvPr/>
        </p:nvSpPr>
        <p:spPr bwMode="auto">
          <a:xfrm>
            <a:off x="2529594" y="2314821"/>
            <a:ext cx="966240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1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875757" y="2152650"/>
          <a:ext cx="4151312" cy="704850"/>
        </p:xfrm>
        <a:graphic>
          <a:graphicData uri="http://schemas.openxmlformats.org/presentationml/2006/ole">
            <mc:AlternateContent xmlns:mc="http://schemas.openxmlformats.org/markup-compatibility/2006">
              <mc:Choice xmlns:v="urn:schemas-microsoft-com:vml" Requires="v">
                <p:oleObj spid="_x0000_s12" name="AxMath" r:id="rId1" imgW="1143000" imgH="1143000" progId="Equation.AxMath">
                  <p:embed/>
                </p:oleObj>
              </mc:Choice>
              <mc:Fallback>
                <p:oleObj name="AxMath" r:id="rId1" imgW="1143000" imgH="1143000" progId="Equation.AxMath">
                  <p:embed/>
                  <p:pic>
                    <p:nvPicPr>
                      <p:cNvPr id="0" name="Object 4"/>
                      <p:cNvPicPr>
                        <a:picLocks noChangeAspect="1" noChangeArrowheads="1"/>
                      </p:cNvPicPr>
                      <p:nvPr/>
                    </p:nvPicPr>
                    <p:blipFill>
                      <a:blip r:embed="rId2"/>
                      <a:srcRect/>
                      <a:stretch>
                        <a:fillRect/>
                      </a:stretch>
                    </p:blipFill>
                    <p:spPr bwMode="auto">
                      <a:xfrm>
                        <a:off x="2875757" y="2152650"/>
                        <a:ext cx="4151312" cy="704850"/>
                      </a:xfrm>
                      <a:prstGeom prst="rect">
                        <a:avLst/>
                      </a:prstGeom>
                      <a:noFill/>
                    </p:spPr>
                  </p:pic>
                </p:oleObj>
              </mc:Fallback>
            </mc:AlternateContent>
          </a:graphicData>
        </a:graphic>
      </p:graphicFrame>
      <p:sp>
        <p:nvSpPr>
          <p:cNvPr id="8" name="文本框 7"/>
          <p:cNvSpPr txBox="1"/>
          <p:nvPr/>
        </p:nvSpPr>
        <p:spPr>
          <a:xfrm>
            <a:off x="1634153" y="2320851"/>
            <a:ext cx="184731" cy="369332"/>
          </a:xfrm>
          <a:prstGeom prst="rect">
            <a:avLst/>
          </a:prstGeom>
          <a:noFill/>
        </p:spPr>
        <p:txBody>
          <a:bodyPr wrap="none" rtlCol="0">
            <a:spAutoFit/>
          </a:bodyPr>
          <a:lstStyle/>
          <a:p>
            <a:endParaRPr lang="zh-CN" altLang="en-US" b="1" dirty="0">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582863" y="2957513"/>
          <a:ext cx="4737100" cy="723900"/>
        </p:xfrm>
        <a:graphic>
          <a:graphicData uri="http://schemas.openxmlformats.org/presentationml/2006/ole">
            <mc:AlternateContent xmlns:mc="http://schemas.openxmlformats.org/markup-compatibility/2006">
              <mc:Choice xmlns:v="urn:schemas-microsoft-com:vml" Requires="v">
                <p:oleObj spid="_x0000_s7" name="AxMath" r:id="rId3" imgW="1143000" imgH="1143000" progId="Equation.AxMath">
                  <p:embed/>
                </p:oleObj>
              </mc:Choice>
              <mc:Fallback>
                <p:oleObj name="AxMath" r:id="rId3" imgW="1143000" imgH="1143000" progId="Equation.AxMath">
                  <p:embed/>
                  <p:pic>
                    <p:nvPicPr>
                      <p:cNvPr id="0" name="Object 6"/>
                      <p:cNvPicPr>
                        <a:picLocks noChangeAspect="1" noChangeArrowheads="1"/>
                      </p:cNvPicPr>
                      <p:nvPr/>
                    </p:nvPicPr>
                    <p:blipFill>
                      <a:blip r:embed="rId4"/>
                      <a:srcRect/>
                      <a:stretch>
                        <a:fillRect/>
                      </a:stretch>
                    </p:blipFill>
                    <p:spPr bwMode="auto">
                      <a:xfrm>
                        <a:off x="2582863" y="2957513"/>
                        <a:ext cx="4737100" cy="723900"/>
                      </a:xfrm>
                      <a:prstGeom prst="rect">
                        <a:avLst/>
                      </a:prstGeom>
                      <a:noFill/>
                    </p:spPr>
                  </p:pic>
                </p:oleObj>
              </mc:Fallback>
            </mc:AlternateContent>
          </a:graphicData>
        </a:graphic>
      </p:graphicFrame>
      <p:sp>
        <p:nvSpPr>
          <p:cNvPr id="24" name="矩形 23"/>
          <p:cNvSpPr/>
          <p:nvPr/>
        </p:nvSpPr>
        <p:spPr>
          <a:xfrm>
            <a:off x="1064928" y="6529973"/>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FedAvg</a:t>
            </a:r>
            <a:endParaRPr lang="zh-CN" altLang="en-US" sz="16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936430" y="1438236"/>
            <a:ext cx="2848733" cy="727870"/>
            <a:chOff x="403888" y="5540377"/>
            <a:chExt cx="3797766" cy="727870"/>
          </a:xfrm>
        </p:grpSpPr>
        <p:sp>
          <p:nvSpPr>
            <p:cNvPr id="27" name="星形: 五角 26"/>
            <p:cNvSpPr/>
            <p:nvPr/>
          </p:nvSpPr>
          <p:spPr>
            <a:xfrm>
              <a:off x="403888" y="5540377"/>
              <a:ext cx="541866" cy="423333"/>
            </a:xfrm>
            <a:prstGeom prst="star5">
              <a:avLst/>
            </a:prstGeom>
            <a:solidFill>
              <a:srgbClr val="FF0000"/>
            </a:solidFill>
            <a:ln w="19050">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002" tIns="46002" rIns="46002" bIns="46002" numCol="1" spcCol="1270" rtlCol="0" anchor="ctr" anchorCtr="0">
              <a:noAutofit/>
            </a:bodyPr>
            <a:lstStyle/>
            <a:p>
              <a:pPr algn="ctr" defTabSz="1025525">
                <a:lnSpc>
                  <a:spcPct val="90000"/>
                </a:lnSpc>
                <a:spcAft>
                  <a:spcPct val="35000"/>
                </a:spcAft>
              </a:pPr>
              <a:endParaRPr kumimoji="1" lang="zh-CN" altLang="en-US" sz="1400" b="1"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878144" y="5621916"/>
              <a:ext cx="3323510" cy="646331"/>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难点：难以解决高度的</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数据异构性</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graphicFrame>
        <p:nvGraphicFramePr>
          <p:cNvPr id="14" name="对象 13"/>
          <p:cNvGraphicFramePr>
            <a:graphicFrameLocks noChangeAspect="1"/>
          </p:cNvGraphicFramePr>
          <p:nvPr/>
        </p:nvGraphicFramePr>
        <p:xfrm>
          <a:off x="3002757" y="4154170"/>
          <a:ext cx="3897312" cy="725488"/>
        </p:xfrm>
        <a:graphic>
          <a:graphicData uri="http://schemas.openxmlformats.org/presentationml/2006/ole">
            <mc:AlternateContent xmlns:mc="http://schemas.openxmlformats.org/markup-compatibility/2006">
              <mc:Choice xmlns:v="urn:schemas-microsoft-com:vml" Requires="v">
                <p:oleObj spid="_x0000_s9" name="AxMath" r:id="rId5" imgW="1143000" imgH="1143000" progId="Equation.AxMath">
                  <p:embed/>
                </p:oleObj>
              </mc:Choice>
              <mc:Fallback>
                <p:oleObj name="AxMath" r:id="rId5" imgW="1143000" imgH="1143000" progId="Equation.AxMath">
                  <p:embed/>
                  <p:pic>
                    <p:nvPicPr>
                      <p:cNvPr id="0" name="对象 9"/>
                      <p:cNvPicPr>
                        <a:picLocks noChangeAspect="1" noChangeArrowheads="1"/>
                      </p:cNvPicPr>
                      <p:nvPr/>
                    </p:nvPicPr>
                    <p:blipFill>
                      <a:blip r:embed="rId6"/>
                      <a:srcRect/>
                      <a:stretch>
                        <a:fillRect/>
                      </a:stretch>
                    </p:blipFill>
                    <p:spPr bwMode="auto">
                      <a:xfrm>
                        <a:off x="3002757" y="4154170"/>
                        <a:ext cx="3897312" cy="725488"/>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2481263" y="3622040"/>
          <a:ext cx="4940300" cy="373063"/>
        </p:xfrm>
        <a:graphic>
          <a:graphicData uri="http://schemas.openxmlformats.org/presentationml/2006/ole">
            <mc:AlternateContent xmlns:mc="http://schemas.openxmlformats.org/markup-compatibility/2006">
              <mc:Choice xmlns:v="urn:schemas-microsoft-com:vml" Requires="v">
                <p:oleObj spid="_x0000_s11" name="AxMath" r:id="rId7" imgW="1143000" imgH="1143000" progId="Equation.AxMath">
                  <p:embed/>
                </p:oleObj>
              </mc:Choice>
              <mc:Fallback>
                <p:oleObj name="AxMath" r:id="rId7" imgW="1143000" imgH="1143000" progId="Equation.AxMath">
                  <p:embed/>
                  <p:pic>
                    <p:nvPicPr>
                      <p:cNvPr id="0" name="对象 9"/>
                      <p:cNvPicPr>
                        <a:picLocks noChangeAspect="1" noChangeArrowheads="1"/>
                      </p:cNvPicPr>
                      <p:nvPr/>
                    </p:nvPicPr>
                    <p:blipFill>
                      <a:blip r:embed="rId8"/>
                      <a:srcRect/>
                      <a:stretch>
                        <a:fillRect/>
                      </a:stretch>
                    </p:blipFill>
                    <p:spPr bwMode="auto">
                      <a:xfrm>
                        <a:off x="2481263" y="3622040"/>
                        <a:ext cx="4940300" cy="373063"/>
                      </a:xfrm>
                      <a:prstGeom prst="rect">
                        <a:avLst/>
                      </a:prstGeom>
                      <a:noFill/>
                    </p:spPr>
                  </p:pic>
                </p:oleObj>
              </mc:Fallback>
            </mc:AlternateContent>
          </a:graphicData>
        </a:graphic>
      </p:graphicFrame>
      <p:pic>
        <p:nvPicPr>
          <p:cNvPr id="21" name="图片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25426" y="4861355"/>
            <a:ext cx="3121094" cy="1611584"/>
          </a:xfrm>
          <a:prstGeom prst="rect">
            <a:avLst/>
          </a:prstGeom>
        </p:spPr>
      </p:pic>
      <p:sp>
        <p:nvSpPr>
          <p:cNvPr id="22" name="矩形 21"/>
          <p:cNvSpPr/>
          <p:nvPr/>
        </p:nvSpPr>
        <p:spPr>
          <a:xfrm>
            <a:off x="3996005"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FedProx</a:t>
            </a:r>
            <a:endParaRPr lang="zh-CN" altLang="en-US" sz="1600" b="1" dirty="0">
              <a:latin typeface="微软雅黑" panose="020B0503020204020204" pitchFamily="34" charset="-122"/>
              <a:ea typeface="微软雅黑" panose="020B0503020204020204" pitchFamily="34" charset="-122"/>
            </a:endParaRPr>
          </a:p>
        </p:txBody>
      </p:sp>
      <p:sp>
        <p:nvSpPr>
          <p:cNvPr id="31" name="矩形 30"/>
          <p:cNvSpPr/>
          <p:nvPr/>
        </p:nvSpPr>
        <p:spPr>
          <a:xfrm>
            <a:off x="6830500" y="6519446"/>
            <a:ext cx="1416335" cy="338554"/>
          </a:xfrm>
          <a:prstGeom prst="rect">
            <a:avLst/>
          </a:prstGeom>
        </p:spPr>
        <p:txBody>
          <a:bodyPr wrap="square">
            <a:spAutoFit/>
          </a:bodyPr>
          <a:lstStyle/>
          <a:p>
            <a:pPr algn="ctr"/>
            <a:r>
              <a:rPr lang="en-US" altLang="zh-CN" sz="1600" b="1" dirty="0" err="1">
                <a:latin typeface="微软雅黑" panose="020B0503020204020204" pitchFamily="34" charset="-122"/>
                <a:ea typeface="微软雅黑" panose="020B0503020204020204" pitchFamily="34" charset="-122"/>
              </a:rPr>
              <a:t>FedMD</a:t>
            </a:r>
            <a:endParaRPr lang="zh-CN" altLang="en-US" sz="1600" b="1"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5820" y="4866773"/>
            <a:ext cx="3206128" cy="1652673"/>
          </a:xfrm>
          <a:prstGeom prst="rect">
            <a:avLst/>
          </a:prstGeom>
        </p:spPr>
      </p:pic>
      <p:pic>
        <p:nvPicPr>
          <p:cNvPr id="17" name="图片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48067" y="4888860"/>
            <a:ext cx="2460419" cy="1584079"/>
          </a:xfrm>
          <a:prstGeom prst="rect">
            <a:avLst/>
          </a:prstGeom>
        </p:spPr>
      </p:pic>
    </p:spTree>
  </p:cSld>
  <p:clrMapOvr>
    <a:masterClrMapping/>
  </p:clrMapOvr>
</p:sld>
</file>

<file path=ppt/tags/tag1.xml><?xml version="1.0" encoding="utf-8"?>
<p:tagLst xmlns:p="http://schemas.openxmlformats.org/presentationml/2006/main">
  <p:tag name="COMMONDATA" val="eyJoZGlkIjoiNjE3YjVjMDEwNTQ0NmI5ZjRhNTYzZDdiMjBiNTk3OTQifQ=="/>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19050">
          <a:solidFill>
            <a:srgbClr val="FFC000"/>
          </a:solidFill>
        </a:ln>
      </a:spPr>
      <a:bodyPr spcFirstLastPara="0" vert="horz" wrap="square" lIns="46002" tIns="46002" rIns="46002" bIns="46002" numCol="1" spcCol="1270" rtlCol="0" anchor="ctr" anchorCtr="0">
        <a:noAutofit/>
      </a:bodyPr>
      <a:lstStyle>
        <a:defPPr algn="ctr" defTabSz="1025525">
          <a:lnSpc>
            <a:spcPct val="90000"/>
          </a:lnSpc>
          <a:spcAft>
            <a:spcPct val="35000"/>
          </a:spcAft>
          <a:defRPr kumimoji="1" sz="1400" b="1" dirty="0">
            <a:latin typeface="微软雅黑" panose="020B0503020204020204" pitchFamily="34" charset="-122"/>
            <a:ea typeface="微软雅黑" panose="020B0503020204020204" pitchFamily="34" charset="-122"/>
          </a:defRPr>
        </a:defPPr>
      </a:lstStyle>
      <a: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a:style>
    </a:spDef>
    <a:lnDef>
      <a:spPr>
        <a:ln w="44450">
          <a:solidFill>
            <a:srgbClr val="3333CC"/>
          </a:solidFill>
          <a:headEnd type="none" w="lg" len="lg"/>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Words>
  <Application>WPS 演示</Application>
  <PresentationFormat>全屏显示(4:3)</PresentationFormat>
  <Paragraphs>244</Paragraphs>
  <Slides>14</Slides>
  <Notes>15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14</vt:i4>
      </vt:variant>
    </vt:vector>
  </HeadingPairs>
  <TitlesOfParts>
    <vt:vector size="33" baseType="lpstr">
      <vt:lpstr>Arial</vt:lpstr>
      <vt:lpstr>宋体</vt:lpstr>
      <vt:lpstr>Wingdings</vt:lpstr>
      <vt:lpstr>微软雅黑</vt:lpstr>
      <vt:lpstr>Times New Roman</vt:lpstr>
      <vt:lpstr>仿宋</vt:lpstr>
      <vt:lpstr>CMSY10</vt:lpstr>
      <vt:lpstr>Segoe Print</vt:lpstr>
      <vt:lpstr>CMR8</vt:lpstr>
      <vt:lpstr>CMMI8</vt:lpstr>
      <vt:lpstr>Cambria Math</vt:lpstr>
      <vt:lpstr>等线</vt:lpstr>
      <vt:lpstr>FontAwesome</vt:lpstr>
      <vt:lpstr>Arial Unicode MS</vt:lpstr>
      <vt:lpstr>Presentation</vt:lpstr>
      <vt:lpstr>Equation.AxMath</vt:lpstr>
      <vt:lpstr>Equation.AxMath</vt:lpstr>
      <vt:lpstr>Equation.AxMath</vt:lpstr>
      <vt:lpstr>Equation.AxMath</vt:lpstr>
      <vt:lpstr>主要内容</vt:lpstr>
      <vt:lpstr>研究背景与意义</vt:lpstr>
      <vt:lpstr>研究背景与意义</vt:lpstr>
      <vt:lpstr>主要内容</vt:lpstr>
      <vt:lpstr>研究现状与挑战</vt:lpstr>
      <vt:lpstr>研究现状与挑战</vt:lpstr>
      <vt:lpstr>主要内容</vt:lpstr>
      <vt:lpstr>研究内容一</vt:lpstr>
      <vt:lpstr>研究内容二</vt:lpstr>
      <vt:lpstr>研究内容二</vt:lpstr>
      <vt:lpstr>研究内容二</vt:lpstr>
      <vt:lpstr>研究内容二</vt:lpstr>
      <vt:lpstr>主要参考文献</vt:lpstr>
      <vt:lpstr>算法收敛性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可再生能源控制</dc:title>
  <dc:creator>Shibo</dc:creator>
  <cp:lastModifiedBy>linxuezhong</cp:lastModifiedBy>
  <cp:revision>8949</cp:revision>
  <cp:lastPrinted>2012-04-07T07:41:00Z</cp:lastPrinted>
  <dcterms:created xsi:type="dcterms:W3CDTF">2012-03-19T12:03:00Z</dcterms:created>
  <dcterms:modified xsi:type="dcterms:W3CDTF">2024-08-04T04:53:46Z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y fmtid="{D5CDD505-2E9C-101B-9397-08002B2CF9AE}" pid="3" name="ICV">
    <vt:lpwstr>0641F8D8757049A3A338112B575F91FF_12</vt:lpwstr>
  </property>
  <property fmtid="{D5CDD505-2E9C-101B-9397-08002B2CF9AE}" pid="4" name="KSOProductBuildVer">
    <vt:lpwstr>2052-12.1.0.17147</vt:lpwstr>
  </property>
</Properties>
</file>