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99" r:id="rId5"/>
    <p:sldId id="300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4621E-CCBD-4FF4-BE13-BADD31713FED}" v="2" dt="2024-10-30T20:24:53.244"/>
    <p1510:client id="{B5BCB12F-C682-B943-9941-10A885C13BE4}" v="3" dt="2024-10-30T20:30:2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yn Schneider" userId="96ce66e4-6da5-4a6b-84cd-9ed178327434" providerId="ADAL" clId="{B5BCB12F-C682-B943-9941-10A885C13BE4}"/>
    <pc:docChg chg="modSld">
      <pc:chgData name="Levyn Schneider" userId="96ce66e4-6da5-4a6b-84cd-9ed178327434" providerId="ADAL" clId="{B5BCB12F-C682-B943-9941-10A885C13BE4}" dt="2024-10-30T20:30:28.631" v="2" actId="1076"/>
      <pc:docMkLst>
        <pc:docMk/>
      </pc:docMkLst>
      <pc:sldChg chg="modSp">
        <pc:chgData name="Levyn Schneider" userId="96ce66e4-6da5-4a6b-84cd-9ed178327434" providerId="ADAL" clId="{B5BCB12F-C682-B943-9941-10A885C13BE4}" dt="2024-10-30T20:30:28.631" v="2" actId="1076"/>
        <pc:sldMkLst>
          <pc:docMk/>
          <pc:sldMk cId="4257806832" sldId="299"/>
        </pc:sldMkLst>
        <pc:picChg chg="mod">
          <ac:chgData name="Levyn Schneider" userId="96ce66e4-6da5-4a6b-84cd-9ed178327434" providerId="ADAL" clId="{B5BCB12F-C682-B943-9941-10A885C13BE4}" dt="2024-10-30T20:30:28.132" v="1" actId="1076"/>
          <ac:picMkLst>
            <pc:docMk/>
            <pc:sldMk cId="4257806832" sldId="299"/>
            <ac:picMk id="1026" creationId="{423C1A1E-0B99-1726-7E87-0062EDEB60B1}"/>
          </ac:picMkLst>
        </pc:picChg>
        <pc:picChg chg="mod">
          <ac:chgData name="Levyn Schneider" userId="96ce66e4-6da5-4a6b-84cd-9ed178327434" providerId="ADAL" clId="{B5BCB12F-C682-B943-9941-10A885C13BE4}" dt="2024-10-30T20:30:28.631" v="2" actId="1076"/>
          <ac:picMkLst>
            <pc:docMk/>
            <pc:sldMk cId="4257806832" sldId="299"/>
            <ac:picMk id="1030" creationId="{C1503FE2-9284-1127-6B46-58850F10DDC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05CFA-9BE1-44D2-86B7-95B46B9C2C1A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1CD-D5BE-40AE-AB04-28110E9D9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71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Spring Boot vereinfacht das Entwickeln mit Java. Effizientere Arbeit und Spring Boot bietet bereits ein Gerüst an.</a:t>
            </a:r>
          </a:p>
          <a:p>
            <a:r>
              <a:rPr lang="de-CH" err="1"/>
              <a:t>Pivotal</a:t>
            </a:r>
            <a:r>
              <a:rPr lang="de-CH"/>
              <a:t> gehört seit Dez. 2019 zu VMware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8B014-D3DA-4687-A488-E5CB97BBADA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884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DFB40-75F6-E205-991B-57ADFB3A3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30F2C-B5A8-5E0D-FDDD-A0D235DBE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2139C-6F69-7A93-0F79-F2FBEF51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9BDA2-1442-60EA-B175-692A2F2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9D89F-552F-3EA6-A264-C2125EA7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48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95916-1997-251E-399C-B494692D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589C15-A2E9-93BC-8BB8-8E34DBF5B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69F369-BF31-F70E-C2AC-C31F06A2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71F0B3-8A4B-49E3-71E1-DB8CE73E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E514F6-89C7-BD51-F59D-8846321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82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47F7E6-941F-8839-1570-59F2C53A3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6318E2-87DE-37F0-325D-8DD78457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AFF0F-9D4F-A630-5D4E-0DB0A653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04A73C-599A-76D8-9976-E124276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5D360B-A061-E399-73E0-B046DCBF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0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Auflistung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CH"/>
          </a:p>
        </p:txBody>
      </p:sp>
      <p:sp>
        <p:nvSpPr>
          <p:cNvPr id="4" name="Inhaltsplatzhalter 6"/>
          <p:cNvSpPr>
            <a:spLocks noGrp="1"/>
          </p:cNvSpPr>
          <p:nvPr>
            <p:ph sz="quarter" idx="13" hasCustomPrompt="1"/>
            <p:custDataLst>
              <p:tags r:id="rId1"/>
            </p:custDataLst>
          </p:nvPr>
        </p:nvSpPr>
        <p:spPr>
          <a:xfrm>
            <a:off x="406800" y="1627200"/>
            <a:ext cx="11376000" cy="4932000"/>
          </a:xfrm>
          <a:prstGeom prst="rect">
            <a:avLst/>
          </a:prstGeom>
        </p:spPr>
        <p:txBody>
          <a:bodyPr lIns="0" tIns="0" rIns="0" bIns="0"/>
          <a:lstStyle>
            <a:lvl1pPr marL="444500" indent="-269875" defTabSz="270000">
              <a:lnSpc>
                <a:spcPct val="100000"/>
              </a:lnSpc>
              <a:spcAft>
                <a:spcPts val="1000"/>
              </a:spcAft>
              <a:buFont typeface="Frutiger 45 Light" pitchFamily="34" charset="0"/>
              <a:buChar char="–"/>
              <a:defRPr sz="2400" b="0">
                <a:latin typeface="Frutiger 45 Light" panose="020B0403030504020204" pitchFamily="34" charset="0"/>
              </a:defRPr>
            </a:lvl1pPr>
            <a:lvl2pPr marL="625475" indent="-269875" defTabSz="270000">
              <a:lnSpc>
                <a:spcPct val="100000"/>
              </a:lnSpc>
              <a:spcAft>
                <a:spcPts val="1000"/>
              </a:spcAft>
              <a:buFont typeface="Frutiger 45 Light" pitchFamily="34" charset="0"/>
              <a:buChar char="–"/>
              <a:defRPr sz="2200">
                <a:latin typeface="Frutiger 45 Light" panose="020B0403030504020204" pitchFamily="34" charset="0"/>
              </a:defRPr>
            </a:lvl2pPr>
            <a:lvl3pPr marL="810000" indent="-270000" defTabSz="270000">
              <a:lnSpc>
                <a:spcPct val="100000"/>
              </a:lnSpc>
              <a:spcAft>
                <a:spcPts val="1000"/>
              </a:spcAft>
              <a:buClrTx/>
              <a:buFont typeface="Frutiger 45 Light" pitchFamily="34" charset="0"/>
              <a:buChar char="–"/>
              <a:defRPr sz="2000">
                <a:latin typeface="Frutiger 45 Light" panose="020B0403030504020204" pitchFamily="34" charset="0"/>
              </a:defRPr>
            </a:lvl3pPr>
            <a:lvl4pPr marL="1080000" indent="-270000" defTabSz="270000">
              <a:lnSpc>
                <a:spcPct val="100000"/>
              </a:lnSpc>
              <a:spcAft>
                <a:spcPts val="1000"/>
              </a:spcAft>
              <a:buFont typeface="Frutiger 45 Light" pitchFamily="34" charset="0"/>
              <a:buChar char="–"/>
              <a:defRPr sz="2000">
                <a:latin typeface="Frutiger 45 Light" panose="020B0403030504020204" pitchFamily="34" charset="0"/>
              </a:defRPr>
            </a:lvl4pPr>
            <a:lvl5pPr>
              <a:buFont typeface="Frutiger 45 Light" pitchFamily="34" charset="0"/>
              <a:buChar char="–"/>
              <a:defRPr sz="2000">
                <a:latin typeface="+mn-lt"/>
              </a:defRPr>
            </a:lvl5pPr>
          </a:lstStyle>
          <a:p>
            <a:pPr lvl="0"/>
            <a:r>
              <a:rPr lang="de-CH"/>
              <a:t>Aufzählung 1-spaltig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</p:txBody>
      </p:sp>
      <p:sp>
        <p:nvSpPr>
          <p:cNvPr id="5" name="Titel 3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07368" y="440668"/>
            <a:ext cx="11376000" cy="738664"/>
          </a:xfrm>
          <a:prstGeom prst="rect">
            <a:avLst/>
          </a:prstGeom>
        </p:spPr>
        <p:txBody>
          <a:bodyPr/>
          <a:lstStyle>
            <a:lvl1pPr>
              <a:defRPr sz="2800" b="1" i="0" cap="all" baseline="0">
                <a:latin typeface="Frutiger 45 Light" panose="020B0403030504020204" pitchFamily="34" charset="0"/>
              </a:defRPr>
            </a:lvl1pPr>
          </a:lstStyle>
          <a:p>
            <a:r>
              <a:rPr lang="de-CH"/>
              <a:t>Inhaltsfolie Auflistung</a:t>
            </a:r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10606088" y="441325"/>
            <a:ext cx="1185875" cy="1185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6410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A7B4A-3236-F572-3D41-A4EB45AA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E6B90-E409-69F7-41CE-2C36769B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C7EED-D008-A3C7-0E02-4F13B8FB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8424B-40A0-72DE-CBDF-4E62466D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98C0F-3ADE-5360-D0D2-496AFC53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80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1D784-2F48-F5F5-4EA9-05170497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E9B52D-95B4-F3B1-456D-89A18404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F8DBE-9161-6DC4-00FE-109EFFC5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58AD5-BE43-4003-6A3D-08121D66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4C836-B417-218A-0A41-9586B985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83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2AE8C-E554-2074-64B2-A618A91B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0FE58-1AB8-A09E-1819-E1B50DA1A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534F-77FB-5A2B-2530-20960AA5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E2415F-13E1-AEFC-3BB0-BBBBFB73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F3BC5B-B023-C678-CEA2-6844FBF0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670847-5F76-49D9-27C9-18596D34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6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AE9CB-62B3-AEB1-299C-A8BBFE72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706DAD-5D94-42B2-293C-3FACE137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57BD75-32C1-1374-36BE-154768F4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1B9324-3E8C-6BD3-1D6D-155B339F8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DE013DF-2780-82F2-3A82-17EAAA981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7BD758-CDCE-B0FE-4131-3F7D89C0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9BF2E9-CE9C-0F61-FA75-EFE44A59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31ECEC-9CAA-3A04-2832-69F9BCC7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92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C3DBA-E739-3EA3-2A9F-FB2F0D44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2E7D63-E669-2D54-F661-5CF5D2BB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5CB64-E7F2-FF73-DBCB-AD88A926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538076-3C59-C47E-3969-E4AA7683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77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64853D-8C66-B6E1-E41E-5DFBCC67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0F9CD-D431-0582-17A0-26B443E6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8DD3C2-235E-AC1B-81AC-1EE449A2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4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7E566-A668-C4AC-BE0A-6E65FCA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81588-4EB4-D3E4-BABC-2CDC60C9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8E77CB-692A-5360-D725-4759B69C8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F4B75-E832-4CCC-3055-469C938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25B1D-3CD8-D918-BEF4-AF24C4CF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804466-6477-89EC-BBC5-321DBD16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0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D6FDD-6D70-A878-E67D-8AF1FF51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28C438-9395-29A8-29C9-B09D0212C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0E2DB-2D81-BDD8-EA98-02F284FE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0D257-3A84-7540-E6DA-93F7EA1A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3AB321-318C-D77D-870F-AA76A997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A0099-B3E6-1B86-A288-7D42A20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1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09054A-B47F-22E1-2148-4BC3E2EE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2CAAD9-72B7-0C2E-0E9A-15B7397B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0538B-BEA2-B0A2-DC00-2171E55F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1AE95-58FC-46AA-98CF-DC9177A2CBC0}" type="datetimeFigureOut">
              <a:rPr lang="de-DE" smtClean="0"/>
              <a:t>30.10.24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8A83A-E39F-87DD-9729-2280E76F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9A40F4-F6C4-414A-8718-76A31F638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98DCB-311D-4382-B0BE-EF47C3C8DCC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65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46D3C6-0488-CA46-B93F-D538B668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Springboot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99D646-3E69-1899-7A19-080572B0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de-DE" sz="2000" err="1"/>
              <a:t>Levyn</a:t>
            </a:r>
            <a:r>
              <a:rPr lang="de-DE" sz="2000"/>
              <a:t> Schneider &amp; Tenzin Shopa</a:t>
            </a: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Containerizing Spring Boot Applications | by Kerry Wilson | Kerosene Cloud">
            <a:extLst>
              <a:ext uri="{FF2B5EF4-FFF2-40B4-BE49-F238E27FC236}">
                <a16:creationId xmlns:a16="http://schemas.microsoft.com/office/drawing/2014/main" id="{423C1A1E-0B99-1726-7E87-0062EDEB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556203"/>
            <a:ext cx="6846363" cy="3594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re white test screen">
            <a:extLst>
              <a:ext uri="{FF2B5EF4-FFF2-40B4-BE49-F238E27FC236}">
                <a16:creationId xmlns:a16="http://schemas.microsoft.com/office/drawing/2014/main" id="{C1503FE2-9284-1127-6B46-58850F10D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t="19397" r="11001" b="4789"/>
          <a:stretch/>
        </p:blipFill>
        <p:spPr bwMode="auto">
          <a:xfrm>
            <a:off x="227419" y="206436"/>
            <a:ext cx="3772798" cy="279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Java-basiertes Framework</a:t>
            </a:r>
          </a:p>
          <a:p>
            <a:pPr lvl="1"/>
            <a:r>
              <a:rPr lang="de-CH"/>
              <a:t>Verwendet für Web-Anwendungen</a:t>
            </a:r>
          </a:p>
          <a:p>
            <a:pPr lvl="1"/>
            <a:r>
              <a:rPr lang="de-CH"/>
              <a:t>Ist eine Erweiterung von Spring</a:t>
            </a:r>
          </a:p>
          <a:p>
            <a:r>
              <a:rPr lang="de-CH" err="1"/>
              <a:t>Pivotal</a:t>
            </a:r>
            <a:r>
              <a:rPr lang="de-CH"/>
              <a:t> Team </a:t>
            </a:r>
            <a:r>
              <a:rPr lang="de-CH">
                <a:sym typeface="Wingdings" panose="05000000000000000000" pitchFamily="2" charset="2"/>
              </a:rPr>
              <a:t> seit 2019 VMware</a:t>
            </a:r>
            <a:endParaRPr lang="de-CH"/>
          </a:p>
          <a:p>
            <a:r>
              <a:rPr lang="de-CH"/>
              <a:t>Vereinfachte Entwicklung mit Java</a:t>
            </a:r>
          </a:p>
          <a:p>
            <a:r>
              <a:rPr lang="de-CH"/>
              <a:t>"Magie"</a:t>
            </a:r>
          </a:p>
          <a:p>
            <a:endParaRPr lang="de-CH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Spring Boot</a:t>
            </a:r>
          </a:p>
        </p:txBody>
      </p:sp>
      <p:pic>
        <p:nvPicPr>
          <p:cNvPr id="9" name="Picture 2" descr="Artikel in der Kategorie 'spring boot'">
            <a:extLst>
              <a:ext uri="{FF2B5EF4-FFF2-40B4-BE49-F238E27FC236}">
                <a16:creationId xmlns:a16="http://schemas.microsoft.com/office/drawing/2014/main" id="{1CA5CC33-D03C-442A-8637-104B769D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0342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B5611D2-8772-8F1A-35DE-4673693D6D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06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3D57F2F-DAB1-4A17-B9D9-7E225435A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98B9B-9685-4370-AC6B-8883A9DC57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Trennung der einzelnen Schnittpunkte in einem Backend</a:t>
            </a:r>
          </a:p>
          <a:p>
            <a:pPr lvl="1"/>
            <a:r>
              <a:rPr lang="de-CH"/>
              <a:t>Routing, Logik und Datenbankzugriffe</a:t>
            </a:r>
          </a:p>
          <a:p>
            <a:r>
              <a:rPr lang="de-CH"/>
              <a:t>3 Schichten Modell (Controller, Service und Repository)</a:t>
            </a:r>
          </a:p>
          <a:p>
            <a:r>
              <a:rPr lang="de-CH"/>
              <a:t>Saubere Strukturierung und Ablauf eines </a:t>
            </a:r>
            <a:r>
              <a:rPr lang="de-CH" err="1"/>
              <a:t>Requests</a:t>
            </a:r>
            <a:r>
              <a:rPr lang="de-CH"/>
              <a:t> im Backend</a:t>
            </a:r>
          </a:p>
          <a:p>
            <a:r>
              <a:rPr lang="de-CH"/>
              <a:t>Vertiefung des MVC Ansatzes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3FAE631-EA44-4C01-88D6-87D025D5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Layer Prinzip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84AAA1-3FBB-4CA1-B3B2-20CFC81072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968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BA32CA9-4436-7016-636B-715BA3667461}"/>
              </a:ext>
            </a:extLst>
          </p:cNvPr>
          <p:cNvSpPr/>
          <p:nvPr/>
        </p:nvSpPr>
        <p:spPr>
          <a:xfrm>
            <a:off x="143838" y="3844031"/>
            <a:ext cx="11825555" cy="15357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FCFFE9A-E276-7D8F-8AAD-F53CDE8E14DD}"/>
              </a:ext>
            </a:extLst>
          </p:cNvPr>
          <p:cNvSpPr/>
          <p:nvPr/>
        </p:nvSpPr>
        <p:spPr>
          <a:xfrm>
            <a:off x="143838" y="1058238"/>
            <a:ext cx="11825555" cy="27857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0141301-13EF-4924-8A0E-929C5FE5D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091D94-21AA-4B32-91EF-7ACFB726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Layer Prinzip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FA5FA7-84FA-4EDB-93C4-7868D2BFD57D}"/>
              </a:ext>
            </a:extLst>
          </p:cNvPr>
          <p:cNvSpPr/>
          <p:nvPr/>
        </p:nvSpPr>
        <p:spPr>
          <a:xfrm>
            <a:off x="1623317" y="1179333"/>
            <a:ext cx="10174014" cy="11858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/>
              <a:t>Controller / Web / API -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95DEF5-710D-4C9D-818F-2C4E24C4F3EA}"/>
              </a:ext>
            </a:extLst>
          </p:cNvPr>
          <p:cNvSpPr/>
          <p:nvPr/>
        </p:nvSpPr>
        <p:spPr>
          <a:xfrm>
            <a:off x="1623317" y="2504869"/>
            <a:ext cx="10181345" cy="11858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/>
              <a:t>Service -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D7E70E-7728-4486-B866-9D7DC92D9F94}"/>
              </a:ext>
            </a:extLst>
          </p:cNvPr>
          <p:cNvSpPr/>
          <p:nvPr/>
        </p:nvSpPr>
        <p:spPr>
          <a:xfrm>
            <a:off x="1623317" y="4025612"/>
            <a:ext cx="10181345" cy="1185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/>
              <a:t>Repository - Layer</a:t>
            </a:r>
          </a:p>
        </p:txBody>
      </p:sp>
      <p:sp>
        <p:nvSpPr>
          <p:cNvPr id="9" name="Flussdiagramm: Magnetplattenspeicher 8">
            <a:extLst>
              <a:ext uri="{FF2B5EF4-FFF2-40B4-BE49-F238E27FC236}">
                <a16:creationId xmlns:a16="http://schemas.microsoft.com/office/drawing/2014/main" id="{3FCB0550-079A-4A26-B448-BECDB19EA5CF}"/>
              </a:ext>
            </a:extLst>
          </p:cNvPr>
          <p:cNvSpPr/>
          <p:nvPr/>
        </p:nvSpPr>
        <p:spPr>
          <a:xfrm>
            <a:off x="5198130" y="5630238"/>
            <a:ext cx="2702103" cy="11557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200"/>
              <a:t>Database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7097FD4-63B6-3C39-4853-420545E8271D}"/>
              </a:ext>
            </a:extLst>
          </p:cNvPr>
          <p:cNvSpPr txBox="1"/>
          <p:nvPr/>
        </p:nvSpPr>
        <p:spPr>
          <a:xfrm>
            <a:off x="407368" y="1943302"/>
            <a:ext cx="6992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000" b="1">
                <a:latin typeface="Frutiger 45 Light" panose="020B0403030504020204" pitchFamily="34" charset="0"/>
              </a:rPr>
              <a:t>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67260A8-E965-A268-2C7B-E270E8B84AA1}"/>
              </a:ext>
            </a:extLst>
          </p:cNvPr>
          <p:cNvSpPr txBox="1"/>
          <p:nvPr/>
        </p:nvSpPr>
        <p:spPr>
          <a:xfrm>
            <a:off x="407368" y="4233829"/>
            <a:ext cx="699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>
                <a:latin typeface="Frutiger 45 Light" panose="020B0403030504020204" pitchFamily="34" charset="0"/>
              </a:rPr>
              <a:t>M </a:t>
            </a:r>
          </a:p>
        </p:txBody>
      </p:sp>
    </p:spTree>
    <p:extLst>
      <p:ext uri="{BB962C8B-B14F-4D97-AF65-F5344CB8AC3E}">
        <p14:creationId xmlns:p14="http://schemas.microsoft.com/office/powerpoint/2010/main" val="113971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2D65178-1ED4-493B-8022-F04265126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7579-329E-4316-AFE2-EE6BD3FD4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Beinhaltet sämtliche Controller des Projekts</a:t>
            </a:r>
          </a:p>
          <a:p>
            <a:r>
              <a:rPr lang="de-CH"/>
              <a:t>Ist zuständig </a:t>
            </a:r>
            <a:r>
              <a:rPr lang="de-CH" err="1"/>
              <a:t>Requests</a:t>
            </a:r>
            <a:r>
              <a:rPr lang="de-CH"/>
              <a:t> von User entgegenzunehmen und Antworten zu senden</a:t>
            </a:r>
          </a:p>
          <a:p>
            <a:r>
              <a:rPr lang="de-CH"/>
              <a:t>Enthält keine Logik ausser </a:t>
            </a:r>
            <a:r>
              <a:rPr lang="de-CH" err="1"/>
              <a:t>Exceptionhandling</a:t>
            </a:r>
            <a:r>
              <a:rPr lang="de-CH"/>
              <a:t>, Validierung und Weiterleitung</a:t>
            </a:r>
          </a:p>
          <a:p>
            <a:r>
              <a:rPr lang="de-CH"/>
              <a:t>Nur Valide </a:t>
            </a:r>
            <a:r>
              <a:rPr lang="de-CH" err="1"/>
              <a:t>Requests</a:t>
            </a:r>
            <a:r>
              <a:rPr lang="de-CH"/>
              <a:t> werden weiter verfolgt, alles andere wird direkt aus dem Backend zurück an den User verwiesen.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9C6CC4-C019-40A9-8D2C-B555889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Controller / web / </a:t>
            </a:r>
            <a:r>
              <a:rPr lang="de-CH" err="1"/>
              <a:t>api</a:t>
            </a:r>
            <a:r>
              <a:rPr lang="de-CH"/>
              <a:t> - Layer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DE869C9-CD15-419A-AF0B-42CE8104D6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76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2D65178-1ED4-493B-8022-F04265126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7579-329E-4316-AFE2-EE6BD3FD4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Beinhaltet sämtliche Services des Projekts</a:t>
            </a:r>
          </a:p>
          <a:p>
            <a:r>
              <a:rPr lang="de-CH"/>
              <a:t>Verbindung zwischen Controller und Repository</a:t>
            </a:r>
          </a:p>
          <a:p>
            <a:r>
              <a:rPr lang="de-CH"/>
              <a:t>Enthält die Logik des Backend (bspw. Password </a:t>
            </a:r>
            <a:r>
              <a:rPr lang="de-CH" err="1"/>
              <a:t>Hashing</a:t>
            </a:r>
            <a:r>
              <a:rPr lang="de-CH"/>
              <a:t> &amp; </a:t>
            </a:r>
            <a:r>
              <a:rPr lang="de-CH" err="1"/>
              <a:t>Salting</a:t>
            </a:r>
            <a:r>
              <a:rPr lang="de-CH"/>
              <a:t>)</a:t>
            </a:r>
          </a:p>
          <a:p>
            <a:r>
              <a:rPr lang="de-CH"/>
              <a:t>Erhält nur gültige </a:t>
            </a:r>
            <a:r>
              <a:rPr lang="de-CH" err="1"/>
              <a:t>Requests</a:t>
            </a:r>
            <a:r>
              <a:rPr lang="de-CH"/>
              <a:t>, welche vom Controller als Valid erkannt wird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9C6CC4-C019-40A9-8D2C-B555889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Service - </a:t>
            </a:r>
            <a:r>
              <a:rPr lang="de-CH" err="1"/>
              <a:t>layer</a:t>
            </a:r>
            <a:endParaRPr lang="de-CH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DE869C9-CD15-419A-AF0B-42CE8104D6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9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2D65178-1ED4-493B-8022-F04265126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67579-329E-4316-AFE2-EE6BD3FD44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Beinhaltet sämtliche </a:t>
            </a:r>
            <a:r>
              <a:rPr lang="de-CH" err="1"/>
              <a:t>Repositories</a:t>
            </a:r>
            <a:r>
              <a:rPr lang="de-CH"/>
              <a:t> des Projekts</a:t>
            </a:r>
          </a:p>
          <a:p>
            <a:r>
              <a:rPr lang="de-CH"/>
              <a:t>Einzige Schnittstelle vom Backend zur Datenbank</a:t>
            </a:r>
          </a:p>
          <a:p>
            <a:r>
              <a:rPr lang="de-CH"/>
              <a:t>Keine Fehlerüberprüfung im Repository, falls etwas falsch ist sollte es gar nicht erst im Repository landen!</a:t>
            </a:r>
          </a:p>
          <a:p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E9C6CC4-C019-40A9-8D2C-B555889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Repository - </a:t>
            </a:r>
            <a:r>
              <a:rPr lang="de-CH" err="1"/>
              <a:t>layer</a:t>
            </a:r>
            <a:endParaRPr lang="de-CH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DE869C9-CD15-419A-AF0B-42CE8104D6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496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6E5E7A-81F0-468B-A730-8B67AADF3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B12E8-43B6-4437-AB2C-853A02F4F2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/>
              <a:t>User setzt Request über eine API-Schnittstelle ab</a:t>
            </a:r>
          </a:p>
          <a:p>
            <a:r>
              <a:rPr lang="de-CH"/>
              <a:t>Backend der API nimmt Request entgegen</a:t>
            </a:r>
          </a:p>
          <a:p>
            <a:r>
              <a:rPr lang="de-CH"/>
              <a:t>Request wird überprüft ob alles valide ist</a:t>
            </a:r>
          </a:p>
          <a:p>
            <a:r>
              <a:rPr lang="de-CH"/>
              <a:t>Request wird an Service weitergeleitet</a:t>
            </a:r>
          </a:p>
          <a:p>
            <a:r>
              <a:rPr lang="de-CH"/>
              <a:t>Allfällige Logik bzw. Änderungen werden vorgenommen</a:t>
            </a:r>
          </a:p>
          <a:p>
            <a:r>
              <a:rPr lang="de-CH"/>
              <a:t>Request wird an Repository weitergeleitet</a:t>
            </a:r>
          </a:p>
          <a:p>
            <a:r>
              <a:rPr lang="de-CH"/>
              <a:t>Datenbankänderungen werden vorgenommen</a:t>
            </a:r>
          </a:p>
          <a:p>
            <a:r>
              <a:rPr lang="de-CH"/>
              <a:t>Response wird durch die gleichen Klassen zurück an den User geschickt.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712EB8-00FB-49FD-83E7-E39276C3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Ablauf eines </a:t>
            </a:r>
            <a:r>
              <a:rPr lang="de-CH" err="1"/>
              <a:t>Requests</a:t>
            </a:r>
            <a:r>
              <a:rPr lang="de-CH"/>
              <a:t> in schritten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0DA7531-1D09-41A8-B9AA-D30961EF91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824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7CCD279-4716-4571-A462-781837238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1CE59F-3E2C-43A1-9A3C-65F063D14E4A}" type="slidenum">
              <a:rPr lang="de-CH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49F9B-2FAA-4CDE-9EE9-7DBAE172F1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74625" indent="0" algn="ctr">
              <a:buNone/>
            </a:pPr>
            <a:endParaRPr lang="de-CH" sz="3600"/>
          </a:p>
          <a:p>
            <a:pPr marL="174625" indent="0" algn="ctr">
              <a:buNone/>
            </a:pPr>
            <a:endParaRPr lang="de-CH" sz="3600"/>
          </a:p>
          <a:p>
            <a:pPr marL="174625" indent="0" algn="ctr">
              <a:buNone/>
            </a:pPr>
            <a:r>
              <a:rPr lang="de-CH" sz="4000"/>
              <a:t>Zu jeder Entität in einer Datenbank existiert ein dedizierter Controller, Service und Repository.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DE82CEB-F788-4C30-A740-21C5A274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Grundregel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A0812A37-7BA9-4CFA-B2B8-29E5F5D23E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41717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OX" val="Inhalt1BulletInhal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OX" val="Inhalt1Titel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bf0c6d-b844-46a9-bb22-22e3c22f047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2AF461E07BAF4BBB22951F01C52D64" ma:contentTypeVersion="13" ma:contentTypeDescription="Ein neues Dokument erstellen." ma:contentTypeScope="" ma:versionID="828b73aa71af6303e98d79c3d2fb7de3">
  <xsd:schema xmlns:xsd="http://www.w3.org/2001/XMLSchema" xmlns:xs="http://www.w3.org/2001/XMLSchema" xmlns:p="http://schemas.microsoft.com/office/2006/metadata/properties" xmlns:ns3="f6bf0c6d-b844-46a9-bb22-22e3c22f0471" xmlns:ns4="ff60a382-bc8d-4dc5-86e8-6548720e0242" targetNamespace="http://schemas.microsoft.com/office/2006/metadata/properties" ma:root="true" ma:fieldsID="1c1986ec7bc10ac2e859d296be6514bd" ns3:_="" ns4:_="">
    <xsd:import namespace="f6bf0c6d-b844-46a9-bb22-22e3c22f0471"/>
    <xsd:import namespace="ff60a382-bc8d-4dc5-86e8-6548720e02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f0c6d-b844-46a9-bb22-22e3c22f0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60a382-bc8d-4dc5-86e8-6548720e0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FA3495-5ECB-4129-9488-038B6700C6F5}">
  <ds:schemaRefs>
    <ds:schemaRef ds:uri="f6bf0c6d-b844-46a9-bb22-22e3c22f0471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ff60a382-bc8d-4dc5-86e8-6548720e024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FC095CD-F5BD-4B39-AA1C-AFFDB86340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5BDD8F-760B-402B-AB4A-3DD14409F670}">
  <ds:schemaRefs>
    <ds:schemaRef ds:uri="f6bf0c6d-b844-46a9-bb22-22e3c22f0471"/>
    <ds:schemaRef ds:uri="ff60a382-bc8d-4dc5-86e8-6548720e02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Macintosh PowerPoint</Application>
  <PresentationFormat>Breitbild</PresentationFormat>
  <Paragraphs>60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Frutiger 45 Light</vt:lpstr>
      <vt:lpstr>Wingdings</vt:lpstr>
      <vt:lpstr>Office</vt:lpstr>
      <vt:lpstr>Springboot</vt:lpstr>
      <vt:lpstr>Spring Boot</vt:lpstr>
      <vt:lpstr>Layer Prinzip</vt:lpstr>
      <vt:lpstr>Layer Prinzip</vt:lpstr>
      <vt:lpstr>Controller / web / api - Layer</vt:lpstr>
      <vt:lpstr>Service - layer</vt:lpstr>
      <vt:lpstr>Repository - layer</vt:lpstr>
      <vt:lpstr>Ablauf eines Requests in schritten</vt:lpstr>
      <vt:lpstr>Grundregel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Wolf</dc:creator>
  <cp:lastModifiedBy>Levyn Schneider</cp:lastModifiedBy>
  <cp:revision>2</cp:revision>
  <dcterms:created xsi:type="dcterms:W3CDTF">2024-10-17T11:30:38Z</dcterms:created>
  <dcterms:modified xsi:type="dcterms:W3CDTF">2024-10-30T20:30:36Z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0x010100C22AF461E07BAF4BBB22951F01C52D64</vt:lpwstr>
  </property>
</Properties>
</file>