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70" r:id="rId11"/>
    <p:sldId id="275" r:id="rId12"/>
    <p:sldId id="274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synKla4r+8hLkh7gge5sUMkFj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9"/>
  </p:normalViewPr>
  <p:slideViewPr>
    <p:cSldViewPr snapToGrid="0">
      <p:cViewPr varScale="1">
        <p:scale>
          <a:sx n="132" d="100"/>
          <a:sy n="132" d="100"/>
        </p:scale>
        <p:origin x="63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Li" userId="9e6ff108f5e0c3b5" providerId="LiveId" clId="{F9DC13AA-C8D8-470A-A5FA-066FBAF2F91F}"/>
    <pc:docChg chg="custSel modSld">
      <pc:chgData name="Yu Li" userId="9e6ff108f5e0c3b5" providerId="LiveId" clId="{F9DC13AA-C8D8-470A-A5FA-066FBAF2F91F}" dt="2023-02-17T08:07:35.616" v="12" actId="20577"/>
      <pc:docMkLst>
        <pc:docMk/>
      </pc:docMkLst>
      <pc:sldChg chg="modSp mod">
        <pc:chgData name="Yu Li" userId="9e6ff108f5e0c3b5" providerId="LiveId" clId="{F9DC13AA-C8D8-470A-A5FA-066FBAF2F91F}" dt="2023-02-17T08:07:35.616" v="12" actId="20577"/>
        <pc:sldMkLst>
          <pc:docMk/>
          <pc:sldMk cId="0" sldId="256"/>
        </pc:sldMkLst>
        <pc:spChg chg="mod">
          <ac:chgData name="Yu Li" userId="9e6ff108f5e0c3b5" providerId="LiveId" clId="{F9DC13AA-C8D8-470A-A5FA-066FBAF2F91F}" dt="2023-02-17T08:07:35.616" v="12" actId="20577"/>
          <ac:spMkLst>
            <pc:docMk/>
            <pc:sldMk cId="0" sldId="256"/>
            <ac:spMk id="91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0BF112-D169-48D7-A58D-A622086CB4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38FAE1-AC51-4B8C-B79A-A89333B6D7C1}">
      <dgm:prSet/>
      <dgm:spPr/>
      <dgm:t>
        <a:bodyPr/>
        <a:lstStyle/>
        <a:p>
          <a:r>
            <a:rPr lang="en-US" dirty="0"/>
            <a:t>The flexibility of machine learning and richness of non-linear and time-varying processes that can be modelled make it potentially well-suited to capture complex economic relationships.</a:t>
          </a:r>
        </a:p>
      </dgm:t>
    </dgm:pt>
    <dgm:pt modelId="{493989B4-EEE6-443F-892E-8BF98C187831}" type="parTrans" cxnId="{6F988053-684E-4FB5-95A0-57D889341CE5}">
      <dgm:prSet/>
      <dgm:spPr/>
      <dgm:t>
        <a:bodyPr/>
        <a:lstStyle/>
        <a:p>
          <a:endParaRPr lang="en-US"/>
        </a:p>
      </dgm:t>
    </dgm:pt>
    <dgm:pt modelId="{7B8ECBF9-A9B9-4897-93B1-3C97461CB5FC}" type="sibTrans" cxnId="{6F988053-684E-4FB5-95A0-57D889341CE5}">
      <dgm:prSet/>
      <dgm:spPr/>
      <dgm:t>
        <a:bodyPr/>
        <a:lstStyle/>
        <a:p>
          <a:endParaRPr lang="en-US"/>
        </a:p>
      </dgm:t>
    </dgm:pt>
    <dgm:pt modelId="{48ADBD8A-72DD-4AAC-82C8-56C149A649EC}">
      <dgm:prSet/>
      <dgm:spPr/>
      <dgm:t>
        <a:bodyPr/>
        <a:lstStyle/>
        <a:p>
          <a:r>
            <a:rPr lang="en-US" dirty="0"/>
            <a:t>Complexity is related to the emergence of crises, and that is why non-linearities and structural breaks may be considered to be “where the danger lurks” (Blanchard, 2014[5]).</a:t>
          </a:r>
        </a:p>
      </dgm:t>
    </dgm:pt>
    <dgm:pt modelId="{127F2D00-6AFB-4A03-8BBE-AF893D9D129A}" type="parTrans" cxnId="{98329177-FD20-4C8A-9161-5DD773BC1D8F}">
      <dgm:prSet/>
      <dgm:spPr/>
      <dgm:t>
        <a:bodyPr/>
        <a:lstStyle/>
        <a:p>
          <a:endParaRPr lang="en-US"/>
        </a:p>
      </dgm:t>
    </dgm:pt>
    <dgm:pt modelId="{2FF24E28-D2A2-4AC3-982B-939215B24804}" type="sibTrans" cxnId="{98329177-FD20-4C8A-9161-5DD773BC1D8F}">
      <dgm:prSet/>
      <dgm:spPr/>
      <dgm:t>
        <a:bodyPr/>
        <a:lstStyle/>
        <a:p>
          <a:endParaRPr lang="en-US"/>
        </a:p>
      </dgm:t>
    </dgm:pt>
    <dgm:pt modelId="{BF903390-CB73-4C21-9A1A-446E27CC1CD9}">
      <dgm:prSet/>
      <dgm:spPr/>
      <dgm:t>
        <a:bodyPr/>
        <a:lstStyle/>
        <a:p>
          <a:r>
            <a:rPr lang="en-US" dirty="0"/>
            <a:t>The more complex a machine learning algorithm, the more accurately it can fit a complex reality.</a:t>
          </a:r>
        </a:p>
      </dgm:t>
    </dgm:pt>
    <dgm:pt modelId="{18AAFE73-5D19-42D7-B9D2-D1B02A7712FF}" type="parTrans" cxnId="{7B3F809A-A8DA-4CE3-A90A-ACC92DC1188C}">
      <dgm:prSet/>
      <dgm:spPr/>
      <dgm:t>
        <a:bodyPr/>
        <a:lstStyle/>
        <a:p>
          <a:endParaRPr lang="en-US"/>
        </a:p>
      </dgm:t>
    </dgm:pt>
    <dgm:pt modelId="{A47D213E-51B8-4AAE-91DC-1860A41933C6}" type="sibTrans" cxnId="{7B3F809A-A8DA-4CE3-A90A-ACC92DC1188C}">
      <dgm:prSet/>
      <dgm:spPr/>
      <dgm:t>
        <a:bodyPr/>
        <a:lstStyle/>
        <a:p>
          <a:endParaRPr lang="en-US"/>
        </a:p>
      </dgm:t>
    </dgm:pt>
    <dgm:pt modelId="{34B3CE85-EF58-42DB-89BA-FFDFFC3ABBF5}" type="pres">
      <dgm:prSet presAssocID="{A40BF112-D169-48D7-A58D-A622086CB422}" presName="root" presStyleCnt="0">
        <dgm:presLayoutVars>
          <dgm:dir/>
          <dgm:resizeHandles val="exact"/>
        </dgm:presLayoutVars>
      </dgm:prSet>
      <dgm:spPr/>
    </dgm:pt>
    <dgm:pt modelId="{54563EB0-941E-491E-B4E7-502AB1518AD7}" type="pres">
      <dgm:prSet presAssocID="{EA38FAE1-AC51-4B8C-B79A-A89333B6D7C1}" presName="compNode" presStyleCnt="0"/>
      <dgm:spPr/>
    </dgm:pt>
    <dgm:pt modelId="{B579AB73-2894-40DE-9107-01402ADC78DB}" type="pres">
      <dgm:prSet presAssocID="{EA38FAE1-AC51-4B8C-B79A-A89333B6D7C1}" presName="iconRect" presStyleLbl="node1" presStyleIdx="0" presStyleCnt="3" custLinFactNeighborX="9051" custLinFactNeighborY="96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172B8C1-0108-4A73-9BF9-F05E2ECFA885}" type="pres">
      <dgm:prSet presAssocID="{EA38FAE1-AC51-4B8C-B79A-A89333B6D7C1}" presName="spaceRect" presStyleCnt="0"/>
      <dgm:spPr/>
    </dgm:pt>
    <dgm:pt modelId="{A5E1D308-D12A-44D4-8101-579C3BA56519}" type="pres">
      <dgm:prSet presAssocID="{EA38FAE1-AC51-4B8C-B79A-A89333B6D7C1}" presName="textRect" presStyleLbl="revTx" presStyleIdx="0" presStyleCnt="3" custScaleX="166053" custLinFactX="-58313" custLinFactNeighborX="-100000" custLinFactNeighborY="-6451">
        <dgm:presLayoutVars>
          <dgm:chMax val="1"/>
          <dgm:chPref val="1"/>
        </dgm:presLayoutVars>
      </dgm:prSet>
      <dgm:spPr/>
    </dgm:pt>
    <dgm:pt modelId="{72F8A30B-C704-4C53-8541-1F799C2032DB}" type="pres">
      <dgm:prSet presAssocID="{7B8ECBF9-A9B9-4897-93B1-3C97461CB5FC}" presName="sibTrans" presStyleCnt="0"/>
      <dgm:spPr/>
    </dgm:pt>
    <dgm:pt modelId="{31DA2D42-73B5-4D7E-98F4-BACBABDCEAC0}" type="pres">
      <dgm:prSet presAssocID="{48ADBD8A-72DD-4AAC-82C8-56C149A649EC}" presName="compNode" presStyleCnt="0"/>
      <dgm:spPr/>
    </dgm:pt>
    <dgm:pt modelId="{484F58D5-E52D-4474-8A3D-A80E855756BC}" type="pres">
      <dgm:prSet presAssocID="{48ADBD8A-72DD-4AAC-82C8-56C149A649EC}" presName="iconRect" presStyleLbl="node1" presStyleIdx="1" presStyleCnt="3" custLinFactNeighborX="-13449" custLinFactNeighborY="-39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3B2B487-3763-4A9E-B28D-2D4751AC687D}" type="pres">
      <dgm:prSet presAssocID="{48ADBD8A-72DD-4AAC-82C8-56C149A649EC}" presName="spaceRect" presStyleCnt="0"/>
      <dgm:spPr/>
    </dgm:pt>
    <dgm:pt modelId="{55BD5F8A-FAC1-4D4F-9E83-90A54310469B}" type="pres">
      <dgm:prSet presAssocID="{48ADBD8A-72DD-4AAC-82C8-56C149A649EC}" presName="textRect" presStyleLbl="revTx" presStyleIdx="1" presStyleCnt="3" custScaleX="189635" custLinFactNeighborX="-6052" custLinFactNeighborY="0">
        <dgm:presLayoutVars>
          <dgm:chMax val="1"/>
          <dgm:chPref val="1"/>
        </dgm:presLayoutVars>
      </dgm:prSet>
      <dgm:spPr/>
    </dgm:pt>
    <dgm:pt modelId="{67BF700F-617F-41EF-A175-E14A9CD3DC99}" type="pres">
      <dgm:prSet presAssocID="{2FF24E28-D2A2-4AC3-982B-939215B24804}" presName="sibTrans" presStyleCnt="0"/>
      <dgm:spPr/>
    </dgm:pt>
    <dgm:pt modelId="{B53C3BCF-34AB-4F7E-AB44-AA3E3E0D36A5}" type="pres">
      <dgm:prSet presAssocID="{BF903390-CB73-4C21-9A1A-446E27CC1CD9}" presName="compNode" presStyleCnt="0"/>
      <dgm:spPr/>
    </dgm:pt>
    <dgm:pt modelId="{8AA19967-156A-48ED-BD1C-C2AFD5C7310C}" type="pres">
      <dgm:prSet presAssocID="{BF903390-CB73-4C21-9A1A-446E27CC1CD9}" presName="iconRect" presStyleLbl="node1" presStyleIdx="2" presStyleCnt="3" custLinFactNeighborX="-10583" custLinFactNeighborY="19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프로그래머"/>
        </a:ext>
      </dgm:extLst>
    </dgm:pt>
    <dgm:pt modelId="{EFE24301-58EC-45D4-A0EB-641817952AC9}" type="pres">
      <dgm:prSet presAssocID="{BF903390-CB73-4C21-9A1A-446E27CC1CD9}" presName="spaceRect" presStyleCnt="0"/>
      <dgm:spPr/>
    </dgm:pt>
    <dgm:pt modelId="{7450C93A-55AF-4271-BB5B-F9AB0FB902E0}" type="pres">
      <dgm:prSet presAssocID="{BF903390-CB73-4C21-9A1A-446E27CC1CD9}" presName="textRect" presStyleLbl="revTx" presStyleIdx="2" presStyleCnt="3" custScaleX="155343" custLinFactNeighborX="-3858" custLinFactNeighborY="-475">
        <dgm:presLayoutVars>
          <dgm:chMax val="1"/>
          <dgm:chPref val="1"/>
        </dgm:presLayoutVars>
      </dgm:prSet>
      <dgm:spPr/>
    </dgm:pt>
  </dgm:ptLst>
  <dgm:cxnLst>
    <dgm:cxn modelId="{B69A4321-C173-4ACD-A208-B4C0AEF6A964}" type="presOf" srcId="{48ADBD8A-72DD-4AAC-82C8-56C149A649EC}" destId="{55BD5F8A-FAC1-4D4F-9E83-90A54310469B}" srcOrd="0" destOrd="0" presId="urn:microsoft.com/office/officeart/2018/2/layout/IconLabelList"/>
    <dgm:cxn modelId="{6F988053-684E-4FB5-95A0-57D889341CE5}" srcId="{A40BF112-D169-48D7-A58D-A622086CB422}" destId="{EA38FAE1-AC51-4B8C-B79A-A89333B6D7C1}" srcOrd="0" destOrd="0" parTransId="{493989B4-EEE6-443F-892E-8BF98C187831}" sibTransId="{7B8ECBF9-A9B9-4897-93B1-3C97461CB5FC}"/>
    <dgm:cxn modelId="{98329177-FD20-4C8A-9161-5DD773BC1D8F}" srcId="{A40BF112-D169-48D7-A58D-A622086CB422}" destId="{48ADBD8A-72DD-4AAC-82C8-56C149A649EC}" srcOrd="1" destOrd="0" parTransId="{127F2D00-6AFB-4A03-8BBE-AF893D9D129A}" sibTransId="{2FF24E28-D2A2-4AC3-982B-939215B24804}"/>
    <dgm:cxn modelId="{7B3F809A-A8DA-4CE3-A90A-ACC92DC1188C}" srcId="{A40BF112-D169-48D7-A58D-A622086CB422}" destId="{BF903390-CB73-4C21-9A1A-446E27CC1CD9}" srcOrd="2" destOrd="0" parTransId="{18AAFE73-5D19-42D7-B9D2-D1B02A7712FF}" sibTransId="{A47D213E-51B8-4AAE-91DC-1860A41933C6}"/>
    <dgm:cxn modelId="{A588F3C2-BC88-4F88-AE3D-B1CC050C90AB}" type="presOf" srcId="{BF903390-CB73-4C21-9A1A-446E27CC1CD9}" destId="{7450C93A-55AF-4271-BB5B-F9AB0FB902E0}" srcOrd="0" destOrd="0" presId="urn:microsoft.com/office/officeart/2018/2/layout/IconLabelList"/>
    <dgm:cxn modelId="{3CAF7BC5-3AAA-476F-B916-30612D58D7DD}" type="presOf" srcId="{A40BF112-D169-48D7-A58D-A622086CB422}" destId="{34B3CE85-EF58-42DB-89BA-FFDFFC3ABBF5}" srcOrd="0" destOrd="0" presId="urn:microsoft.com/office/officeart/2018/2/layout/IconLabelList"/>
    <dgm:cxn modelId="{3FF3FAF3-0295-46CB-AFD7-DCF0E26E2E6E}" type="presOf" srcId="{EA38FAE1-AC51-4B8C-B79A-A89333B6D7C1}" destId="{A5E1D308-D12A-44D4-8101-579C3BA56519}" srcOrd="0" destOrd="0" presId="urn:microsoft.com/office/officeart/2018/2/layout/IconLabelList"/>
    <dgm:cxn modelId="{9F61D803-125E-4003-A572-58C91D8938E9}" type="presParOf" srcId="{34B3CE85-EF58-42DB-89BA-FFDFFC3ABBF5}" destId="{54563EB0-941E-491E-B4E7-502AB1518AD7}" srcOrd="0" destOrd="0" presId="urn:microsoft.com/office/officeart/2018/2/layout/IconLabelList"/>
    <dgm:cxn modelId="{A5A69A9A-4D93-4F53-ACC6-CD962937D02A}" type="presParOf" srcId="{54563EB0-941E-491E-B4E7-502AB1518AD7}" destId="{B579AB73-2894-40DE-9107-01402ADC78DB}" srcOrd="0" destOrd="0" presId="urn:microsoft.com/office/officeart/2018/2/layout/IconLabelList"/>
    <dgm:cxn modelId="{A2887957-4C23-44C5-8A08-973250825CA3}" type="presParOf" srcId="{54563EB0-941E-491E-B4E7-502AB1518AD7}" destId="{A172B8C1-0108-4A73-9BF9-F05E2ECFA885}" srcOrd="1" destOrd="0" presId="urn:microsoft.com/office/officeart/2018/2/layout/IconLabelList"/>
    <dgm:cxn modelId="{95BDB6AE-5395-4B3F-A09C-68C6CAA460CD}" type="presParOf" srcId="{54563EB0-941E-491E-B4E7-502AB1518AD7}" destId="{A5E1D308-D12A-44D4-8101-579C3BA56519}" srcOrd="2" destOrd="0" presId="urn:microsoft.com/office/officeart/2018/2/layout/IconLabelList"/>
    <dgm:cxn modelId="{F4703CB2-20FC-4CB8-B654-C235C061FFA9}" type="presParOf" srcId="{34B3CE85-EF58-42DB-89BA-FFDFFC3ABBF5}" destId="{72F8A30B-C704-4C53-8541-1F799C2032DB}" srcOrd="1" destOrd="0" presId="urn:microsoft.com/office/officeart/2018/2/layout/IconLabelList"/>
    <dgm:cxn modelId="{F61836E6-0035-4B3D-AF56-84ED5A6AD12C}" type="presParOf" srcId="{34B3CE85-EF58-42DB-89BA-FFDFFC3ABBF5}" destId="{31DA2D42-73B5-4D7E-98F4-BACBABDCEAC0}" srcOrd="2" destOrd="0" presId="urn:microsoft.com/office/officeart/2018/2/layout/IconLabelList"/>
    <dgm:cxn modelId="{14B18F7A-EF61-4ECA-9B0F-9D818BBD2060}" type="presParOf" srcId="{31DA2D42-73B5-4D7E-98F4-BACBABDCEAC0}" destId="{484F58D5-E52D-4474-8A3D-A80E855756BC}" srcOrd="0" destOrd="0" presId="urn:microsoft.com/office/officeart/2018/2/layout/IconLabelList"/>
    <dgm:cxn modelId="{D6A9157F-152C-4E0C-85D3-6596BF01E503}" type="presParOf" srcId="{31DA2D42-73B5-4D7E-98F4-BACBABDCEAC0}" destId="{63B2B487-3763-4A9E-B28D-2D4751AC687D}" srcOrd="1" destOrd="0" presId="urn:microsoft.com/office/officeart/2018/2/layout/IconLabelList"/>
    <dgm:cxn modelId="{6196459A-DDBA-46C7-8BF8-51F1AF04783B}" type="presParOf" srcId="{31DA2D42-73B5-4D7E-98F4-BACBABDCEAC0}" destId="{55BD5F8A-FAC1-4D4F-9E83-90A54310469B}" srcOrd="2" destOrd="0" presId="urn:microsoft.com/office/officeart/2018/2/layout/IconLabelList"/>
    <dgm:cxn modelId="{91E1D12C-B5BB-4390-AA68-64BF49A72CE8}" type="presParOf" srcId="{34B3CE85-EF58-42DB-89BA-FFDFFC3ABBF5}" destId="{67BF700F-617F-41EF-A175-E14A9CD3DC99}" srcOrd="3" destOrd="0" presId="urn:microsoft.com/office/officeart/2018/2/layout/IconLabelList"/>
    <dgm:cxn modelId="{8C217D00-EBDD-4A67-B731-A47DC37648F4}" type="presParOf" srcId="{34B3CE85-EF58-42DB-89BA-FFDFFC3ABBF5}" destId="{B53C3BCF-34AB-4F7E-AB44-AA3E3E0D36A5}" srcOrd="4" destOrd="0" presId="urn:microsoft.com/office/officeart/2018/2/layout/IconLabelList"/>
    <dgm:cxn modelId="{47786488-A8D0-4723-9F3F-0D3B7E110119}" type="presParOf" srcId="{B53C3BCF-34AB-4F7E-AB44-AA3E3E0D36A5}" destId="{8AA19967-156A-48ED-BD1C-C2AFD5C7310C}" srcOrd="0" destOrd="0" presId="urn:microsoft.com/office/officeart/2018/2/layout/IconLabelList"/>
    <dgm:cxn modelId="{D06D5730-FB05-4E21-9972-976EB77630CE}" type="presParOf" srcId="{B53C3BCF-34AB-4F7E-AB44-AA3E3E0D36A5}" destId="{EFE24301-58EC-45D4-A0EB-641817952AC9}" srcOrd="1" destOrd="0" presId="urn:microsoft.com/office/officeart/2018/2/layout/IconLabelList"/>
    <dgm:cxn modelId="{A30639AA-EAC7-48D7-92EF-76A7687AA64C}" type="presParOf" srcId="{B53C3BCF-34AB-4F7E-AB44-AA3E3E0D36A5}" destId="{7450C93A-55AF-4271-BB5B-F9AB0FB902E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9AB73-2894-40DE-9107-01402ADC78DB}">
      <dsp:nvSpPr>
        <dsp:cNvPr id="0" name=""/>
        <dsp:cNvSpPr/>
      </dsp:nvSpPr>
      <dsp:spPr>
        <a:xfrm>
          <a:off x="972916" y="371290"/>
          <a:ext cx="674736" cy="6747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1D308-D12A-44D4-8101-579C3BA56519}">
      <dsp:nvSpPr>
        <dsp:cNvPr id="0" name=""/>
        <dsp:cNvSpPr/>
      </dsp:nvSpPr>
      <dsp:spPr>
        <a:xfrm>
          <a:off x="0" y="1171795"/>
          <a:ext cx="2489822" cy="63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flexibility of machine learning and richness of non-linear and time-varying processes that can be modelled make it potentially well-suited to capture complex economic relationships.</a:t>
          </a:r>
        </a:p>
      </dsp:txBody>
      <dsp:txXfrm>
        <a:off x="0" y="1171795"/>
        <a:ext cx="2489822" cy="637836"/>
      </dsp:txXfrm>
    </dsp:sp>
    <dsp:sp modelId="{484F58D5-E52D-4474-8A3D-A80E855756BC}">
      <dsp:nvSpPr>
        <dsp:cNvPr id="0" name=""/>
        <dsp:cNvSpPr/>
      </dsp:nvSpPr>
      <dsp:spPr>
        <a:xfrm>
          <a:off x="3750116" y="303823"/>
          <a:ext cx="674736" cy="6747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D5F8A-FAC1-4D4F-9E83-90A54310469B}">
      <dsp:nvSpPr>
        <dsp:cNvPr id="0" name=""/>
        <dsp:cNvSpPr/>
      </dsp:nvSpPr>
      <dsp:spPr>
        <a:xfrm>
          <a:off x="2665778" y="1212942"/>
          <a:ext cx="2843413" cy="63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Complexity is related to the emergence of crises, and that is why non-linearities and structural breaks may be considered to be “where the danger lurks” (Blanchard, 2014[5]).</a:t>
          </a:r>
        </a:p>
      </dsp:txBody>
      <dsp:txXfrm>
        <a:off x="2665778" y="1212942"/>
        <a:ext cx="2843413" cy="637836"/>
      </dsp:txXfrm>
    </dsp:sp>
    <dsp:sp modelId="{8AA19967-156A-48ED-BD1C-C2AFD5C7310C}">
      <dsp:nvSpPr>
        <dsp:cNvPr id="0" name=""/>
        <dsp:cNvSpPr/>
      </dsp:nvSpPr>
      <dsp:spPr>
        <a:xfrm>
          <a:off x="6618175" y="307804"/>
          <a:ext cx="674736" cy="6747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0C93A-55AF-4271-BB5B-F9AB0FB902E0}">
      <dsp:nvSpPr>
        <dsp:cNvPr id="0" name=""/>
        <dsp:cNvSpPr/>
      </dsp:nvSpPr>
      <dsp:spPr>
        <a:xfrm>
          <a:off x="5804486" y="1209912"/>
          <a:ext cx="2329234" cy="63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more complex a machine learning algorithm, the more accurately it can fit a complex reality.</a:t>
          </a:r>
        </a:p>
      </dsp:txBody>
      <dsp:txXfrm>
        <a:off x="5804486" y="1209912"/>
        <a:ext cx="2329234" cy="637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080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26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>
            <a:off x="-1" y="840231"/>
            <a:ext cx="9143999" cy="3280597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/>
          <p:nvPr/>
        </p:nvSpPr>
        <p:spPr>
          <a:xfrm rot="5400000">
            <a:off x="2931540" y="-2091631"/>
            <a:ext cx="3280918" cy="9144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3102522" y="-1920651"/>
            <a:ext cx="3280596" cy="880235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4" y="840232"/>
            <a:ext cx="6406864" cy="3280595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 rot="-9091028">
            <a:off x="4459074" y="83211"/>
            <a:ext cx="3742610" cy="3329348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986119" y="1408579"/>
            <a:ext cx="7540322" cy="219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pPr algn="l">
              <a:buClr>
                <a:srgbClr val="FFFFFF"/>
              </a:buClr>
              <a:buSzPts val="4800"/>
            </a:pPr>
            <a:r>
              <a:rPr lang="en-US" sz="3600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Trees: </a:t>
            </a:r>
            <a:br>
              <a:rPr lang="en-US" sz="3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new approach to economic forecasting</a:t>
            </a:r>
            <a:endParaRPr sz="3600" dirty="0">
              <a:solidFill>
                <a:schemeClr val="bg1">
                  <a:lumMod val="8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5104312" y="4510368"/>
            <a:ext cx="3413163" cy="109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marL="0" indent="0" algn="r">
              <a:spcBef>
                <a:spcPts val="0"/>
              </a:spcBef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Yu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Li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"/>
          <p:cNvSpPr/>
          <p:nvPr/>
        </p:nvSpPr>
        <p:spPr>
          <a:xfrm flipH="1">
            <a:off x="-1" y="857249"/>
            <a:ext cx="9143999" cy="119305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5"/>
          <p:cNvSpPr/>
          <p:nvPr/>
        </p:nvSpPr>
        <p:spPr>
          <a:xfrm rot="10800000" flipH="1">
            <a:off x="-3" y="857250"/>
            <a:ext cx="6086480" cy="1193057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5"/>
          <p:cNvSpPr/>
          <p:nvPr/>
        </p:nvSpPr>
        <p:spPr>
          <a:xfrm flipH="1">
            <a:off x="6086474" y="857249"/>
            <a:ext cx="3057524" cy="1193057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344512" y="857250"/>
            <a:ext cx="8799485" cy="11980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5"/>
          <p:cNvSpPr txBox="1">
            <a:spLocks noGrp="1"/>
          </p:cNvSpPr>
          <p:nvPr>
            <p:ph type="title"/>
          </p:nvPr>
        </p:nvSpPr>
        <p:spPr>
          <a:xfrm>
            <a:off x="1028700" y="107815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FFFFFF"/>
              </a:buClr>
              <a:buSzPts val="4000"/>
            </a:pPr>
            <a:r>
              <a:rPr lang="en-US" sz="3000" dirty="0">
                <a:solidFill>
                  <a:srgbClr val="FFFFFF"/>
                </a:solidFill>
              </a:rPr>
              <a:t>5.Conclusion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246" name="Google Shape;246;p5"/>
          <p:cNvSpPr txBox="1">
            <a:spLocks noGrp="1"/>
          </p:cNvSpPr>
          <p:nvPr>
            <p:ph type="body" idx="1"/>
          </p:nvPr>
        </p:nvSpPr>
        <p:spPr>
          <a:xfrm>
            <a:off x="720437" y="2074310"/>
            <a:ext cx="7702517" cy="45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85000" lnSpcReduction="20000"/>
          </a:bodyPr>
          <a:lstStyle/>
          <a:p>
            <a:pPr marL="171450" indent="-171450">
              <a:lnSpc>
                <a:spcPct val="110000"/>
              </a:lnSpc>
              <a:buSzPts val="1700"/>
            </a:pPr>
            <a:r>
              <a:rPr lang="en-US" sz="1600" dirty="0"/>
              <a:t>Adaptive Trees consistently outperforms the Random Forest and Gradient Boosted Trees in the pseudo-real time simulations. </a:t>
            </a:r>
            <a:endParaRPr sz="3600" dirty="0"/>
          </a:p>
          <a:p>
            <a:pPr marL="171450" indent="-171450">
              <a:lnSpc>
                <a:spcPct val="110000"/>
              </a:lnSpc>
              <a:buSzPts val="1700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Adaptive Trees forecast perform well in the short run, but become uninformative past 12 months. </a:t>
            </a:r>
          </a:p>
          <a:p>
            <a:pPr marL="514350" lvl="1" indent="-171450">
              <a:lnSpc>
                <a:spcPct val="110000"/>
              </a:lnSpc>
              <a:buSzPts val="1700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No long-term forecast simulations were available for the Indicator Model. </a:t>
            </a:r>
            <a:endParaRPr sz="1100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indent="-171450">
              <a:lnSpc>
                <a:spcPct val="110000"/>
              </a:lnSpc>
              <a:buSzPts val="1700"/>
            </a:pPr>
            <a:r>
              <a:rPr lang="en-US" sz="1600" dirty="0"/>
              <a:t>The Adaptive Trees machine learning algorithm can handle data in high dimensions, that is a large number of variables compared to the number of observations. </a:t>
            </a:r>
          </a:p>
          <a:p>
            <a:pPr marL="514350" marR="0" lvl="1" indent="-171450" algn="l" defTabSz="914400" rtl="0" eaLnBrk="1" fontAlgn="auto" latinLnBrk="0" hangingPunct="1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This capability has not been exploited in the like-for-like comparison used in this paper based on few variables. However, future research experimenting with larger data sets could increase the forecasting performance and advantage of the Adaptive Trees algorithm.</a:t>
            </a:r>
            <a:endParaRPr lang="en-US" sz="1600" dirty="0"/>
          </a:p>
          <a:p>
            <a:pPr marL="171450" indent="-171450">
              <a:lnSpc>
                <a:spcPct val="110000"/>
              </a:lnSpc>
              <a:buSzPts val="1700"/>
            </a:pPr>
            <a:r>
              <a:rPr lang="en-US" altLang="ko-KR" sz="1600" dirty="0">
                <a:latin typeface="TimesNewRomanPSMT"/>
              </a:rPr>
              <a:t>If Adaptive Trees, or other machine learning algorithms, can capture non-linearities and structural change in the economy, there may be other applications than forecasts.</a:t>
            </a:r>
          </a:p>
          <a:p>
            <a:pPr>
              <a:lnSpc>
                <a:spcPct val="110000"/>
              </a:lnSpc>
            </a:pPr>
            <a:r>
              <a:rPr lang="en-US" altLang="ko-KR" sz="1800" dirty="0">
                <a:latin typeface="TimesNewRomanPSMT"/>
              </a:rPr>
              <a:t>Predictive algorithms may be used to predict counterfactuals in order to perform causal inference. 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TimesNewRomanPSMT"/>
              </a:rPr>
              <a:t>Powerful machine learning algorithms may be very useful in this regard</a:t>
            </a:r>
          </a:p>
          <a:p>
            <a:pPr>
              <a:lnSpc>
                <a:spcPct val="110000"/>
              </a:lnSpc>
            </a:pPr>
            <a:r>
              <a:rPr lang="en-US" altLang="ko-KR" sz="1800" dirty="0">
                <a:latin typeface="TimesNewRomanPSMT"/>
              </a:rPr>
              <a:t>Even though linear models facilitate interpretability, the possibility to uncover non-linearities and structural changes provides supplementary arguments in </a:t>
            </a:r>
            <a:r>
              <a:rPr lang="en-US" altLang="ko-KR" sz="1800" dirty="0" err="1">
                <a:latin typeface="TimesNewRomanPSMT"/>
              </a:rPr>
              <a:t>favour</a:t>
            </a:r>
            <a:r>
              <a:rPr lang="en-US" altLang="ko-KR" sz="1800" dirty="0">
                <a:latin typeface="TimesNewRomanPSMT"/>
              </a:rPr>
              <a:t> of the use of machine learning algorithm for </a:t>
            </a:r>
            <a:r>
              <a:rPr lang="en-US" altLang="ko-KR" sz="1800" dirty="0" err="1">
                <a:latin typeface="TimesNewRomanPSMT"/>
              </a:rPr>
              <a:t>analysing</a:t>
            </a:r>
            <a:r>
              <a:rPr lang="en-US" altLang="ko-KR" sz="1800" dirty="0">
                <a:latin typeface="TimesNewRomanPSMT"/>
              </a:rPr>
              <a:t> economic policies.</a:t>
            </a:r>
            <a:endParaRPr lang="en-US" altLang="ko-KR" sz="1600" dirty="0">
              <a:latin typeface="TimesNewRomanPSMT"/>
            </a:endParaRPr>
          </a:p>
          <a:p>
            <a:pPr marL="171450" indent="-171450">
              <a:lnSpc>
                <a:spcPct val="110000"/>
              </a:lnSpc>
              <a:buSzPts val="1700"/>
            </a:pPr>
            <a:endParaRPr lang="en-US" sz="1600" dirty="0"/>
          </a:p>
        </p:txBody>
      </p:sp>
      <p:pic>
        <p:nvPicPr>
          <p:cNvPr id="2" name="Google Shape;269;p19" descr="로봇 개요">
            <a:extLst>
              <a:ext uri="{FF2B5EF4-FFF2-40B4-BE49-F238E27FC236}">
                <a16:creationId xmlns:a16="http://schemas.microsoft.com/office/drawing/2014/main" id="{6CCD3ED3-D5AF-19BB-8FF3-9564076790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8184" y="-305931"/>
            <a:ext cx="2443707" cy="2379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7C4BD57-E3C1-54F5-4F56-64465BB4372B}"/>
              </a:ext>
            </a:extLst>
          </p:cNvPr>
          <p:cNvSpPr txBox="1">
            <a:spLocks/>
          </p:cNvSpPr>
          <p:nvPr/>
        </p:nvSpPr>
        <p:spPr>
          <a:xfrm>
            <a:off x="674255" y="2126166"/>
            <a:ext cx="7776407" cy="47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TimesNewRomanPSMT"/>
              </a:rPr>
              <a:t>Nicolas </a:t>
            </a:r>
            <a:r>
              <a:rPr lang="en-US" sz="1800" dirty="0" err="1">
                <a:latin typeface="TimesNewRomanPSMT"/>
              </a:rPr>
              <a:t>Woloszko</a:t>
            </a:r>
            <a:r>
              <a:rPr lang="en-US" sz="1800" dirty="0">
                <a:latin typeface="TimesNewRomanPSMT"/>
              </a:rPr>
              <a:t>(2020), “Adaptive Trees: a new approach to economic forecasting”, OECD Economics Department Working Papers No. 1593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TimesNewRomanPSMT"/>
              </a:rPr>
              <a:t>OECD Indicator Model (</a:t>
            </a:r>
            <a:r>
              <a:rPr lang="en-US" sz="1800" dirty="0" err="1">
                <a:latin typeface="TimesNewRomanPSMT"/>
              </a:rPr>
              <a:t>Ollivaud</a:t>
            </a:r>
            <a:r>
              <a:rPr lang="en-US" sz="1800" dirty="0">
                <a:latin typeface="TimesNewRomanPSMT"/>
              </a:rPr>
              <a:t> et al., 2016; </a:t>
            </a:r>
            <a:r>
              <a:rPr lang="en-US" sz="1800" dirty="0" err="1">
                <a:latin typeface="TimesNewRomanPSMT"/>
              </a:rPr>
              <a:t>Sédillot</a:t>
            </a:r>
            <a:r>
              <a:rPr lang="en-US" sz="1800" dirty="0">
                <a:latin typeface="TimesNewRomanPSMT"/>
              </a:rPr>
              <a:t> and Pain, 2003)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TimesNewRomanPSMT"/>
              </a:rPr>
              <a:t>Christ, M. et al. (2018), “Time Series </a:t>
            </a:r>
            <a:r>
              <a:rPr lang="en-US" sz="1800" dirty="0" err="1">
                <a:latin typeface="TimesNewRomanPSMT"/>
              </a:rPr>
              <a:t>FeatuRe</a:t>
            </a:r>
            <a:r>
              <a:rPr lang="en-US" sz="1800" dirty="0">
                <a:latin typeface="TimesNewRomanPSMT"/>
              </a:rPr>
              <a:t> Extraction on basis of Scalable Hypothesis tests (</a:t>
            </a:r>
            <a:r>
              <a:rPr lang="en-US" sz="1800" dirty="0" err="1">
                <a:latin typeface="TimesNewRomanPSMT"/>
              </a:rPr>
              <a:t>tsfresh</a:t>
            </a:r>
            <a:r>
              <a:rPr lang="en-US" sz="1800" dirty="0">
                <a:latin typeface="TimesNewRomanPSMT"/>
              </a:rPr>
              <a:t> – A Python package)”, Neurocomputing, Vol. 307, pp. 72-77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TimesNewRomanPSMT"/>
              </a:rPr>
              <a:t>Christ, M., A. </a:t>
            </a:r>
            <a:r>
              <a:rPr lang="en-US" sz="1800" dirty="0" err="1">
                <a:latin typeface="TimesNewRomanPSMT"/>
              </a:rPr>
              <a:t>Kempa-Liehr</a:t>
            </a:r>
            <a:r>
              <a:rPr lang="en-US" sz="1800" dirty="0">
                <a:latin typeface="TimesNewRomanPSMT"/>
              </a:rPr>
              <a:t> and M. </a:t>
            </a:r>
            <a:r>
              <a:rPr lang="en-US" sz="1800" dirty="0" err="1">
                <a:latin typeface="TimesNewRomanPSMT"/>
              </a:rPr>
              <a:t>Feindt</a:t>
            </a:r>
            <a:r>
              <a:rPr lang="en-US" sz="1800" dirty="0">
                <a:latin typeface="TimesNewRomanPSMT"/>
              </a:rPr>
              <a:t> (2016), “Distributed and parallel time series feature extraction for industrial big data applications”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TimesNewRomanPSMT"/>
              </a:rPr>
              <a:t>Clements, M. and A. </a:t>
            </a:r>
            <a:r>
              <a:rPr lang="en-US" sz="1800" dirty="0" err="1">
                <a:latin typeface="TimesNewRomanPSMT"/>
              </a:rPr>
              <a:t>Galvão</a:t>
            </a:r>
            <a:r>
              <a:rPr lang="en-US" sz="1800" dirty="0">
                <a:latin typeface="TimesNewRomanPSMT"/>
              </a:rPr>
              <a:t> (2008), “Macroeconomic Forecasting With Mixed-Frequency Data”, Journal of Business &amp; Economic Statistics, Vol. 26/4, pp. 546-554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TimesNewRomanPSMT"/>
              </a:rPr>
              <a:t>Cook, R. (1977), “Detection of Influential Observation in Linear Regression”, </a:t>
            </a:r>
            <a:r>
              <a:rPr lang="en-US" sz="1800" dirty="0" err="1">
                <a:latin typeface="TimesNewRomanPSMT"/>
              </a:rPr>
              <a:t>Technometrics</a:t>
            </a:r>
            <a:r>
              <a:rPr lang="en-US" sz="1800" dirty="0">
                <a:latin typeface="TimesNewRomanPSMT"/>
              </a:rPr>
              <a:t>, Vol. 19/1, pp. 15-18</a:t>
            </a:r>
          </a:p>
        </p:txBody>
      </p:sp>
      <p:sp>
        <p:nvSpPr>
          <p:cNvPr id="5" name="Google Shape;241;p5">
            <a:extLst>
              <a:ext uri="{FF2B5EF4-FFF2-40B4-BE49-F238E27FC236}">
                <a16:creationId xmlns:a16="http://schemas.microsoft.com/office/drawing/2014/main" id="{1170C1B5-6445-C9F7-90D8-4AE839179A47}"/>
              </a:ext>
            </a:extLst>
          </p:cNvPr>
          <p:cNvSpPr/>
          <p:nvPr/>
        </p:nvSpPr>
        <p:spPr>
          <a:xfrm flipH="1">
            <a:off x="-1" y="857249"/>
            <a:ext cx="9143999" cy="119305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42;p5">
            <a:extLst>
              <a:ext uri="{FF2B5EF4-FFF2-40B4-BE49-F238E27FC236}">
                <a16:creationId xmlns:a16="http://schemas.microsoft.com/office/drawing/2014/main" id="{E057D199-9128-CB7F-D4AE-D93F36160BCF}"/>
              </a:ext>
            </a:extLst>
          </p:cNvPr>
          <p:cNvSpPr/>
          <p:nvPr/>
        </p:nvSpPr>
        <p:spPr>
          <a:xfrm rot="10800000" flipH="1">
            <a:off x="-3" y="857250"/>
            <a:ext cx="6086480" cy="1193057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43;p5">
            <a:extLst>
              <a:ext uri="{FF2B5EF4-FFF2-40B4-BE49-F238E27FC236}">
                <a16:creationId xmlns:a16="http://schemas.microsoft.com/office/drawing/2014/main" id="{A8F44CB0-08DA-B659-C329-A00C5293B259}"/>
              </a:ext>
            </a:extLst>
          </p:cNvPr>
          <p:cNvSpPr/>
          <p:nvPr/>
        </p:nvSpPr>
        <p:spPr>
          <a:xfrm flipH="1">
            <a:off x="6086474" y="857249"/>
            <a:ext cx="3057524" cy="1193057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44;p5">
            <a:extLst>
              <a:ext uri="{FF2B5EF4-FFF2-40B4-BE49-F238E27FC236}">
                <a16:creationId xmlns:a16="http://schemas.microsoft.com/office/drawing/2014/main" id="{4A65DDC6-1D30-72BF-8031-38FF6D28F6A0}"/>
              </a:ext>
            </a:extLst>
          </p:cNvPr>
          <p:cNvSpPr/>
          <p:nvPr/>
        </p:nvSpPr>
        <p:spPr>
          <a:xfrm>
            <a:off x="344512" y="857250"/>
            <a:ext cx="8799485" cy="11980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45;p5">
            <a:extLst>
              <a:ext uri="{FF2B5EF4-FFF2-40B4-BE49-F238E27FC236}">
                <a16:creationId xmlns:a16="http://schemas.microsoft.com/office/drawing/2014/main" id="{CBB3D444-E974-DEDA-512F-2FEB882585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700" y="107815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FFFFFF"/>
              </a:buClr>
              <a:buSzPts val="4000"/>
            </a:pPr>
            <a:r>
              <a:rPr lang="en-US" sz="3000" b="1" dirty="0">
                <a:solidFill>
                  <a:srgbClr val="FFFFFF"/>
                </a:solidFill>
              </a:rPr>
              <a:t>Reference</a:t>
            </a:r>
            <a:endParaRPr sz="3000" b="1" dirty="0">
              <a:solidFill>
                <a:srgbClr val="FFFFFF"/>
              </a:solidFill>
            </a:endParaRPr>
          </a:p>
        </p:txBody>
      </p:sp>
      <p:pic>
        <p:nvPicPr>
          <p:cNvPr id="269" name="Google Shape;269;p19" descr="로봇 개요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8184" y="-305931"/>
            <a:ext cx="2443707" cy="2379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7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>
            <a:off x="-1" y="840231"/>
            <a:ext cx="9143999" cy="3280597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/>
          <p:nvPr/>
        </p:nvSpPr>
        <p:spPr>
          <a:xfrm rot="5400000">
            <a:off x="2931540" y="-2091631"/>
            <a:ext cx="3280918" cy="9144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3102522" y="-1920651"/>
            <a:ext cx="3280596" cy="880235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4" y="840232"/>
            <a:ext cx="6406864" cy="3280595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 rot="-9091028">
            <a:off x="4459074" y="83211"/>
            <a:ext cx="3742610" cy="3329348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986119" y="1408579"/>
            <a:ext cx="7540322" cy="219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pPr algn="l">
              <a:buClr>
                <a:srgbClr val="FFFFFF"/>
              </a:buClr>
              <a:buSzPts val="4800"/>
            </a:pPr>
            <a:r>
              <a:rPr lang="en-US" altLang="ko-Kore-K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 !</a:t>
            </a:r>
            <a:endParaRPr sz="3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77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857250"/>
            <a:ext cx="9144000" cy="54881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/>
          <p:nvPr/>
        </p:nvSpPr>
        <p:spPr>
          <a:xfrm flipH="1">
            <a:off x="-1" y="857249"/>
            <a:ext cx="9143999" cy="119305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 rot="10800000" flipH="1">
            <a:off x="-3" y="857250"/>
            <a:ext cx="6086480" cy="1193057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 flipH="1">
            <a:off x="6086474" y="857249"/>
            <a:ext cx="3057524" cy="1193057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44512" y="857250"/>
            <a:ext cx="8799485" cy="11980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accent4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1028700" y="107815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FFFFFF"/>
              </a:buClr>
              <a:buSzPts val="4000"/>
            </a:pPr>
            <a:r>
              <a:rPr lang="en-US" sz="30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3000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538843" y="2276228"/>
            <a:ext cx="7782880" cy="406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lnSpcReduction="10000"/>
          </a:bodyPr>
          <a:lstStyle/>
          <a:p>
            <a:pPr marL="171450" indent="-1714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-US" sz="1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lnSpc>
                <a:spcPct val="150000"/>
              </a:lnSpc>
              <a:buSzPts val="2000"/>
            </a:pPr>
            <a:r>
              <a:rPr lang="en-US" sz="1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sources</a:t>
            </a:r>
            <a:endParaRPr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SzPts val="2000"/>
            </a:pPr>
            <a:r>
              <a:rPr lang="en-US" sz="1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SzPts val="2000"/>
            </a:pP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tree-based approach to tackle non-linearities</a:t>
            </a:r>
            <a:endParaRPr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SzPts val="2000"/>
            </a:pP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regression trees to adaptive trees: dealing with structural change</a:t>
            </a:r>
            <a:endParaRPr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SzPts val="2000"/>
            </a:pP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 and feature selection to better detect tipping points</a:t>
            </a:r>
            <a:endParaRPr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SzPts val="2000"/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SzPts val="2000"/>
            </a:pP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 simulations</a:t>
            </a:r>
            <a:endParaRPr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lvl="1" indent="-171450">
              <a:lnSpc>
                <a:spcPct val="150000"/>
              </a:lnSpc>
              <a:buSzPts val="2000"/>
            </a:pP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Interpretation</a:t>
            </a:r>
            <a:endParaRPr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SzPts val="2000"/>
            </a:pP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500" b="1" dirty="0">
              <a:solidFill>
                <a:schemeClr val="accent6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 flipH="1">
            <a:off x="1" y="857251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3"/>
          <p:cNvSpPr/>
          <p:nvPr/>
        </p:nvSpPr>
        <p:spPr>
          <a:xfrm rot="10800000" flipH="1">
            <a:off x="6096643" y="857250"/>
            <a:ext cx="3047357" cy="1182309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"/>
          <p:cNvSpPr/>
          <p:nvPr/>
        </p:nvSpPr>
        <p:spPr>
          <a:xfrm rot="5400000">
            <a:off x="3980833" y="-3123584"/>
            <a:ext cx="1182335" cy="914400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3000">
                <a:srgbClr val="4472C4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1028698" y="1118899"/>
            <a:ext cx="7533017" cy="65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FFFFFF"/>
              </a:buClr>
              <a:buSzPts val="4000"/>
            </a:pPr>
            <a:r>
              <a:rPr lang="en-US" sz="3000" dirty="0">
                <a:solidFill>
                  <a:srgbClr val="FFFFFF"/>
                </a:solidFill>
              </a:rPr>
              <a:t>1.Introduction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046BCC4-0EA2-623B-0699-F01B7E681FBB}"/>
              </a:ext>
            </a:extLst>
          </p:cNvPr>
          <p:cNvSpPr txBox="1">
            <a:spLocks/>
          </p:cNvSpPr>
          <p:nvPr/>
        </p:nvSpPr>
        <p:spPr>
          <a:xfrm>
            <a:off x="567129" y="2229401"/>
            <a:ext cx="8195872" cy="267107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Failing to anticipate the 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crisis has called for a renewal of the forecasting methods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(Romer, 2016[4]; Blanchard, 2014[5])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Trees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new algorithm based on regression trees that addresses non-linearities and structural change in </a:t>
            </a:r>
            <a:r>
              <a:rPr lang="en-US" altLang="ko-KR" sz="18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macroeconomic data</a:t>
            </a:r>
          </a:p>
          <a:p>
            <a:pPr>
              <a:lnSpc>
                <a:spcPct val="120000"/>
              </a:lnSpc>
            </a:pPr>
            <a:r>
              <a:rPr lang="en-US" altLang="ko-KR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prediction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with Adaptive Trees can be additively decomposed into variable contributions, thus ensuring model </a:t>
            </a:r>
            <a:r>
              <a:rPr lang="en-US" altLang="ko-KR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latin typeface="TimesNewRomanPSMT"/>
              </a:rPr>
              <a:t>The objective of </a:t>
            </a:r>
            <a:r>
              <a:rPr lang="en-US" altLang="ko-KR" sz="1800" b="1" dirty="0">
                <a:solidFill>
                  <a:schemeClr val="accent4">
                    <a:lumMod val="75000"/>
                  </a:schemeClr>
                </a:solidFill>
                <a:latin typeface="TimesNewRomanPSMT"/>
              </a:rPr>
              <a:t>supervised machine learning algorithms </a:t>
            </a:r>
            <a:r>
              <a:rPr lang="en-US" altLang="ko-KR" sz="1800" dirty="0">
                <a:latin typeface="TimesNewRomanPSMT"/>
              </a:rPr>
              <a:t>is to maximize the out-of- sample predictive accuracy for a target variable, for example quarterly GDP. </a:t>
            </a:r>
          </a:p>
          <a:p>
            <a:pPr>
              <a:lnSpc>
                <a:spcPct val="120000"/>
              </a:lnSpc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내용 개체 틀 2">
            <a:extLst>
              <a:ext uri="{FF2B5EF4-FFF2-40B4-BE49-F238E27FC236}">
                <a16:creationId xmlns:a16="http://schemas.microsoft.com/office/drawing/2014/main" id="{4C10DCB3-5DB3-7554-82EF-C0DF65CF3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911756"/>
              </p:ext>
            </p:extLst>
          </p:nvPr>
        </p:nvGraphicFramePr>
        <p:xfrm>
          <a:off x="567129" y="4529186"/>
          <a:ext cx="8195872" cy="215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A6219D5E-5959-EE7C-0A17-E31F8E4EB8D6}"/>
              </a:ext>
            </a:extLst>
          </p:cNvPr>
          <p:cNvSpPr txBox="1">
            <a:spLocks/>
          </p:cNvSpPr>
          <p:nvPr/>
        </p:nvSpPr>
        <p:spPr>
          <a:xfrm>
            <a:off x="344513" y="1957939"/>
            <a:ext cx="5104942" cy="45352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80" tIns="34290" rIns="68580" bIns="34290" rtlCol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ko-KR" sz="1500" dirty="0"/>
              <a:t>OECD Indicator Model (</a:t>
            </a:r>
            <a:r>
              <a:rPr lang="en-US" altLang="ko-KR" sz="1500" dirty="0" err="1"/>
              <a:t>Ollivaud</a:t>
            </a:r>
            <a:r>
              <a:rPr lang="en-US" altLang="ko-KR" sz="1500" dirty="0"/>
              <a:t> et al., 2016; </a:t>
            </a:r>
            <a:r>
              <a:rPr lang="en-US" altLang="ko-KR" sz="1500" dirty="0" err="1"/>
              <a:t>Sédillot</a:t>
            </a:r>
            <a:r>
              <a:rPr lang="en-US" altLang="ko-KR" sz="1500" dirty="0"/>
              <a:t> and Pain, 2003)</a:t>
            </a:r>
          </a:p>
          <a:p>
            <a:pPr algn="just">
              <a:lnSpc>
                <a:spcPct val="110000"/>
              </a:lnSpc>
            </a:pPr>
            <a:r>
              <a:rPr lang="en-US" sz="1500" u="sng" dirty="0"/>
              <a:t>All base variables are monthly series, whereas GDP growth is quarterly</a:t>
            </a:r>
            <a:r>
              <a:rPr lang="en-US" sz="15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altLang="ko-KR" sz="1500" dirty="0"/>
              <a:t>The Indicator Model forecast is </a:t>
            </a:r>
            <a:r>
              <a:rPr lang="en-US" altLang="ko-KR" sz="1500" u="sng" dirty="0">
                <a:solidFill>
                  <a:schemeClr val="accent6">
                    <a:lumMod val="75000"/>
                  </a:schemeClr>
                </a:solidFill>
              </a:rPr>
              <a:t>a simple average across forecasts from a pure hard indicator model</a:t>
            </a:r>
            <a:r>
              <a:rPr lang="en-US" altLang="ko-KR" sz="1500" dirty="0"/>
              <a:t>, a survey indicator model and a mixed indicator model.</a:t>
            </a:r>
            <a:endParaRPr lang="en-US" altLang="ko-KR" sz="1200" dirty="0"/>
          </a:p>
          <a:p>
            <a:pPr algn="just">
              <a:lnSpc>
                <a:spcPct val="110000"/>
              </a:lnSpc>
            </a:pPr>
            <a:r>
              <a:rPr lang="en-US" altLang="ko-KR" sz="1500" dirty="0">
                <a:solidFill>
                  <a:schemeClr val="accent4">
                    <a:lumMod val="75000"/>
                  </a:schemeClr>
                </a:solidFill>
              </a:rPr>
              <a:t>The forecast simulations from the Adaptive Trees and benchmark models </a:t>
            </a:r>
            <a:r>
              <a:rPr lang="en-US" altLang="ko-KR" sz="1500" dirty="0"/>
              <a:t>are made in pseudo-real time, using the latest vintage of estimates from statistical agencies rather than data that was available in real-time. </a:t>
            </a:r>
          </a:p>
          <a:p>
            <a:pPr algn="just">
              <a:lnSpc>
                <a:spcPct val="110000"/>
              </a:lnSpc>
            </a:pPr>
            <a:r>
              <a:rPr lang="en-US" altLang="ko-KR" sz="1600" dirty="0"/>
              <a:t>Forecast performance is evaluated based on the root mean squared error (</a:t>
            </a:r>
            <a:r>
              <a:rPr lang="en-US" altLang="ko-KR" sz="1600" dirty="0">
                <a:solidFill>
                  <a:srgbClr val="C00000"/>
                </a:solidFill>
              </a:rPr>
              <a:t>RMSE</a:t>
            </a:r>
            <a:r>
              <a:rPr lang="en-US" altLang="ko-KR" sz="1600" dirty="0"/>
              <a:t>) of the different approaches over the period 2007Q1 to 2017Q1. </a:t>
            </a:r>
          </a:p>
          <a:p>
            <a:pPr algn="just">
              <a:lnSpc>
                <a:spcPct val="110000"/>
              </a:lnSpc>
            </a:pPr>
            <a:endParaRPr lang="en-US" altLang="ko-KR" sz="1500" dirty="0"/>
          </a:p>
        </p:txBody>
      </p:sp>
      <p:sp>
        <p:nvSpPr>
          <p:cNvPr id="6" name="Google Shape;128;p4">
            <a:extLst>
              <a:ext uri="{FF2B5EF4-FFF2-40B4-BE49-F238E27FC236}">
                <a16:creationId xmlns:a16="http://schemas.microsoft.com/office/drawing/2014/main" id="{CE48CE03-6CC4-8A91-DB72-50121D2AF757}"/>
              </a:ext>
            </a:extLst>
          </p:cNvPr>
          <p:cNvSpPr/>
          <p:nvPr/>
        </p:nvSpPr>
        <p:spPr>
          <a:xfrm flipH="1">
            <a:off x="-1" y="764882"/>
            <a:ext cx="9143999" cy="119305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29;p4">
            <a:extLst>
              <a:ext uri="{FF2B5EF4-FFF2-40B4-BE49-F238E27FC236}">
                <a16:creationId xmlns:a16="http://schemas.microsoft.com/office/drawing/2014/main" id="{8DECEE9C-DE83-8018-8668-682B95618D31}"/>
              </a:ext>
            </a:extLst>
          </p:cNvPr>
          <p:cNvSpPr/>
          <p:nvPr/>
        </p:nvSpPr>
        <p:spPr>
          <a:xfrm rot="10800000" flipH="1">
            <a:off x="-3" y="764883"/>
            <a:ext cx="6086480" cy="1193057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30;p4">
            <a:extLst>
              <a:ext uri="{FF2B5EF4-FFF2-40B4-BE49-F238E27FC236}">
                <a16:creationId xmlns:a16="http://schemas.microsoft.com/office/drawing/2014/main" id="{AB111668-4150-F83D-413B-A3DD7716AA7B}"/>
              </a:ext>
            </a:extLst>
          </p:cNvPr>
          <p:cNvSpPr/>
          <p:nvPr/>
        </p:nvSpPr>
        <p:spPr>
          <a:xfrm flipH="1">
            <a:off x="6086474" y="764882"/>
            <a:ext cx="3057524" cy="1193057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31;p4">
            <a:extLst>
              <a:ext uri="{FF2B5EF4-FFF2-40B4-BE49-F238E27FC236}">
                <a16:creationId xmlns:a16="http://schemas.microsoft.com/office/drawing/2014/main" id="{7B9EBCAD-9796-536B-8FFD-218F66E1AE54}"/>
              </a:ext>
            </a:extLst>
          </p:cNvPr>
          <p:cNvSpPr/>
          <p:nvPr/>
        </p:nvSpPr>
        <p:spPr>
          <a:xfrm>
            <a:off x="344512" y="764883"/>
            <a:ext cx="8799485" cy="11980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32;p4">
            <a:extLst>
              <a:ext uri="{FF2B5EF4-FFF2-40B4-BE49-F238E27FC236}">
                <a16:creationId xmlns:a16="http://schemas.microsoft.com/office/drawing/2014/main" id="{0DFD23D6-574D-3530-D357-1BFD4103892A}"/>
              </a:ext>
            </a:extLst>
          </p:cNvPr>
          <p:cNvSpPr txBox="1">
            <a:spLocks/>
          </p:cNvSpPr>
          <p:nvPr/>
        </p:nvSpPr>
        <p:spPr>
          <a:xfrm>
            <a:off x="1028700" y="985787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FFFF"/>
              </a:buClr>
              <a:buSzPts val="4000"/>
            </a:pPr>
            <a:r>
              <a:rPr lang="en-US" altLang="ko-Kore-KR" sz="3000" dirty="0">
                <a:solidFill>
                  <a:schemeClr val="bg1"/>
                </a:solidFill>
              </a:rPr>
              <a:t>2.Data Sources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45" name="Google Shape;14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65305" y="2320776"/>
            <a:ext cx="3462841" cy="3312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442006" y="1981943"/>
            <a:ext cx="3845909" cy="51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fontScale="77500" lnSpcReduction="20000"/>
          </a:bodyPr>
          <a:lstStyle/>
          <a:p>
            <a:pPr marL="0" indent="0">
              <a:buSzPts val="2800"/>
              <a:buNone/>
            </a:pPr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3.1. A tree-based approach to tackle non-linearities</a:t>
            </a:r>
          </a:p>
          <a:p>
            <a:pPr marL="0" indent="0">
              <a:buSzPts val="2800"/>
              <a:buNone/>
            </a:pPr>
            <a:endParaRPr sz="20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>
              <a:buSzPts val="2800"/>
              <a:buFont typeface="Arial" panose="020B0604020202020204" pitchFamily="34" charset="0"/>
              <a:buChar char="•"/>
            </a:pPr>
            <a:endParaRPr lang="ko-KR" altLang="en-US" sz="12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59;p8">
                <a:extLst>
                  <a:ext uri="{FF2B5EF4-FFF2-40B4-BE49-F238E27FC236}">
                    <a16:creationId xmlns:a16="http://schemas.microsoft.com/office/drawing/2014/main" id="{0492E645-DC11-4A45-C307-0CA7E1D705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127" y="3889094"/>
                <a:ext cx="3528112" cy="294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defRPr>
                </a:lvl9pPr>
              </a:lstStyle>
              <a:p>
                <a:pPr marL="171450" indent="-171450">
                  <a:spcBef>
                    <a:spcPts val="0"/>
                  </a:spcBef>
                  <a:buSzPct val="100000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5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5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sz="1500" b="1" dirty="0">
                    <a:solidFill>
                      <a:srgbClr val="7030A0"/>
                    </a:solidFill>
                  </a:rPr>
                  <a:t> = 0.6% + ∑𝐹𝑒𝑎𝑡𝑢𝑟𝑒 𝐶𝑜𝑛𝑡𝑟𝑖𝑏𝑢𝑡𝑖𝑜𝑛𝑠</a:t>
                </a:r>
              </a:p>
              <a:p>
                <a:pPr marL="171450" indent="-48101">
                  <a:buSzPct val="100000"/>
                  <a:buNone/>
                </a:pPr>
                <a:endParaRPr lang="en-US" sz="15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Google Shape;159;p8">
                <a:extLst>
                  <a:ext uri="{FF2B5EF4-FFF2-40B4-BE49-F238E27FC236}">
                    <a16:creationId xmlns:a16="http://schemas.microsoft.com/office/drawing/2014/main" id="{0492E645-DC11-4A45-C307-0CA7E1D70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27" y="3889094"/>
                <a:ext cx="3528112" cy="294640"/>
              </a:xfrm>
              <a:prstGeom prst="rect">
                <a:avLst/>
              </a:prstGeom>
              <a:blipFill>
                <a:blip r:embed="rId3"/>
                <a:stretch>
                  <a:fillRect l="-1209" t="-14583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128;p4">
            <a:extLst>
              <a:ext uri="{FF2B5EF4-FFF2-40B4-BE49-F238E27FC236}">
                <a16:creationId xmlns:a16="http://schemas.microsoft.com/office/drawing/2014/main" id="{AF5AF668-E3C1-D3E7-9AA5-F9AA3C4BD6B6}"/>
              </a:ext>
            </a:extLst>
          </p:cNvPr>
          <p:cNvSpPr/>
          <p:nvPr/>
        </p:nvSpPr>
        <p:spPr>
          <a:xfrm flipH="1">
            <a:off x="-1" y="764882"/>
            <a:ext cx="9143999" cy="119305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29;p4">
            <a:extLst>
              <a:ext uri="{FF2B5EF4-FFF2-40B4-BE49-F238E27FC236}">
                <a16:creationId xmlns:a16="http://schemas.microsoft.com/office/drawing/2014/main" id="{A4E5A9BF-0355-8D8E-C1FD-15B41C56124B}"/>
              </a:ext>
            </a:extLst>
          </p:cNvPr>
          <p:cNvSpPr/>
          <p:nvPr/>
        </p:nvSpPr>
        <p:spPr>
          <a:xfrm rot="10800000" flipH="1">
            <a:off x="-3" y="764883"/>
            <a:ext cx="6086480" cy="1193057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30;p4">
            <a:extLst>
              <a:ext uri="{FF2B5EF4-FFF2-40B4-BE49-F238E27FC236}">
                <a16:creationId xmlns:a16="http://schemas.microsoft.com/office/drawing/2014/main" id="{8A7B414E-775B-D8F9-BDC0-D32A2725205B}"/>
              </a:ext>
            </a:extLst>
          </p:cNvPr>
          <p:cNvSpPr/>
          <p:nvPr/>
        </p:nvSpPr>
        <p:spPr>
          <a:xfrm flipH="1">
            <a:off x="6086474" y="764882"/>
            <a:ext cx="3057524" cy="1193057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31;p4">
            <a:extLst>
              <a:ext uri="{FF2B5EF4-FFF2-40B4-BE49-F238E27FC236}">
                <a16:creationId xmlns:a16="http://schemas.microsoft.com/office/drawing/2014/main" id="{979C047C-9E80-DFF0-73D2-0CFCBD25C392}"/>
              </a:ext>
            </a:extLst>
          </p:cNvPr>
          <p:cNvSpPr/>
          <p:nvPr/>
        </p:nvSpPr>
        <p:spPr>
          <a:xfrm>
            <a:off x="344512" y="764883"/>
            <a:ext cx="8799485" cy="11980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32;p4">
            <a:extLst>
              <a:ext uri="{FF2B5EF4-FFF2-40B4-BE49-F238E27FC236}">
                <a16:creationId xmlns:a16="http://schemas.microsoft.com/office/drawing/2014/main" id="{39033E3D-8EB2-66ED-5E91-00E86A0EDB48}"/>
              </a:ext>
            </a:extLst>
          </p:cNvPr>
          <p:cNvSpPr txBox="1">
            <a:spLocks/>
          </p:cNvSpPr>
          <p:nvPr/>
        </p:nvSpPr>
        <p:spPr>
          <a:xfrm>
            <a:off x="1028700" y="985787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FFFF"/>
              </a:buClr>
              <a:buSzPts val="4000"/>
            </a:pPr>
            <a:r>
              <a:rPr lang="en-US" altLang="ko-Kore-KR" sz="3200" dirty="0">
                <a:solidFill>
                  <a:schemeClr val="bg1"/>
                </a:solidFill>
              </a:rPr>
              <a:t>3.Method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DCF0C-41B1-C4D8-4C3A-F27BA07A41FA}"/>
              </a:ext>
            </a:extLst>
          </p:cNvPr>
          <p:cNvSpPr txBox="1"/>
          <p:nvPr/>
        </p:nvSpPr>
        <p:spPr>
          <a:xfrm>
            <a:off x="591127" y="2517263"/>
            <a:ext cx="3625766" cy="1293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One of the reasons for choosing tree-based approaches is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their intrinsic interpretability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The core estimator used in the Adaptive Trees framework is </a:t>
            </a:r>
            <a:r>
              <a:rPr lang="en-US" altLang="ko-KR" sz="12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XGBoost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 an efficient implementation of the Gradient Boosting Trees algorithm.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81B79-5EB2-B9B7-E72E-48F36A6F2179}"/>
              </a:ext>
            </a:extLst>
          </p:cNvPr>
          <p:cNvSpPr txBox="1"/>
          <p:nvPr/>
        </p:nvSpPr>
        <p:spPr>
          <a:xfrm>
            <a:off x="591127" y="4213750"/>
            <a:ext cx="83594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each node, “value” indicates the average value of GDP growth and “samples” the number of observations falling in the node.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First node “contains” the </a:t>
            </a:r>
            <a:r>
              <a:rPr lang="en-US" altLang="ko-KR" b="1" dirty="0"/>
              <a:t>full-sample mean 0.6%. </a:t>
            </a:r>
            <a:r>
              <a:rPr lang="en-US" altLang="ko-KR" dirty="0"/>
              <a:t>Each node split between observations that validate the condition (left) and observations that do not (right).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Algorithm splits observations between the growth of house prices is inferior to -1.1 % and observations where it is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 the former (left), the algorithms picks the growth rate of industrial production to make a split. For observations where house price growth is lower than -1.1% and the growth of industrial production less than -0.3%, the algorithm predicts that GDP growth will be equal to -1.5%.</a:t>
            </a:r>
            <a:endParaRPr lang="ko-KR" altLang="en-US" dirty="0"/>
          </a:p>
        </p:txBody>
      </p:sp>
      <p:pic>
        <p:nvPicPr>
          <p:cNvPr id="152" name="Google Shape;152;p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571998" y="834584"/>
            <a:ext cx="4378570" cy="259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239697" y="1981943"/>
            <a:ext cx="4722359" cy="300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spcBef>
                <a:spcPts val="0"/>
              </a:spcBef>
              <a:buSzPts val="2000"/>
              <a:buNone/>
            </a:pPr>
            <a:r>
              <a:rPr lang="en-US" sz="2000" b="1" dirty="0"/>
              <a:t>3.2. From regression trees to adaptive trees: dealing with structural change</a:t>
            </a:r>
          </a:p>
          <a:p>
            <a:pPr marL="171450" indent="-171450" algn="just">
              <a:buSzPts val="1400"/>
            </a:pPr>
            <a:r>
              <a:rPr lang="en-US" sz="1400" dirty="0"/>
              <a:t>The economy may be seen as a complex ever-changing system. There can be </a:t>
            </a:r>
            <a:r>
              <a:rPr lang="en-US" sz="1400" i="1" dirty="0">
                <a:solidFill>
                  <a:srgbClr val="C00000"/>
                </a:solidFill>
              </a:rPr>
              <a:t>sudden structural breaks or long-standing structural change</a:t>
            </a:r>
            <a:r>
              <a:rPr lang="en-US" sz="1400" dirty="0"/>
              <a:t>, resulting for instance from technological changes.</a:t>
            </a:r>
            <a:endParaRPr lang="en-US" sz="4000" dirty="0"/>
          </a:p>
          <a:p>
            <a:pPr marL="171450" indent="-171450" algn="just">
              <a:buSzPts val="1400"/>
            </a:pPr>
            <a:r>
              <a:rPr lang="en-US" sz="1400" dirty="0"/>
              <a:t>Structural change is a problem known as “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concept drift</a:t>
            </a:r>
            <a:r>
              <a:rPr lang="en-US" sz="1400" dirty="0"/>
              <a:t>”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Žliobaitė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2010[24])</a:t>
            </a:r>
            <a:r>
              <a:rPr lang="en-US" sz="1400" dirty="0"/>
              <a:t>.</a:t>
            </a:r>
            <a:endParaRPr sz="2000" b="1" dirty="0"/>
          </a:p>
          <a:p>
            <a:pPr marL="171450" indent="-171450" algn="just">
              <a:buSzPts val="1400"/>
            </a:pPr>
            <a:r>
              <a:rPr lang="en-US" sz="1400" dirty="0"/>
              <a:t>Because of structural change, using a small training window may yield more accurate predictions than with a larger training window</a:t>
            </a:r>
            <a:endParaRPr sz="4000" dirty="0"/>
          </a:p>
        </p:txBody>
      </p:sp>
      <p:sp>
        <p:nvSpPr>
          <p:cNvPr id="4" name="Google Shape;128;p4">
            <a:extLst>
              <a:ext uri="{FF2B5EF4-FFF2-40B4-BE49-F238E27FC236}">
                <a16:creationId xmlns:a16="http://schemas.microsoft.com/office/drawing/2014/main" id="{61F31457-31A4-71EA-9BD5-1A2C1D60CC21}"/>
              </a:ext>
            </a:extLst>
          </p:cNvPr>
          <p:cNvSpPr/>
          <p:nvPr/>
        </p:nvSpPr>
        <p:spPr>
          <a:xfrm flipH="1">
            <a:off x="-1" y="764882"/>
            <a:ext cx="9143999" cy="119305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29;p4">
            <a:extLst>
              <a:ext uri="{FF2B5EF4-FFF2-40B4-BE49-F238E27FC236}">
                <a16:creationId xmlns:a16="http://schemas.microsoft.com/office/drawing/2014/main" id="{E6F258CA-7E96-2608-8FA0-DD091DD980C7}"/>
              </a:ext>
            </a:extLst>
          </p:cNvPr>
          <p:cNvSpPr/>
          <p:nvPr/>
        </p:nvSpPr>
        <p:spPr>
          <a:xfrm rot="10800000" flipH="1">
            <a:off x="-3" y="764883"/>
            <a:ext cx="6086480" cy="1193057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30;p4">
            <a:extLst>
              <a:ext uri="{FF2B5EF4-FFF2-40B4-BE49-F238E27FC236}">
                <a16:creationId xmlns:a16="http://schemas.microsoft.com/office/drawing/2014/main" id="{950A1319-AB3B-A1F8-FCFE-E527234D8319}"/>
              </a:ext>
            </a:extLst>
          </p:cNvPr>
          <p:cNvSpPr/>
          <p:nvPr/>
        </p:nvSpPr>
        <p:spPr>
          <a:xfrm flipH="1">
            <a:off x="6086474" y="764882"/>
            <a:ext cx="3057524" cy="1193057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31;p4">
            <a:extLst>
              <a:ext uri="{FF2B5EF4-FFF2-40B4-BE49-F238E27FC236}">
                <a16:creationId xmlns:a16="http://schemas.microsoft.com/office/drawing/2014/main" id="{1919620C-9302-810C-3E8A-50CED4875A33}"/>
              </a:ext>
            </a:extLst>
          </p:cNvPr>
          <p:cNvSpPr/>
          <p:nvPr/>
        </p:nvSpPr>
        <p:spPr>
          <a:xfrm>
            <a:off x="344512" y="764883"/>
            <a:ext cx="8799485" cy="11980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32;p4">
            <a:extLst>
              <a:ext uri="{FF2B5EF4-FFF2-40B4-BE49-F238E27FC236}">
                <a16:creationId xmlns:a16="http://schemas.microsoft.com/office/drawing/2014/main" id="{87645426-0DC0-AC78-8E50-862842951F82}"/>
              </a:ext>
            </a:extLst>
          </p:cNvPr>
          <p:cNvSpPr txBox="1">
            <a:spLocks/>
          </p:cNvSpPr>
          <p:nvPr/>
        </p:nvSpPr>
        <p:spPr>
          <a:xfrm>
            <a:off x="1028700" y="985787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FFFF"/>
              </a:buClr>
              <a:buSzPts val="4000"/>
            </a:pPr>
            <a:r>
              <a:rPr lang="en-US" altLang="ko-Kore-KR" sz="3200" dirty="0">
                <a:solidFill>
                  <a:schemeClr val="bg1"/>
                </a:solidFill>
              </a:rPr>
              <a:t>3.Method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Google Shape;173;p10">
            <a:extLst>
              <a:ext uri="{FF2B5EF4-FFF2-40B4-BE49-F238E27FC236}">
                <a16:creationId xmlns:a16="http://schemas.microsoft.com/office/drawing/2014/main" id="{0CF3BC55-90E3-25A7-FC9A-0736D5ED0A6A}"/>
              </a:ext>
            </a:extLst>
          </p:cNvPr>
          <p:cNvSpPr txBox="1">
            <a:spLocks/>
          </p:cNvSpPr>
          <p:nvPr/>
        </p:nvSpPr>
        <p:spPr>
          <a:xfrm>
            <a:off x="1594373" y="4896147"/>
            <a:ext cx="1850027" cy="3746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>
              <a:spcBef>
                <a:spcPts val="0"/>
              </a:spcBef>
              <a:buSzPts val="2800"/>
              <a:buFont typeface="Arial"/>
              <a:buNone/>
            </a:pPr>
            <a:r>
              <a:rPr lang="en-US"/>
              <a:t> </a:t>
            </a:r>
            <a:endParaRPr lang="en-US" dirty="0"/>
          </a:p>
        </p:txBody>
      </p:sp>
      <p:sp>
        <p:nvSpPr>
          <p:cNvPr id="3" name="Google Shape;174;p10">
            <a:extLst>
              <a:ext uri="{FF2B5EF4-FFF2-40B4-BE49-F238E27FC236}">
                <a16:creationId xmlns:a16="http://schemas.microsoft.com/office/drawing/2014/main" id="{D3D38AD9-556B-C07A-724A-063B471D12D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39697" y="5270820"/>
            <a:ext cx="8371643" cy="119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fontScale="55000" lnSpcReduction="20000"/>
          </a:bodyPr>
          <a:lstStyle/>
          <a:p>
            <a:pPr marL="171450" indent="-161449" algn="just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dirty="0"/>
              <a:t>The parameter </a:t>
            </a:r>
            <a:r>
              <a:rPr lang="en-US" b="1" dirty="0">
                <a:solidFill>
                  <a:srgbClr val="C00000"/>
                </a:solidFill>
              </a:rPr>
              <a:t>𝛾</a:t>
            </a:r>
            <a:r>
              <a:rPr lang="en-US" dirty="0"/>
              <a:t> is optimized using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cross-validation</a:t>
            </a:r>
            <a:r>
              <a:rPr lang="en-US" dirty="0"/>
              <a:t> and is usually close to 15. </a:t>
            </a:r>
          </a:p>
          <a:p>
            <a:pPr marL="514350" lvl="1" indent="-161449" algn="just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means that in a sample of 10 years (120 months), the last observation (𝑡 = 𝑁) will have weight 1, the last but one (𝑡 = 𝑁 − 1) will have weight 0.88, at the middle of the sample (𝑡 = 𝑁/2), the weight is 0.0005 and at 𝑡 = 0 the weight is 3e-7. 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6568" y="1891918"/>
            <a:ext cx="3409587" cy="236623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body" idx="1"/>
          </p:nvPr>
        </p:nvSpPr>
        <p:spPr>
          <a:xfrm>
            <a:off x="251832" y="2233804"/>
            <a:ext cx="8323997" cy="397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spcBef>
                <a:spcPts val="0"/>
              </a:spcBef>
              <a:buSzPts val="2000"/>
              <a:buNone/>
            </a:pPr>
            <a:r>
              <a:rPr lang="en-US" sz="1600" b="1" dirty="0"/>
              <a:t>3.3. Feature engineering and feature selection to better detect tipping points</a:t>
            </a:r>
          </a:p>
        </p:txBody>
      </p:sp>
      <p:pic>
        <p:nvPicPr>
          <p:cNvPr id="176" name="Google Shape;176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46498" y="2688993"/>
            <a:ext cx="3945670" cy="28788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8;p4">
            <a:extLst>
              <a:ext uri="{FF2B5EF4-FFF2-40B4-BE49-F238E27FC236}">
                <a16:creationId xmlns:a16="http://schemas.microsoft.com/office/drawing/2014/main" id="{77093613-DDA0-4F20-5B9D-1B05154DE35F}"/>
              </a:ext>
            </a:extLst>
          </p:cNvPr>
          <p:cNvSpPr/>
          <p:nvPr/>
        </p:nvSpPr>
        <p:spPr>
          <a:xfrm flipH="1">
            <a:off x="-1" y="764882"/>
            <a:ext cx="9143999" cy="119305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29;p4">
            <a:extLst>
              <a:ext uri="{FF2B5EF4-FFF2-40B4-BE49-F238E27FC236}">
                <a16:creationId xmlns:a16="http://schemas.microsoft.com/office/drawing/2014/main" id="{19067FDC-B6F1-357B-8107-2F633E7C091F}"/>
              </a:ext>
            </a:extLst>
          </p:cNvPr>
          <p:cNvSpPr/>
          <p:nvPr/>
        </p:nvSpPr>
        <p:spPr>
          <a:xfrm rot="10800000" flipH="1">
            <a:off x="-3" y="764883"/>
            <a:ext cx="6086480" cy="1193057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30;p4">
            <a:extLst>
              <a:ext uri="{FF2B5EF4-FFF2-40B4-BE49-F238E27FC236}">
                <a16:creationId xmlns:a16="http://schemas.microsoft.com/office/drawing/2014/main" id="{0FC02FB1-BDAA-CCD7-C214-BCF8E949C9FE}"/>
              </a:ext>
            </a:extLst>
          </p:cNvPr>
          <p:cNvSpPr/>
          <p:nvPr/>
        </p:nvSpPr>
        <p:spPr>
          <a:xfrm flipH="1">
            <a:off x="6086474" y="764882"/>
            <a:ext cx="3057524" cy="1193057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31;p4">
            <a:extLst>
              <a:ext uri="{FF2B5EF4-FFF2-40B4-BE49-F238E27FC236}">
                <a16:creationId xmlns:a16="http://schemas.microsoft.com/office/drawing/2014/main" id="{BC897FE0-EE45-C9BB-E440-564A46066530}"/>
              </a:ext>
            </a:extLst>
          </p:cNvPr>
          <p:cNvSpPr/>
          <p:nvPr/>
        </p:nvSpPr>
        <p:spPr>
          <a:xfrm>
            <a:off x="344512" y="764883"/>
            <a:ext cx="8799485" cy="11980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32;p4">
            <a:extLst>
              <a:ext uri="{FF2B5EF4-FFF2-40B4-BE49-F238E27FC236}">
                <a16:creationId xmlns:a16="http://schemas.microsoft.com/office/drawing/2014/main" id="{14EE4B3B-E2F4-EB1E-0F74-425834674F5A}"/>
              </a:ext>
            </a:extLst>
          </p:cNvPr>
          <p:cNvSpPr txBox="1">
            <a:spLocks/>
          </p:cNvSpPr>
          <p:nvPr/>
        </p:nvSpPr>
        <p:spPr>
          <a:xfrm>
            <a:off x="1028700" y="985787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FFFF"/>
              </a:buClr>
              <a:buSzPts val="4000"/>
            </a:pPr>
            <a:r>
              <a:rPr lang="en-US" altLang="ko-Kore-KR" sz="3200" dirty="0">
                <a:solidFill>
                  <a:schemeClr val="bg1"/>
                </a:solidFill>
              </a:rPr>
              <a:t>3.Method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0C327-DA0F-5277-F927-8DAE6BA96481}"/>
              </a:ext>
            </a:extLst>
          </p:cNvPr>
          <p:cNvSpPr txBox="1"/>
          <p:nvPr/>
        </p:nvSpPr>
        <p:spPr>
          <a:xfrm>
            <a:off x="251832" y="2688993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altLang="ko-Kore-KR" sz="1400" dirty="0"/>
              <a:t>Each feature is extracted over </a:t>
            </a:r>
            <a:r>
              <a:rPr lang="en-US" altLang="ko-Kore-KR" sz="1400" dirty="0">
                <a:solidFill>
                  <a:srgbClr val="FF0000"/>
                </a:solidFill>
              </a:rPr>
              <a:t>the 3, 6, 9, 12, 18, 24, and 36 past months</a:t>
            </a:r>
            <a:r>
              <a:rPr lang="en-US" altLang="ko-Kore-KR" sz="1400" dirty="0"/>
              <a:t>. Should the original data include six variables, </a:t>
            </a:r>
            <a:r>
              <a:rPr lang="en-US" altLang="ko-Kore-KR" sz="1400" dirty="0">
                <a:solidFill>
                  <a:srgbClr val="C00000"/>
                </a:solidFill>
              </a:rPr>
              <a:t>6 * 7 * 10 = 420 </a:t>
            </a:r>
            <a:r>
              <a:rPr lang="en-US" altLang="ko-Kore-KR" sz="1400" dirty="0"/>
              <a:t>features would be added to the training data. </a:t>
            </a:r>
          </a:p>
          <a:p>
            <a:pPr marL="285750" indent="-285750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endParaRPr lang="en-US" altLang="ko-Kore-KR" sz="1400" dirty="0"/>
          </a:p>
          <a:p>
            <a:pPr marL="285750" indent="-285750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altLang="ko-Kore-KR" sz="1400" dirty="0"/>
              <a:t>The higher a feature intervenes in a tree, the more important it is. the feature importance score averages the feature </a:t>
            </a:r>
            <a:r>
              <a:rPr lang="en-US" altLang="ko-Kore-KR" sz="1400" dirty="0" err="1"/>
              <a:t>importances</a:t>
            </a:r>
            <a:r>
              <a:rPr lang="en-US" altLang="ko-Kore-KR" sz="1400" dirty="0"/>
              <a:t> computed for each tree. All features with null importance are removed. The resulting training set is then used for the training and prediction.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2"/>
          <p:cNvSpPr/>
          <p:nvPr/>
        </p:nvSpPr>
        <p:spPr>
          <a:xfrm flipH="1">
            <a:off x="-1" y="857249"/>
            <a:ext cx="9143999" cy="119305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2"/>
          <p:cNvSpPr/>
          <p:nvPr/>
        </p:nvSpPr>
        <p:spPr>
          <a:xfrm rot="10800000" flipH="1">
            <a:off x="-3" y="857250"/>
            <a:ext cx="6086480" cy="1193057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12"/>
          <p:cNvSpPr/>
          <p:nvPr/>
        </p:nvSpPr>
        <p:spPr>
          <a:xfrm flipH="1">
            <a:off x="6086474" y="857249"/>
            <a:ext cx="3057524" cy="1193057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344512" y="857250"/>
            <a:ext cx="8799485" cy="11980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1028700" y="107815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FFFFFF"/>
              </a:buClr>
              <a:buSzPts val="4000"/>
            </a:pPr>
            <a:r>
              <a:rPr lang="en-US" sz="3000">
                <a:solidFill>
                  <a:srgbClr val="FFFFFF"/>
                </a:solidFill>
              </a:rPr>
              <a:t>4.Results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48A9591-5E65-F9E6-2540-998473F21EE9}"/>
              </a:ext>
            </a:extLst>
          </p:cNvPr>
          <p:cNvSpPr txBox="1">
            <a:spLocks/>
          </p:cNvSpPr>
          <p:nvPr/>
        </p:nvSpPr>
        <p:spPr>
          <a:xfrm>
            <a:off x="204187" y="2074309"/>
            <a:ext cx="5237826" cy="453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500" dirty="0"/>
              <a:t>The forecast performance of the Adaptive Trees model and IM and AR(1) benchmarks is assessed using </a:t>
            </a:r>
            <a:r>
              <a:rPr lang="en-US" altLang="ko-KR" sz="1500" b="1" i="1" dirty="0">
                <a:solidFill>
                  <a:srgbClr val="0070C0"/>
                </a:solidFill>
              </a:rPr>
              <a:t>a pseudo real-time approach</a:t>
            </a:r>
            <a:r>
              <a:rPr lang="en-US" altLang="ko-KR" sz="1500" dirty="0"/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The following paragraphs present the forecast results and performance for all G6 countries, at </a:t>
            </a:r>
            <a:r>
              <a:rPr lang="en-US" altLang="ko-KR" sz="1500" b="1" dirty="0">
                <a:solidFill>
                  <a:srgbClr val="FF0000"/>
                </a:solidFill>
              </a:rPr>
              <a:t>five time horizons</a:t>
            </a:r>
            <a:r>
              <a:rPr lang="en-US" altLang="ko-KR" sz="1500" dirty="0"/>
              <a:t>: three months before the quarterly GDP release date (M+3), six (M+6), nine (M+9), twelve (M+12) and twenty-four (M+24). 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Forecast’s RMSE are provided as </a:t>
            </a:r>
            <a:r>
              <a:rPr lang="en-US" altLang="ko-KR" sz="1500" u="sng" dirty="0"/>
              <a:t>a ratio of a baseline AR(1)’s RMSE</a:t>
            </a:r>
            <a:r>
              <a:rPr lang="en-US" altLang="ko-KR" sz="1500" dirty="0"/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The results may therefore depend to </a:t>
            </a:r>
            <a:r>
              <a:rPr lang="en-US" altLang="ko-KR" sz="1500" u="sng" dirty="0">
                <a:solidFill>
                  <a:schemeClr val="tx1"/>
                </a:solidFill>
              </a:rPr>
              <a:t>a degree on the specific nature of this sample period.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At terms larger than M+6, the Adaptive Trees forecasts perform similarly to a simple AR(1) model. </a:t>
            </a:r>
          </a:p>
          <a:p>
            <a:pPr>
              <a:lnSpc>
                <a:spcPct val="110000"/>
              </a:lnSpc>
            </a:pPr>
            <a:r>
              <a:rPr lang="en-US" altLang="ko-KR" sz="1500" dirty="0"/>
              <a:t>At M+3 and M+6, the Adaptive Trees outperform the Indicator Models </a:t>
            </a:r>
            <a:r>
              <a:rPr lang="en-US" altLang="ko-KR" sz="1500" dirty="0">
                <a:solidFill>
                  <a:schemeClr val="tx1"/>
                </a:solidFill>
              </a:rPr>
              <a:t>for </a:t>
            </a:r>
            <a:r>
              <a:rPr lang="en-US" altLang="ko-KR" sz="1500" dirty="0">
                <a:solidFill>
                  <a:schemeClr val="accent4">
                    <a:lumMod val="75000"/>
                  </a:schemeClr>
                </a:solidFill>
              </a:rPr>
              <a:t>the UK</a:t>
            </a:r>
            <a:r>
              <a:rPr lang="en-US" altLang="ko-KR" sz="1500" dirty="0"/>
              <a:t>, yields comparable performances for </a:t>
            </a:r>
            <a:r>
              <a:rPr lang="en-US" altLang="ko-KR" sz="1500" dirty="0">
                <a:solidFill>
                  <a:schemeClr val="accent4">
                    <a:lumMod val="75000"/>
                  </a:schemeClr>
                </a:solidFill>
              </a:rPr>
              <a:t>France</a:t>
            </a:r>
            <a:r>
              <a:rPr lang="en-US" altLang="ko-KR" sz="1500" dirty="0"/>
              <a:t>, </a:t>
            </a:r>
            <a:r>
              <a:rPr lang="en-US" altLang="ko-KR" sz="1500" dirty="0">
                <a:solidFill>
                  <a:schemeClr val="accent4">
                    <a:lumMod val="75000"/>
                  </a:schemeClr>
                </a:solidFill>
              </a:rPr>
              <a:t>Japan</a:t>
            </a:r>
            <a:r>
              <a:rPr lang="en-US" altLang="ko-KR" sz="1500" dirty="0"/>
              <a:t> and </a:t>
            </a:r>
            <a:r>
              <a:rPr lang="en-US" altLang="ko-KR" sz="1500" dirty="0">
                <a:solidFill>
                  <a:schemeClr val="accent4">
                    <a:lumMod val="75000"/>
                  </a:schemeClr>
                </a:solidFill>
              </a:rPr>
              <a:t>the US</a:t>
            </a:r>
            <a:r>
              <a:rPr lang="en-US" altLang="ko-KR" sz="1500" dirty="0"/>
              <a:t>, and compares poorly in the cases </a:t>
            </a:r>
            <a:r>
              <a:rPr lang="en-US" altLang="ko-KR" sz="1500" dirty="0">
                <a:solidFill>
                  <a:schemeClr val="accent4">
                    <a:lumMod val="75000"/>
                  </a:schemeClr>
                </a:solidFill>
              </a:rPr>
              <a:t>of Germany </a:t>
            </a:r>
            <a:r>
              <a:rPr lang="en-US" altLang="ko-KR" sz="1500" dirty="0"/>
              <a:t>and </a:t>
            </a:r>
            <a:r>
              <a:rPr lang="en-US" altLang="ko-KR" sz="1500" dirty="0">
                <a:solidFill>
                  <a:schemeClr val="accent4">
                    <a:lumMod val="75000"/>
                  </a:schemeClr>
                </a:solidFill>
              </a:rPr>
              <a:t>Italy</a:t>
            </a:r>
            <a:r>
              <a:rPr lang="en-US" altLang="ko-KR" sz="1500" dirty="0"/>
              <a:t>. </a:t>
            </a:r>
          </a:p>
          <a:p>
            <a:pPr>
              <a:lnSpc>
                <a:spcPct val="110000"/>
              </a:lnSpc>
            </a:pPr>
            <a:r>
              <a:rPr lang="en-US" altLang="ko-KR" sz="1500" dirty="0"/>
              <a:t>The Adaptive Trees consistently outperforms both </a:t>
            </a:r>
            <a:r>
              <a:rPr lang="en-US" altLang="ko-KR" sz="1500" b="1" dirty="0">
                <a:solidFill>
                  <a:schemeClr val="accent6">
                    <a:lumMod val="50000"/>
                  </a:schemeClr>
                </a:solidFill>
              </a:rPr>
              <a:t>the Random Forest &amp;</a:t>
            </a:r>
            <a:r>
              <a:rPr lang="en-US" altLang="ko-KR" sz="1500" dirty="0"/>
              <a:t> </a:t>
            </a:r>
            <a:r>
              <a:rPr lang="en-US" altLang="ko-KR" sz="1500" b="1" dirty="0">
                <a:solidFill>
                  <a:schemeClr val="accent6">
                    <a:lumMod val="50000"/>
                  </a:schemeClr>
                </a:solidFill>
              </a:rPr>
              <a:t>Gradient Boosted Trees</a:t>
            </a:r>
            <a:r>
              <a:rPr lang="en-US" altLang="ko-KR" sz="1500" dirty="0"/>
              <a:t> by a large margin. </a:t>
            </a:r>
            <a:endParaRPr lang="ko-KR" altLang="en-US" sz="1500" dirty="0"/>
          </a:p>
          <a:p>
            <a:pPr>
              <a:lnSpc>
                <a:spcPct val="100000"/>
              </a:lnSpc>
            </a:pPr>
            <a:endParaRPr lang="ko-KR" altLang="en-US" sz="1500" u="sng" dirty="0">
              <a:solidFill>
                <a:schemeClr val="tx1"/>
              </a:solidFill>
            </a:endParaRPr>
          </a:p>
        </p:txBody>
      </p:sp>
      <p:pic>
        <p:nvPicPr>
          <p:cNvPr id="2" name="Google Shape;210;p14" descr="테이블이(가) 표시된 사진">
            <a:extLst>
              <a:ext uri="{FF2B5EF4-FFF2-40B4-BE49-F238E27FC236}">
                <a16:creationId xmlns:a16="http://schemas.microsoft.com/office/drawing/2014/main" id="{7066F89F-6ADF-A8F9-FB35-1381701163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6200" y="2271210"/>
            <a:ext cx="3127898" cy="324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93;p13">
            <a:extLst>
              <a:ext uri="{FF2B5EF4-FFF2-40B4-BE49-F238E27FC236}">
                <a16:creationId xmlns:a16="http://schemas.microsoft.com/office/drawing/2014/main" id="{B5223712-A491-0C1D-AE35-E6616E59D091}"/>
              </a:ext>
            </a:extLst>
          </p:cNvPr>
          <p:cNvSpPr/>
          <p:nvPr/>
        </p:nvSpPr>
        <p:spPr>
          <a:xfrm flipH="1">
            <a:off x="-1" y="857249"/>
            <a:ext cx="9143999" cy="119305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94;p13">
            <a:extLst>
              <a:ext uri="{FF2B5EF4-FFF2-40B4-BE49-F238E27FC236}">
                <a16:creationId xmlns:a16="http://schemas.microsoft.com/office/drawing/2014/main" id="{CCD79B97-E51D-100E-EC18-17101C2A923A}"/>
              </a:ext>
            </a:extLst>
          </p:cNvPr>
          <p:cNvSpPr/>
          <p:nvPr/>
        </p:nvSpPr>
        <p:spPr>
          <a:xfrm rot="10800000" flipH="1">
            <a:off x="-3" y="857250"/>
            <a:ext cx="6086480" cy="1193057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95;p13">
            <a:extLst>
              <a:ext uri="{FF2B5EF4-FFF2-40B4-BE49-F238E27FC236}">
                <a16:creationId xmlns:a16="http://schemas.microsoft.com/office/drawing/2014/main" id="{3B692C46-343D-5C4C-12BA-9022B593D88D}"/>
              </a:ext>
            </a:extLst>
          </p:cNvPr>
          <p:cNvSpPr/>
          <p:nvPr/>
        </p:nvSpPr>
        <p:spPr>
          <a:xfrm flipH="1">
            <a:off x="6086474" y="857249"/>
            <a:ext cx="3057524" cy="1193057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96;p13">
            <a:extLst>
              <a:ext uri="{FF2B5EF4-FFF2-40B4-BE49-F238E27FC236}">
                <a16:creationId xmlns:a16="http://schemas.microsoft.com/office/drawing/2014/main" id="{19EA477A-90BB-0F45-609C-3B6AB5EF57A5}"/>
              </a:ext>
            </a:extLst>
          </p:cNvPr>
          <p:cNvSpPr/>
          <p:nvPr/>
        </p:nvSpPr>
        <p:spPr>
          <a:xfrm>
            <a:off x="344512" y="857250"/>
            <a:ext cx="8799485" cy="11980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97;p13">
            <a:extLst>
              <a:ext uri="{FF2B5EF4-FFF2-40B4-BE49-F238E27FC236}">
                <a16:creationId xmlns:a16="http://schemas.microsoft.com/office/drawing/2014/main" id="{3E89C688-D9B1-2388-33B4-3301E078A4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700" y="107815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FFFFFF"/>
              </a:buClr>
              <a:buSzPts val="4000"/>
            </a:pPr>
            <a:r>
              <a:rPr lang="en-US" sz="3000">
                <a:solidFill>
                  <a:srgbClr val="FFFFFF"/>
                </a:solidFill>
              </a:rPr>
              <a:t>4.Results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" name="Google Shape;222;p15" descr="테이블이(가) 표시된 사진&#10;&#10;자동 생성된 설명">
            <a:extLst>
              <a:ext uri="{FF2B5EF4-FFF2-40B4-BE49-F238E27FC236}">
                <a16:creationId xmlns:a16="http://schemas.microsoft.com/office/drawing/2014/main" id="{60A61065-61C1-59B8-2308-567A32195EBA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99462" y="1186905"/>
            <a:ext cx="3310923" cy="22420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52B13-E8ED-5811-CBCD-9DC89A1AE485}"/>
              </a:ext>
            </a:extLst>
          </p:cNvPr>
          <p:cNvSpPr txBox="1">
            <a:spLocks/>
          </p:cNvSpPr>
          <p:nvPr/>
        </p:nvSpPr>
        <p:spPr>
          <a:xfrm>
            <a:off x="288300" y="1937837"/>
            <a:ext cx="5224892" cy="286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b="1" dirty="0"/>
              <a:t>The off-the-shelf machine learning methods </a:t>
            </a:r>
            <a:r>
              <a:rPr lang="en-US" altLang="ko-KR" sz="1800" dirty="0"/>
              <a:t>(Random Forest and Gradient Boosted Trees) underperform the AR(1) in most cases. 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/>
              <a:t>Standard machine learning approaches not always give satisfactory results. This may be </a:t>
            </a:r>
            <a:r>
              <a:rPr lang="en-US" altLang="ko-KR" sz="1400" u="sng" dirty="0"/>
              <a:t>due to the problem-specific issues of macroeconomic forecasting</a:t>
            </a:r>
            <a:r>
              <a:rPr lang="en-US" altLang="ko-KR" sz="1400" dirty="0"/>
              <a:t>. 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/>
              <a:t>Time series forecasting is not a standard supervised learning problem, as observations are not </a:t>
            </a:r>
            <a:r>
              <a:rPr lang="en-US" altLang="ko-KR" sz="1400" i="1" dirty="0">
                <a:solidFill>
                  <a:srgbClr val="C00000"/>
                </a:solidFill>
              </a:rPr>
              <a:t>independent and identically distributed</a:t>
            </a:r>
            <a:r>
              <a:rPr lang="en-US" altLang="ko-KR" sz="1400" dirty="0"/>
              <a:t>, </a:t>
            </a:r>
          </a:p>
          <a:p>
            <a:pPr lvl="1">
              <a:lnSpc>
                <a:spcPct val="120000"/>
              </a:lnSpc>
            </a:pPr>
            <a:r>
              <a:rPr lang="en-US" altLang="ko-Kore-KR" sz="1400" b="1" dirty="0"/>
              <a:t>Global financial crisis (GFC)</a:t>
            </a:r>
            <a:r>
              <a:rPr lang="en-US" altLang="ko-Kore-KR" sz="1400" dirty="0"/>
              <a:t>. The Adaptive Trees perform better than the Indicator Models for </a:t>
            </a:r>
            <a:r>
              <a:rPr lang="en-US" altLang="ko-Kore-KR" sz="1400" dirty="0">
                <a:solidFill>
                  <a:schemeClr val="accent4">
                    <a:lumMod val="75000"/>
                  </a:schemeClr>
                </a:solidFill>
              </a:rPr>
              <a:t>the UK </a:t>
            </a:r>
            <a:r>
              <a:rPr lang="en-US" altLang="ko-Kore-KR" sz="1400" dirty="0"/>
              <a:t>and </a:t>
            </a:r>
            <a:r>
              <a:rPr lang="en-US" altLang="ko-Kore-KR" sz="1400" b="1" dirty="0">
                <a:solidFill>
                  <a:schemeClr val="accent4">
                    <a:lumMod val="75000"/>
                  </a:schemeClr>
                </a:solidFill>
              </a:rPr>
              <a:t>the US</a:t>
            </a:r>
            <a:r>
              <a:rPr lang="en-US" altLang="ko-Kore-KR" sz="1400" dirty="0"/>
              <a:t>, by a larger margin at M+3. For </a:t>
            </a:r>
            <a:r>
              <a:rPr lang="en-US" altLang="ko-Kore-KR" sz="1400" b="1" dirty="0">
                <a:solidFill>
                  <a:schemeClr val="accent4">
                    <a:lumMod val="75000"/>
                  </a:schemeClr>
                </a:solidFill>
              </a:rPr>
              <a:t>France</a:t>
            </a:r>
            <a:r>
              <a:rPr lang="en-US" altLang="ko-Kore-KR" sz="1400" dirty="0"/>
              <a:t> and </a:t>
            </a:r>
            <a:r>
              <a:rPr lang="en-US" altLang="ko-Kore-KR" sz="1400" b="1" dirty="0">
                <a:solidFill>
                  <a:schemeClr val="accent4">
                    <a:lumMod val="75000"/>
                  </a:schemeClr>
                </a:solidFill>
              </a:rPr>
              <a:t>Italy</a:t>
            </a:r>
            <a:r>
              <a:rPr lang="en-US" altLang="ko-Kore-KR" sz="1400" dirty="0"/>
              <a:t>, the results are comparable. The Indicator Model performs better in the cases of </a:t>
            </a:r>
            <a:r>
              <a:rPr lang="en-US" altLang="ko-Kore-KR" sz="1400" b="1" dirty="0">
                <a:solidFill>
                  <a:schemeClr val="accent4">
                    <a:lumMod val="75000"/>
                  </a:schemeClr>
                </a:solidFill>
              </a:rPr>
              <a:t>Japan</a:t>
            </a:r>
            <a:r>
              <a:rPr lang="en-US" altLang="ko-Kore-KR" sz="1400" dirty="0"/>
              <a:t> and </a:t>
            </a:r>
            <a:r>
              <a:rPr lang="en-US" altLang="ko-Kore-KR" sz="1400" b="1" dirty="0">
                <a:solidFill>
                  <a:schemeClr val="accent4">
                    <a:lumMod val="75000"/>
                  </a:schemeClr>
                </a:solidFill>
              </a:rPr>
              <a:t>Germany</a:t>
            </a:r>
            <a:r>
              <a:rPr lang="en-US" altLang="ko-Kore-KR" sz="1400" dirty="0"/>
              <a:t>.</a:t>
            </a:r>
            <a:endParaRPr lang="ko-KR" altLang="en-US" sz="1400" dirty="0"/>
          </a:p>
        </p:txBody>
      </p:sp>
      <p:pic>
        <p:nvPicPr>
          <p:cNvPr id="10" name="Google Shape;235;p17">
            <a:extLst>
              <a:ext uri="{FF2B5EF4-FFF2-40B4-BE49-F238E27FC236}">
                <a16:creationId xmlns:a16="http://schemas.microsoft.com/office/drawing/2014/main" id="{A7710788-B5A9-A0C9-0ED0-BF5E817B89E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9463" y="3710026"/>
            <a:ext cx="3310923" cy="242444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2E870AE-3B6E-02EB-7EBE-1B3C5AD3CB21}"/>
              </a:ext>
            </a:extLst>
          </p:cNvPr>
          <p:cNvSpPr txBox="1">
            <a:spLocks/>
          </p:cNvSpPr>
          <p:nvPr/>
        </p:nvSpPr>
        <p:spPr>
          <a:xfrm>
            <a:off x="288300" y="4696287"/>
            <a:ext cx="4925134" cy="19847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80" tIns="34290" rIns="68580" bIns="34290" rtlCol="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4.2. Interpretation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One advantage of </a:t>
            </a:r>
            <a:r>
              <a:rPr lang="en-US" altLang="ko-KR" sz="1800" b="1" i="1" dirty="0">
                <a:solidFill>
                  <a:srgbClr val="C00000"/>
                </a:solidFill>
              </a:rPr>
              <a:t>ensemble of trees</a:t>
            </a:r>
            <a:r>
              <a:rPr lang="en-US" altLang="ko-KR" sz="1800" dirty="0"/>
              <a:t>, including Adaptive Trees, is that it is possible </a:t>
            </a:r>
            <a:r>
              <a:rPr lang="en-US" altLang="ko-KR" sz="1800" u="sng" dirty="0"/>
              <a:t>to decompose each variable’s contribution to a given prediction.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This provides a way to interpret each prediction.</a:t>
            </a:r>
          </a:p>
          <a:p>
            <a:pPr lvl="2">
              <a:lnSpc>
                <a:spcPct val="100000"/>
              </a:lnSpc>
            </a:pP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Figure displays variable contributions to the France M+3 forecast. 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The business survey variables and consumer confidence play a critical role in forecasts for recessions, thus proving the importance of soft indicators in this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1575</Words>
  <Application>Microsoft Office PowerPoint</Application>
  <PresentationFormat>화면 슬라이드 쇼(4:3)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TimesNewRomanPSMT</vt:lpstr>
      <vt:lpstr>Malgun Gothic</vt:lpstr>
      <vt:lpstr>Arial</vt:lpstr>
      <vt:lpstr>Cambria Math</vt:lpstr>
      <vt:lpstr>Times New Roman</vt:lpstr>
      <vt:lpstr>Office 테마</vt:lpstr>
      <vt:lpstr>Adaptive Trees:  a new approach to economic forecasting</vt:lpstr>
      <vt:lpstr>Table of contents</vt:lpstr>
      <vt:lpstr>1.Introduction</vt:lpstr>
      <vt:lpstr>PowerPoint 프레젠테이션</vt:lpstr>
      <vt:lpstr>PowerPoint 프레젠테이션</vt:lpstr>
      <vt:lpstr>PowerPoint 프레젠테이션</vt:lpstr>
      <vt:lpstr>PowerPoint 프레젠테이션</vt:lpstr>
      <vt:lpstr>4.Results</vt:lpstr>
      <vt:lpstr>4.Results</vt:lpstr>
      <vt:lpstr>5.Conclusion</vt:lpstr>
      <vt:lpstr>Reference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Trees: a new approach to economic forecasting</dc:title>
  <dc:creator>유리</dc:creator>
  <cp:lastModifiedBy>Yu Li</cp:lastModifiedBy>
  <cp:revision>83</cp:revision>
  <dcterms:created xsi:type="dcterms:W3CDTF">2022-09-15T04:09:32Z</dcterms:created>
  <dcterms:modified xsi:type="dcterms:W3CDTF">2023-02-17T08:07:37Z</dcterms:modified>
</cp:coreProperties>
</file>