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0" r:id="rId4"/>
    <p:sldId id="264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5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G\Desktop\IBM%20PT%20&#51088;&#4730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G\Desktop\IBM%20PT%20&#51088;&#47308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G\Desktop\IBM%20PT%20&#51088;&#47308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G\Desktop\IBM%20PT%20&#51088;&#47308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/>
              <a:t>매출 성장률</a:t>
            </a:r>
          </a:p>
        </c:rich>
      </c:tx>
      <c:layout>
        <c:manualLayout>
          <c:xMode val="edge"/>
          <c:yMode val="edge"/>
          <c:x val="3.8527777777777793E-2"/>
          <c:y val="1.38888888888888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매출성장률!$B$1</c:f>
              <c:strCache>
                <c:ptCount val="1"/>
                <c:pt idx="0">
                  <c:v>매출성장률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2AE-4B89-A6B1-25FCC5E5133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매출성장률!$A$2:$A$9</c:f>
              <c:strCache>
                <c:ptCount val="8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</c:strCache>
            </c:strRef>
          </c:cat>
          <c:val>
            <c:numRef>
              <c:f>매출성장률!$B$2:$B$9</c:f>
              <c:numCache>
                <c:formatCode>0.0%</c:formatCode>
                <c:ptCount val="8"/>
                <c:pt idx="0">
                  <c:v>9.9000000000000005E-2</c:v>
                </c:pt>
                <c:pt idx="1">
                  <c:v>-1.9E-2</c:v>
                </c:pt>
                <c:pt idx="2">
                  <c:v>-6.5000000000000002E-2</c:v>
                </c:pt>
                <c:pt idx="3">
                  <c:v>-8.1000000000000003E-2</c:v>
                </c:pt>
                <c:pt idx="4">
                  <c:v>-0.125</c:v>
                </c:pt>
                <c:pt idx="5">
                  <c:v>-0.14499999999999999</c:v>
                </c:pt>
                <c:pt idx="6">
                  <c:v>-0.17800000000000002</c:v>
                </c:pt>
                <c:pt idx="7">
                  <c:v>-0.34200000000000003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AE-4B89-A6B1-25FCC5E513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71611311"/>
        <c:axId val="1371610895"/>
      </c:barChart>
      <c:catAx>
        <c:axId val="1371611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1610895"/>
        <c:crosses val="autoZero"/>
        <c:auto val="1"/>
        <c:lblAlgn val="ctr"/>
        <c:lblOffset val="100"/>
        <c:noMultiLvlLbl val="0"/>
      </c:catAx>
      <c:valAx>
        <c:axId val="1371610895"/>
        <c:scaling>
          <c:orientation val="minMax"/>
          <c:max val="0.1"/>
          <c:min val="-0.35000000000000003"/>
        </c:scaling>
        <c:delete val="0"/>
        <c:axPos val="l"/>
        <c:majorGridlines>
          <c:spPr>
            <a:ln w="9525" cap="flat" cmpd="sng" algn="ctr">
              <a:solidFill>
                <a:schemeClr val="accent2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1611311"/>
        <c:crosses val="autoZero"/>
        <c:crossBetween val="between"/>
        <c:majorUnit val="5.000000000000001E-2"/>
      </c:valAx>
      <c:spPr>
        <a:solidFill>
          <a:schemeClr val="accent2">
            <a:lumMod val="20000"/>
            <a:lumOff val="80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358705161854769E-2"/>
          <c:y val="0.17129629629629628"/>
          <c:w val="0.89019685039370078"/>
          <c:h val="0.69660688247302416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Sheet2!$B$1:$B$2</c:f>
              <c:strCache>
                <c:ptCount val="2"/>
                <c:pt idx="0">
                  <c:v>연령대별 '언택트 소비' 증가율</c:v>
                </c:pt>
                <c:pt idx="1">
                  <c:v>2017년 대비
2018년 증가율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Sheet2!$A$3:$A$6</c:f>
              <c:numCache>
                <c:formatCode>General</c:formatCode>
                <c:ptCount val="4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</c:numCache>
            </c:numRef>
          </c:cat>
          <c:val>
            <c:numRef>
              <c:f>Sheet2!$B$3:$B$6</c:f>
              <c:numCache>
                <c:formatCode>General</c:formatCode>
                <c:ptCount val="4"/>
                <c:pt idx="0">
                  <c:v>118</c:v>
                </c:pt>
                <c:pt idx="1">
                  <c:v>78</c:v>
                </c:pt>
                <c:pt idx="2">
                  <c:v>160</c:v>
                </c:pt>
                <c:pt idx="3">
                  <c:v>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75-4954-B645-6F7514C9BD7F}"/>
            </c:ext>
          </c:extLst>
        </c:ser>
        <c:ser>
          <c:idx val="2"/>
          <c:order val="2"/>
          <c:tx>
            <c:strRef>
              <c:f>Sheet2!$C$1:$C$2</c:f>
              <c:strCache>
                <c:ptCount val="2"/>
                <c:pt idx="0">
                  <c:v>연령대별 '언택트 소비' 증가율</c:v>
                </c:pt>
                <c:pt idx="1">
                  <c:v>2018년 대비 
2019년 증가율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Sheet2!$A$3:$A$6</c:f>
              <c:numCache>
                <c:formatCode>General</c:formatCode>
                <c:ptCount val="4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</c:numCache>
            </c:numRef>
          </c:cat>
          <c:val>
            <c:numRef>
              <c:f>Sheet2!$C$3:$C$6</c:f>
              <c:numCache>
                <c:formatCode>General</c:formatCode>
                <c:ptCount val="4"/>
                <c:pt idx="0">
                  <c:v>54</c:v>
                </c:pt>
                <c:pt idx="1">
                  <c:v>68</c:v>
                </c:pt>
                <c:pt idx="2">
                  <c:v>131</c:v>
                </c:pt>
                <c:pt idx="3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75-4954-B645-6F7514C9BD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9337087"/>
        <c:axId val="186933833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Sheet2!$A$1:$A$2</c15:sqref>
                        </c15:formulaRef>
                      </c:ext>
                    </c:extLst>
                    <c:strCache>
                      <c:ptCount val="2"/>
                      <c:pt idx="0">
                        <c:v>연령대별 '언택트 소비' 증가율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Sheet2!$A$3:$A$6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</c:v>
                      </c:pt>
                      <c:pt idx="1">
                        <c:v>30</c:v>
                      </c:pt>
                      <c:pt idx="2">
                        <c:v>40</c:v>
                      </c:pt>
                      <c:pt idx="3">
                        <c:v>50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Sheet2!$A$3:$A$6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</c:v>
                      </c:pt>
                      <c:pt idx="1">
                        <c:v>30</c:v>
                      </c:pt>
                      <c:pt idx="2">
                        <c:v>40</c:v>
                      </c:pt>
                      <c:pt idx="3">
                        <c:v>50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5975-4954-B645-6F7514C9BD7F}"/>
                  </c:ext>
                </c:extLst>
              </c15:ser>
            </c15:filteredBarSeries>
          </c:ext>
        </c:extLst>
      </c:barChart>
      <c:catAx>
        <c:axId val="1869337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9338335"/>
        <c:crosses val="autoZero"/>
        <c:auto val="1"/>
        <c:lblAlgn val="ctr"/>
        <c:lblOffset val="100"/>
        <c:noMultiLvlLbl val="0"/>
      </c:catAx>
      <c:valAx>
        <c:axId val="186933833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69337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3.5487751531058577E-2"/>
          <c:w val="0.97222222222222221"/>
          <c:h val="0.117290026246719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패션 카테고리 앱 사용 현황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Sheet3!$B$4</c:f>
              <c:strCache>
                <c:ptCount val="1"/>
                <c:pt idx="0">
                  <c:v>남성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C7ABC8D3-8B2A-4A20-B000-244A3D5BADA0}" type="VALUE">
                      <a:rPr lang="en-US" altLang="ko-KR"/>
                      <a:pPr/>
                      <a:t>[값]</a:t>
                    </a:fld>
                    <a:r>
                      <a:rPr lang="ko-KR" altLang="en-US"/>
                      <a:t>만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09-437B-88BD-1AE07262428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1E0446D-124F-452E-96BC-14755EABC11B}" type="VALUE">
                      <a:rPr lang="en-US" altLang="ko-KR"/>
                      <a:pPr/>
                      <a:t>[값]</a:t>
                    </a:fld>
                    <a:r>
                      <a:rPr lang="ko-KR" altLang="en-US"/>
                      <a:t>분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09-437B-88BD-1AE07262428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ko-KR"/>
                      <a:t>8</a:t>
                    </a:r>
                    <a:r>
                      <a:rPr lang="ko-KR" altLang="en-US"/>
                      <a:t>일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A509-437B-88BD-1AE0726242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3"/>
                <c:pt idx="0">
                  <c:v>사용자</c:v>
                </c:pt>
                <c:pt idx="1">
                  <c:v>1인당 사용시간</c:v>
                </c:pt>
                <c:pt idx="2">
                  <c:v>1인당 사용일수</c:v>
                </c:pt>
              </c:strCache>
            </c:strRef>
          </c:cat>
          <c:val>
            <c:numRef>
              <c:f>Sheet3!$B$5:$B$7</c:f>
              <c:numCache>
                <c:formatCode>General</c:formatCode>
                <c:ptCount val="3"/>
                <c:pt idx="0">
                  <c:v>306</c:v>
                </c:pt>
                <c:pt idx="1">
                  <c:v>53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509-437B-88BD-1AE072624282}"/>
            </c:ext>
          </c:extLst>
        </c:ser>
        <c:ser>
          <c:idx val="1"/>
          <c:order val="1"/>
          <c:tx>
            <c:strRef>
              <c:f>Sheet3!$C$4</c:f>
              <c:strCache>
                <c:ptCount val="1"/>
                <c:pt idx="0">
                  <c:v>여성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E6FD9E7F-FDEA-45DB-926A-0709E55680D5}" type="VALUE">
                      <a:rPr lang="en-US" altLang="ko-KR"/>
                      <a:pPr/>
                      <a:t>[값]</a:t>
                    </a:fld>
                    <a:r>
                      <a:rPr lang="ko-KR" altLang="en-US"/>
                      <a:t>만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509-437B-88BD-1AE07262428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/>
                      <a:t>1</a:t>
                    </a:r>
                    <a:r>
                      <a:rPr lang="ko-KR" altLang="en-US"/>
                      <a:t>시간 </a:t>
                    </a:r>
                    <a:r>
                      <a:rPr lang="en-US" altLang="ko-KR"/>
                      <a:t>19</a:t>
                    </a:r>
                    <a:r>
                      <a:rPr lang="ko-KR" altLang="en-US"/>
                      <a:t>분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A509-437B-88BD-1AE07262428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ko-KR"/>
                      <a:t>11</a:t>
                    </a:r>
                    <a:r>
                      <a:rPr lang="ko-KR" altLang="en-US"/>
                      <a:t>일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A509-437B-88BD-1AE0726242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3"/>
                <c:pt idx="0">
                  <c:v>사용자</c:v>
                </c:pt>
                <c:pt idx="1">
                  <c:v>1인당 사용시간</c:v>
                </c:pt>
                <c:pt idx="2">
                  <c:v>1인당 사용일수</c:v>
                </c:pt>
              </c:strCache>
            </c:strRef>
          </c:cat>
          <c:val>
            <c:numRef>
              <c:f>Sheet3!$C$5:$C$7</c:f>
              <c:numCache>
                <c:formatCode>General</c:formatCode>
                <c:ptCount val="3"/>
                <c:pt idx="0">
                  <c:v>785</c:v>
                </c:pt>
                <c:pt idx="1">
                  <c:v>79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509-437B-88BD-1AE0726242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1675903"/>
        <c:axId val="1941677567"/>
      </c:barChart>
      <c:catAx>
        <c:axId val="1941675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1677567"/>
        <c:crosses val="autoZero"/>
        <c:auto val="1"/>
        <c:lblAlgn val="ctr"/>
        <c:lblOffset val="100"/>
        <c:noMultiLvlLbl val="0"/>
      </c:catAx>
      <c:valAx>
        <c:axId val="194167756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41675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/>
              <a:t>주요 패션의류 앱 월간 사용자 현황</a:t>
            </a:r>
            <a:endParaRPr lang="en-US" altLang="ko-KR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주요패션브랜드!$B$5</c:f>
              <c:strCache>
                <c:ptCount val="1"/>
                <c:pt idx="0">
                  <c:v>2021년 1월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주요패션브랜드!$A$6:$A$10</c:f>
              <c:strCache>
                <c:ptCount val="5"/>
                <c:pt idx="0">
                  <c:v>지그재그</c:v>
                </c:pt>
                <c:pt idx="1">
                  <c:v>에이블리</c:v>
                </c:pt>
                <c:pt idx="2">
                  <c:v>무신사</c:v>
                </c:pt>
                <c:pt idx="3">
                  <c:v>브랜디</c:v>
                </c:pt>
                <c:pt idx="4">
                  <c:v>퀸잇</c:v>
                </c:pt>
              </c:strCache>
            </c:strRef>
          </c:cat>
          <c:val>
            <c:numRef>
              <c:f>주요패션브랜드!$B$6:$B$10</c:f>
              <c:numCache>
                <c:formatCode>_(* #,##0_);_(* \(#,##0\);_(* "-"_);_(@_)</c:formatCode>
                <c:ptCount val="5"/>
                <c:pt idx="0">
                  <c:v>2400000</c:v>
                </c:pt>
                <c:pt idx="1">
                  <c:v>2500000</c:v>
                </c:pt>
                <c:pt idx="2">
                  <c:v>2100000</c:v>
                </c:pt>
                <c:pt idx="3">
                  <c:v>1400000</c:v>
                </c:pt>
                <c:pt idx="4">
                  <c:v>200000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55-432C-BEB1-7A8BA67192D8}"/>
            </c:ext>
          </c:extLst>
        </c:ser>
        <c:ser>
          <c:idx val="1"/>
          <c:order val="1"/>
          <c:tx>
            <c:strRef>
              <c:f>주요패션브랜드!$C$5</c:f>
              <c:strCache>
                <c:ptCount val="1"/>
                <c:pt idx="0">
                  <c:v>2021년 12월</c:v>
                </c:pt>
              </c:strCache>
            </c:strRef>
          </c:tx>
          <c:spPr>
            <a:solidFill>
              <a:srgbClr val="FF9999">
                <a:alpha val="90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/>
                      <a:t>+52%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B855-432C-BEB1-7A8BA67192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/>
                      <a:t>+37%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B855-432C-BEB1-7A8BA67192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ko-KR"/>
                      <a:t>+57%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B855-432C-BEB1-7A8BA67192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ko-KR"/>
                      <a:t>+93%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B855-432C-BEB1-7A8BA67192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ko-KR"/>
                      <a:t>+738%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B855-432C-BEB1-7A8BA67192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주요패션브랜드!$A$6:$A$10</c:f>
              <c:strCache>
                <c:ptCount val="5"/>
                <c:pt idx="0">
                  <c:v>지그재그</c:v>
                </c:pt>
                <c:pt idx="1">
                  <c:v>에이블리</c:v>
                </c:pt>
                <c:pt idx="2">
                  <c:v>무신사</c:v>
                </c:pt>
                <c:pt idx="3">
                  <c:v>브랜디</c:v>
                </c:pt>
                <c:pt idx="4">
                  <c:v>퀸잇</c:v>
                </c:pt>
              </c:strCache>
            </c:strRef>
          </c:cat>
          <c:val>
            <c:numRef>
              <c:f>주요패션브랜드!$C$6:$C$10</c:f>
              <c:numCache>
                <c:formatCode>_(* #,##0_);_(* \(#,##0\);_(* "-"_);_(@_)</c:formatCode>
                <c:ptCount val="5"/>
                <c:pt idx="0">
                  <c:v>3600000</c:v>
                </c:pt>
                <c:pt idx="1">
                  <c:v>3400000</c:v>
                </c:pt>
                <c:pt idx="2">
                  <c:v>3300000</c:v>
                </c:pt>
                <c:pt idx="3">
                  <c:v>2600000</c:v>
                </c:pt>
                <c:pt idx="4">
                  <c:v>1400000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855-432C-BEB1-7A8BA67192D8}"/>
            </c:ext>
          </c:extLst>
        </c:ser>
        <c:ser>
          <c:idx val="2"/>
          <c:order val="2"/>
          <c:tx>
            <c:strRef>
              <c:f>주요패션브랜드!$D$5</c:f>
              <c:strCache>
                <c:ptCount val="1"/>
                <c:pt idx="0">
                  <c:v>증가율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주요패션브랜드!$D$6:$D$10</c:f>
              <c:numCache>
                <c:formatCode>0%</c:formatCode>
                <c:ptCount val="5"/>
                <c:pt idx="0">
                  <c:v>0.52</c:v>
                </c:pt>
                <c:pt idx="1">
                  <c:v>0.37</c:v>
                </c:pt>
                <c:pt idx="2">
                  <c:v>0.56999999999999995</c:v>
                </c:pt>
                <c:pt idx="3">
                  <c:v>0.93</c:v>
                </c:pt>
                <c:pt idx="4">
                  <c:v>7.38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855-432C-BEB1-7A8BA67192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1388239"/>
        <c:axId val="1681388655"/>
      </c:barChart>
      <c:catAx>
        <c:axId val="1681388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1388655"/>
        <c:crosses val="autoZero"/>
        <c:auto val="1"/>
        <c:lblAlgn val="ctr"/>
        <c:lblOffset val="100"/>
        <c:noMultiLvlLbl val="0"/>
      </c:catAx>
      <c:valAx>
        <c:axId val="1681388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1388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7D97F-EC4A-4602-AD5A-D0DFDFE26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5D65CE-E623-4D0A-AE49-B628A7431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47E68-E6CD-4CE1-BC79-E2012776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A5C3-6625-4D77-B120-4B4CF44E07D6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D9D383-FB0D-48D8-9101-E871B303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C9B9B-F563-4A7D-8DD0-FC5DC8CB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4465-71EA-4049-8D6F-979B51CAD5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8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C1B56-FA9B-4FE2-9D8D-215EA980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F835AB-4ABF-407E-BD67-B31E79783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86A9D6-25A9-4B44-A4C9-351CC997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A5C3-6625-4D77-B120-4B4CF44E07D6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A38F4-4FD4-44D7-8630-E37D24EE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9617B-23CF-4050-B75B-5A534433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4465-71EA-4049-8D6F-979B51CAD5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13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09A7FB-B69F-4B35-9A6F-B2DFC413B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FB8D0-1FF3-4A6B-B34F-021D9A6FA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B976C-BCA0-45EC-9BD6-6E95DA93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A5C3-6625-4D77-B120-4B4CF44E07D6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0A265-A035-48DE-B651-4B087CEE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D523-CE30-4C8C-BF08-1EE7838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4465-71EA-4049-8D6F-979B51CAD5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43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43BD5-E9EF-43AA-830A-781AA8CD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99A0B0-C2FD-480A-BB85-E11BACB31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DE42D-83A5-4155-ACE3-B3C7DF71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A5C3-6625-4D77-B120-4B4CF44E07D6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AB324-1C0B-457F-8BE9-BAD00DEE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F0F503-7B0D-414F-9FFB-3245D6BE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4465-71EA-4049-8D6F-979B51CAD5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1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F750B-8425-4700-BA8F-FFC0289D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ADF6D-51F0-4BD5-BB2F-89EF10D78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B55C5-C855-47B5-ACB7-20D4ADC7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A5C3-6625-4D77-B120-4B4CF44E07D6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BD9BD-096B-4A77-ABC9-EBAFEDD9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1E915-8BED-4B39-AFF9-FD34B04D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4465-71EA-4049-8D6F-979B51CAD5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9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4AB04-2E0C-4089-B690-5BF37FD5B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C53502-AB1E-4FC0-8BFA-B61206A6B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6A4E2E-97ED-4DD8-BC39-C3FA4950B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39CB41-6C01-41BB-9408-594C74CF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A5C3-6625-4D77-B120-4B4CF44E07D6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EE746-4BD0-4F03-88E4-4BBFCE25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AA17C9-BA9C-48C8-8FC6-C4ABC1BA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4465-71EA-4049-8D6F-979B51CAD5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00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38C9E-B17E-49D9-B797-5E816EBBE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73F163-8E4A-4A10-B53F-7B78BA0C5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19FD2B-ECE7-486D-BF51-D17D770A9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66CDB7-9F87-47D9-9989-42866C176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C7E5BB-8729-42B5-91CA-2B2855F40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572A82-65FB-44A6-8A52-02A45093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A5C3-6625-4D77-B120-4B4CF44E07D6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9BF082-058A-4AF0-9FB2-A0EC63BA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595E92-CEA8-49C5-B388-13165A1F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4465-71EA-4049-8D6F-979B51CAD5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14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0CDFB-1E8B-46BC-86A5-C5AA9CDE4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CCD1BE-AE26-43D6-B75D-33FB3161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A5C3-6625-4D77-B120-4B4CF44E07D6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0A0DD7-6C71-4BAD-8965-F49DBA6A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6DD365-D023-4D87-A5C7-0856337E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4465-71EA-4049-8D6F-979B51CAD5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7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125287-532B-4C0A-8EE8-F0C066AB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A5C3-6625-4D77-B120-4B4CF44E07D6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5675C6-02CB-4582-9F20-D039F025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8CE112-8A57-4CE8-982F-55F10DBC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4465-71EA-4049-8D6F-979B51CAD5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97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C1E8E-9BFD-415A-A056-339B2852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866CE-4C10-4C16-A433-110051FEF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C5B6C7-2C5B-43FB-886C-1F4A839C3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E8CD14-E3EE-485D-B4B5-A17B4B8E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A5C3-6625-4D77-B120-4B4CF44E07D6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4D818D-9E39-422E-81EE-FFB0F390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69693C-2909-45F9-912C-83DB793B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4465-71EA-4049-8D6F-979B51CAD5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15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9416E-27D4-49BB-BDCB-DF9FE1DE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8117EC-21E1-4EAD-B9FB-838F9A7FF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B09A49-6813-4F2F-AE63-258D8372D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4DA79C-9650-49CB-BA8E-B78D5EBE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A5C3-6625-4D77-B120-4B4CF44E07D6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C716C1-B945-4759-BC81-D1A1F2B5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F6EAEF-8598-4309-B1D1-86A52CA8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4465-71EA-4049-8D6F-979B51CAD5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48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3F3313-30F9-4BFF-89CB-4803D4B0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38FF33-8C4B-45A6-A2EF-4BD1F4995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0A45CE-63BC-4C76-88B7-349908B70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3A5C3-6625-4D77-B120-4B4CF44E07D6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73BF31-5791-4AE2-B2CA-4EC3221FC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DB115-37B3-455C-BBF3-91FFB53CD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4465-71EA-4049-8D6F-979B51CAD5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71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71C83-F06F-4D07-8A24-9F623D51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674" y="292936"/>
            <a:ext cx="10515600" cy="717717"/>
          </a:xfrm>
        </p:spPr>
        <p:txBody>
          <a:bodyPr/>
          <a:lstStyle/>
          <a:p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고객사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패션브랜드의 현황과 문제점 파악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C73FB6C5-C5C9-4E5E-89E3-9E183112C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7955" y="1325151"/>
            <a:ext cx="5558336" cy="52672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다양한 패션브랜드 보유</a:t>
            </a:r>
            <a:endParaRPr lang="en-US" altLang="ko-KR" sz="2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신규 </a:t>
            </a:r>
            <a:r>
              <a:rPr lang="ko-KR" altLang="en-US" sz="20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주얼리</a:t>
            </a:r>
            <a:r>
              <a:rPr lang="ko-KR" altLang="en-US" sz="20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브랜드 온라인 </a:t>
            </a:r>
            <a:r>
              <a:rPr lang="ko-KR" altLang="en-US" sz="20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커머스</a:t>
            </a:r>
            <a:r>
              <a:rPr lang="ko-KR" altLang="en-US" sz="20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런칭 성공</a:t>
            </a:r>
            <a:endParaRPr lang="en-US" altLang="ko-KR" sz="2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온라인유통의 중요성</a:t>
            </a:r>
            <a:endParaRPr lang="en-US" altLang="ko-KR" sz="18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새로운 사업으로의 변화</a:t>
            </a:r>
            <a:endParaRPr lang="en-US" altLang="ko-KR" sz="18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기존 패션브랜드 온라인 </a:t>
            </a:r>
            <a:r>
              <a:rPr lang="ko-KR" altLang="en-US" sz="20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커머스</a:t>
            </a:r>
            <a:r>
              <a:rPr lang="ko-KR" altLang="en-US" sz="20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재편 검토</a:t>
            </a:r>
            <a:endParaRPr lang="en-US" altLang="ko-KR" sz="2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오프라인 유통의 한계 인식</a:t>
            </a:r>
            <a:endParaRPr lang="en-US" altLang="ko-KR" sz="18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패션 브랜드의 </a:t>
            </a:r>
            <a:r>
              <a:rPr lang="ko-KR" altLang="en-US" sz="18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온라인커머스</a:t>
            </a:r>
            <a:r>
              <a:rPr lang="ko-KR" altLang="en-US" sz="1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재편 효용성 검토</a:t>
            </a:r>
            <a:endParaRPr lang="en-US" altLang="ko-KR" sz="18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추진방향 및 기존 사업 개선방향 </a:t>
            </a:r>
            <a:endParaRPr lang="en-US" altLang="ko-KR" sz="18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오프라인 </a:t>
            </a:r>
            <a:r>
              <a:rPr lang="ko-KR" altLang="en-US" sz="14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프렌차이즈</a:t>
            </a:r>
            <a:r>
              <a:rPr lang="ko-KR" altLang="en-US" sz="14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점주들의 저항 해소</a:t>
            </a:r>
            <a:endParaRPr lang="en-US" altLang="ko-KR" sz="14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온라인 </a:t>
            </a:r>
            <a:r>
              <a:rPr lang="ko-KR" altLang="en-US" sz="18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커머스</a:t>
            </a:r>
            <a:r>
              <a:rPr lang="ko-KR" altLang="en-US" sz="1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재편에 따른 기대효과</a:t>
            </a:r>
            <a:endParaRPr lang="en-US" altLang="ko-KR" sz="18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865BD2D7-9BD0-4863-A4F1-D762E51FD2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7771538"/>
              </p:ext>
            </p:extLst>
          </p:nvPr>
        </p:nvGraphicFramePr>
        <p:xfrm>
          <a:off x="975560" y="14181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5D374FBF-42F5-4FC2-9E25-3E890EFC6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60" y="4161336"/>
            <a:ext cx="2428875" cy="219681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E2E4226-AE00-4E09-97BD-DE6841A355A1}"/>
              </a:ext>
            </a:extLst>
          </p:cNvPr>
          <p:cNvCxnSpPr/>
          <p:nvPr/>
        </p:nvCxnSpPr>
        <p:spPr>
          <a:xfrm>
            <a:off x="637674" y="1010653"/>
            <a:ext cx="106720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 descr="자기이(가) 표시된 사진&#10;&#10;자동 생성된 설명">
            <a:extLst>
              <a:ext uri="{FF2B5EF4-FFF2-40B4-BE49-F238E27FC236}">
                <a16:creationId xmlns:a16="http://schemas.microsoft.com/office/drawing/2014/main" id="{6BE29637-51E3-465B-B36A-237953F8A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435" y="4161336"/>
            <a:ext cx="2143125" cy="219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7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71C83-F06F-4D07-8A24-9F623D51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674" y="409303"/>
            <a:ext cx="10672010" cy="601350"/>
          </a:xfrm>
        </p:spPr>
        <p:txBody>
          <a:bodyPr>
            <a:normAutofit fontScale="90000"/>
          </a:bodyPr>
          <a:lstStyle/>
          <a:p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패션플랫폼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진출의 가능성 검토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E05A19-1878-4D6A-8152-F799826CB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6874" y="1239254"/>
            <a:ext cx="5686926" cy="53531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50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대의 급속한 </a:t>
            </a:r>
            <a:r>
              <a:rPr lang="ko-KR" altLang="en-US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언택트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소비 증가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W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컨셉은 중년층 가입자 수가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31%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증가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50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대 가입자 수는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97%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가 급증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더한섬닷컴은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40-50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대 고객 매출이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53.4%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가 상승</a:t>
            </a:r>
            <a:r>
              <a:rPr lang="en-US" altLang="ko-KR" sz="1800" dirty="0"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오픈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5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년만에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매출 규모가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30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배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패션 카테고리 사용자의 꾸준한 증가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과학기술정보통신부의 인터넷 이용 실태조사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50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대는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44%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에서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60%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증가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패션의류 앱의 성장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0AF73B25-64F6-4C69-BF7E-1A7464710B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247456"/>
              </p:ext>
            </p:extLst>
          </p:nvPr>
        </p:nvGraphicFramePr>
        <p:xfrm>
          <a:off x="511342" y="1239254"/>
          <a:ext cx="4638174" cy="2189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7B30F56D-D08B-46E5-A311-03EA82A4A8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919710"/>
              </p:ext>
            </p:extLst>
          </p:nvPr>
        </p:nvGraphicFramePr>
        <p:xfrm>
          <a:off x="583094" y="360439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C4FFBCA-1702-49D4-B314-B3E25EDFB4BF}"/>
              </a:ext>
            </a:extLst>
          </p:cNvPr>
          <p:cNvCxnSpPr/>
          <p:nvPr/>
        </p:nvCxnSpPr>
        <p:spPr>
          <a:xfrm>
            <a:off x="637674" y="1010653"/>
            <a:ext cx="106720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48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71C83-F06F-4D07-8A24-9F623D51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674" y="328530"/>
            <a:ext cx="6870031" cy="682117"/>
          </a:xfrm>
        </p:spPr>
        <p:txBody>
          <a:bodyPr vert="horz" lIns="91440" tIns="45720" rIns="91440" bIns="45720" rtlCol="0" anchor="ctr">
            <a:noAutofit/>
          </a:bodyPr>
          <a:lstStyle/>
          <a:p>
            <a:pPr latinLnBrk="0"/>
            <a:r>
              <a:rPr lang="ko-KR" altLang="en-US" kern="1200" dirty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패션플랫폼의 효용성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CD05FC-57B2-4C55-9F10-CDBF423C8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6872" y="1184367"/>
            <a:ext cx="6334743" cy="517289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50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대 패션 플랫폼인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‘</a:t>
            </a:r>
            <a:r>
              <a:rPr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퀸잇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’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의 성장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50-60</a:t>
            </a: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대 </a:t>
            </a:r>
            <a:r>
              <a:rPr lang="ko-KR" altLang="en-US" sz="1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패션앱</a:t>
            </a: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‘</a:t>
            </a:r>
            <a:r>
              <a:rPr lang="ko-KR" altLang="en-US" sz="1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퀸잇</a:t>
            </a: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‘ 사용자 </a:t>
            </a:r>
            <a:r>
              <a:rPr lang="en-US" altLang="ko-KR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738% </a:t>
            </a: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증가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향후 </a:t>
            </a:r>
            <a:r>
              <a:rPr lang="ko-KR" altLang="en-US" sz="1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다운에이징</a:t>
            </a:r>
            <a:endParaRPr lang="en-US" altLang="ko-KR" sz="1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고객사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‘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패션플랫폼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’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진출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서비스 고도화 전략</a:t>
            </a:r>
            <a:endParaRPr lang="en-US" altLang="ko-KR" sz="1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오프라인 </a:t>
            </a:r>
            <a:r>
              <a:rPr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프렌차이즈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점포 문제 해결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프랜차이즈 오프라인 점포들의 온라인 커머스 전환 유도</a:t>
            </a:r>
            <a:endParaRPr lang="en-US" altLang="ko-KR" sz="1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적정 점포 수 유지를 위한 점포 폐점 유도</a:t>
            </a:r>
            <a:endParaRPr lang="en-US" altLang="ko-KR" sz="1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악성 적자 점포 인센티브 방안 마련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협력방안 마련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; 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채용방안 제시 등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 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F95DD2A-3443-44EC-989E-215728F49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4" y="3636490"/>
            <a:ext cx="2430379" cy="2270650"/>
          </a:xfrm>
          <a:prstGeom prst="rect">
            <a:avLst/>
          </a:prstGeom>
        </p:spPr>
      </p:pic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FF3A7091-CA0F-4E3C-BB82-B0F397A56C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7010630"/>
              </p:ext>
            </p:extLst>
          </p:nvPr>
        </p:nvGraphicFramePr>
        <p:xfrm>
          <a:off x="639344" y="1365834"/>
          <a:ext cx="4570329" cy="2270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1320D2D-B706-4D06-9E86-527F4BB7D645}"/>
              </a:ext>
            </a:extLst>
          </p:cNvPr>
          <p:cNvCxnSpPr/>
          <p:nvPr/>
        </p:nvCxnSpPr>
        <p:spPr>
          <a:xfrm>
            <a:off x="637674" y="1010653"/>
            <a:ext cx="106720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04F83E8-251F-4445-B78E-A8EBCE7E9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053" y="3660547"/>
            <a:ext cx="2141620" cy="227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3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71C83-F06F-4D07-8A24-9F623D51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674" y="353094"/>
            <a:ext cx="10515600" cy="657559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Consulting </a:t>
            </a:r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</a:rPr>
              <a:t>– </a:t>
            </a:r>
            <a:r>
              <a:rPr lang="ko-KR" altLang="en-US" sz="3600" b="1" dirty="0">
                <a:solidFill>
                  <a:schemeClr val="accent5">
                    <a:lumMod val="50000"/>
                  </a:schemeClr>
                </a:solidFill>
              </a:rPr>
              <a:t>성공사례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35AE8FF1-9BF2-4187-9F60-2B71C6DFB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0276" y="1357512"/>
            <a:ext cx="4458878" cy="503457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anose="020B0604020202020204" pitchFamily="34" charset="0"/>
              </a:rPr>
              <a:t>고객중심 운영</a:t>
            </a:r>
            <a:endParaRPr lang="en-US" altLang="ko-KR" sz="18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anose="020B0604020202020204" pitchFamily="34" charset="0"/>
              </a:rPr>
              <a:t>클라우드 서비스 제공</a:t>
            </a:r>
            <a:endParaRPr lang="en-US" altLang="ko-KR" sz="18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  <a:cs typeface="Arial" panose="020B0604020202020204" pitchFamily="34" charset="0"/>
              </a:rPr>
              <a:t>보이스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  <a:cs typeface="Arial" panose="020B0604020202020204" pitchFamily="34" charset="0"/>
              </a:rPr>
              <a:t>레코그니션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  <a:cs typeface="Arial" panose="020B0604020202020204" pitchFamily="34" charset="0"/>
              </a:rPr>
              <a:t>인사이트</a:t>
            </a:r>
            <a:endParaRPr lang="en-US" altLang="ko-KR" sz="1800" dirty="0">
              <a:solidFill>
                <a:srgbClr val="000000"/>
              </a:solidFill>
              <a:effectLst/>
              <a:latin typeface="HY중고딕" panose="02030600000101010101" pitchFamily="18" charset="-127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 lvl="1">
              <a:lnSpc>
                <a:spcPct val="160000"/>
              </a:lnSpc>
            </a:pPr>
            <a:r>
              <a:rPr lang="en-US" altLang="ko-KR" sz="140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  <a:cs typeface="Arial" panose="020B0604020202020204" pitchFamily="34" charset="0"/>
              </a:rPr>
              <a:t>SNS </a:t>
            </a:r>
            <a:r>
              <a:rPr lang="ko-KR" altLang="en-US" sz="140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  <a:cs typeface="Arial" panose="020B0604020202020204" pitchFamily="34" charset="0"/>
              </a:rPr>
              <a:t>데이터 분석해 이전 제품들은 소비자들에게 어떻게 받아들여졌고</a:t>
            </a:r>
            <a:r>
              <a:rPr lang="en-US" altLang="ko-KR" sz="140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  <a:cs typeface="Arial" panose="020B0604020202020204" pitchFamily="34" charset="0"/>
              </a:rPr>
              <a:t>어떤 아이템들이 유행할지 예측</a:t>
            </a:r>
            <a:endParaRPr lang="en-US" altLang="ko-KR" sz="1800" dirty="0">
              <a:effectLst/>
              <a:latin typeface="HY중고딕" panose="02030600000101010101" pitchFamily="18" charset="-127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ko-KR" altLang="ko-KR" sz="1800" dirty="0" err="1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  <a:cs typeface="Arial" panose="020B0604020202020204" pitchFamily="34" charset="0"/>
              </a:rPr>
              <a:t>퍼스낼리티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  <a:cs typeface="Arial" panose="020B0604020202020204" pitchFamily="34" charset="0"/>
              </a:rPr>
              <a:t>인사이트</a:t>
            </a:r>
            <a:endParaRPr lang="en-US" altLang="ko-KR" sz="1800" dirty="0">
              <a:solidFill>
                <a:srgbClr val="000000"/>
              </a:solidFill>
              <a:effectLst/>
              <a:latin typeface="HY중고딕" panose="02030600000101010101" pitchFamily="18" charset="-127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 lvl="1">
              <a:lnSpc>
                <a:spcPct val="160000"/>
              </a:lnSpc>
            </a:pPr>
            <a:r>
              <a:rPr lang="ko-KR" altLang="en-US" sz="140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  <a:cs typeface="Arial" panose="020B0604020202020204" pitchFamily="34" charset="0"/>
              </a:rPr>
              <a:t>다양한 사용자들의 성향을 파악하는 분석을 통해 현 고객사의 패션 브랜드가 어떤 돌파구를 마련해야할지 그리고 어떤 분야에 런칭에 대한 전략적인  분석</a:t>
            </a:r>
            <a:endParaRPr lang="en-US" altLang="ko-KR" sz="1800" dirty="0">
              <a:latin typeface="HY중고딕" panose="02030600000101010101" pitchFamily="18" charset="-127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endParaRPr lang="en-US" altLang="ko-KR" sz="18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7E93C2D-E309-4808-9447-CB8DED726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4" y="4675051"/>
            <a:ext cx="2569078" cy="164734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DE5C337-B85D-48FD-8195-10952D95E57B}"/>
              </a:ext>
            </a:extLst>
          </p:cNvPr>
          <p:cNvCxnSpPr/>
          <p:nvPr/>
        </p:nvCxnSpPr>
        <p:spPr>
          <a:xfrm>
            <a:off x="637674" y="1010653"/>
            <a:ext cx="106720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3A00978-821B-4725-889A-9BE159040F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187" y="4732378"/>
            <a:ext cx="2766927" cy="159001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1414CE1-3D87-61E5-9FA5-2DCC9A987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368160"/>
              </p:ext>
            </p:extLst>
          </p:nvPr>
        </p:nvGraphicFramePr>
        <p:xfrm>
          <a:off x="637674" y="1238776"/>
          <a:ext cx="6579285" cy="3265477"/>
        </p:xfrm>
        <a:graphic>
          <a:graphicData uri="http://schemas.openxmlformats.org/drawingml/2006/table">
            <a:tbl>
              <a:tblPr/>
              <a:tblGrid>
                <a:gridCol w="760376">
                  <a:extLst>
                    <a:ext uri="{9D8B030D-6E8A-4147-A177-3AD203B41FA5}">
                      <a16:colId xmlns:a16="http://schemas.microsoft.com/office/drawing/2014/main" val="4077776167"/>
                    </a:ext>
                  </a:extLst>
                </a:gridCol>
                <a:gridCol w="1110882">
                  <a:extLst>
                    <a:ext uri="{9D8B030D-6E8A-4147-A177-3AD203B41FA5}">
                      <a16:colId xmlns:a16="http://schemas.microsoft.com/office/drawing/2014/main" val="2687179638"/>
                    </a:ext>
                  </a:extLst>
                </a:gridCol>
                <a:gridCol w="513878">
                  <a:extLst>
                    <a:ext uri="{9D8B030D-6E8A-4147-A177-3AD203B41FA5}">
                      <a16:colId xmlns:a16="http://schemas.microsoft.com/office/drawing/2014/main" val="1887665848"/>
                    </a:ext>
                  </a:extLst>
                </a:gridCol>
                <a:gridCol w="1065540">
                  <a:extLst>
                    <a:ext uri="{9D8B030D-6E8A-4147-A177-3AD203B41FA5}">
                      <a16:colId xmlns:a16="http://schemas.microsoft.com/office/drawing/2014/main" val="2811742578"/>
                    </a:ext>
                  </a:extLst>
                </a:gridCol>
                <a:gridCol w="513878">
                  <a:extLst>
                    <a:ext uri="{9D8B030D-6E8A-4147-A177-3AD203B41FA5}">
                      <a16:colId xmlns:a16="http://schemas.microsoft.com/office/drawing/2014/main" val="2809312696"/>
                    </a:ext>
                  </a:extLst>
                </a:gridCol>
                <a:gridCol w="1299808">
                  <a:extLst>
                    <a:ext uri="{9D8B030D-6E8A-4147-A177-3AD203B41FA5}">
                      <a16:colId xmlns:a16="http://schemas.microsoft.com/office/drawing/2014/main" val="787649073"/>
                    </a:ext>
                  </a:extLst>
                </a:gridCol>
                <a:gridCol w="559220">
                  <a:extLst>
                    <a:ext uri="{9D8B030D-6E8A-4147-A177-3AD203B41FA5}">
                      <a16:colId xmlns:a16="http://schemas.microsoft.com/office/drawing/2014/main" val="2935613619"/>
                    </a:ext>
                  </a:extLst>
                </a:gridCol>
                <a:gridCol w="755703">
                  <a:extLst>
                    <a:ext uri="{9D8B030D-6E8A-4147-A177-3AD203B41FA5}">
                      <a16:colId xmlns:a16="http://schemas.microsoft.com/office/drawing/2014/main" val="4256651234"/>
                    </a:ext>
                  </a:extLst>
                </a:gridCol>
              </a:tblGrid>
              <a:tr h="278622"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기존 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IT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환경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Advice(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컨설팅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Move(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이전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Manage(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운영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퍼블릭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클라우드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환경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096493"/>
                  </a:ext>
                </a:extLst>
              </a:tr>
              <a:tr h="417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Cloud Architecture Design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Cloud Migration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Multicloud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Management Services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2649"/>
                  </a:ext>
                </a:extLst>
              </a:tr>
              <a:tr h="5572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Workplace Management &amp; Support Services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918412"/>
                  </a:ext>
                </a:extLst>
              </a:tr>
              <a:tr h="1576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신속한 글로벌 사업 확장과 디지털 혁신을 지원하는 퍼블릭 클라우드 기반의 글로벌 인프라 환경 디자인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기존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IT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인프라 자원을 국내외 클라우드 센터로 성공적으로 분산하여 이전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글로벌 기업 목표 및 서비스 품질 향상을 위해 단일화된 체계를 통해 통합 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44481"/>
                  </a:ext>
                </a:extLst>
              </a:tr>
              <a:tr h="1576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82611"/>
                  </a:ext>
                </a:extLst>
              </a:tr>
              <a:tr h="1576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312830"/>
                  </a:ext>
                </a:extLst>
              </a:tr>
              <a:tr h="1576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392743"/>
                  </a:ext>
                </a:extLst>
              </a:tr>
              <a:tr h="1576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09054"/>
                  </a:ext>
                </a:extLst>
              </a:tr>
              <a:tr h="1576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79849"/>
                  </a:ext>
                </a:extLst>
              </a:tr>
              <a:tr h="1576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915836"/>
                  </a:ext>
                </a:extLst>
              </a:tr>
              <a:tr h="1576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63002"/>
                  </a:ext>
                </a:extLst>
              </a:tr>
              <a:tr h="1576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39347"/>
                  </a:ext>
                </a:extLst>
              </a:tr>
              <a:tr h="1576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098919"/>
                  </a:ext>
                </a:extLst>
              </a:tr>
              <a:tr h="1576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283128"/>
                  </a:ext>
                </a:extLst>
              </a:tr>
              <a:tr h="1576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610709"/>
                  </a:ext>
                </a:extLst>
              </a:tr>
            </a:tbl>
          </a:graphicData>
        </a:graphic>
      </p:graphicFrame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1840927-45B7-FE4C-C73E-E89EAE18EC1D}"/>
              </a:ext>
            </a:extLst>
          </p:cNvPr>
          <p:cNvSpPr/>
          <p:nvPr/>
        </p:nvSpPr>
        <p:spPr>
          <a:xfrm>
            <a:off x="2561831" y="1866585"/>
            <a:ext cx="377851" cy="33250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1D92729-B3E5-272F-51CE-20A68FDB653D}"/>
              </a:ext>
            </a:extLst>
          </p:cNvPr>
          <p:cNvSpPr/>
          <p:nvPr/>
        </p:nvSpPr>
        <p:spPr>
          <a:xfrm>
            <a:off x="4164318" y="1866585"/>
            <a:ext cx="377851" cy="33250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C845154-EEF2-D31C-E2C4-78E54EF7D32D}"/>
              </a:ext>
            </a:extLst>
          </p:cNvPr>
          <p:cNvSpPr/>
          <p:nvPr/>
        </p:nvSpPr>
        <p:spPr>
          <a:xfrm>
            <a:off x="5993980" y="1866585"/>
            <a:ext cx="377851" cy="33250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36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71C83-F06F-4D07-8A24-9F623D51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674" y="461378"/>
            <a:ext cx="6936044" cy="549275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Consulting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의 기대효과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8E6E832-05D2-42F3-9BD6-FBC467889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360" y="1825624"/>
            <a:ext cx="11042326" cy="44184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언택트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 현장 소비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최신 퍼블릭 클라우드 구축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다양한 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AI 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시스템 소비자 니즈 파악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장기적인 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B2B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관계 구축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500" dirty="0">
                <a:latin typeface="HY중고딕" panose="02030600000101010101" pitchFamily="18" charset="-127"/>
                <a:ea typeface="HY중고딕" panose="02030600000101010101" pitchFamily="18" charset="-127"/>
              </a:rPr>
              <a:t>전문 컨설턴트  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프랜차이즈 </a:t>
            </a:r>
            <a:r>
              <a:rPr lang="ko-KR" altLang="en-US" sz="20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가맹점주들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인건비 절감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DT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작업으로 인건 </a:t>
            </a:r>
            <a:r>
              <a:rPr lang="ko-KR" altLang="en-US" sz="16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노동비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절감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반복작업을 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AI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함으로 시스템화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1C5D7DA-1677-4428-A3C8-54D54729B4B2}"/>
              </a:ext>
            </a:extLst>
          </p:cNvPr>
          <p:cNvCxnSpPr/>
          <p:nvPr/>
        </p:nvCxnSpPr>
        <p:spPr>
          <a:xfrm>
            <a:off x="637674" y="1010653"/>
            <a:ext cx="106720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48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3005</TotalTime>
  <Words>373</Words>
  <Application>Microsoft Office PowerPoint</Application>
  <PresentationFormat>와이드스크린</PresentationFormat>
  <Paragraphs>72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HY견고딕</vt:lpstr>
      <vt:lpstr>HY중고딕</vt:lpstr>
      <vt:lpstr>맑은 고딕</vt:lpstr>
      <vt:lpstr>한컴 말랑말랑 Bold</vt:lpstr>
      <vt:lpstr>Arial</vt:lpstr>
      <vt:lpstr>Office 테마</vt:lpstr>
      <vt:lpstr>고객사 패션브랜드의 현황과 문제점 파악</vt:lpstr>
      <vt:lpstr>패션플랫폼 진출의 가능성 검토</vt:lpstr>
      <vt:lpstr>패션플랫폼의 효용성</vt:lpstr>
      <vt:lpstr>Consulting – 성공사례</vt:lpstr>
      <vt:lpstr>Consulting 의 기대효과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중공업 및 제조회사</dc:title>
  <dc:creator>유리</dc:creator>
  <cp:lastModifiedBy>Yu Li</cp:lastModifiedBy>
  <cp:revision>116</cp:revision>
  <dcterms:created xsi:type="dcterms:W3CDTF">2022-04-07T06:37:36Z</dcterms:created>
  <dcterms:modified xsi:type="dcterms:W3CDTF">2023-02-17T07:50:29Z</dcterms:modified>
</cp:coreProperties>
</file>