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5" userDrawn="1">
          <p15:clr>
            <a:srgbClr val="A4A3A4"/>
          </p15:clr>
        </p15:guide>
        <p15:guide id="2" orient="horz" pos="11520" userDrawn="1">
          <p15:clr>
            <a:srgbClr val="A4A3A4"/>
          </p15:clr>
        </p15:guide>
        <p15:guide id="3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18" y="42"/>
      </p:cViewPr>
      <p:guideLst>
        <p:guide orient="horz" pos="9615"/>
        <p:guide orient="horz" pos="11520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3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5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8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3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0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8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3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E0C6-9E7D-4EDA-89C7-757A4705108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F852-F46E-4094-976B-3827D919C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4.png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1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69942A82-DC9E-4C89-B78D-AFDDE487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"/>
            <a:ext cx="21599525" cy="323977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9963409" y="1123603"/>
            <a:ext cx="1197483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500" dirty="0" smtClean="0">
                <a:latin typeface="MV Boli" panose="02000500030200090000" pitchFamily="2" charset="0"/>
                <a:cs typeface="MV Boli" panose="02000500030200090000" pitchFamily="2" charset="0"/>
              </a:rPr>
              <a:t>Confusing Food 101</a:t>
            </a:r>
            <a:endParaRPr lang="zh-CN" altLang="en-US" sz="8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5770" y="2525360"/>
            <a:ext cx="7636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Yan Yu, Peking University</a:t>
            </a:r>
          </a:p>
          <a:p>
            <a:pPr algn="ctr"/>
            <a:r>
              <a:rPr lang="en-US" altLang="zh-CN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Yao Luo</a:t>
            </a:r>
            <a:r>
              <a:rPr lang="en-US" altLang="zh-CN" sz="4200" dirty="0">
                <a:latin typeface="Arial" panose="020B0604020202020204" pitchFamily="34" charset="0"/>
                <a:cs typeface="Arial" panose="020B0604020202020204" pitchFamily="34" charset="0"/>
              </a:rPr>
              <a:t>, Tsinghua </a:t>
            </a:r>
            <a:r>
              <a:rPr lang="en-US" altLang="zh-CN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  <a:p>
            <a:pPr algn="ctr"/>
            <a:r>
              <a:rPr lang="en-US" altLang="zh-CN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Shijie</a:t>
            </a:r>
            <a:r>
              <a:rPr lang="en-US" altLang="zh-CN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Rao</a:t>
            </a:r>
            <a:r>
              <a:rPr lang="en-US" altLang="zh-CN" sz="4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4200" dirty="0" err="1">
                <a:latin typeface="Arial" panose="020B0604020202020204" pitchFamily="34" charset="0"/>
                <a:cs typeface="Arial" panose="020B0604020202020204" pitchFamily="34" charset="0"/>
              </a:rPr>
              <a:t>Beihang</a:t>
            </a:r>
            <a:r>
              <a:rPr lang="en-US" altLang="zh-CN" sz="4200" dirty="0"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  <a:endParaRPr lang="en-US" altLang="zh-CN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0401" y="22367584"/>
            <a:ext cx="9473249" cy="922806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</a:t>
            </a:r>
            <a:r>
              <a:rPr lang="en-US" altLang="zh-CN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sz="4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Adversarial </a:t>
            </a:r>
            <a:r>
              <a:rPr lang="en-US" altLang="zh-CN" sz="4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endParaRPr lang="en-US" altLang="zh-CN" sz="4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adding the subtle perturbation, samples will pass through the decision boundary.</a:t>
            </a: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perturbation is obtained by solving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constrained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problem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3220" y="9509879"/>
            <a:ext cx="9473249" cy="1114166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indent="432000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method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performance of a verification code recognizer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three steps: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way of combination of verification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codes;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the verification code data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by adding a perturbation [3];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verification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 from the established data set.</a:t>
            </a: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endParaRPr lang="en-US" altLang="zh-CN" sz="3200" dirty="0" smtClean="0">
              <a:solidFill>
                <a:schemeClr val="tx1"/>
              </a:soli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endParaRPr lang="en-US" altLang="zh-CN" sz="3200" dirty="0">
              <a:solidFill>
                <a:schemeClr val="tx1"/>
              </a:solidFill>
            </a:endParaRPr>
          </a:p>
          <a:p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645744" y="10772317"/>
            <a:ext cx="10542269" cy="117656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indent="432000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verification codes reduce the accuracy of recognizers:</a:t>
            </a: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32000"/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0401" y="4936474"/>
            <a:ext cx="9473249" cy="409516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indent="432000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erification codes are widely used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 attackers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accessing a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website, and they are easily recognized by neural networks [1]. In this project, we generate groups of verification codes based on the Food 101 dataset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can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fight against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recognizers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681028" y="27451664"/>
            <a:ext cx="10542270" cy="41399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 Stark, C.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Hazirbags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Triebel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Cremers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CAPTCHA Recognition with Active Deep Learning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German Conference on Pattern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Workshop,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C. 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Szegedy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W. 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Zaremba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Bruna, D. 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Erhan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altLang="zh-C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Goodfellow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Fergus,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Intriguing properties of neural networks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arXiv:1312.6199, 2014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Y.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Dong, F. Liao, T. Pang, H. Su, J. Zhu, X. Hu, J. Li, 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lang="en-US" altLang="zh-CN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Adversarial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with Momentum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arXiv:1710.06081, 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679690" y="23038521"/>
            <a:ext cx="10542270" cy="39125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generate groups of verification codes based on the Food 101 dataset by adding a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well-designed 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 to the samples.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perturbation calculated based on ResNet-50 is also effective to Inception V3 and ResNet-50 with different weights.</a:t>
            </a:r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508145" y="9715349"/>
            <a:ext cx="421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Apple Pie (90.65%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521934" y="9715349"/>
            <a:ext cx="4722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Peking Duck (99.99%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11375" y="16553110"/>
            <a:ext cx="5849921" cy="2342670"/>
            <a:chOff x="2138782" y="16960646"/>
            <a:chExt cx="6390698" cy="2342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2513183" y="17237357"/>
                  <a:ext cx="1145918" cy="72267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183" y="17237357"/>
                  <a:ext cx="1145918" cy="72267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2513183" y="18251129"/>
                  <a:ext cx="1145918" cy="7226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183" y="18251129"/>
                  <a:ext cx="1145918" cy="72267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4005884" y="18251129"/>
                  <a:ext cx="1145918" cy="7226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884" y="18251129"/>
                  <a:ext cx="1145918" cy="72267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498586" y="18251129"/>
                  <a:ext cx="1145918" cy="7226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585" y="18251129"/>
                  <a:ext cx="1145918" cy="72267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6991287" y="18251129"/>
                  <a:ext cx="1145918" cy="7226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287" y="18251129"/>
                  <a:ext cx="1145918" cy="7226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4005884" y="17237357"/>
                  <a:ext cx="1145918" cy="722671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884" y="17237357"/>
                  <a:ext cx="1145918" cy="72267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498586" y="17237357"/>
                  <a:ext cx="1145918" cy="72267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585" y="17237357"/>
                  <a:ext cx="1145918" cy="7226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6991287" y="17240865"/>
                  <a:ext cx="1145918" cy="72267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287" y="17240865"/>
                  <a:ext cx="1145918" cy="7226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/>
            <p:cNvSpPr/>
            <p:nvPr/>
          </p:nvSpPr>
          <p:spPr>
            <a:xfrm>
              <a:off x="2256770" y="17064649"/>
              <a:ext cx="6120313" cy="21082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138782" y="16960646"/>
              <a:ext cx="6385783" cy="1069639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143697" y="18233931"/>
              <a:ext cx="6385783" cy="1069639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1858290" y="15365204"/>
            <a:ext cx="3772905" cy="6209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Confusing samples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329017" y="19387255"/>
            <a:ext cx="3031538" cy="561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samples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473722" y="16493572"/>
            <a:ext cx="2305109" cy="561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ResNet-50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483812" y="15518878"/>
            <a:ext cx="2305109" cy="561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350967" y="17479405"/>
            <a:ext cx="2584904" cy="597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箭头连接符 59"/>
          <p:cNvCxnSpPr>
            <a:stCxn id="57" idx="2"/>
            <a:endCxn id="56" idx="0"/>
          </p:cNvCxnSpPr>
          <p:nvPr/>
        </p:nvCxnSpPr>
        <p:spPr>
          <a:xfrm flipH="1">
            <a:off x="8626277" y="16080744"/>
            <a:ext cx="10090" cy="4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2"/>
          </p:cNvCxnSpPr>
          <p:nvPr/>
        </p:nvCxnSpPr>
        <p:spPr>
          <a:xfrm>
            <a:off x="8626277" y="17055438"/>
            <a:ext cx="10090" cy="4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3"/>
          </p:cNvCxnSpPr>
          <p:nvPr/>
        </p:nvCxnSpPr>
        <p:spPr>
          <a:xfrm flipH="1">
            <a:off x="6621795" y="17711114"/>
            <a:ext cx="71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821917" y="1771623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03989" y="21018605"/>
            <a:ext cx="94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theory of the proposed method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is briefly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discussed as follows.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761196" y="25328947"/>
            <a:ext cx="7184135" cy="2524399"/>
            <a:chOff x="1891866" y="29305146"/>
            <a:chExt cx="6755055" cy="1850796"/>
          </a:xfrm>
        </p:grpSpPr>
        <p:sp>
          <p:nvSpPr>
            <p:cNvPr id="2" name="任意多边形 1"/>
            <p:cNvSpPr/>
            <p:nvPr/>
          </p:nvSpPr>
          <p:spPr>
            <a:xfrm>
              <a:off x="2187128" y="29305146"/>
              <a:ext cx="6459793" cy="1595061"/>
            </a:xfrm>
            <a:custGeom>
              <a:avLst/>
              <a:gdLst>
                <a:gd name="connsiteX0" fmla="*/ 0 w 6459793"/>
                <a:gd name="connsiteY0" fmla="*/ 1563622 h 1595061"/>
                <a:gd name="connsiteX1" fmla="*/ 530942 w 6459793"/>
                <a:gd name="connsiteY1" fmla="*/ 177273 h 1595061"/>
                <a:gd name="connsiteX2" fmla="*/ 1209368 w 6459793"/>
                <a:gd name="connsiteY2" fmla="*/ 354254 h 1595061"/>
                <a:gd name="connsiteX3" fmla="*/ 1238864 w 6459793"/>
                <a:gd name="connsiteY3" fmla="*/ 1062177 h 1595061"/>
                <a:gd name="connsiteX4" fmla="*/ 1622322 w 6459793"/>
                <a:gd name="connsiteY4" fmla="*/ 1357144 h 1595061"/>
                <a:gd name="connsiteX5" fmla="*/ 1976284 w 6459793"/>
                <a:gd name="connsiteY5" fmla="*/ 885196 h 1595061"/>
                <a:gd name="connsiteX6" fmla="*/ 2566219 w 6459793"/>
                <a:gd name="connsiteY6" fmla="*/ 885196 h 1595061"/>
                <a:gd name="connsiteX7" fmla="*/ 2625213 w 6459793"/>
                <a:gd name="connsiteY7" fmla="*/ 1593118 h 1595061"/>
                <a:gd name="connsiteX8" fmla="*/ 3657600 w 6459793"/>
                <a:gd name="connsiteY8" fmla="*/ 796706 h 1595061"/>
                <a:gd name="connsiteX9" fmla="*/ 3982064 w 6459793"/>
                <a:gd name="connsiteY9" fmla="*/ 293 h 1595061"/>
                <a:gd name="connsiteX10" fmla="*/ 4748981 w 6459793"/>
                <a:gd name="connsiteY10" fmla="*/ 885196 h 1595061"/>
                <a:gd name="connsiteX11" fmla="*/ 4542503 w 6459793"/>
                <a:gd name="connsiteY11" fmla="*/ 1593118 h 1595061"/>
                <a:gd name="connsiteX12" fmla="*/ 6459793 w 6459793"/>
                <a:gd name="connsiteY12" fmla="*/ 1091673 h 159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59793" h="1595061">
                  <a:moveTo>
                    <a:pt x="0" y="1563622"/>
                  </a:moveTo>
                  <a:cubicBezTo>
                    <a:pt x="164690" y="971228"/>
                    <a:pt x="329381" y="378834"/>
                    <a:pt x="530942" y="177273"/>
                  </a:cubicBezTo>
                  <a:cubicBezTo>
                    <a:pt x="732503" y="-24288"/>
                    <a:pt x="1091381" y="206770"/>
                    <a:pt x="1209368" y="354254"/>
                  </a:cubicBezTo>
                  <a:cubicBezTo>
                    <a:pt x="1327355" y="501738"/>
                    <a:pt x="1170038" y="895029"/>
                    <a:pt x="1238864" y="1062177"/>
                  </a:cubicBezTo>
                  <a:cubicBezTo>
                    <a:pt x="1307690" y="1229325"/>
                    <a:pt x="1499419" y="1386641"/>
                    <a:pt x="1622322" y="1357144"/>
                  </a:cubicBezTo>
                  <a:cubicBezTo>
                    <a:pt x="1745225" y="1327647"/>
                    <a:pt x="1818968" y="963854"/>
                    <a:pt x="1976284" y="885196"/>
                  </a:cubicBezTo>
                  <a:cubicBezTo>
                    <a:pt x="2133600" y="806538"/>
                    <a:pt x="2458064" y="767209"/>
                    <a:pt x="2566219" y="885196"/>
                  </a:cubicBezTo>
                  <a:cubicBezTo>
                    <a:pt x="2674374" y="1003183"/>
                    <a:pt x="2443316" y="1607866"/>
                    <a:pt x="2625213" y="1593118"/>
                  </a:cubicBezTo>
                  <a:cubicBezTo>
                    <a:pt x="2807110" y="1578370"/>
                    <a:pt x="3431458" y="1062177"/>
                    <a:pt x="3657600" y="796706"/>
                  </a:cubicBezTo>
                  <a:cubicBezTo>
                    <a:pt x="3883742" y="531235"/>
                    <a:pt x="3800167" y="-14455"/>
                    <a:pt x="3982064" y="293"/>
                  </a:cubicBezTo>
                  <a:cubicBezTo>
                    <a:pt x="4163961" y="15041"/>
                    <a:pt x="4655575" y="619725"/>
                    <a:pt x="4748981" y="885196"/>
                  </a:cubicBezTo>
                  <a:cubicBezTo>
                    <a:pt x="4842387" y="1150667"/>
                    <a:pt x="4257368" y="1558705"/>
                    <a:pt x="4542503" y="1593118"/>
                  </a:cubicBezTo>
                  <a:cubicBezTo>
                    <a:pt x="4827638" y="1627531"/>
                    <a:pt x="6100916" y="1194912"/>
                    <a:pt x="6459793" y="1091673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flipH="1">
              <a:off x="4087061" y="29387463"/>
              <a:ext cx="228572" cy="228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flipH="1">
              <a:off x="5124692" y="30884163"/>
              <a:ext cx="228572" cy="228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2937283" y="30714864"/>
              <a:ext cx="228572" cy="228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6102037" y="29586538"/>
              <a:ext cx="228572" cy="22857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 flipH="1">
              <a:off x="8137205" y="30685217"/>
              <a:ext cx="228572" cy="228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flipH="1">
              <a:off x="1891866" y="30555492"/>
              <a:ext cx="228572" cy="228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>
              <a:off x="2129765" y="29793015"/>
              <a:ext cx="228572" cy="228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flipH="1">
              <a:off x="3051569" y="29645532"/>
              <a:ext cx="228572" cy="228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3642658" y="30298966"/>
              <a:ext cx="228572" cy="228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flipH="1">
              <a:off x="4397063" y="30293190"/>
              <a:ext cx="228572" cy="228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flipH="1">
              <a:off x="5482856" y="29999493"/>
              <a:ext cx="228572" cy="2285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6438446" y="30927370"/>
              <a:ext cx="228572" cy="228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3246667" y="29387463"/>
              <a:ext cx="395991" cy="291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3" idx="6"/>
            </p:cNvCxnSpPr>
            <p:nvPr/>
          </p:nvCxnSpPr>
          <p:spPr>
            <a:xfrm flipH="1">
              <a:off x="3280141" y="30413252"/>
              <a:ext cx="362517" cy="2565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圆角矩形 62"/>
          <p:cNvSpPr/>
          <p:nvPr/>
        </p:nvSpPr>
        <p:spPr>
          <a:xfrm>
            <a:off x="10681651" y="4936474"/>
            <a:ext cx="5204288" cy="535760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6017939" y="4936474"/>
            <a:ext cx="5204288" cy="535760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180" y="5220442"/>
            <a:ext cx="4477038" cy="4528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443" y="5220442"/>
            <a:ext cx="4477038" cy="4528600"/>
          </a:xfrm>
          <a:prstGeom prst="rect">
            <a:avLst/>
          </a:prstGeom>
        </p:spPr>
      </p:pic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92546"/>
              </p:ext>
            </p:extLst>
          </p:nvPr>
        </p:nvGraphicFramePr>
        <p:xfrm>
          <a:off x="11157468" y="12949615"/>
          <a:ext cx="951882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086"/>
                <a:gridCol w="3556618"/>
                <a:gridCol w="3510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Networks</a:t>
                      </a:r>
                      <a:endParaRPr lang="zh-CN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verification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Generated verification codes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ResNet-50</a:t>
                      </a:r>
                      <a:endParaRPr lang="zh-CN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90.37%</a:t>
                      </a:r>
                      <a:endParaRPr lang="zh-CN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0.00%</a:t>
                      </a:r>
                      <a:endParaRPr lang="zh-CN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Inception V3</a:t>
                      </a:r>
                      <a:endParaRPr lang="zh-CN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90.12%</a:t>
                      </a:r>
                      <a:endParaRPr lang="zh-CN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0.14%</a:t>
                      </a:r>
                      <a:endParaRPr lang="zh-CN" alt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6" name="图片 7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72148" y="2590330"/>
            <a:ext cx="2095870" cy="209587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16"/>
          <a:srcRect t="30912"/>
          <a:stretch/>
        </p:blipFill>
        <p:spPr>
          <a:xfrm>
            <a:off x="11071180" y="15289533"/>
            <a:ext cx="4758806" cy="3082818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17"/>
          <a:srcRect t="30709"/>
          <a:stretch/>
        </p:blipFill>
        <p:spPr>
          <a:xfrm>
            <a:off x="16078897" y="15289533"/>
            <a:ext cx="4758806" cy="308281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8"/>
          <a:srcRect t="30041"/>
          <a:stretch/>
        </p:blipFill>
        <p:spPr>
          <a:xfrm>
            <a:off x="11114324" y="18829042"/>
            <a:ext cx="4672518" cy="303306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9"/>
          <a:srcRect t="27655" r="1283" b="1214"/>
          <a:stretch/>
        </p:blipFill>
        <p:spPr>
          <a:xfrm>
            <a:off x="16123903" y="18829043"/>
            <a:ext cx="4697747" cy="2964158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04900" y="29487886"/>
            <a:ext cx="4696727" cy="1436924"/>
          </a:xfrm>
          <a:prstGeom prst="rect">
            <a:avLst/>
          </a:prstGeom>
        </p:spPr>
      </p:pic>
      <p:cxnSp>
        <p:nvCxnSpPr>
          <p:cNvPr id="41" name="直接箭头连接符 40"/>
          <p:cNvCxnSpPr/>
          <p:nvPr/>
        </p:nvCxnSpPr>
        <p:spPr>
          <a:xfrm>
            <a:off x="3744743" y="15986266"/>
            <a:ext cx="0" cy="54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0"/>
          </p:cNvCxnSpPr>
          <p:nvPr/>
        </p:nvCxnSpPr>
        <p:spPr>
          <a:xfrm flipV="1">
            <a:off x="3844786" y="18895780"/>
            <a:ext cx="0" cy="49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90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359</Words>
  <Application>Microsoft Office PowerPoint</Application>
  <PresentationFormat>自定义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Cambria Math</vt:lpstr>
      <vt:lpstr>MV Boli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ASUS</cp:lastModifiedBy>
  <cp:revision>99</cp:revision>
  <dcterms:created xsi:type="dcterms:W3CDTF">2019-01-17T12:51:04Z</dcterms:created>
  <dcterms:modified xsi:type="dcterms:W3CDTF">2019-01-24T11:52:33Z</dcterms:modified>
</cp:coreProperties>
</file>