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63" r:id="rId3"/>
    <p:sldId id="269" r:id="rId4"/>
    <p:sldId id="271" r:id="rId5"/>
    <p:sldId id="265" r:id="rId6"/>
    <p:sldId id="272" r:id="rId7"/>
    <p:sldId id="270" r:id="rId8"/>
    <p:sldId id="267" r:id="rId9"/>
    <p:sldId id="273" r:id="rId10"/>
    <p:sldId id="268" r:id="rId1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3"/>
    </p:embeddedFont>
    <p:embeddedFont>
      <p:font typeface="Google Sans Medium" panose="020B0604020202020204" charset="0"/>
      <p:regular r:id="rId14"/>
      <p:bold r:id="rId15"/>
      <p:italic r:id="rId16"/>
      <p:boldItalic r:id="rId17"/>
    </p:embeddedFont>
    <p:embeddedFont>
      <p:font typeface="Google Sans" panose="020B0604020202020204" charset="0"/>
      <p:regular r:id="rId18"/>
      <p:bold r:id="rId19"/>
      <p:italic r:id="rId20"/>
      <p:boldItalic r:id="rId21"/>
    </p:embeddedFont>
  </p:embeddedFontLst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2" d="100"/>
          <a:sy n="92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53322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6111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9940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86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0242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5007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3138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5122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4729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9917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6314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Opt 1">
  <p:cSld name="SECTION_HEADER_3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971" y="845670"/>
            <a:ext cx="4819276" cy="2674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318" y="4763248"/>
            <a:ext cx="6641592" cy="51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ge Opt 2">
  <p:cSld name="BLANK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1" y="0"/>
            <a:ext cx="9144000" cy="1064871"/>
          </a:xfrm>
          <a:prstGeom prst="rect">
            <a:avLst/>
          </a:prstGeom>
          <a:solidFill>
            <a:schemeClr val="lt2">
              <a:alpha val="6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2033495" y="4763248"/>
            <a:ext cx="6641592" cy="51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06055" y="2305075"/>
            <a:ext cx="2200172" cy="2458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4117" y="-114449"/>
            <a:ext cx="1934376" cy="1073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y1996.github.io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5053959" y="2417261"/>
            <a:ext cx="35004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Yan Yu, Yao Luo, </a:t>
            </a:r>
            <a:r>
              <a:rPr lang="en-US" sz="1600" b="0" i="0" u="none" strike="noStrike" cap="none" dirty="0" err="1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Shijie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Rao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 smtClean="0">
                <a:latin typeface="Google Sans"/>
                <a:ea typeface="Google Sans"/>
                <a:cs typeface="Google Sans"/>
                <a:sym typeface="Google Sans"/>
              </a:rPr>
              <a:t>Jan 25, 2019, PEK</a:t>
            </a:r>
            <a:endParaRPr sz="1600" b="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5881533" y="4661893"/>
            <a:ext cx="28056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1050" b="0" i="0" u="none" strike="noStrike" cap="none" dirty="0" smtClean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AI for Everyone</a:t>
            </a:r>
            <a:endParaRPr sz="1050" b="0" i="0" u="none" strike="noStrike" cap="none" dirty="0">
              <a:solidFill>
                <a:srgbClr val="A5A5A5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idx="2"/>
          </p:nvPr>
        </p:nvSpPr>
        <p:spPr>
          <a:xfrm>
            <a:off x="3338599" y="790281"/>
            <a:ext cx="6161416" cy="58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3000"/>
            </a:pPr>
            <a:r>
              <a:rPr lang="en-US" sz="3000" dirty="0" smtClean="0">
                <a:latin typeface="Google Sans Medium"/>
                <a:ea typeface="Google Sans Medium"/>
                <a:cs typeface="Google Sans Medium"/>
                <a:sym typeface="Google Sans Medium"/>
              </a:rPr>
              <a:t>Confusing Food 101: Fight Against Verification </a:t>
            </a:r>
            <a:r>
              <a:rPr lang="en-US" sz="3000" dirty="0">
                <a:latin typeface="Google Sans Medium"/>
                <a:ea typeface="Google Sans Medium"/>
                <a:cs typeface="Google Sans Medium"/>
                <a:sym typeface="Google Sans Medium"/>
              </a:rPr>
              <a:t>Code </a:t>
            </a:r>
            <a:r>
              <a:rPr lang="en-US" sz="3000" dirty="0" smtClean="0">
                <a:latin typeface="Google Sans Medium"/>
                <a:ea typeface="Google Sans Medium"/>
                <a:cs typeface="Google Sans Medium"/>
                <a:sym typeface="Google Sans Medium"/>
              </a:rPr>
              <a:t>Recognizers</a:t>
            </a:r>
            <a:endParaRPr sz="3000" b="0" i="0" u="none" strike="noStrike" cap="none" dirty="0">
              <a:solidFill>
                <a:srgbClr val="0000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3536890" y="357110"/>
            <a:ext cx="2045761" cy="58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AI for Everyone</a:t>
            </a:r>
            <a:endParaRPr sz="2000" b="0" i="0" u="none" strike="noStrike" cap="none" dirty="0">
              <a:solidFill>
                <a:srgbClr val="0000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463258" y="4670733"/>
            <a:ext cx="28056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 dirty="0" smtClean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AI for Everyone</a:t>
            </a:r>
            <a:endParaRPr sz="1050" dirty="0"/>
          </a:p>
        </p:txBody>
      </p:sp>
      <p:sp>
        <p:nvSpPr>
          <p:cNvPr id="2" name="文本框 1"/>
          <p:cNvSpPr txBox="1"/>
          <p:nvPr/>
        </p:nvSpPr>
        <p:spPr>
          <a:xfrm>
            <a:off x="3484011" y="2076110"/>
            <a:ext cx="3420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/>
              <a:t>Q&amp;A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2645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463258" y="288255"/>
            <a:ext cx="3500400" cy="58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smtClean="0">
                <a:solidFill>
                  <a:srgbClr val="0000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Background</a:t>
            </a:r>
            <a:endParaRPr sz="2400" b="0" i="0" u="none" strike="noStrike" cap="none" dirty="0">
              <a:solidFill>
                <a:srgbClr val="0000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463258" y="4670733"/>
            <a:ext cx="28056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 dirty="0" smtClean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AI for Everyone</a:t>
            </a:r>
            <a:endParaRPr sz="1050" dirty="0"/>
          </a:p>
        </p:txBody>
      </p:sp>
      <p:sp>
        <p:nvSpPr>
          <p:cNvPr id="2" name="文本框 1"/>
          <p:cNvSpPr txBox="1"/>
          <p:nvPr/>
        </p:nvSpPr>
        <p:spPr>
          <a:xfrm>
            <a:off x="1044100" y="1111185"/>
            <a:ext cx="7632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n-lt"/>
              </a:rPr>
              <a:t>The verification </a:t>
            </a:r>
            <a:r>
              <a:rPr lang="en-US" altLang="zh-CN" sz="1600" dirty="0">
                <a:latin typeface="+mn-lt"/>
              </a:rPr>
              <a:t>code is </a:t>
            </a:r>
            <a:r>
              <a:rPr lang="en-US" altLang="zh-CN" sz="1600" dirty="0" smtClean="0">
                <a:latin typeface="+mn-lt"/>
              </a:rPr>
              <a:t>used to </a:t>
            </a:r>
            <a:r>
              <a:rPr lang="en-US" altLang="zh-CN" sz="1600" dirty="0">
                <a:latin typeface="+mn-lt"/>
              </a:rPr>
              <a:t>prevent attackers from </a:t>
            </a:r>
            <a:r>
              <a:rPr lang="en-US" altLang="zh-CN" sz="1600" dirty="0" smtClean="0">
                <a:latin typeface="+mn-lt"/>
              </a:rPr>
              <a:t>accessing a website:</a:t>
            </a:r>
            <a:endParaRPr lang="en-US" altLang="zh-CN" sz="1600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lt"/>
              </a:rPr>
              <a:t>The verification code should be recognized by real people.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latin typeface="+mn-lt"/>
              </a:rPr>
              <a:t>The verification code is easily recognized by deep learning models</a:t>
            </a:r>
            <a:r>
              <a:rPr lang="en-US" altLang="zh-CN" sz="1200" baseline="30000" dirty="0" smtClean="0">
                <a:latin typeface="+mn-lt"/>
                <a:cs typeface="Times New Roman" panose="02020603050405020304" pitchFamily="18" charset="0"/>
              </a:rPr>
              <a:t>1</a:t>
            </a:r>
            <a:r>
              <a:rPr lang="en-US" altLang="zh-CN" sz="1600" dirty="0" smtClean="0">
                <a:latin typeface="+mn-lt"/>
              </a:rPr>
              <a:t>.</a:t>
            </a:r>
            <a:endParaRPr lang="zh-CN" altLang="en-US" sz="1600" dirty="0">
              <a:latin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36375" y="4790417"/>
            <a:ext cx="67400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aseline="30000" dirty="0" smtClean="0">
                <a:latin typeface="+mn-lt"/>
                <a:cs typeface="Times New Roman" panose="02020603050405020304" pitchFamily="18" charset="0"/>
              </a:rPr>
              <a:t>1</a:t>
            </a:r>
            <a:r>
              <a:rPr lang="en-US" altLang="zh-CN" sz="1000" dirty="0" smtClean="0">
                <a:latin typeface="+mn-lt"/>
              </a:rPr>
              <a:t>F</a:t>
            </a:r>
            <a:r>
              <a:rPr lang="en-US" altLang="zh-CN" sz="1000" dirty="0">
                <a:latin typeface="+mn-lt"/>
              </a:rPr>
              <a:t>. Stark, C. </a:t>
            </a:r>
            <a:r>
              <a:rPr lang="en-US" altLang="zh-CN" sz="1000" dirty="0" err="1">
                <a:latin typeface="+mn-lt"/>
              </a:rPr>
              <a:t>Hazirbags</a:t>
            </a:r>
            <a:r>
              <a:rPr lang="en-US" altLang="zh-CN" sz="1000" dirty="0">
                <a:latin typeface="+mn-lt"/>
              </a:rPr>
              <a:t>, R. </a:t>
            </a:r>
            <a:r>
              <a:rPr lang="en-US" altLang="zh-CN" sz="1000" dirty="0" err="1">
                <a:latin typeface="+mn-lt"/>
              </a:rPr>
              <a:t>Triebel</a:t>
            </a:r>
            <a:r>
              <a:rPr lang="en-US" altLang="zh-CN" sz="1000" dirty="0">
                <a:latin typeface="+mn-lt"/>
              </a:rPr>
              <a:t>, D. </a:t>
            </a:r>
            <a:r>
              <a:rPr lang="en-US" altLang="zh-CN" sz="1000" dirty="0" err="1">
                <a:latin typeface="+mn-lt"/>
              </a:rPr>
              <a:t>Cremers</a:t>
            </a:r>
            <a:r>
              <a:rPr lang="en-US" altLang="zh-CN" sz="1000" dirty="0">
                <a:latin typeface="+mn-lt"/>
              </a:rPr>
              <a:t>, </a:t>
            </a:r>
            <a:r>
              <a:rPr lang="en-US" altLang="zh-CN" sz="1000" i="1" dirty="0">
                <a:latin typeface="+mn-lt"/>
              </a:rPr>
              <a:t>CAPTCHA Recognition with Active Deep Learning</a:t>
            </a:r>
            <a:r>
              <a:rPr lang="en-US" altLang="zh-CN" sz="1000" dirty="0">
                <a:latin typeface="+mn-lt"/>
              </a:rPr>
              <a:t>, In German Conference on Pattern </a:t>
            </a:r>
            <a:r>
              <a:rPr lang="en-US" altLang="zh-CN" sz="1000" dirty="0" smtClean="0">
                <a:latin typeface="+mn-lt"/>
              </a:rPr>
              <a:t>Recognition </a:t>
            </a:r>
            <a:r>
              <a:rPr lang="en-US" altLang="zh-CN" sz="1000" dirty="0">
                <a:latin typeface="+mn-lt"/>
              </a:rPr>
              <a:t>Workshop, 2015</a:t>
            </a:r>
          </a:p>
          <a:p>
            <a:endParaRPr lang="zh-CN" altLang="en-US" sz="1000" dirty="0">
              <a:latin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643" y="1974456"/>
            <a:ext cx="3397221" cy="2530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463258" y="288255"/>
            <a:ext cx="3500400" cy="58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smtClean="0">
                <a:solidFill>
                  <a:srgbClr val="0000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Project Description</a:t>
            </a:r>
            <a:endParaRPr sz="2400" b="0" i="0" u="none" strike="noStrike" cap="none" dirty="0">
              <a:solidFill>
                <a:srgbClr val="0000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463258" y="4670733"/>
            <a:ext cx="28056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 dirty="0" smtClean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AI for Everyone</a:t>
            </a:r>
            <a:endParaRPr sz="1050" dirty="0"/>
          </a:p>
        </p:txBody>
      </p:sp>
      <p:sp>
        <p:nvSpPr>
          <p:cNvPr id="2" name="文本框 1"/>
          <p:cNvSpPr txBox="1"/>
          <p:nvPr/>
        </p:nvSpPr>
        <p:spPr>
          <a:xfrm>
            <a:off x="1044100" y="1109871"/>
            <a:ext cx="76323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n-lt"/>
              </a:rPr>
              <a:t>We generate groups of verification codes based on the Food 101 data set that can fight against recognizers: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latin typeface="+mn-lt"/>
              </a:rPr>
              <a:t>Determine the way of combination of verification codes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lt"/>
              </a:rPr>
              <a:t>Build the verification code data set </a:t>
            </a:r>
            <a:endParaRPr lang="en-US" altLang="zh-CN" sz="16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latin typeface="+mn-lt"/>
              </a:rPr>
              <a:t>Select the verification codes</a:t>
            </a:r>
            <a:endParaRPr lang="en-US" altLang="zh-CN" sz="1200" baseline="30000" dirty="0" smtClean="0">
              <a:latin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00927" y="3102829"/>
            <a:ext cx="290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Google Sans Medium" panose="020B0604020202020204" charset="0"/>
              </a:rPr>
              <a:t>+</a:t>
            </a:r>
            <a:endParaRPr lang="zh-CN" altLang="en-US" sz="2400" dirty="0">
              <a:latin typeface="Google Sans Medium" panose="020B060402020202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30750" y="3102829"/>
            <a:ext cx="290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Google Sans Medium" panose="020B0604020202020204" charset="0"/>
              </a:rPr>
              <a:t>=</a:t>
            </a:r>
            <a:endParaRPr lang="zh-CN" altLang="en-US" sz="2400" dirty="0">
              <a:latin typeface="Google Sans Medium" panose="020B06040202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50003" y="4197618"/>
            <a:ext cx="1868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Apple Pie (90.65%)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130765" y="4197618"/>
            <a:ext cx="2801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Peking Duck (99.99%)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395223" y="4199117"/>
            <a:ext cx="1652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Perturbation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39" y="2497540"/>
            <a:ext cx="1624405" cy="163313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289" y="2517094"/>
            <a:ext cx="1624405" cy="163313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439" y="2517094"/>
            <a:ext cx="1624405" cy="163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0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463258" y="288255"/>
            <a:ext cx="3500400" cy="58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>
                <a:latin typeface="Google Sans Medium"/>
                <a:ea typeface="Google Sans Medium"/>
                <a:cs typeface="Google Sans Medium"/>
                <a:sym typeface="Google Sans Medium"/>
              </a:rPr>
              <a:t>Methodology</a:t>
            </a:r>
            <a:endParaRPr sz="2400" b="0" i="0" u="none" strike="noStrike" cap="none" dirty="0">
              <a:solidFill>
                <a:srgbClr val="0000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463258" y="4670733"/>
            <a:ext cx="28056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 dirty="0" smtClean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AI for Everyone</a:t>
            </a:r>
            <a:endParaRPr sz="10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121853" y="1128820"/>
                <a:ext cx="67440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latin typeface="+mn-lt"/>
                  </a:rPr>
                  <a:t>The accuracy of a recognizer: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sz="1600" dirty="0" smtClean="0">
                  <a:latin typeface="+mn-lt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853" y="1128820"/>
                <a:ext cx="6744070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452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7306476"/>
                  </p:ext>
                </p:extLst>
              </p:nvPr>
            </p:nvGraphicFramePr>
            <p:xfrm>
              <a:off x="2909649" y="1552550"/>
              <a:ext cx="3304554" cy="30330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43414"/>
                    <a:gridCol w="1197358"/>
                    <a:gridCol w="1163782"/>
                  </a:tblGrid>
                  <a:tr h="336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Number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Accuracy1</a:t>
                          </a:r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Accuracy2</a:t>
                          </a:r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6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1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6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2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6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3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6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4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6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5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6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6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6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7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6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8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7306476"/>
                  </p:ext>
                </p:extLst>
              </p:nvPr>
            </p:nvGraphicFramePr>
            <p:xfrm>
              <a:off x="2909649" y="1552550"/>
              <a:ext cx="3304554" cy="30330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43414"/>
                    <a:gridCol w="1197358"/>
                    <a:gridCol w="1163782"/>
                  </a:tblGrid>
                  <a:tr h="336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Number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Accuracy1</a:t>
                          </a:r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Accuracy2</a:t>
                          </a:r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6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1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79188" t="-101786" r="-97970" b="-7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84817" t="-101786" r="-1047" b="-714286"/>
                          </a:stretch>
                        </a:blipFill>
                      </a:tcPr>
                    </a:tc>
                  </a:tr>
                  <a:tr h="336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2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79188" t="-205455" r="-97970" b="-6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84817" t="-205455" r="-1047" b="-627273"/>
                          </a:stretch>
                        </a:blipFill>
                      </a:tcPr>
                    </a:tc>
                  </a:tr>
                  <a:tr h="338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3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79188" t="-300000" r="-97970" b="-5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84817" t="-300000" r="-1047" b="-516071"/>
                          </a:stretch>
                        </a:blipFill>
                      </a:tcPr>
                    </a:tc>
                  </a:tr>
                  <a:tr h="336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4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79188" t="-407273" r="-97970" b="-4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84817" t="-407273" r="-1047" b="-425455"/>
                          </a:stretch>
                        </a:blipFill>
                      </a:tcPr>
                    </a:tc>
                  </a:tr>
                  <a:tr h="338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5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79188" t="-498214" r="-97970" b="-3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84817" t="-498214" r="-1047" b="-317857"/>
                          </a:stretch>
                        </a:blipFill>
                      </a:tcPr>
                    </a:tc>
                  </a:tr>
                  <a:tr h="336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6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79188" t="-609091" r="-97970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84817" t="-609091" r="-1047" b="-223636"/>
                          </a:stretch>
                        </a:blipFill>
                      </a:tcPr>
                    </a:tc>
                  </a:tr>
                  <a:tr h="336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7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79188" t="-696429" r="-97970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84817" t="-696429" r="-1047" b="-119643"/>
                          </a:stretch>
                        </a:blipFill>
                      </a:tcPr>
                    </a:tc>
                  </a:tr>
                  <a:tr h="336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8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4"/>
                          <a:stretch>
                            <a:fillRect l="-79188" t="-810909" r="-97970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4"/>
                          <a:stretch>
                            <a:fillRect l="-184817" t="-810909" r="-1047" b="-2181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6" name="矩形 15"/>
          <p:cNvSpPr/>
          <p:nvPr/>
        </p:nvSpPr>
        <p:spPr>
          <a:xfrm>
            <a:off x="2815935" y="2847109"/>
            <a:ext cx="3491347" cy="43641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3258" y="738036"/>
            <a:ext cx="4603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Determine the way of combination of verification codes</a:t>
            </a:r>
          </a:p>
        </p:txBody>
      </p:sp>
    </p:spTree>
    <p:extLst>
      <p:ext uri="{BB962C8B-B14F-4D97-AF65-F5344CB8AC3E}">
        <p14:creationId xmlns:p14="http://schemas.microsoft.com/office/powerpoint/2010/main" val="23542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463258" y="4670733"/>
            <a:ext cx="28056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 dirty="0" smtClean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AI for Everyone</a:t>
            </a:r>
            <a:endParaRPr sz="1050" dirty="0"/>
          </a:p>
        </p:txBody>
      </p:sp>
      <p:sp>
        <p:nvSpPr>
          <p:cNvPr id="3" name="圆角矩形 2"/>
          <p:cNvSpPr/>
          <p:nvPr/>
        </p:nvSpPr>
        <p:spPr>
          <a:xfrm>
            <a:off x="2272173" y="1251195"/>
            <a:ext cx="896089" cy="4410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Food 101 data set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0284" y="1980675"/>
            <a:ext cx="1199870" cy="431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Deep learning model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菱形 5"/>
          <p:cNvSpPr/>
          <p:nvPr/>
        </p:nvSpPr>
        <p:spPr>
          <a:xfrm>
            <a:off x="1913393" y="2631423"/>
            <a:ext cx="1613647" cy="80733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Correctly </a:t>
            </a:r>
            <a:r>
              <a:rPr lang="en-US" altLang="zh-CN" sz="1200" dirty="0" smtClean="0">
                <a:solidFill>
                  <a:schemeClr val="tx1"/>
                </a:solidFill>
              </a:rPr>
              <a:t>classified?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060956" y="4002147"/>
            <a:ext cx="1318520" cy="4606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Verification code data set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91243" y="2809180"/>
            <a:ext cx="1042263" cy="451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Samples + 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Perturbation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3" idx="2"/>
            <a:endCxn id="4" idx="0"/>
          </p:cNvCxnSpPr>
          <p:nvPr/>
        </p:nvCxnSpPr>
        <p:spPr>
          <a:xfrm>
            <a:off x="2720218" y="1692258"/>
            <a:ext cx="1" cy="2884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2"/>
            <a:endCxn id="6" idx="0"/>
          </p:cNvCxnSpPr>
          <p:nvPr/>
        </p:nvCxnSpPr>
        <p:spPr>
          <a:xfrm flipH="1">
            <a:off x="2720217" y="2412392"/>
            <a:ext cx="2" cy="2190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7" idx="0"/>
          </p:cNvCxnSpPr>
          <p:nvPr/>
        </p:nvCxnSpPr>
        <p:spPr>
          <a:xfrm flipH="1">
            <a:off x="2720216" y="3438759"/>
            <a:ext cx="1" cy="5633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720216" y="3565257"/>
            <a:ext cx="494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No</a:t>
            </a:r>
            <a:endParaRPr lang="zh-CN" altLang="en-US" sz="1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3459165" y="3013377"/>
            <a:ext cx="520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Yes</a:t>
            </a:r>
            <a:endParaRPr lang="zh-CN" altLang="en-US" sz="1200" dirty="0"/>
          </a:p>
        </p:txBody>
      </p:sp>
      <p:sp>
        <p:nvSpPr>
          <p:cNvPr id="19" name="Google Shape;97;p18"/>
          <p:cNvSpPr txBox="1"/>
          <p:nvPr/>
        </p:nvSpPr>
        <p:spPr>
          <a:xfrm>
            <a:off x="463258" y="288255"/>
            <a:ext cx="3500400" cy="58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>
                <a:latin typeface="Google Sans Medium"/>
                <a:ea typeface="Google Sans Medium"/>
                <a:cs typeface="Google Sans Medium"/>
                <a:sym typeface="Google Sans Medium"/>
              </a:rPr>
              <a:t>Methodology</a:t>
            </a:r>
            <a:endParaRPr sz="2400" b="0" i="0" u="none" strike="noStrike" cap="none" dirty="0">
              <a:solidFill>
                <a:srgbClr val="0000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3258" y="735501"/>
            <a:ext cx="3205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 the verification code data set </a:t>
            </a:r>
          </a:p>
        </p:txBody>
      </p:sp>
      <p:cxnSp>
        <p:nvCxnSpPr>
          <p:cNvPr id="16" name="直接箭头连接符 15"/>
          <p:cNvCxnSpPr>
            <a:stCxn id="6" idx="3"/>
            <a:endCxn id="8" idx="1"/>
          </p:cNvCxnSpPr>
          <p:nvPr/>
        </p:nvCxnSpPr>
        <p:spPr>
          <a:xfrm>
            <a:off x="3527040" y="3035091"/>
            <a:ext cx="3642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8" idx="2"/>
            <a:endCxn id="7" idx="3"/>
          </p:cNvCxnSpPr>
          <p:nvPr/>
        </p:nvCxnSpPr>
        <p:spPr>
          <a:xfrm rot="5400000">
            <a:off x="3410186" y="3230292"/>
            <a:ext cx="971481" cy="10328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73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463258" y="288255"/>
            <a:ext cx="3500400" cy="58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>
                <a:latin typeface="Google Sans Medium"/>
                <a:ea typeface="Google Sans Medium"/>
                <a:cs typeface="Google Sans Medium"/>
                <a:sym typeface="Google Sans Medium"/>
              </a:rPr>
              <a:t>Methodology</a:t>
            </a:r>
            <a:endParaRPr sz="2400" b="0" i="0" u="none" strike="noStrike" cap="none" dirty="0">
              <a:solidFill>
                <a:srgbClr val="0000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463258" y="4670733"/>
            <a:ext cx="28056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 dirty="0" smtClean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AI for Everyone</a:t>
            </a:r>
            <a:endParaRPr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428718" y="1220400"/>
                <a:ext cx="7019092" cy="2840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latin typeface="+mn-lt"/>
                  </a:rPr>
                  <a:t>The perturbation is obtained by solving a </a:t>
                </a:r>
                <a:r>
                  <a:rPr lang="en-US" altLang="zh-CN" sz="1600" dirty="0">
                    <a:latin typeface="+mn-lt"/>
                  </a:rPr>
                  <a:t>constrained optimization problem</a:t>
                </a:r>
                <a:r>
                  <a:rPr lang="en-US" altLang="zh-CN" sz="1600" dirty="0" smtClean="0">
                    <a:latin typeface="+mn-lt"/>
                  </a:rPr>
                  <a:t>:</a:t>
                </a:r>
              </a:p>
              <a:p>
                <a:endParaRPr lang="en-US" altLang="zh-CN" sz="1600" dirty="0">
                  <a:latin typeface="+mn-lt"/>
                </a:endParaRPr>
              </a:p>
              <a:p>
                <a:endParaRPr lang="en-US" altLang="zh-CN" sz="1600" dirty="0" smtClean="0">
                  <a:latin typeface="+mn-lt"/>
                </a:endParaRPr>
              </a:p>
              <a:p>
                <a:endParaRPr lang="en-US" altLang="zh-CN" sz="1600" dirty="0" smtClean="0">
                  <a:latin typeface="+mn-lt"/>
                </a:endParaRPr>
              </a:p>
              <a:p>
                <a:r>
                  <a:rPr lang="en-US" altLang="zh-CN" sz="1600" dirty="0" smtClean="0">
                    <a:latin typeface="+mn-lt"/>
                  </a:rPr>
                  <a:t>The optimal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1600" dirty="0" smtClean="0">
                    <a:latin typeface="+mn-lt"/>
                  </a:rPr>
                  <a:t> is calculated by the MI-FGSM Algorithm</a:t>
                </a:r>
                <a:r>
                  <a:rPr lang="en-US" altLang="zh-CN" sz="1200" baseline="30000" dirty="0">
                    <a:latin typeface="+mn-lt"/>
                  </a:rPr>
                  <a:t>2</a:t>
                </a:r>
                <a:r>
                  <a:rPr lang="en-US" altLang="zh-CN" sz="1600" dirty="0" smtClean="0">
                    <a:latin typeface="+mn-lt"/>
                  </a:rPr>
                  <a:t> (iterate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1600" dirty="0" smtClean="0">
                    <a:latin typeface="+mn-lt"/>
                  </a:rPr>
                  <a:t> times):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600" dirty="0" smtClean="0">
                  <a:latin typeface="+mn-lt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l-GR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l-GR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𝛻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1600" dirty="0" smtClean="0">
                  <a:latin typeface="+mn-lt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1600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 smtClean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600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altLang="zh-CN" sz="1600" dirty="0" smtClean="0">
                  <a:latin typeface="+mn-lt"/>
                </a:endParaRPr>
              </a:p>
              <a:p>
                <a:endParaRPr lang="zh-CN" altLang="en-US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18" y="1220400"/>
                <a:ext cx="7019092" cy="2840971"/>
              </a:xfrm>
              <a:prstGeom prst="rect">
                <a:avLst/>
              </a:prstGeom>
              <a:blipFill rotWithShape="0">
                <a:blip r:embed="rId4"/>
                <a:stretch>
                  <a:fillRect l="-434" t="-644" b="-10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146328"/>
              </p:ext>
            </p:extLst>
          </p:nvPr>
        </p:nvGraphicFramePr>
        <p:xfrm>
          <a:off x="3547988" y="1544776"/>
          <a:ext cx="2260762" cy="692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Equation" r:id="rId5" imgW="1574640" imgH="482400" progId="Equation.DSMT4">
                  <p:embed/>
                </p:oleObj>
              </mc:Choice>
              <mc:Fallback>
                <p:oleObj name="Equation" r:id="rId5" imgW="15746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47988" y="1544776"/>
                        <a:ext cx="2260762" cy="6928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936374" y="4790417"/>
            <a:ext cx="6841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aseline="30000" dirty="0">
                <a:latin typeface="+mn-lt"/>
                <a:cs typeface="Times New Roman" panose="02020603050405020304" pitchFamily="18" charset="0"/>
              </a:rPr>
              <a:t>2</a:t>
            </a:r>
            <a:r>
              <a:rPr lang="en-US" altLang="zh-CN" sz="1000" dirty="0" smtClean="0"/>
              <a:t>Y. Dong, F. Liao, T. Pang, H. Su, J. Zhu, X. Hu, J. Li</a:t>
            </a:r>
            <a:r>
              <a:rPr lang="nn-NO" altLang="zh-CN" sz="1000" dirty="0" smtClean="0"/>
              <a:t>, </a:t>
            </a:r>
            <a:r>
              <a:rPr lang="en-US" altLang="zh-CN" sz="1000" i="1" dirty="0"/>
              <a:t>Boosting Adversarial Attacks with Momentum</a:t>
            </a:r>
            <a:r>
              <a:rPr lang="en-US" altLang="zh-CN" sz="1000" dirty="0" smtClean="0"/>
              <a:t>,</a:t>
            </a:r>
            <a:r>
              <a:rPr lang="en-US" altLang="zh-CN" sz="1000" i="1" dirty="0" smtClean="0"/>
              <a:t> </a:t>
            </a:r>
            <a:r>
              <a:rPr lang="en-US" altLang="zh-CN" sz="1000" dirty="0"/>
              <a:t>arXiv:1710.06081, </a:t>
            </a:r>
            <a:r>
              <a:rPr lang="en-US" altLang="zh-CN" sz="1000" dirty="0" smtClean="0"/>
              <a:t>2017</a:t>
            </a:r>
            <a:endParaRPr lang="zh-CN" altLang="en-US" sz="1000" i="1" dirty="0">
              <a:latin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258" y="735005"/>
            <a:ext cx="3205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 the verification code data set </a:t>
            </a:r>
          </a:p>
        </p:txBody>
      </p:sp>
    </p:spTree>
    <p:extLst>
      <p:ext uri="{BB962C8B-B14F-4D97-AF65-F5344CB8AC3E}">
        <p14:creationId xmlns:p14="http://schemas.microsoft.com/office/powerpoint/2010/main" val="410350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463258" y="288255"/>
            <a:ext cx="3500400" cy="58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>
                <a:latin typeface="Google Sans Medium"/>
                <a:ea typeface="Google Sans Medium"/>
                <a:cs typeface="Google Sans Medium"/>
                <a:sym typeface="Google Sans Medium"/>
              </a:rPr>
              <a:t>Methodology</a:t>
            </a:r>
            <a:endParaRPr sz="2400" b="0" i="0" u="none" strike="noStrike" cap="none" dirty="0">
              <a:solidFill>
                <a:srgbClr val="0000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463258" y="4670733"/>
            <a:ext cx="28056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 dirty="0" smtClean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AI for Everyone</a:t>
            </a:r>
            <a:endParaRPr sz="1050" dirty="0"/>
          </a:p>
        </p:txBody>
      </p:sp>
      <p:sp>
        <p:nvSpPr>
          <p:cNvPr id="28" name="文本框 27"/>
          <p:cNvSpPr txBox="1"/>
          <p:nvPr/>
        </p:nvSpPr>
        <p:spPr>
          <a:xfrm>
            <a:off x="908682" y="1220400"/>
            <a:ext cx="7632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n-lt"/>
              </a:rPr>
              <a:t>Selection of samples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latin typeface="+mn-lt"/>
              </a:rPr>
              <a:t>Four target samples with same label: randomly picked from the data set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latin typeface="+mn-lt"/>
              </a:rPr>
              <a:t>The rest samples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258" y="747740"/>
            <a:ext cx="2635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Select the verification codes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271" y="2216280"/>
            <a:ext cx="2950824" cy="243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9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463258" y="4670733"/>
            <a:ext cx="28056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 dirty="0" smtClean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AI for Everyone</a:t>
            </a:r>
            <a:endParaRPr sz="1050" dirty="0"/>
          </a:p>
        </p:txBody>
      </p:sp>
      <p:sp>
        <p:nvSpPr>
          <p:cNvPr id="5" name="Google Shape;97;p18"/>
          <p:cNvSpPr txBox="1"/>
          <p:nvPr/>
        </p:nvSpPr>
        <p:spPr>
          <a:xfrm>
            <a:off x="463257" y="288255"/>
            <a:ext cx="4592837" cy="58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sz="2400" dirty="0" smtClean="0">
                <a:latin typeface="Google Sans Medium"/>
                <a:ea typeface="Google Sans Medium"/>
                <a:cs typeface="Google Sans Medium"/>
                <a:sym typeface="Google Sans Medium"/>
              </a:rPr>
              <a:t>Experiment and </a:t>
            </a:r>
            <a:r>
              <a:rPr lang="en-US" altLang="zh-CN" sz="2400" dirty="0">
                <a:latin typeface="Google Sans Medium"/>
                <a:ea typeface="Google Sans Medium"/>
                <a:cs typeface="Google Sans Medium"/>
                <a:sym typeface="Google Sans Medium"/>
              </a:rPr>
              <a:t>A</a:t>
            </a:r>
            <a:r>
              <a:rPr lang="en-US" altLang="zh-CN" sz="2400" dirty="0" smtClean="0">
                <a:latin typeface="Google Sans Medium"/>
                <a:ea typeface="Google Sans Medium"/>
                <a:cs typeface="Google Sans Medium"/>
                <a:sym typeface="Google Sans Medium"/>
              </a:rPr>
              <a:t>pplication</a:t>
            </a:r>
            <a:endParaRPr sz="2400" b="0" i="0" u="none" strike="noStrike" cap="none" dirty="0">
              <a:solidFill>
                <a:srgbClr val="0000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8682" y="1220400"/>
            <a:ext cx="76323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n-lt"/>
              </a:rPr>
              <a:t>The generated verification codes reduce the accuracy of recognizers:</a:t>
            </a:r>
          </a:p>
          <a:p>
            <a:endParaRPr lang="en-US" altLang="zh-CN" sz="1600" dirty="0">
              <a:latin typeface="+mn-lt"/>
            </a:endParaRPr>
          </a:p>
          <a:p>
            <a:endParaRPr lang="en-US" altLang="zh-CN" sz="1600" dirty="0" smtClean="0">
              <a:latin typeface="+mn-lt"/>
            </a:endParaRPr>
          </a:p>
          <a:p>
            <a:endParaRPr lang="en-US" altLang="zh-CN" sz="1600" dirty="0">
              <a:latin typeface="+mn-lt"/>
            </a:endParaRPr>
          </a:p>
          <a:p>
            <a:endParaRPr lang="en-US" altLang="zh-CN" sz="1600" dirty="0" smtClean="0">
              <a:latin typeface="+mn-lt"/>
            </a:endParaRPr>
          </a:p>
          <a:p>
            <a:endParaRPr lang="en-US" altLang="zh-CN" sz="1600" dirty="0">
              <a:latin typeface="+mn-lt"/>
            </a:endParaRPr>
          </a:p>
          <a:p>
            <a:endParaRPr lang="en-US" altLang="zh-CN" sz="1600" dirty="0" smtClean="0">
              <a:latin typeface="+mn-lt"/>
            </a:endParaRPr>
          </a:p>
          <a:p>
            <a:endParaRPr lang="en-US" altLang="zh-CN" sz="1600" dirty="0" smtClean="0">
              <a:latin typeface="+mn-lt"/>
            </a:endParaRPr>
          </a:p>
          <a:p>
            <a:endParaRPr lang="zh-CN" altLang="en-US" sz="1600" dirty="0">
              <a:latin typeface="+mn-lt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424911"/>
              </p:ext>
            </p:extLst>
          </p:nvPr>
        </p:nvGraphicFramePr>
        <p:xfrm>
          <a:off x="1080546" y="1636902"/>
          <a:ext cx="602222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2226077"/>
                <a:gridCol w="25769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lt"/>
                        </a:rPr>
                        <a:t>Networks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lt"/>
                        </a:rPr>
                        <a:t>Original</a:t>
                      </a:r>
                      <a:r>
                        <a:rPr lang="en-US" altLang="zh-CN" sz="1400" baseline="0" dirty="0" smtClean="0">
                          <a:latin typeface="+mn-lt"/>
                        </a:rPr>
                        <a:t> verification codes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lt"/>
                        </a:rPr>
                        <a:t>Generated verification codes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lt"/>
                        </a:rPr>
                        <a:t>ResNet-50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lt"/>
                        </a:rPr>
                        <a:t>90.37%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lt"/>
                        </a:rPr>
                        <a:t>0.00%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lt"/>
                        </a:rPr>
                        <a:t>Inception V3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lt"/>
                        </a:rPr>
                        <a:t>90.12%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lt"/>
                        </a:rPr>
                        <a:t>0.14%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757" y="2980637"/>
            <a:ext cx="2293538" cy="14859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907" y="2980637"/>
            <a:ext cx="2290601" cy="148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8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463258" y="4670733"/>
            <a:ext cx="28056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 dirty="0" smtClean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AI for Everyone</a:t>
            </a:r>
            <a:endParaRPr sz="1050" dirty="0"/>
          </a:p>
        </p:txBody>
      </p:sp>
      <p:sp>
        <p:nvSpPr>
          <p:cNvPr id="5" name="Google Shape;97;p18"/>
          <p:cNvSpPr txBox="1"/>
          <p:nvPr/>
        </p:nvSpPr>
        <p:spPr>
          <a:xfrm>
            <a:off x="463258" y="288255"/>
            <a:ext cx="3500400" cy="58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sz="2400" dirty="0" smtClean="0">
                <a:latin typeface="Google Sans Medium"/>
                <a:ea typeface="Google Sans Medium"/>
                <a:cs typeface="Google Sans Medium"/>
                <a:sym typeface="Google Sans Medium"/>
              </a:rPr>
              <a:t>Conclusion</a:t>
            </a:r>
            <a:endParaRPr sz="2400" b="0" i="0" u="none" strike="noStrike" cap="none" dirty="0">
              <a:solidFill>
                <a:srgbClr val="0000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8682" y="1220400"/>
            <a:ext cx="76323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generate groups of verification codes based on the Food 101 dataset by adding a well-designed perturbation to the samples.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perturbation calculated based on ResNet-50 is also effective to Inception V3 and ResNet-50 with different weights.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600" dirty="0">
              <a:latin typeface="+mn-lt"/>
            </a:endParaRPr>
          </a:p>
          <a:p>
            <a:endParaRPr lang="en-US" altLang="zh-CN" sz="1600" dirty="0" smtClean="0">
              <a:latin typeface="+mn-lt"/>
            </a:endParaRPr>
          </a:p>
          <a:p>
            <a:endParaRPr lang="en-US" altLang="zh-CN" sz="1600" dirty="0">
              <a:latin typeface="+mn-lt"/>
            </a:endParaRPr>
          </a:p>
          <a:p>
            <a:endParaRPr lang="en-US" altLang="zh-CN" sz="1600" dirty="0" smtClean="0">
              <a:latin typeface="+mn-lt"/>
            </a:endParaRPr>
          </a:p>
          <a:p>
            <a:endParaRPr lang="en-US" altLang="zh-CN" sz="1600" dirty="0">
              <a:latin typeface="+mn-lt"/>
            </a:endParaRPr>
          </a:p>
          <a:p>
            <a:endParaRPr lang="en-US" altLang="zh-CN" sz="1600" dirty="0" smtClean="0">
              <a:latin typeface="+mn-lt"/>
            </a:endParaRPr>
          </a:p>
          <a:p>
            <a:endParaRPr lang="en-US" altLang="zh-CN" sz="1600" dirty="0" smtClean="0">
              <a:latin typeface="+mn-lt"/>
            </a:endParaRPr>
          </a:p>
          <a:p>
            <a:endParaRPr lang="zh-CN" altLang="en-US" sz="1600" dirty="0">
              <a:latin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11070" y="2309272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3"/>
              </a:rPr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78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theme1.xml><?xml version="1.0" encoding="utf-8"?>
<a:theme xmlns:a="http://schemas.openxmlformats.org/drawingml/2006/main" name="Google A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387</Words>
  <Application>Microsoft Office PowerPoint</Application>
  <PresentationFormat>全屏显示(16:9)</PresentationFormat>
  <Paragraphs>113</Paragraphs>
  <Slides>10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Times New Roman</vt:lpstr>
      <vt:lpstr>Wingdings</vt:lpstr>
      <vt:lpstr>Arial</vt:lpstr>
      <vt:lpstr>Cambria Math</vt:lpstr>
      <vt:lpstr>Google Sans Medium</vt:lpstr>
      <vt:lpstr>宋体</vt:lpstr>
      <vt:lpstr>Google Sans</vt:lpstr>
      <vt:lpstr>Google AI</vt:lpstr>
      <vt:lpstr>Equation</vt:lpstr>
      <vt:lpstr>AI for Everyone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Full Name, Your Title</dc:title>
  <dc:creator>ASUS</dc:creator>
  <cp:lastModifiedBy>ASUS</cp:lastModifiedBy>
  <cp:revision>159</cp:revision>
  <dcterms:modified xsi:type="dcterms:W3CDTF">2019-01-24T12:23:42Z</dcterms:modified>
</cp:coreProperties>
</file>