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4" r:id="rId12"/>
    <p:sldId id="268" r:id="rId13"/>
    <p:sldId id="279" r:id="rId14"/>
    <p:sldId id="269" r:id="rId15"/>
    <p:sldId id="270" r:id="rId16"/>
    <p:sldId id="271" r:id="rId17"/>
    <p:sldId id="272" r:id="rId18"/>
    <p:sldId id="274" r:id="rId19"/>
    <p:sldId id="273" r:id="rId20"/>
    <p:sldId id="276" r:id="rId21"/>
    <p:sldId id="277" r:id="rId22"/>
    <p:sldId id="280" r:id="rId23"/>
    <p:sldId id="282" r:id="rId24"/>
    <p:sldId id="281" r:id="rId25"/>
    <p:sldId id="265" r:id="rId26"/>
    <p:sldId id="278" r:id="rId27"/>
    <p:sldId id="275" r:id="rId2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57A1B1AB-55C4-4E67-9CF2-5AD1D41E844F}" type="datetimeFigureOut">
              <a:rPr lang="es-CO" smtClean="0"/>
              <a:t>12/08/2019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175142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7A1B1AB-55C4-4E67-9CF2-5AD1D41E844F}" type="datetimeFigureOut">
              <a:rPr lang="es-CO" smtClean="0"/>
              <a:t>12/08/2019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63146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7A1B1AB-55C4-4E67-9CF2-5AD1D41E844F}" type="datetimeFigureOut">
              <a:rPr lang="es-CO" smtClean="0"/>
              <a:t>12/08/2019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118109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7A1B1AB-55C4-4E67-9CF2-5AD1D41E844F}" type="datetimeFigureOut">
              <a:rPr lang="es-CO" smtClean="0"/>
              <a:t>12/08/2019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13131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7A1B1AB-55C4-4E67-9CF2-5AD1D41E844F}" type="datetimeFigureOut">
              <a:rPr lang="es-CO" smtClean="0"/>
              <a:t>12/08/2019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360997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57A1B1AB-55C4-4E67-9CF2-5AD1D41E844F}" type="datetimeFigureOut">
              <a:rPr lang="es-CO" smtClean="0"/>
              <a:t>12/08/2019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228928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57A1B1AB-55C4-4E67-9CF2-5AD1D41E844F}" type="datetimeFigureOut">
              <a:rPr lang="es-CO" smtClean="0"/>
              <a:t>12/08/2019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242740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57A1B1AB-55C4-4E67-9CF2-5AD1D41E844F}" type="datetimeFigureOut">
              <a:rPr lang="es-CO" smtClean="0"/>
              <a:t>12/08/2019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410093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7A1B1AB-55C4-4E67-9CF2-5AD1D41E844F}" type="datetimeFigureOut">
              <a:rPr lang="es-CO" smtClean="0"/>
              <a:t>12/08/2019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3762418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7A1B1AB-55C4-4E67-9CF2-5AD1D41E844F}" type="datetimeFigureOut">
              <a:rPr lang="es-CO" smtClean="0"/>
              <a:t>12/08/2019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39664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7A1B1AB-55C4-4E67-9CF2-5AD1D41E844F}" type="datetimeFigureOut">
              <a:rPr lang="es-CO" smtClean="0"/>
              <a:t>12/08/2019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87003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1B1AB-55C4-4E67-9CF2-5AD1D41E844F}" type="datetimeFigureOut">
              <a:rPr lang="es-CO" smtClean="0"/>
              <a:t>12/08/2019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1AE58-B11E-4A1A-B95E-D76AAAADC861}" type="slidenum">
              <a:rPr lang="es-CO" smtClean="0"/>
              <a:t>‹Nº›</a:t>
            </a:fld>
            <a:endParaRPr lang="es-CO"/>
          </a:p>
        </p:txBody>
      </p:sp>
    </p:spTree>
    <p:extLst>
      <p:ext uri="{BB962C8B-B14F-4D97-AF65-F5344CB8AC3E}">
        <p14:creationId xmlns:p14="http://schemas.microsoft.com/office/powerpoint/2010/main" val="1405563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gif"/><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022" y="890190"/>
            <a:ext cx="10585621" cy="5836178"/>
          </a:xfrm>
          <a:prstGeom prst="rect">
            <a:avLst/>
          </a:prstGeom>
        </p:spPr>
      </p:pic>
    </p:spTree>
    <p:extLst>
      <p:ext uri="{BB962C8B-B14F-4D97-AF65-F5344CB8AC3E}">
        <p14:creationId xmlns:p14="http://schemas.microsoft.com/office/powerpoint/2010/main" val="32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012" y="194747"/>
            <a:ext cx="9119286" cy="3914775"/>
          </a:xfrm>
          <a:prstGeom prst="rect">
            <a:avLst/>
          </a:prstGeom>
        </p:spPr>
      </p:pic>
      <p:sp>
        <p:nvSpPr>
          <p:cNvPr id="3" name="CuadroTexto 2"/>
          <p:cNvSpPr txBox="1"/>
          <p:nvPr/>
        </p:nvSpPr>
        <p:spPr>
          <a:xfrm>
            <a:off x="362467" y="2088797"/>
            <a:ext cx="2151388" cy="646331"/>
          </a:xfrm>
          <a:prstGeom prst="rect">
            <a:avLst/>
          </a:prstGeom>
          <a:noFill/>
        </p:spPr>
        <p:txBody>
          <a:bodyPr wrap="square" rtlCol="0">
            <a:spAutoFit/>
          </a:bodyPr>
          <a:lstStyle/>
          <a:p>
            <a:pPr algn="ctr"/>
            <a:r>
              <a:rPr lang="es-CO" dirty="0" smtClean="0"/>
              <a:t>Centro Comercial</a:t>
            </a:r>
          </a:p>
          <a:p>
            <a:pPr algn="ctr"/>
            <a:r>
              <a:rPr lang="es-CO" dirty="0" smtClean="0"/>
              <a:t>Montado</a:t>
            </a:r>
            <a:endParaRPr lang="es-CO" dirty="0"/>
          </a:p>
        </p:txBody>
      </p:sp>
      <p:sp>
        <p:nvSpPr>
          <p:cNvPr id="5" name="CuadroTexto 4"/>
          <p:cNvSpPr txBox="1"/>
          <p:nvPr/>
        </p:nvSpPr>
        <p:spPr>
          <a:xfrm>
            <a:off x="446814" y="1202725"/>
            <a:ext cx="218171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dirty="0" smtClean="0"/>
              <a:t>Elemento Terminado</a:t>
            </a:r>
            <a:endParaRPr lang="es-CO" dirty="0"/>
          </a:p>
        </p:txBody>
      </p:sp>
      <p:sp>
        <p:nvSpPr>
          <p:cNvPr id="6" name="CuadroTexto 5"/>
          <p:cNvSpPr txBox="1"/>
          <p:nvPr/>
        </p:nvSpPr>
        <p:spPr>
          <a:xfrm>
            <a:off x="362467" y="3653278"/>
            <a:ext cx="218171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smtClean="0"/>
              <a:t>Componentes</a:t>
            </a:r>
            <a:endParaRPr lang="es-CO" dirty="0"/>
          </a:p>
        </p:txBody>
      </p:sp>
      <p:sp>
        <p:nvSpPr>
          <p:cNvPr id="7" name="CuadroTexto 6"/>
          <p:cNvSpPr txBox="1"/>
          <p:nvPr/>
        </p:nvSpPr>
        <p:spPr>
          <a:xfrm>
            <a:off x="251256" y="4366559"/>
            <a:ext cx="5020960" cy="2308324"/>
          </a:xfrm>
          <a:prstGeom prst="rect">
            <a:avLst/>
          </a:prstGeom>
          <a:noFill/>
        </p:spPr>
        <p:txBody>
          <a:bodyPr wrap="square" rtlCol="0">
            <a:spAutoFit/>
          </a:bodyPr>
          <a:lstStyle/>
          <a:p>
            <a:pPr marL="285750" indent="-285750">
              <a:buFont typeface="Wingdings" panose="05000000000000000000" pitchFamily="2" charset="2"/>
              <a:buChar char="§"/>
            </a:pPr>
            <a:r>
              <a:rPr lang="es-CO" dirty="0" smtClean="0"/>
              <a:t>Documentos de cada estudio de </a:t>
            </a:r>
            <a:r>
              <a:rPr lang="es-CO" i="1" dirty="0" smtClean="0"/>
              <a:t>preinversión</a:t>
            </a:r>
            <a:r>
              <a:rPr lang="es-CO" dirty="0" smtClean="0"/>
              <a:t>.</a:t>
            </a:r>
          </a:p>
          <a:p>
            <a:pPr marL="285750" indent="-285750">
              <a:buFont typeface="Wingdings" panose="05000000000000000000" pitchFamily="2" charset="2"/>
              <a:buChar char="§"/>
            </a:pPr>
            <a:r>
              <a:rPr lang="es-CO" dirty="0" smtClean="0"/>
              <a:t>Terreno adecuado.</a:t>
            </a:r>
          </a:p>
          <a:p>
            <a:pPr marL="285750" indent="-285750">
              <a:buFont typeface="Wingdings" panose="05000000000000000000" pitchFamily="2" charset="2"/>
              <a:buChar char="§"/>
            </a:pPr>
            <a:r>
              <a:rPr lang="es-CO" dirty="0" smtClean="0"/>
              <a:t>Documentos de los estudios arquitectónicos.</a:t>
            </a:r>
          </a:p>
          <a:p>
            <a:pPr marL="285750" indent="-285750">
              <a:buFont typeface="Wingdings" panose="05000000000000000000" pitchFamily="2" charset="2"/>
              <a:buChar char="§"/>
            </a:pPr>
            <a:r>
              <a:rPr lang="es-CO" dirty="0" smtClean="0"/>
              <a:t>Documentos de los estudios de ingeniería.</a:t>
            </a:r>
          </a:p>
          <a:p>
            <a:pPr marL="285750" indent="-285750">
              <a:buFont typeface="Wingdings" panose="05000000000000000000" pitchFamily="2" charset="2"/>
              <a:buChar char="§"/>
            </a:pPr>
            <a:r>
              <a:rPr lang="es-CO" dirty="0" smtClean="0"/>
              <a:t>Contratos de para movimiento de suelos, construcción de estructura, suministro e instalación de equipos, equipos suministrados e instalados.</a:t>
            </a:r>
            <a:endParaRPr lang="es-CO" dirty="0"/>
          </a:p>
        </p:txBody>
      </p:sp>
      <p:sp>
        <p:nvSpPr>
          <p:cNvPr id="8" name="CuadroTexto 7"/>
          <p:cNvSpPr txBox="1"/>
          <p:nvPr/>
        </p:nvSpPr>
        <p:spPr>
          <a:xfrm>
            <a:off x="5988910" y="4289658"/>
            <a:ext cx="5020960" cy="2585323"/>
          </a:xfrm>
          <a:prstGeom prst="rect">
            <a:avLst/>
          </a:prstGeom>
          <a:noFill/>
        </p:spPr>
        <p:txBody>
          <a:bodyPr wrap="square" rtlCol="0">
            <a:spAutoFit/>
          </a:bodyPr>
          <a:lstStyle/>
          <a:p>
            <a:pPr marL="285750" indent="-285750">
              <a:buFont typeface="Wingdings" panose="05000000000000000000" pitchFamily="2" charset="2"/>
              <a:buChar char="§"/>
            </a:pPr>
            <a:r>
              <a:rPr lang="es-CO" dirty="0" smtClean="0"/>
              <a:t>Subestación de energía, cableado eléctrico, iluminación áreas comunes.</a:t>
            </a:r>
          </a:p>
          <a:p>
            <a:pPr marL="285750" indent="-285750">
              <a:buFont typeface="Wingdings" panose="05000000000000000000" pitchFamily="2" charset="2"/>
              <a:buChar char="§"/>
            </a:pPr>
            <a:r>
              <a:rPr lang="es-CO" dirty="0" smtClean="0"/>
              <a:t>Adecuación de cableado estructurado de datos</a:t>
            </a:r>
          </a:p>
          <a:p>
            <a:pPr marL="285750" indent="-285750">
              <a:buFont typeface="Wingdings" panose="05000000000000000000" pitchFamily="2" charset="2"/>
              <a:buChar char="§"/>
            </a:pPr>
            <a:r>
              <a:rPr lang="es-CO" dirty="0" smtClean="0"/>
              <a:t>Acueducto y alcantarillados</a:t>
            </a:r>
          </a:p>
          <a:p>
            <a:pPr marL="285750" indent="-285750">
              <a:buFont typeface="Wingdings" panose="05000000000000000000" pitchFamily="2" charset="2"/>
              <a:buChar char="§"/>
            </a:pPr>
            <a:r>
              <a:rPr lang="es-CO" dirty="0" smtClean="0"/>
              <a:t>Pruebas de funcionamiento.</a:t>
            </a:r>
          </a:p>
          <a:p>
            <a:pPr marL="285750" indent="-285750">
              <a:buFont typeface="Wingdings" panose="05000000000000000000" pitchFamily="2" charset="2"/>
              <a:buChar char="§"/>
            </a:pPr>
            <a:r>
              <a:rPr lang="es-CO" dirty="0" smtClean="0"/>
              <a:t>Personal contratado de la fase.</a:t>
            </a:r>
          </a:p>
          <a:p>
            <a:pPr marL="285750" indent="-285750">
              <a:buFont typeface="Wingdings" panose="05000000000000000000" pitchFamily="2" charset="2"/>
              <a:buChar char="§"/>
            </a:pPr>
            <a:r>
              <a:rPr lang="es-CO" dirty="0" smtClean="0"/>
              <a:t>Puesta en marcha</a:t>
            </a:r>
          </a:p>
          <a:p>
            <a:pPr marL="285750" indent="-285750">
              <a:buFont typeface="Wingdings" panose="05000000000000000000" pitchFamily="2" charset="2"/>
              <a:buChar char="§"/>
            </a:pPr>
            <a:r>
              <a:rPr lang="es-CO" dirty="0" smtClean="0"/>
              <a:t>Seguridad y respaldo de la inversión del proyecto</a:t>
            </a:r>
            <a:endParaRPr lang="es-CO" dirty="0"/>
          </a:p>
        </p:txBody>
      </p:sp>
    </p:spTree>
    <p:extLst>
      <p:ext uri="{BB962C8B-B14F-4D97-AF65-F5344CB8AC3E}">
        <p14:creationId xmlns:p14="http://schemas.microsoft.com/office/powerpoint/2010/main" val="424329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211" y="908407"/>
            <a:ext cx="10592834" cy="5031074"/>
          </a:xfrm>
          <a:prstGeom prst="rect">
            <a:avLst/>
          </a:prstGeom>
        </p:spPr>
      </p:pic>
    </p:spTree>
    <p:extLst>
      <p:ext uri="{BB962C8B-B14F-4D97-AF65-F5344CB8AC3E}">
        <p14:creationId xmlns:p14="http://schemas.microsoft.com/office/powerpoint/2010/main" val="4205218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2696346" y="262029"/>
            <a:ext cx="7311783" cy="584775"/>
          </a:xfrm>
          <a:prstGeom prst="rect">
            <a:avLst/>
          </a:prstGeom>
          <a:noFill/>
        </p:spPr>
        <p:txBody>
          <a:bodyPr wrap="square" rtlCol="0">
            <a:spAutoFit/>
          </a:bodyPr>
          <a:lstStyle/>
          <a:p>
            <a:r>
              <a:rPr lang="es-CO" sz="3200" i="1" dirty="0">
                <a:solidFill>
                  <a:schemeClr val="accent6">
                    <a:lumMod val="50000"/>
                  </a:schemeClr>
                </a:solidFill>
                <a:latin typeface="Aharoni" panose="02010803020104030203" pitchFamily="2" charset="-79"/>
                <a:cs typeface="Aharoni" panose="02010803020104030203" pitchFamily="2" charset="-79"/>
              </a:rPr>
              <a:t>Los proyectos abarcan cuatro temas</a:t>
            </a:r>
          </a:p>
        </p:txBody>
      </p:sp>
      <p:sp>
        <p:nvSpPr>
          <p:cNvPr id="5" name="2 CuadroTexto"/>
          <p:cNvSpPr txBox="1"/>
          <p:nvPr/>
        </p:nvSpPr>
        <p:spPr>
          <a:xfrm>
            <a:off x="4516650" y="1738517"/>
            <a:ext cx="152510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Identificación</a:t>
            </a:r>
          </a:p>
        </p:txBody>
      </p:sp>
      <p:sp>
        <p:nvSpPr>
          <p:cNvPr id="6" name="2 CuadroTexto"/>
          <p:cNvSpPr txBox="1"/>
          <p:nvPr/>
        </p:nvSpPr>
        <p:spPr>
          <a:xfrm>
            <a:off x="4516650" y="2437220"/>
            <a:ext cx="152510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Formulación</a:t>
            </a:r>
          </a:p>
        </p:txBody>
      </p:sp>
      <p:sp>
        <p:nvSpPr>
          <p:cNvPr id="7" name="2 CuadroTexto"/>
          <p:cNvSpPr txBox="1"/>
          <p:nvPr/>
        </p:nvSpPr>
        <p:spPr>
          <a:xfrm>
            <a:off x="4516650" y="3135923"/>
            <a:ext cx="152510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Evaluación</a:t>
            </a:r>
          </a:p>
        </p:txBody>
      </p:sp>
      <p:sp>
        <p:nvSpPr>
          <p:cNvPr id="8" name="2 CuadroTexto"/>
          <p:cNvSpPr txBox="1"/>
          <p:nvPr/>
        </p:nvSpPr>
        <p:spPr>
          <a:xfrm>
            <a:off x="4516649" y="3845110"/>
            <a:ext cx="152510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Gerencia</a:t>
            </a:r>
          </a:p>
        </p:txBody>
      </p:sp>
      <p:sp>
        <p:nvSpPr>
          <p:cNvPr id="9" name="CuadroTexto 8"/>
          <p:cNvSpPr txBox="1"/>
          <p:nvPr/>
        </p:nvSpPr>
        <p:spPr>
          <a:xfrm>
            <a:off x="2173245" y="2795344"/>
            <a:ext cx="1046204"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b="1" dirty="0" smtClean="0"/>
              <a:t>Proyecto</a:t>
            </a:r>
            <a:endParaRPr lang="es-CO" b="1" dirty="0"/>
          </a:p>
        </p:txBody>
      </p:sp>
      <p:sp>
        <p:nvSpPr>
          <p:cNvPr id="10" name="CuadroTexto 9"/>
          <p:cNvSpPr txBox="1"/>
          <p:nvPr/>
        </p:nvSpPr>
        <p:spPr>
          <a:xfrm>
            <a:off x="6840272" y="2810916"/>
            <a:ext cx="238610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CO" b="1" dirty="0" smtClean="0"/>
              <a:t>Estudio de Viabilidad</a:t>
            </a:r>
            <a:endParaRPr lang="es-CO" b="1" dirty="0"/>
          </a:p>
        </p:txBody>
      </p:sp>
      <p:sp>
        <p:nvSpPr>
          <p:cNvPr id="11" name="CuadroTexto 10"/>
          <p:cNvSpPr txBox="1"/>
          <p:nvPr/>
        </p:nvSpPr>
        <p:spPr>
          <a:xfrm>
            <a:off x="516023" y="2691688"/>
            <a:ext cx="1531722"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 typeface="Wingdings" panose="05000000000000000000" pitchFamily="2" charset="2"/>
              <a:buChar char="§"/>
            </a:pPr>
            <a:r>
              <a:rPr lang="es-CO" sz="1200" dirty="0" smtClean="0"/>
              <a:t>Técnicas</a:t>
            </a:r>
          </a:p>
          <a:p>
            <a:pPr marL="171450" indent="-171450">
              <a:buFont typeface="Wingdings" panose="05000000000000000000" pitchFamily="2" charset="2"/>
              <a:buChar char="§"/>
            </a:pPr>
            <a:r>
              <a:rPr lang="es-CO" sz="1200" dirty="0" smtClean="0"/>
              <a:t>Herramientas</a:t>
            </a:r>
          </a:p>
          <a:p>
            <a:pPr marL="171450" indent="-171450">
              <a:buFont typeface="Wingdings" panose="05000000000000000000" pitchFamily="2" charset="2"/>
              <a:buChar char="§"/>
            </a:pPr>
            <a:r>
              <a:rPr lang="es-CO" sz="1200" dirty="0" smtClean="0"/>
              <a:t>Procedimientos</a:t>
            </a:r>
          </a:p>
        </p:txBody>
      </p:sp>
      <p:sp>
        <p:nvSpPr>
          <p:cNvPr id="17" name="CuadroTexto 16"/>
          <p:cNvSpPr txBox="1"/>
          <p:nvPr/>
        </p:nvSpPr>
        <p:spPr>
          <a:xfrm>
            <a:off x="9501094" y="2691688"/>
            <a:ext cx="2204875" cy="2492990"/>
          </a:xfrm>
          <a:prstGeom prst="rect">
            <a:avLst/>
          </a:prstGeom>
          <a:noFill/>
        </p:spPr>
        <p:txBody>
          <a:bodyPr wrap="square" rtlCol="0">
            <a:spAutoFit/>
          </a:bodyPr>
          <a:lstStyle/>
          <a:p>
            <a:pPr marL="171450" indent="-171450" algn="just">
              <a:buFont typeface="Wingdings" panose="05000000000000000000" pitchFamily="2" charset="2"/>
              <a:buChar char="§"/>
            </a:pPr>
            <a:r>
              <a:rPr lang="es-CO" sz="1200" dirty="0" smtClean="0"/>
              <a:t>Estudio de viabilidad de montar una empresa nueva.</a:t>
            </a:r>
          </a:p>
          <a:p>
            <a:pPr marL="171450" indent="-171450" algn="just">
              <a:buFont typeface="Wingdings" panose="05000000000000000000" pitchFamily="2" charset="2"/>
              <a:buChar char="§"/>
            </a:pPr>
            <a:r>
              <a:rPr lang="es-CO" sz="1200" dirty="0" smtClean="0"/>
              <a:t>Estudio de viabilidad de ampliar una empresa existente.</a:t>
            </a:r>
          </a:p>
          <a:p>
            <a:pPr marL="171450" indent="-171450" algn="just">
              <a:buFont typeface="Wingdings" panose="05000000000000000000" pitchFamily="2" charset="2"/>
              <a:buChar char="§"/>
            </a:pPr>
            <a:r>
              <a:rPr lang="es-CO" sz="1200" dirty="0" smtClean="0"/>
              <a:t>Estudio de viabilidad de mejorar la calidad de un producto (bien o servicio) de una empresa existente.</a:t>
            </a:r>
          </a:p>
          <a:p>
            <a:pPr marL="171450" indent="-171450" algn="just">
              <a:buFont typeface="Wingdings" panose="05000000000000000000" pitchFamily="2" charset="2"/>
              <a:buChar char="§"/>
            </a:pPr>
            <a:r>
              <a:rPr lang="es-CO" sz="1200" dirty="0" smtClean="0"/>
              <a:t>Estudio de viabilidad del lanzamiento de un nuevo producto (bien o servicio) en una empresa existente.</a:t>
            </a:r>
            <a:endParaRPr lang="es-CO" sz="1200" dirty="0"/>
          </a:p>
        </p:txBody>
      </p:sp>
      <p:cxnSp>
        <p:nvCxnSpPr>
          <p:cNvPr id="28" name="Conector angular 27"/>
          <p:cNvCxnSpPr>
            <a:stCxn id="5" idx="1"/>
            <a:endCxn id="9" idx="0"/>
          </p:cNvCxnSpPr>
          <p:nvPr/>
        </p:nvCxnSpPr>
        <p:spPr>
          <a:xfrm rot="10800000" flipV="1">
            <a:off x="2696348" y="1923182"/>
            <a:ext cx="1820303" cy="87216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p:cNvCxnSpPr>
            <a:stCxn id="8" idx="1"/>
            <a:endCxn id="9" idx="2"/>
          </p:cNvCxnSpPr>
          <p:nvPr/>
        </p:nvCxnSpPr>
        <p:spPr>
          <a:xfrm rot="10800000">
            <a:off x="2696347" y="3164676"/>
            <a:ext cx="1820302" cy="865100"/>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31"/>
          <p:cNvCxnSpPr>
            <a:stCxn id="7" idx="3"/>
            <a:endCxn id="10" idx="2"/>
          </p:cNvCxnSpPr>
          <p:nvPr/>
        </p:nvCxnSpPr>
        <p:spPr>
          <a:xfrm flipV="1">
            <a:off x="6041753" y="3180248"/>
            <a:ext cx="1991573" cy="1403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p:cNvCxnSpPr>
            <a:stCxn id="6" idx="3"/>
            <a:endCxn id="10" idx="0"/>
          </p:cNvCxnSpPr>
          <p:nvPr/>
        </p:nvCxnSpPr>
        <p:spPr>
          <a:xfrm>
            <a:off x="6041753" y="2621886"/>
            <a:ext cx="1991573" cy="18903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105184" y="5572193"/>
            <a:ext cx="1012726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i="1" dirty="0">
                <a:solidFill>
                  <a:schemeClr val="accent6">
                    <a:lumMod val="50000"/>
                  </a:schemeClr>
                </a:solidFill>
                <a:cs typeface="Aharoni" panose="02010803020104030203" pitchFamily="2" charset="-79"/>
              </a:rPr>
              <a:t>El estudio de viabilidad de un proyecto también se denomina ‘</a:t>
            </a:r>
            <a:r>
              <a:rPr lang="es-CO" b="1" i="1" dirty="0">
                <a:solidFill>
                  <a:schemeClr val="accent6">
                    <a:lumMod val="50000"/>
                  </a:schemeClr>
                </a:solidFill>
                <a:cs typeface="Aharoni" panose="02010803020104030203" pitchFamily="2" charset="-79"/>
              </a:rPr>
              <a:t>Estudio de </a:t>
            </a:r>
            <a:r>
              <a:rPr lang="es-CO" b="1" i="1" dirty="0" smtClean="0">
                <a:solidFill>
                  <a:schemeClr val="accent6">
                    <a:lumMod val="50000"/>
                  </a:schemeClr>
                </a:solidFill>
                <a:cs typeface="Aharoni" panose="02010803020104030203" pitchFamily="2" charset="-79"/>
              </a:rPr>
              <a:t>preinversión</a:t>
            </a:r>
            <a:r>
              <a:rPr lang="es-CO" i="1" dirty="0">
                <a:solidFill>
                  <a:schemeClr val="accent6">
                    <a:lumMod val="50000"/>
                  </a:schemeClr>
                </a:solidFill>
                <a:cs typeface="Aharoni" panose="02010803020104030203" pitchFamily="2" charset="-79"/>
              </a:rPr>
              <a:t>’ o ‘</a:t>
            </a:r>
            <a:r>
              <a:rPr lang="es-CO" b="1" i="1" dirty="0">
                <a:solidFill>
                  <a:schemeClr val="accent6">
                    <a:lumMod val="50000"/>
                  </a:schemeClr>
                </a:solidFill>
                <a:cs typeface="Aharoni" panose="02010803020104030203" pitchFamily="2" charset="-79"/>
              </a:rPr>
              <a:t>Plan de negocio</a:t>
            </a:r>
            <a:r>
              <a:rPr lang="es-CO" i="1" dirty="0">
                <a:solidFill>
                  <a:schemeClr val="accent6">
                    <a:lumMod val="50000"/>
                  </a:schemeClr>
                </a:solidFill>
                <a:cs typeface="Aharoni" panose="02010803020104030203" pitchFamily="2" charset="-79"/>
              </a:rPr>
              <a:t>’.</a:t>
            </a:r>
          </a:p>
        </p:txBody>
      </p:sp>
    </p:spTree>
    <p:extLst>
      <p:ext uri="{BB962C8B-B14F-4D97-AF65-F5344CB8AC3E}">
        <p14:creationId xmlns:p14="http://schemas.microsoft.com/office/powerpoint/2010/main" val="3614365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182725" y="339650"/>
            <a:ext cx="3764243"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Identificación de Proyectos</a:t>
            </a:r>
            <a:endParaRPr lang="es-CO" sz="2400" b="1" i="1" dirty="0">
              <a:solidFill>
                <a:schemeClr val="accent6">
                  <a:lumMod val="50000"/>
                </a:schemeClr>
              </a:solidFill>
              <a:cs typeface="Aharoni" panose="02010803020104030203" pitchFamily="2" charset="-79"/>
            </a:endParaRPr>
          </a:p>
        </p:txBody>
      </p:sp>
      <p:sp>
        <p:nvSpPr>
          <p:cNvPr id="6" name="CuadroTexto 5"/>
          <p:cNvSpPr txBox="1"/>
          <p:nvPr/>
        </p:nvSpPr>
        <p:spPr>
          <a:xfrm>
            <a:off x="3882044" y="1983261"/>
            <a:ext cx="5419898" cy="646331"/>
          </a:xfrm>
          <a:prstGeom prst="rect">
            <a:avLst/>
          </a:prstGeom>
          <a:noFill/>
        </p:spPr>
        <p:txBody>
          <a:bodyPr wrap="square" rtlCol="0">
            <a:spAutoFit/>
          </a:bodyPr>
          <a:lstStyle/>
          <a:p>
            <a:pPr marL="285750" indent="-285750" algn="just">
              <a:buFont typeface="Wingdings" panose="05000000000000000000" pitchFamily="2" charset="2"/>
              <a:buChar char="§"/>
            </a:pPr>
            <a:r>
              <a:rPr lang="es-CO" dirty="0" smtClean="0"/>
              <a:t>Identificar la necesidad y luego</a:t>
            </a:r>
          </a:p>
          <a:p>
            <a:pPr marL="285750" indent="-285750" algn="just">
              <a:buFont typeface="Wingdings" panose="05000000000000000000" pitchFamily="2" charset="2"/>
              <a:buChar char="§"/>
            </a:pPr>
            <a:r>
              <a:rPr lang="es-CO" dirty="0" smtClean="0"/>
              <a:t>Definir el bien o servicio que satisface la necesidad.</a:t>
            </a:r>
            <a:endParaRPr lang="es-CO" dirty="0"/>
          </a:p>
        </p:txBody>
      </p:sp>
      <p:sp>
        <p:nvSpPr>
          <p:cNvPr id="7" name="CuadroTexto 6"/>
          <p:cNvSpPr txBox="1"/>
          <p:nvPr/>
        </p:nvSpPr>
        <p:spPr>
          <a:xfrm>
            <a:off x="2331721" y="1844762"/>
            <a:ext cx="985058"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5400" dirty="0" smtClean="0"/>
              <a:t>1.</a:t>
            </a:r>
            <a:endParaRPr lang="es-CO" sz="5400" dirty="0"/>
          </a:p>
        </p:txBody>
      </p:sp>
      <p:sp>
        <p:nvSpPr>
          <p:cNvPr id="8" name="CuadroTexto 7"/>
          <p:cNvSpPr txBox="1"/>
          <p:nvPr/>
        </p:nvSpPr>
        <p:spPr>
          <a:xfrm>
            <a:off x="2331721" y="3665826"/>
            <a:ext cx="985058"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5400" dirty="0" smtClean="0"/>
              <a:t>2.</a:t>
            </a:r>
            <a:endParaRPr lang="es-CO" sz="5400" dirty="0"/>
          </a:p>
        </p:txBody>
      </p:sp>
      <p:sp>
        <p:nvSpPr>
          <p:cNvPr id="9" name="CuadroTexto 8"/>
          <p:cNvSpPr txBox="1"/>
          <p:nvPr/>
        </p:nvSpPr>
        <p:spPr>
          <a:xfrm>
            <a:off x="1296785" y="1072342"/>
            <a:ext cx="4621877" cy="369332"/>
          </a:xfrm>
          <a:prstGeom prst="rect">
            <a:avLst/>
          </a:prstGeom>
          <a:noFill/>
        </p:spPr>
        <p:txBody>
          <a:bodyPr wrap="square" rtlCol="0">
            <a:spAutoFit/>
          </a:bodyPr>
          <a:lstStyle/>
          <a:p>
            <a:r>
              <a:rPr lang="es-CO" dirty="0" smtClean="0"/>
              <a:t>Se tienen dos enfoques:</a:t>
            </a:r>
            <a:endParaRPr lang="es-CO" dirty="0"/>
          </a:p>
        </p:txBody>
      </p:sp>
      <p:sp>
        <p:nvSpPr>
          <p:cNvPr id="10" name="CuadroTexto 9"/>
          <p:cNvSpPr txBox="1"/>
          <p:nvPr/>
        </p:nvSpPr>
        <p:spPr>
          <a:xfrm>
            <a:off x="3810001" y="3811538"/>
            <a:ext cx="5419898" cy="646331"/>
          </a:xfrm>
          <a:prstGeom prst="rect">
            <a:avLst/>
          </a:prstGeom>
          <a:noFill/>
        </p:spPr>
        <p:txBody>
          <a:bodyPr wrap="square" rtlCol="0">
            <a:spAutoFit/>
          </a:bodyPr>
          <a:lstStyle/>
          <a:p>
            <a:pPr marL="285750" indent="-285750" algn="just">
              <a:buFont typeface="Wingdings" panose="05000000000000000000" pitchFamily="2" charset="2"/>
              <a:buChar char="§"/>
            </a:pPr>
            <a:r>
              <a:rPr lang="es-CO" dirty="0" smtClean="0"/>
              <a:t>Buscar una idea de bien o servicio y luego</a:t>
            </a:r>
          </a:p>
          <a:p>
            <a:pPr marL="285750" indent="-285750" algn="just">
              <a:buFont typeface="Wingdings" panose="05000000000000000000" pitchFamily="2" charset="2"/>
              <a:buChar char="§"/>
            </a:pPr>
            <a:r>
              <a:rPr lang="es-CO" dirty="0" smtClean="0"/>
              <a:t>Determinar la magnitud de la necesidad.</a:t>
            </a:r>
            <a:endParaRPr lang="es-CO" dirty="0"/>
          </a:p>
        </p:txBody>
      </p:sp>
      <p:sp>
        <p:nvSpPr>
          <p:cNvPr id="11" name="CuadroTexto 10"/>
          <p:cNvSpPr txBox="1"/>
          <p:nvPr/>
        </p:nvSpPr>
        <p:spPr>
          <a:xfrm>
            <a:off x="1296785" y="5625389"/>
            <a:ext cx="9775767" cy="369332"/>
          </a:xfrm>
          <a:prstGeom prst="rect">
            <a:avLst/>
          </a:prstGeom>
          <a:noFill/>
        </p:spPr>
        <p:txBody>
          <a:bodyPr wrap="square" rtlCol="0">
            <a:spAutoFit/>
          </a:bodyPr>
          <a:lstStyle/>
          <a:p>
            <a:r>
              <a:rPr lang="es-CO" b="1" dirty="0" smtClean="0">
                <a:solidFill>
                  <a:schemeClr val="accent6">
                    <a:lumMod val="50000"/>
                  </a:schemeClr>
                </a:solidFill>
              </a:rPr>
              <a:t>El sistema de marco lógico - SML, es la técnica más utilizada en la actualidad en todo el mundo.</a:t>
            </a:r>
            <a:endParaRPr lang="es-CO" b="1" dirty="0">
              <a:solidFill>
                <a:schemeClr val="accent6">
                  <a:lumMod val="50000"/>
                </a:schemeClr>
              </a:solidFill>
            </a:endParaRPr>
          </a:p>
        </p:txBody>
      </p:sp>
    </p:spTree>
    <p:extLst>
      <p:ext uri="{BB962C8B-B14F-4D97-AF65-F5344CB8AC3E}">
        <p14:creationId xmlns:p14="http://schemas.microsoft.com/office/powerpoint/2010/main" val="4100814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147177" y="956962"/>
            <a:ext cx="1477736"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s-CO" dirty="0" smtClean="0"/>
              <a:t>Necesidades</a:t>
            </a:r>
            <a:endParaRPr lang="es-CO" dirty="0"/>
          </a:p>
        </p:txBody>
      </p:sp>
      <p:sp>
        <p:nvSpPr>
          <p:cNvPr id="5" name="CuadroTexto 4"/>
          <p:cNvSpPr txBox="1"/>
          <p:nvPr/>
        </p:nvSpPr>
        <p:spPr>
          <a:xfrm>
            <a:off x="532714" y="1400793"/>
            <a:ext cx="465666" cy="507831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s-CO" dirty="0" smtClean="0"/>
              <a:t>N1</a:t>
            </a:r>
          </a:p>
          <a:p>
            <a:endParaRPr lang="es-CO" dirty="0" smtClean="0"/>
          </a:p>
          <a:p>
            <a:r>
              <a:rPr lang="es-CO" dirty="0" smtClean="0"/>
              <a:t>N2</a:t>
            </a:r>
          </a:p>
          <a:p>
            <a:endParaRPr lang="es-CO" dirty="0" smtClean="0"/>
          </a:p>
          <a:p>
            <a:r>
              <a:rPr lang="es-CO" dirty="0" smtClean="0"/>
              <a:t>N3</a:t>
            </a:r>
          </a:p>
          <a:p>
            <a:endParaRPr lang="es-CO" dirty="0" smtClean="0"/>
          </a:p>
          <a:p>
            <a:r>
              <a:rPr lang="es-CO" dirty="0" smtClean="0"/>
              <a:t>N4</a:t>
            </a:r>
          </a:p>
          <a:p>
            <a:endParaRPr lang="es-CO" dirty="0" smtClean="0"/>
          </a:p>
          <a:p>
            <a:r>
              <a:rPr lang="es-CO" dirty="0" smtClean="0"/>
              <a:t>N5</a:t>
            </a:r>
          </a:p>
          <a:p>
            <a:endParaRPr lang="es-CO" dirty="0" smtClean="0"/>
          </a:p>
          <a:p>
            <a:r>
              <a:rPr lang="es-CO" dirty="0" smtClean="0"/>
              <a:t>.</a:t>
            </a:r>
          </a:p>
          <a:p>
            <a:endParaRPr lang="es-CO" dirty="0" smtClean="0"/>
          </a:p>
          <a:p>
            <a:r>
              <a:rPr lang="es-CO" dirty="0" smtClean="0"/>
              <a:t>.</a:t>
            </a:r>
          </a:p>
          <a:p>
            <a:endParaRPr lang="es-CO" dirty="0"/>
          </a:p>
          <a:p>
            <a:r>
              <a:rPr lang="es-CO" dirty="0" smtClean="0"/>
              <a:t>.</a:t>
            </a:r>
          </a:p>
          <a:p>
            <a:endParaRPr lang="es-CO" dirty="0"/>
          </a:p>
          <a:p>
            <a:r>
              <a:rPr lang="es-CO" dirty="0" smtClean="0"/>
              <a:t>Nn</a:t>
            </a:r>
          </a:p>
          <a:p>
            <a:endParaRPr lang="es-CO" dirty="0"/>
          </a:p>
        </p:txBody>
      </p:sp>
      <p:sp>
        <p:nvSpPr>
          <p:cNvPr id="6" name="Elipse 5"/>
          <p:cNvSpPr/>
          <p:nvPr/>
        </p:nvSpPr>
        <p:spPr>
          <a:xfrm>
            <a:off x="464980" y="2888443"/>
            <a:ext cx="639234" cy="667785"/>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s-CO" dirty="0" smtClean="0"/>
              <a:t>N4</a:t>
            </a:r>
            <a:endParaRPr lang="es-CO" dirty="0"/>
          </a:p>
        </p:txBody>
      </p:sp>
      <p:sp>
        <p:nvSpPr>
          <p:cNvPr id="7" name="Flecha derecha 6"/>
          <p:cNvSpPr/>
          <p:nvPr/>
        </p:nvSpPr>
        <p:spPr>
          <a:xfrm>
            <a:off x="1184645" y="3149829"/>
            <a:ext cx="541867" cy="2794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O"/>
          </a:p>
        </p:txBody>
      </p:sp>
      <p:sp>
        <p:nvSpPr>
          <p:cNvPr id="8" name="CuadroTexto 7"/>
          <p:cNvSpPr txBox="1"/>
          <p:nvPr/>
        </p:nvSpPr>
        <p:spPr>
          <a:xfrm>
            <a:off x="1887380" y="2966363"/>
            <a:ext cx="18034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Producto </a:t>
            </a:r>
          </a:p>
          <a:p>
            <a:pPr algn="ctr"/>
            <a:r>
              <a:rPr lang="es-CO" b="1" dirty="0" smtClean="0"/>
              <a:t>(Bien o Servicio)</a:t>
            </a:r>
            <a:endParaRPr lang="es-CO" b="1" dirty="0"/>
          </a:p>
        </p:txBody>
      </p:sp>
      <p:sp>
        <p:nvSpPr>
          <p:cNvPr id="9" name="Flecha derecha 8"/>
          <p:cNvSpPr/>
          <p:nvPr/>
        </p:nvSpPr>
        <p:spPr>
          <a:xfrm>
            <a:off x="3851648" y="3149829"/>
            <a:ext cx="541867" cy="2794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O"/>
          </a:p>
        </p:txBody>
      </p:sp>
      <p:sp>
        <p:nvSpPr>
          <p:cNvPr id="10" name="CuadroTexto 9"/>
          <p:cNvSpPr txBox="1"/>
          <p:nvPr/>
        </p:nvSpPr>
        <p:spPr>
          <a:xfrm>
            <a:off x="4473947" y="3104862"/>
            <a:ext cx="1054100" cy="369332"/>
          </a:xfrm>
          <a:prstGeom prst="rect">
            <a:avLst/>
          </a:prstGeom>
          <a:noFill/>
        </p:spPr>
        <p:txBody>
          <a:bodyPr wrap="square" rtlCol="0">
            <a:spAutoFit/>
          </a:bodyPr>
          <a:lstStyle/>
          <a:p>
            <a:r>
              <a:rPr lang="es-CO" b="1" dirty="0" smtClean="0"/>
              <a:t>Empresa</a:t>
            </a:r>
            <a:endParaRPr lang="es-CO" b="1" dirty="0"/>
          </a:p>
        </p:txBody>
      </p:sp>
      <p:sp>
        <p:nvSpPr>
          <p:cNvPr id="11" name="Elipse 10"/>
          <p:cNvSpPr/>
          <p:nvPr/>
        </p:nvSpPr>
        <p:spPr>
          <a:xfrm>
            <a:off x="5459403" y="3104862"/>
            <a:ext cx="314177" cy="32436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s-CO" dirty="0"/>
          </a:p>
        </p:txBody>
      </p:sp>
      <p:cxnSp>
        <p:nvCxnSpPr>
          <p:cNvPr id="12" name="Conector recto 11"/>
          <p:cNvCxnSpPr>
            <a:stCxn id="11" idx="6"/>
          </p:cNvCxnSpPr>
          <p:nvPr/>
        </p:nvCxnSpPr>
        <p:spPr>
          <a:xfrm>
            <a:off x="5773580" y="3267046"/>
            <a:ext cx="6293454" cy="9783"/>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Conector recto 12"/>
          <p:cNvCxnSpPr/>
          <p:nvPr/>
        </p:nvCxnSpPr>
        <p:spPr>
          <a:xfrm>
            <a:off x="7239673" y="3104862"/>
            <a:ext cx="0" cy="291052"/>
          </a:xfrm>
          <a:prstGeom prst="line">
            <a:avLst/>
          </a:prstGeom>
          <a:ln w="38100"/>
        </p:spPr>
        <p:style>
          <a:lnRef idx="3">
            <a:schemeClr val="dk1"/>
          </a:lnRef>
          <a:fillRef idx="0">
            <a:schemeClr val="dk1"/>
          </a:fillRef>
          <a:effectRef idx="2">
            <a:schemeClr val="dk1"/>
          </a:effectRef>
          <a:fontRef idx="minor">
            <a:schemeClr val="tx1"/>
          </a:fontRef>
        </p:style>
      </p:cxnSp>
      <p:cxnSp>
        <p:nvCxnSpPr>
          <p:cNvPr id="14" name="Conector recto 13"/>
          <p:cNvCxnSpPr/>
          <p:nvPr/>
        </p:nvCxnSpPr>
        <p:spPr>
          <a:xfrm>
            <a:off x="8930134" y="3121519"/>
            <a:ext cx="0" cy="291052"/>
          </a:xfrm>
          <a:prstGeom prst="line">
            <a:avLst/>
          </a:prstGeom>
          <a:ln w="38100"/>
        </p:spPr>
        <p:style>
          <a:lnRef idx="3">
            <a:schemeClr val="dk1"/>
          </a:lnRef>
          <a:fillRef idx="0">
            <a:schemeClr val="dk1"/>
          </a:fillRef>
          <a:effectRef idx="2">
            <a:schemeClr val="dk1"/>
          </a:effectRef>
          <a:fontRef idx="minor">
            <a:schemeClr val="tx1"/>
          </a:fontRef>
        </p:style>
      </p:cxnSp>
      <p:cxnSp>
        <p:nvCxnSpPr>
          <p:cNvPr id="15" name="Conector recto 14"/>
          <p:cNvCxnSpPr/>
          <p:nvPr/>
        </p:nvCxnSpPr>
        <p:spPr>
          <a:xfrm>
            <a:off x="12059927" y="3138177"/>
            <a:ext cx="0" cy="291052"/>
          </a:xfrm>
          <a:prstGeom prst="line">
            <a:avLst/>
          </a:prstGeom>
          <a:ln w="38100"/>
        </p:spPr>
        <p:style>
          <a:lnRef idx="3">
            <a:schemeClr val="dk1"/>
          </a:lnRef>
          <a:fillRef idx="0">
            <a:schemeClr val="dk1"/>
          </a:fillRef>
          <a:effectRef idx="2">
            <a:schemeClr val="dk1"/>
          </a:effectRef>
          <a:fontRef idx="minor">
            <a:schemeClr val="tx1"/>
          </a:fontRef>
        </p:style>
      </p:cxnSp>
      <p:sp>
        <p:nvSpPr>
          <p:cNvPr id="16" name="CuadroTexto 15"/>
          <p:cNvSpPr txBox="1"/>
          <p:nvPr/>
        </p:nvSpPr>
        <p:spPr>
          <a:xfrm>
            <a:off x="5719289" y="2641995"/>
            <a:ext cx="1506767" cy="646331"/>
          </a:xfrm>
          <a:prstGeom prst="rect">
            <a:avLst/>
          </a:prstGeom>
          <a:noFill/>
        </p:spPr>
        <p:txBody>
          <a:bodyPr wrap="square" rtlCol="0">
            <a:spAutoFit/>
          </a:bodyPr>
          <a:lstStyle/>
          <a:p>
            <a:pPr algn="ctr"/>
            <a:r>
              <a:rPr lang="es-CO" dirty="0" smtClean="0"/>
              <a:t>Fase de</a:t>
            </a:r>
          </a:p>
          <a:p>
            <a:pPr algn="ctr"/>
            <a:r>
              <a:rPr lang="es-CO" dirty="0" smtClean="0"/>
              <a:t> Pre Inversión</a:t>
            </a:r>
            <a:endParaRPr lang="es-CO" dirty="0"/>
          </a:p>
        </p:txBody>
      </p:sp>
      <p:sp>
        <p:nvSpPr>
          <p:cNvPr id="17" name="CuadroTexto 16"/>
          <p:cNvSpPr txBox="1"/>
          <p:nvPr/>
        </p:nvSpPr>
        <p:spPr>
          <a:xfrm>
            <a:off x="7396221" y="2620714"/>
            <a:ext cx="1506767" cy="646331"/>
          </a:xfrm>
          <a:prstGeom prst="rect">
            <a:avLst/>
          </a:prstGeom>
          <a:noFill/>
        </p:spPr>
        <p:txBody>
          <a:bodyPr wrap="square" rtlCol="0">
            <a:spAutoFit/>
          </a:bodyPr>
          <a:lstStyle/>
          <a:p>
            <a:pPr algn="ctr"/>
            <a:r>
              <a:rPr lang="es-CO" dirty="0" smtClean="0"/>
              <a:t>Fase de</a:t>
            </a:r>
          </a:p>
          <a:p>
            <a:pPr algn="ctr"/>
            <a:r>
              <a:rPr lang="es-CO" dirty="0" smtClean="0"/>
              <a:t>Inversión</a:t>
            </a:r>
            <a:endParaRPr lang="es-CO" dirty="0"/>
          </a:p>
        </p:txBody>
      </p:sp>
      <p:sp>
        <p:nvSpPr>
          <p:cNvPr id="18" name="CuadroTexto 17"/>
          <p:cNvSpPr txBox="1"/>
          <p:nvPr/>
        </p:nvSpPr>
        <p:spPr>
          <a:xfrm>
            <a:off x="9642844" y="2565277"/>
            <a:ext cx="1506767" cy="646331"/>
          </a:xfrm>
          <a:prstGeom prst="rect">
            <a:avLst/>
          </a:prstGeom>
          <a:noFill/>
        </p:spPr>
        <p:txBody>
          <a:bodyPr wrap="square" rtlCol="0">
            <a:spAutoFit/>
          </a:bodyPr>
          <a:lstStyle/>
          <a:p>
            <a:pPr algn="ctr"/>
            <a:r>
              <a:rPr lang="es-CO" dirty="0" smtClean="0"/>
              <a:t>Fase Operacional</a:t>
            </a:r>
            <a:endParaRPr lang="es-CO" dirty="0"/>
          </a:p>
        </p:txBody>
      </p:sp>
      <p:sp>
        <p:nvSpPr>
          <p:cNvPr id="19" name="CuadroTexto 18"/>
          <p:cNvSpPr txBox="1"/>
          <p:nvPr/>
        </p:nvSpPr>
        <p:spPr>
          <a:xfrm>
            <a:off x="9558180" y="1751589"/>
            <a:ext cx="18034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Producto </a:t>
            </a:r>
          </a:p>
          <a:p>
            <a:pPr algn="ctr"/>
            <a:r>
              <a:rPr lang="es-CO" b="1" dirty="0" smtClean="0"/>
              <a:t>(Bien o Servicio)</a:t>
            </a:r>
            <a:endParaRPr lang="es-CO" b="1" dirty="0"/>
          </a:p>
        </p:txBody>
      </p:sp>
      <p:cxnSp>
        <p:nvCxnSpPr>
          <p:cNvPr id="20" name="Conector curvado 19"/>
          <p:cNvCxnSpPr/>
          <p:nvPr/>
        </p:nvCxnSpPr>
        <p:spPr>
          <a:xfrm rot="10800000" flipV="1">
            <a:off x="3775446" y="1751589"/>
            <a:ext cx="5706534" cy="1213572"/>
          </a:xfrm>
          <a:prstGeom prst="curvedConnector3">
            <a:avLst>
              <a:gd name="adj1" fmla="val 50000"/>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1" name="CuadroTexto 20"/>
          <p:cNvSpPr txBox="1"/>
          <p:nvPr/>
        </p:nvSpPr>
        <p:spPr>
          <a:xfrm>
            <a:off x="2626662" y="2481014"/>
            <a:ext cx="1506767" cy="338554"/>
          </a:xfrm>
          <a:prstGeom prst="rect">
            <a:avLst/>
          </a:prstGeom>
          <a:noFill/>
        </p:spPr>
        <p:txBody>
          <a:bodyPr wrap="square" rtlCol="0">
            <a:spAutoFit/>
          </a:bodyPr>
          <a:lstStyle/>
          <a:p>
            <a:pPr algn="ctr"/>
            <a:r>
              <a:rPr lang="es-CO" sz="1600" i="1" dirty="0" smtClean="0"/>
              <a:t>Se necesita</a:t>
            </a:r>
            <a:endParaRPr lang="es-CO" sz="1600" i="1" dirty="0"/>
          </a:p>
        </p:txBody>
      </p:sp>
      <p:sp>
        <p:nvSpPr>
          <p:cNvPr id="22" name="CuadroTexto 21"/>
          <p:cNvSpPr txBox="1"/>
          <p:nvPr/>
        </p:nvSpPr>
        <p:spPr>
          <a:xfrm>
            <a:off x="8184195" y="3513493"/>
            <a:ext cx="1506767" cy="584775"/>
          </a:xfrm>
          <a:prstGeom prst="rect">
            <a:avLst/>
          </a:prstGeom>
          <a:noFill/>
        </p:spPr>
        <p:txBody>
          <a:bodyPr wrap="square" rtlCol="0">
            <a:spAutoFit/>
          </a:bodyPr>
          <a:lstStyle/>
          <a:p>
            <a:pPr algn="ctr"/>
            <a:r>
              <a:rPr lang="es-CO" sz="1600" i="1" dirty="0" smtClean="0"/>
              <a:t>(Empresa*</a:t>
            </a:r>
          </a:p>
          <a:p>
            <a:pPr algn="ctr"/>
            <a:r>
              <a:rPr lang="es-CO" sz="1600" i="1" dirty="0" smtClean="0"/>
              <a:t>Montada)</a:t>
            </a:r>
            <a:endParaRPr lang="es-CO" sz="1600" i="1" dirty="0"/>
          </a:p>
        </p:txBody>
      </p:sp>
      <p:sp>
        <p:nvSpPr>
          <p:cNvPr id="23" name="CuadroTexto 22"/>
          <p:cNvSpPr txBox="1"/>
          <p:nvPr/>
        </p:nvSpPr>
        <p:spPr>
          <a:xfrm>
            <a:off x="9481980" y="1400335"/>
            <a:ext cx="1506767" cy="338554"/>
          </a:xfrm>
          <a:prstGeom prst="rect">
            <a:avLst/>
          </a:prstGeom>
          <a:noFill/>
        </p:spPr>
        <p:txBody>
          <a:bodyPr wrap="square" rtlCol="0">
            <a:spAutoFit/>
          </a:bodyPr>
          <a:lstStyle/>
          <a:p>
            <a:pPr algn="ctr"/>
            <a:r>
              <a:rPr lang="es-CO" sz="1600" i="1" dirty="0" smtClean="0"/>
              <a:t>Se tiene</a:t>
            </a:r>
            <a:endParaRPr lang="es-CO" sz="1600" i="1" dirty="0"/>
          </a:p>
        </p:txBody>
      </p:sp>
      <p:sp>
        <p:nvSpPr>
          <p:cNvPr id="24" name="CuadroTexto 23"/>
          <p:cNvSpPr txBox="1"/>
          <p:nvPr/>
        </p:nvSpPr>
        <p:spPr>
          <a:xfrm>
            <a:off x="4863107" y="3529632"/>
            <a:ext cx="1506767" cy="830997"/>
          </a:xfrm>
          <a:prstGeom prst="rect">
            <a:avLst/>
          </a:prstGeom>
          <a:noFill/>
        </p:spPr>
        <p:txBody>
          <a:bodyPr wrap="square" rtlCol="0">
            <a:spAutoFit/>
          </a:bodyPr>
          <a:lstStyle/>
          <a:p>
            <a:pPr algn="ctr"/>
            <a:r>
              <a:rPr lang="es-CO" sz="1600" b="1" i="1" dirty="0" smtClean="0"/>
              <a:t>Idea</a:t>
            </a:r>
          </a:p>
          <a:p>
            <a:pPr algn="ctr"/>
            <a:r>
              <a:rPr lang="es-CO" sz="1600" i="1" dirty="0" smtClean="0"/>
              <a:t>(de Empresa</a:t>
            </a:r>
          </a:p>
          <a:p>
            <a:pPr algn="ctr"/>
            <a:r>
              <a:rPr lang="es-CO" sz="1600" i="1" dirty="0" smtClean="0"/>
              <a:t>Montada*)</a:t>
            </a:r>
            <a:endParaRPr lang="es-CO" sz="1600" i="1" dirty="0"/>
          </a:p>
        </p:txBody>
      </p:sp>
      <p:sp>
        <p:nvSpPr>
          <p:cNvPr id="25" name="CuadroTexto 24"/>
          <p:cNvSpPr txBox="1"/>
          <p:nvPr/>
        </p:nvSpPr>
        <p:spPr>
          <a:xfrm>
            <a:off x="1184645" y="4735320"/>
            <a:ext cx="10875282" cy="175432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s-CO" dirty="0" smtClean="0"/>
              <a:t>El término empresa tiene cuatro connotaciones:</a:t>
            </a:r>
          </a:p>
          <a:p>
            <a:endParaRPr lang="es-CO" dirty="0"/>
          </a:p>
          <a:p>
            <a:pPr marL="342900" indent="-342900">
              <a:buAutoNum type="arabicPeriod"/>
            </a:pPr>
            <a:r>
              <a:rPr lang="es-CO" dirty="0" smtClean="0"/>
              <a:t>Empresa Nueva</a:t>
            </a:r>
          </a:p>
          <a:p>
            <a:pPr marL="342900" indent="-342900">
              <a:buAutoNum type="arabicPeriod"/>
            </a:pPr>
            <a:r>
              <a:rPr lang="es-CO" dirty="0" smtClean="0"/>
              <a:t>Ampliación de la empresa actual</a:t>
            </a:r>
          </a:p>
          <a:p>
            <a:pPr marL="342900" indent="-342900">
              <a:buAutoNum type="arabicPeriod"/>
            </a:pPr>
            <a:r>
              <a:rPr lang="es-CO" dirty="0" smtClean="0"/>
              <a:t>Mejoramiento de la calidad del producto (bien o servicio)</a:t>
            </a:r>
          </a:p>
          <a:p>
            <a:pPr marL="342900" indent="-342900">
              <a:buAutoNum type="arabicPeriod"/>
            </a:pPr>
            <a:r>
              <a:rPr lang="es-CO" dirty="0" smtClean="0"/>
              <a:t>Nuevo producto.</a:t>
            </a:r>
            <a:endParaRPr lang="es-CO" dirty="0"/>
          </a:p>
        </p:txBody>
      </p:sp>
      <p:sp>
        <p:nvSpPr>
          <p:cNvPr id="26" name="CuadroTexto 25"/>
          <p:cNvSpPr txBox="1"/>
          <p:nvPr/>
        </p:nvSpPr>
        <p:spPr>
          <a:xfrm>
            <a:off x="3994815" y="304594"/>
            <a:ext cx="4189380" cy="830997"/>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CO" sz="2400" b="1" i="1" dirty="0" smtClean="0">
                <a:solidFill>
                  <a:schemeClr val="accent6">
                    <a:lumMod val="50000"/>
                  </a:schemeClr>
                </a:solidFill>
                <a:cs typeface="Aharoni" panose="02010803020104030203" pitchFamily="2" charset="-79"/>
              </a:rPr>
              <a:t>Formulación y Evaluación de Proyectos Empresariales</a:t>
            </a:r>
            <a:endParaRPr lang="es-CO" sz="2400" b="1" i="1" dirty="0">
              <a:solidFill>
                <a:schemeClr val="accent6">
                  <a:lumMod val="50000"/>
                </a:schemeClr>
              </a:solidFill>
              <a:cs typeface="Aharoni" panose="02010803020104030203" pitchFamily="2" charset="-79"/>
            </a:endParaRPr>
          </a:p>
        </p:txBody>
      </p:sp>
    </p:spTree>
    <p:extLst>
      <p:ext uri="{BB962C8B-B14F-4D97-AF65-F5344CB8AC3E}">
        <p14:creationId xmlns:p14="http://schemas.microsoft.com/office/powerpoint/2010/main" val="2232035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5118409" y="870428"/>
            <a:ext cx="944639"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Formular el Proyecto</a:t>
            </a:r>
            <a:endParaRPr lang="es-CO" sz="1000" dirty="0"/>
          </a:p>
        </p:txBody>
      </p:sp>
      <p:sp>
        <p:nvSpPr>
          <p:cNvPr id="5" name="CuadroTexto 4"/>
          <p:cNvSpPr txBox="1"/>
          <p:nvPr/>
        </p:nvSpPr>
        <p:spPr>
          <a:xfrm>
            <a:off x="5078832" y="1659288"/>
            <a:ext cx="1023787"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Evaluar el Proyecto</a:t>
            </a:r>
            <a:endParaRPr lang="es-CO" sz="1000" dirty="0"/>
          </a:p>
        </p:txBody>
      </p:sp>
      <p:sp>
        <p:nvSpPr>
          <p:cNvPr id="6" name="CuadroTexto 5"/>
          <p:cNvSpPr txBox="1"/>
          <p:nvPr/>
        </p:nvSpPr>
        <p:spPr>
          <a:xfrm>
            <a:off x="3414180" y="2836647"/>
            <a:ext cx="1074587"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Se archiva el Proyecto</a:t>
            </a:r>
            <a:endParaRPr lang="es-CO" sz="1000" dirty="0"/>
          </a:p>
        </p:txBody>
      </p:sp>
      <p:sp>
        <p:nvSpPr>
          <p:cNvPr id="7" name="Decisión 6"/>
          <p:cNvSpPr/>
          <p:nvPr/>
        </p:nvSpPr>
        <p:spPr>
          <a:xfrm>
            <a:off x="4954735" y="4628886"/>
            <a:ext cx="1271978" cy="1151466"/>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CO" sz="1000" dirty="0"/>
          </a:p>
        </p:txBody>
      </p:sp>
      <p:sp>
        <p:nvSpPr>
          <p:cNvPr id="8" name="CuadroTexto 7"/>
          <p:cNvSpPr txBox="1"/>
          <p:nvPr/>
        </p:nvSpPr>
        <p:spPr>
          <a:xfrm>
            <a:off x="6885511" y="2843957"/>
            <a:ext cx="1411561"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Gerenciar la ejecución del proyecto</a:t>
            </a:r>
            <a:endParaRPr lang="es-CO" sz="1000" dirty="0"/>
          </a:p>
        </p:txBody>
      </p:sp>
      <p:sp>
        <p:nvSpPr>
          <p:cNvPr id="9" name="CuadroTexto 8"/>
          <p:cNvSpPr txBox="1"/>
          <p:nvPr/>
        </p:nvSpPr>
        <p:spPr>
          <a:xfrm>
            <a:off x="3366949" y="4018510"/>
            <a:ext cx="1074587"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Actualizar el proyecto</a:t>
            </a:r>
            <a:endParaRPr lang="es-CO" sz="1000" dirty="0"/>
          </a:p>
        </p:txBody>
      </p:sp>
      <p:sp>
        <p:nvSpPr>
          <p:cNvPr id="10" name="CuadroTexto 9"/>
          <p:cNvSpPr txBox="1"/>
          <p:nvPr/>
        </p:nvSpPr>
        <p:spPr>
          <a:xfrm>
            <a:off x="5064609" y="6108760"/>
            <a:ext cx="1074587"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Ejecutar el Proyecto</a:t>
            </a:r>
            <a:endParaRPr lang="es-CO" sz="1000" dirty="0"/>
          </a:p>
        </p:txBody>
      </p:sp>
      <p:sp>
        <p:nvSpPr>
          <p:cNvPr id="11" name="Proceso 10"/>
          <p:cNvSpPr/>
          <p:nvPr/>
        </p:nvSpPr>
        <p:spPr>
          <a:xfrm>
            <a:off x="4888839" y="4033939"/>
            <a:ext cx="1403771" cy="333855"/>
          </a:xfrm>
          <a:prstGeom prst="flowChartProcess">
            <a:avLst/>
          </a:prstGeom>
          <a:solidFill>
            <a:schemeClr val="accent4">
              <a:lumMod val="20000"/>
              <a:lumOff val="80000"/>
            </a:schemeClr>
          </a:solid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smtClean="0">
                <a:solidFill>
                  <a:schemeClr val="tx1"/>
                </a:solidFill>
              </a:rPr>
              <a:t>BANCO DE PROYECTOS</a:t>
            </a:r>
            <a:endParaRPr lang="es-CO" sz="1000" dirty="0">
              <a:solidFill>
                <a:schemeClr val="tx1"/>
              </a:solidFill>
            </a:endParaRPr>
          </a:p>
        </p:txBody>
      </p:sp>
      <p:sp>
        <p:nvSpPr>
          <p:cNvPr id="12" name="Decisión 11"/>
          <p:cNvSpPr/>
          <p:nvPr/>
        </p:nvSpPr>
        <p:spPr>
          <a:xfrm>
            <a:off x="5042257" y="2465214"/>
            <a:ext cx="1096940" cy="1151466"/>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CO" sz="1000" dirty="0"/>
          </a:p>
        </p:txBody>
      </p:sp>
      <p:sp>
        <p:nvSpPr>
          <p:cNvPr id="13" name="CuadroTexto 12"/>
          <p:cNvSpPr txBox="1"/>
          <p:nvPr/>
        </p:nvSpPr>
        <p:spPr>
          <a:xfrm>
            <a:off x="5042257" y="4696787"/>
            <a:ext cx="1096939" cy="1015663"/>
          </a:xfrm>
          <a:prstGeom prst="rect">
            <a:avLst/>
          </a:prstGeom>
          <a:noFill/>
        </p:spPr>
        <p:txBody>
          <a:bodyPr wrap="square" rtlCol="0">
            <a:spAutoFit/>
          </a:bodyPr>
          <a:lstStyle/>
          <a:p>
            <a:pPr algn="ctr"/>
            <a:r>
              <a:rPr lang="es-CO" sz="1000" dirty="0" smtClean="0"/>
              <a:t>¿La junta directiva o el órgano de control decide invertir en el proyecto?</a:t>
            </a:r>
            <a:endParaRPr lang="es-CO" sz="1000" dirty="0"/>
          </a:p>
        </p:txBody>
      </p:sp>
      <p:sp>
        <p:nvSpPr>
          <p:cNvPr id="14" name="CuadroTexto 13"/>
          <p:cNvSpPr txBox="1"/>
          <p:nvPr/>
        </p:nvSpPr>
        <p:spPr>
          <a:xfrm>
            <a:off x="5042257" y="2744677"/>
            <a:ext cx="1096939" cy="553998"/>
          </a:xfrm>
          <a:prstGeom prst="rect">
            <a:avLst/>
          </a:prstGeom>
          <a:noFill/>
        </p:spPr>
        <p:txBody>
          <a:bodyPr wrap="square" rtlCol="0">
            <a:spAutoFit/>
          </a:bodyPr>
          <a:lstStyle/>
          <a:p>
            <a:pPr algn="ctr"/>
            <a:r>
              <a:rPr lang="es-CO" sz="1000" dirty="0" smtClean="0"/>
              <a:t>¿Se justifica ejecutar el proyecto?</a:t>
            </a:r>
            <a:endParaRPr lang="es-CO" sz="1000" dirty="0"/>
          </a:p>
        </p:txBody>
      </p:sp>
      <p:cxnSp>
        <p:nvCxnSpPr>
          <p:cNvPr id="15" name="Conector recto de flecha 14"/>
          <p:cNvCxnSpPr>
            <a:stCxn id="3" idx="2"/>
            <a:endCxn id="5" idx="0"/>
          </p:cNvCxnSpPr>
          <p:nvPr/>
        </p:nvCxnSpPr>
        <p:spPr>
          <a:xfrm flipH="1">
            <a:off x="5590726" y="1270538"/>
            <a:ext cx="3" cy="388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H="1">
            <a:off x="5590725" y="2066464"/>
            <a:ext cx="3" cy="388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H="1">
            <a:off x="4512861" y="3036702"/>
            <a:ext cx="513199" cy="42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H="1">
            <a:off x="5590725" y="3617747"/>
            <a:ext cx="3" cy="388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flipH="1">
            <a:off x="5590724" y="4397915"/>
            <a:ext cx="1" cy="2103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stCxn id="7" idx="2"/>
          </p:cNvCxnSpPr>
          <p:nvPr/>
        </p:nvCxnSpPr>
        <p:spPr>
          <a:xfrm>
            <a:off x="5590724" y="5780352"/>
            <a:ext cx="0" cy="328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4441536" y="5200373"/>
            <a:ext cx="513199" cy="42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4488767" y="4200866"/>
            <a:ext cx="3509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3117385" y="4921503"/>
            <a:ext cx="1324151" cy="55399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El proyecto espera nueva decisión de invertir</a:t>
            </a:r>
            <a:endParaRPr lang="es-CO" sz="1000" dirty="0"/>
          </a:p>
        </p:txBody>
      </p:sp>
      <p:cxnSp>
        <p:nvCxnSpPr>
          <p:cNvPr id="24" name="Conector angular 23"/>
          <p:cNvCxnSpPr>
            <a:endCxn id="8" idx="0"/>
          </p:cNvCxnSpPr>
          <p:nvPr/>
        </p:nvCxnSpPr>
        <p:spPr>
          <a:xfrm rot="16200000" flipH="1">
            <a:off x="5960218" y="1212883"/>
            <a:ext cx="1773474" cy="1488673"/>
          </a:xfrm>
          <a:prstGeom prst="bentConnector3">
            <a:avLst>
              <a:gd name="adj1" fmla="val -52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p:cNvCxnSpPr>
            <a:stCxn id="8" idx="2"/>
            <a:endCxn id="10" idx="3"/>
          </p:cNvCxnSpPr>
          <p:nvPr/>
        </p:nvCxnSpPr>
        <p:spPr>
          <a:xfrm rot="5400000">
            <a:off x="5332870" y="4050393"/>
            <a:ext cx="3064748" cy="145209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5553956" y="3549845"/>
            <a:ext cx="301752" cy="246221"/>
          </a:xfrm>
          <a:prstGeom prst="rect">
            <a:avLst/>
          </a:prstGeom>
          <a:noFill/>
        </p:spPr>
        <p:txBody>
          <a:bodyPr wrap="square" rtlCol="0">
            <a:spAutoFit/>
          </a:bodyPr>
          <a:lstStyle/>
          <a:p>
            <a:r>
              <a:rPr lang="es-CO" sz="1000" b="1" dirty="0" smtClean="0"/>
              <a:t>Si</a:t>
            </a:r>
            <a:endParaRPr lang="es-CO" sz="1000" b="1" dirty="0"/>
          </a:p>
        </p:txBody>
      </p:sp>
      <p:sp>
        <p:nvSpPr>
          <p:cNvPr id="27" name="CuadroTexto 26"/>
          <p:cNvSpPr txBox="1"/>
          <p:nvPr/>
        </p:nvSpPr>
        <p:spPr>
          <a:xfrm>
            <a:off x="4777033" y="2812683"/>
            <a:ext cx="341376" cy="246221"/>
          </a:xfrm>
          <a:prstGeom prst="rect">
            <a:avLst/>
          </a:prstGeom>
          <a:noFill/>
        </p:spPr>
        <p:txBody>
          <a:bodyPr wrap="square" rtlCol="0">
            <a:spAutoFit/>
          </a:bodyPr>
          <a:lstStyle/>
          <a:p>
            <a:r>
              <a:rPr lang="es-CO" sz="1000" b="1" dirty="0" smtClean="0"/>
              <a:t>No</a:t>
            </a:r>
            <a:endParaRPr lang="es-CO" sz="1000" b="1" dirty="0"/>
          </a:p>
        </p:txBody>
      </p:sp>
      <p:sp>
        <p:nvSpPr>
          <p:cNvPr id="28" name="CuadroTexto 27"/>
          <p:cNvSpPr txBox="1"/>
          <p:nvPr/>
        </p:nvSpPr>
        <p:spPr>
          <a:xfrm>
            <a:off x="4720426" y="4979947"/>
            <a:ext cx="341376" cy="246221"/>
          </a:xfrm>
          <a:prstGeom prst="rect">
            <a:avLst/>
          </a:prstGeom>
          <a:noFill/>
        </p:spPr>
        <p:txBody>
          <a:bodyPr wrap="square" rtlCol="0">
            <a:spAutoFit/>
          </a:bodyPr>
          <a:lstStyle/>
          <a:p>
            <a:r>
              <a:rPr lang="es-CO" sz="1000" b="1" dirty="0" smtClean="0"/>
              <a:t>No</a:t>
            </a:r>
            <a:endParaRPr lang="es-CO" sz="1000" b="1" dirty="0"/>
          </a:p>
        </p:txBody>
      </p:sp>
      <p:sp>
        <p:nvSpPr>
          <p:cNvPr id="29" name="CuadroTexto 28"/>
          <p:cNvSpPr txBox="1"/>
          <p:nvPr/>
        </p:nvSpPr>
        <p:spPr>
          <a:xfrm>
            <a:off x="5601902" y="5708446"/>
            <a:ext cx="301752" cy="246221"/>
          </a:xfrm>
          <a:prstGeom prst="rect">
            <a:avLst/>
          </a:prstGeom>
          <a:noFill/>
        </p:spPr>
        <p:txBody>
          <a:bodyPr wrap="square" rtlCol="0">
            <a:spAutoFit/>
          </a:bodyPr>
          <a:lstStyle/>
          <a:p>
            <a:r>
              <a:rPr lang="es-CO" sz="1000" b="1" dirty="0" smtClean="0"/>
              <a:t>Si</a:t>
            </a:r>
            <a:endParaRPr lang="es-CO" sz="1000" b="1" dirty="0"/>
          </a:p>
        </p:txBody>
      </p:sp>
      <p:sp>
        <p:nvSpPr>
          <p:cNvPr id="30" name="CuadroTexto 29"/>
          <p:cNvSpPr txBox="1"/>
          <p:nvPr/>
        </p:nvSpPr>
        <p:spPr>
          <a:xfrm>
            <a:off x="2533556" y="175096"/>
            <a:ext cx="7764798"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a:solidFill>
                  <a:schemeClr val="accent6">
                    <a:lumMod val="50000"/>
                  </a:schemeClr>
                </a:solidFill>
                <a:cs typeface="Aharoni" panose="02010803020104030203" pitchFamily="2" charset="-79"/>
              </a:rPr>
              <a:t>Esquema de formulación, evaluación, gerencia de Proyectos</a:t>
            </a:r>
          </a:p>
        </p:txBody>
      </p:sp>
      <p:cxnSp>
        <p:nvCxnSpPr>
          <p:cNvPr id="31" name="Conector recto de flecha 30"/>
          <p:cNvCxnSpPr>
            <a:endCxn id="9" idx="2"/>
          </p:cNvCxnSpPr>
          <p:nvPr/>
        </p:nvCxnSpPr>
        <p:spPr>
          <a:xfrm flipV="1">
            <a:off x="3904242" y="4418620"/>
            <a:ext cx="1" cy="5028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22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3487610" y="128857"/>
            <a:ext cx="5326876"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Formulación de proyectos empresariales</a:t>
            </a:r>
            <a:endParaRPr lang="es-CO" sz="2400" b="1" i="1" dirty="0">
              <a:solidFill>
                <a:schemeClr val="accent6">
                  <a:lumMod val="50000"/>
                </a:schemeClr>
              </a:solidFill>
              <a:cs typeface="Aharoni" panose="02010803020104030203" pitchFamily="2" charset="-79"/>
            </a:endParaRPr>
          </a:p>
        </p:txBody>
      </p:sp>
      <p:sp>
        <p:nvSpPr>
          <p:cNvPr id="5" name="CuadroTexto 4"/>
          <p:cNvSpPr txBox="1"/>
          <p:nvPr/>
        </p:nvSpPr>
        <p:spPr>
          <a:xfrm>
            <a:off x="3487610" y="553186"/>
            <a:ext cx="6301946" cy="369332"/>
          </a:xfrm>
          <a:prstGeom prst="rect">
            <a:avLst/>
          </a:prstGeom>
          <a:noFill/>
        </p:spPr>
        <p:txBody>
          <a:bodyPr wrap="square" rtlCol="0">
            <a:spAutoFit/>
          </a:bodyPr>
          <a:lstStyle/>
          <a:p>
            <a:r>
              <a:rPr lang="es-CO" b="1" dirty="0" smtClean="0"/>
              <a:t>Sinónimos: </a:t>
            </a:r>
            <a:r>
              <a:rPr lang="es-CO" dirty="0" smtClean="0"/>
              <a:t>Preparación, Elaboración, Planeación y diseño.</a:t>
            </a:r>
            <a:endParaRPr lang="es-CO" dirty="0"/>
          </a:p>
        </p:txBody>
      </p:sp>
      <p:sp>
        <p:nvSpPr>
          <p:cNvPr id="6" name="CuadroTexto 5"/>
          <p:cNvSpPr txBox="1"/>
          <p:nvPr/>
        </p:nvSpPr>
        <p:spPr>
          <a:xfrm>
            <a:off x="276696" y="1172496"/>
            <a:ext cx="11536363"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lgn="just">
              <a:buAutoNum type="arabicPeriod"/>
            </a:pPr>
            <a:r>
              <a:rPr lang="es-CO" b="1" dirty="0" smtClean="0"/>
              <a:t>Estudio de Mercado</a:t>
            </a:r>
            <a:r>
              <a:rPr lang="es-CO" dirty="0" smtClean="0"/>
              <a:t>: Cuantificar el tamaño de la necesidad del producto, bien o servicio.</a:t>
            </a:r>
          </a:p>
        </p:txBody>
      </p:sp>
      <p:sp>
        <p:nvSpPr>
          <p:cNvPr id="7" name="CuadroTexto 6"/>
          <p:cNvSpPr txBox="1"/>
          <p:nvPr/>
        </p:nvSpPr>
        <p:spPr>
          <a:xfrm>
            <a:off x="276696" y="3585737"/>
            <a:ext cx="11700570" cy="36933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CO" b="1" dirty="0" smtClean="0"/>
              <a:t>6</a:t>
            </a:r>
            <a:r>
              <a:rPr lang="es-CO" dirty="0" smtClean="0"/>
              <a:t>. </a:t>
            </a:r>
            <a:r>
              <a:rPr lang="es-CO" b="1" dirty="0" smtClean="0"/>
              <a:t>Programa para la ejecución</a:t>
            </a:r>
            <a:r>
              <a:rPr lang="es-CO" dirty="0" smtClean="0"/>
              <a:t>: para poder estimar el tiempo total que dicho proyecto puede tomar (ruta crítica).</a:t>
            </a:r>
          </a:p>
        </p:txBody>
      </p:sp>
      <p:sp>
        <p:nvSpPr>
          <p:cNvPr id="8" name="Rectángulo 7"/>
          <p:cNvSpPr/>
          <p:nvPr/>
        </p:nvSpPr>
        <p:spPr>
          <a:xfrm>
            <a:off x="283349" y="1696231"/>
            <a:ext cx="11693917" cy="369332"/>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buAutoNum type="arabicPeriod" startAt="2"/>
            </a:pPr>
            <a:r>
              <a:rPr lang="es-CO" b="1" dirty="0"/>
              <a:t>Tamaño del Proyecto</a:t>
            </a:r>
            <a:r>
              <a:rPr lang="es-CO" dirty="0"/>
              <a:t>: Definir la capacidad de producción.</a:t>
            </a:r>
          </a:p>
        </p:txBody>
      </p:sp>
      <p:sp>
        <p:nvSpPr>
          <p:cNvPr id="9" name="Rectángulo 8"/>
          <p:cNvSpPr/>
          <p:nvPr/>
        </p:nvSpPr>
        <p:spPr>
          <a:xfrm>
            <a:off x="283349" y="2128760"/>
            <a:ext cx="11618780" cy="369332"/>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s-CO" b="1" dirty="0" smtClean="0"/>
              <a:t>3</a:t>
            </a:r>
            <a:r>
              <a:rPr lang="es-CO" dirty="0" smtClean="0"/>
              <a:t>.  </a:t>
            </a:r>
            <a:r>
              <a:rPr lang="es-CO" b="1" dirty="0" smtClean="0"/>
              <a:t>Localización</a:t>
            </a:r>
            <a:r>
              <a:rPr lang="es-CO" b="1" dirty="0"/>
              <a:t>:</a:t>
            </a:r>
            <a:r>
              <a:rPr lang="es-CO" dirty="0"/>
              <a:t> establecer el punto o sitio donde es la mejor opción</a:t>
            </a:r>
          </a:p>
        </p:txBody>
      </p:sp>
      <p:sp>
        <p:nvSpPr>
          <p:cNvPr id="10" name="Rectángulo 9"/>
          <p:cNvSpPr/>
          <p:nvPr/>
        </p:nvSpPr>
        <p:spPr>
          <a:xfrm>
            <a:off x="264607" y="2616731"/>
            <a:ext cx="11618780"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s-CO" b="1" dirty="0" smtClean="0"/>
              <a:t>4</a:t>
            </a:r>
            <a:r>
              <a:rPr lang="es-CO" dirty="0" smtClean="0"/>
              <a:t>. </a:t>
            </a:r>
            <a:r>
              <a:rPr lang="es-CO" b="1" dirty="0" smtClean="0"/>
              <a:t>Ingeniería </a:t>
            </a:r>
            <a:r>
              <a:rPr lang="es-CO" b="1" dirty="0"/>
              <a:t>de Proyecto</a:t>
            </a:r>
            <a:r>
              <a:rPr lang="es-CO" dirty="0"/>
              <a:t>: Para diseñar el departamento Técnico.</a:t>
            </a:r>
          </a:p>
        </p:txBody>
      </p:sp>
      <p:sp>
        <p:nvSpPr>
          <p:cNvPr id="11" name="Rectángulo 10"/>
          <p:cNvSpPr/>
          <p:nvPr/>
        </p:nvSpPr>
        <p:spPr>
          <a:xfrm>
            <a:off x="264607" y="3124072"/>
            <a:ext cx="1161878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s-CO" b="1" dirty="0" smtClean="0"/>
              <a:t>5</a:t>
            </a:r>
            <a:r>
              <a:rPr lang="es-CO" dirty="0" smtClean="0"/>
              <a:t>. </a:t>
            </a:r>
            <a:r>
              <a:rPr lang="es-CO" b="1" dirty="0" smtClean="0"/>
              <a:t>Organización</a:t>
            </a:r>
            <a:r>
              <a:rPr lang="es-CO" b="1" dirty="0"/>
              <a:t>:</a:t>
            </a:r>
            <a:r>
              <a:rPr lang="es-CO" dirty="0"/>
              <a:t> define dos estructuras a) estructura para la ejecución, b) estructura administrativa.</a:t>
            </a:r>
          </a:p>
        </p:txBody>
      </p:sp>
      <p:sp>
        <p:nvSpPr>
          <p:cNvPr id="12" name="CuadroTexto 11"/>
          <p:cNvSpPr txBox="1"/>
          <p:nvPr/>
        </p:nvSpPr>
        <p:spPr>
          <a:xfrm>
            <a:off x="264607" y="4121405"/>
            <a:ext cx="11700570" cy="36933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CO" b="1" dirty="0" smtClean="0"/>
              <a:t>7</a:t>
            </a:r>
            <a:r>
              <a:rPr lang="es-CO" dirty="0" smtClean="0"/>
              <a:t>. </a:t>
            </a:r>
            <a:r>
              <a:rPr lang="es-CO" b="1" dirty="0" smtClean="0"/>
              <a:t>Inversiones</a:t>
            </a:r>
            <a:r>
              <a:rPr lang="es-CO" dirty="0" smtClean="0"/>
              <a:t>: Para poder cuantificar la suma total de dinero que se requiere.</a:t>
            </a:r>
          </a:p>
        </p:txBody>
      </p:sp>
      <p:sp>
        <p:nvSpPr>
          <p:cNvPr id="13" name="CuadroTexto 12"/>
          <p:cNvSpPr txBox="1"/>
          <p:nvPr/>
        </p:nvSpPr>
        <p:spPr>
          <a:xfrm>
            <a:off x="264607" y="4609341"/>
            <a:ext cx="11724749" cy="646331"/>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s-CO" b="1" dirty="0" smtClean="0"/>
              <a:t>8</a:t>
            </a:r>
            <a:r>
              <a:rPr lang="es-CO" dirty="0" smtClean="0"/>
              <a:t>. </a:t>
            </a:r>
            <a:r>
              <a:rPr lang="es-CO" b="1" dirty="0" smtClean="0"/>
              <a:t>Costos de Operación y de Financiación</a:t>
            </a:r>
            <a:r>
              <a:rPr lang="es-CO" dirty="0" smtClean="0"/>
              <a:t>: Para poder estimar la magnitud de los costos periódicos (materia prima e insumos, mano de obra, gastos generales, prestamos bancarios).</a:t>
            </a:r>
          </a:p>
        </p:txBody>
      </p:sp>
      <p:sp>
        <p:nvSpPr>
          <p:cNvPr id="14" name="CuadroTexto 13"/>
          <p:cNvSpPr txBox="1"/>
          <p:nvPr/>
        </p:nvSpPr>
        <p:spPr>
          <a:xfrm>
            <a:off x="264608" y="5398142"/>
            <a:ext cx="11724749" cy="369332"/>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CO" b="1" dirty="0" smtClean="0"/>
              <a:t>9</a:t>
            </a:r>
            <a:r>
              <a:rPr lang="es-CO" dirty="0" smtClean="0"/>
              <a:t>. </a:t>
            </a:r>
            <a:r>
              <a:rPr lang="es-CO" b="1" dirty="0" smtClean="0"/>
              <a:t>Financiación</a:t>
            </a:r>
            <a:r>
              <a:rPr lang="es-CO" dirty="0" smtClean="0"/>
              <a:t>: Para poder conocer la procedencia de los recursos (aportes de los socios, partidas presupuestales, créditos).</a:t>
            </a:r>
          </a:p>
        </p:txBody>
      </p:sp>
      <p:sp>
        <p:nvSpPr>
          <p:cNvPr id="15" name="Rectángulo 14"/>
          <p:cNvSpPr/>
          <p:nvPr/>
        </p:nvSpPr>
        <p:spPr>
          <a:xfrm>
            <a:off x="264608" y="5909944"/>
            <a:ext cx="11725745" cy="646331"/>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a:spAutoFit/>
          </a:bodyPr>
          <a:lstStyle/>
          <a:p>
            <a:r>
              <a:rPr lang="es-CO" b="1" dirty="0" smtClean="0"/>
              <a:t>10. Proyección Financiera</a:t>
            </a:r>
            <a:r>
              <a:rPr lang="es-CO" dirty="0" smtClean="0"/>
              <a:t>: Para poder elaborar los pronósticos de estados financieros en cada una de sus fases de inversión operacional (estado de resultado, flujo de caja, cuadro de fuentes, balance proyectado, punto de equilibrio, indicadores).</a:t>
            </a:r>
            <a:endParaRPr lang="es-CO" dirty="0"/>
          </a:p>
        </p:txBody>
      </p:sp>
    </p:spTree>
    <p:extLst>
      <p:ext uri="{BB962C8B-B14F-4D97-AF65-F5344CB8AC3E}">
        <p14:creationId xmlns:p14="http://schemas.microsoft.com/office/powerpoint/2010/main" val="2332144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3487610" y="236010"/>
            <a:ext cx="5326876"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Evaluación de proyectos empresariales</a:t>
            </a:r>
            <a:endParaRPr lang="es-CO" sz="2400" b="1" i="1" dirty="0">
              <a:solidFill>
                <a:schemeClr val="accent6">
                  <a:lumMod val="50000"/>
                </a:schemeClr>
              </a:solidFill>
              <a:cs typeface="Aharoni" panose="02010803020104030203" pitchFamily="2" charset="-79"/>
            </a:endParaRPr>
          </a:p>
        </p:txBody>
      </p:sp>
      <p:sp>
        <p:nvSpPr>
          <p:cNvPr id="2" name="CuadroTexto 1"/>
          <p:cNvSpPr txBox="1"/>
          <p:nvPr/>
        </p:nvSpPr>
        <p:spPr>
          <a:xfrm>
            <a:off x="6812692" y="1408086"/>
            <a:ext cx="3114733" cy="1200329"/>
          </a:xfrm>
          <a:prstGeom prst="rect">
            <a:avLst/>
          </a:prstGeom>
          <a:noFill/>
        </p:spPr>
        <p:txBody>
          <a:bodyPr wrap="square" rtlCol="0">
            <a:spAutoFit/>
          </a:bodyPr>
          <a:lstStyle/>
          <a:p>
            <a:pPr marL="285750" indent="-285750">
              <a:buFont typeface="Wingdings" panose="05000000000000000000" pitchFamily="2" charset="2"/>
              <a:buChar char="§"/>
            </a:pPr>
            <a:r>
              <a:rPr lang="es-CO" b="1" dirty="0" smtClean="0"/>
              <a:t>Evaluación Financiera</a:t>
            </a:r>
          </a:p>
          <a:p>
            <a:pPr marL="742950" lvl="1" indent="-285750">
              <a:buFont typeface="Courier New" panose="02070309020205020404" pitchFamily="49" charset="0"/>
              <a:buChar char="o"/>
            </a:pPr>
            <a:r>
              <a:rPr lang="es-CO" dirty="0" smtClean="0"/>
              <a:t>Sector público</a:t>
            </a:r>
          </a:p>
          <a:p>
            <a:pPr marL="742950" lvl="1" indent="-285750">
              <a:buFont typeface="Courier New" panose="02070309020205020404" pitchFamily="49" charset="0"/>
              <a:buChar char="o"/>
            </a:pPr>
            <a:r>
              <a:rPr lang="es-CO" dirty="0" smtClean="0"/>
              <a:t>Sector privado</a:t>
            </a:r>
          </a:p>
          <a:p>
            <a:pPr marL="742950" lvl="1" indent="-285750">
              <a:buFont typeface="Courier New" panose="02070309020205020404" pitchFamily="49" charset="0"/>
              <a:buChar char="o"/>
            </a:pPr>
            <a:r>
              <a:rPr lang="es-CO" dirty="0" smtClean="0"/>
              <a:t>Otros</a:t>
            </a:r>
          </a:p>
        </p:txBody>
      </p:sp>
      <p:sp>
        <p:nvSpPr>
          <p:cNvPr id="6" name="20 CuadroTexto"/>
          <p:cNvSpPr txBox="1"/>
          <p:nvPr/>
        </p:nvSpPr>
        <p:spPr>
          <a:xfrm>
            <a:off x="1737030" y="3163854"/>
            <a:ext cx="1194707" cy="307777"/>
          </a:xfrm>
          <a:prstGeom prst="rect">
            <a:avLst/>
          </a:prstGeom>
          <a:noFill/>
        </p:spPr>
        <p:txBody>
          <a:bodyPr wrap="square" rtlCol="0">
            <a:spAutoFit/>
          </a:bodyPr>
          <a:lstStyle/>
          <a:p>
            <a:r>
              <a:rPr lang="es-CO" sz="1400" dirty="0" smtClean="0"/>
              <a:t>Surge o nace</a:t>
            </a:r>
            <a:endParaRPr lang="es-CO" sz="1400" dirty="0"/>
          </a:p>
        </p:txBody>
      </p:sp>
      <p:sp>
        <p:nvSpPr>
          <p:cNvPr id="7" name="21 Llamada de nube"/>
          <p:cNvSpPr/>
          <p:nvPr/>
        </p:nvSpPr>
        <p:spPr>
          <a:xfrm>
            <a:off x="1583860" y="1473844"/>
            <a:ext cx="1738993" cy="1191985"/>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O" dirty="0" smtClean="0">
                <a:solidFill>
                  <a:schemeClr val="tx1"/>
                </a:solidFill>
              </a:rPr>
              <a:t>Idea</a:t>
            </a:r>
            <a:endParaRPr lang="es-CO" dirty="0">
              <a:solidFill>
                <a:schemeClr val="tx1"/>
              </a:solidFill>
            </a:endParaRPr>
          </a:p>
        </p:txBody>
      </p:sp>
      <p:pic>
        <p:nvPicPr>
          <p:cNvPr id="8" name="2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4579" y="3791142"/>
            <a:ext cx="2376013" cy="1415142"/>
          </a:xfrm>
          <a:prstGeom prst="rect">
            <a:avLst/>
          </a:prstGeom>
        </p:spPr>
      </p:pic>
      <p:sp>
        <p:nvSpPr>
          <p:cNvPr id="9" name="66 Flecha curvada hacia la izquierda"/>
          <p:cNvSpPr/>
          <p:nvPr/>
        </p:nvSpPr>
        <p:spPr>
          <a:xfrm>
            <a:off x="4465852" y="2384161"/>
            <a:ext cx="432707" cy="2310494"/>
          </a:xfrm>
          <a:prstGeom prst="curvedLef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 name="67 CuadroTexto"/>
          <p:cNvSpPr txBox="1"/>
          <p:nvPr/>
        </p:nvSpPr>
        <p:spPr>
          <a:xfrm>
            <a:off x="3448809" y="1746641"/>
            <a:ext cx="943568" cy="523220"/>
          </a:xfrm>
          <a:prstGeom prst="rect">
            <a:avLst/>
          </a:prstGeom>
          <a:noFill/>
        </p:spPr>
        <p:txBody>
          <a:bodyPr wrap="square" rtlCol="0">
            <a:spAutoFit/>
          </a:bodyPr>
          <a:lstStyle/>
          <a:p>
            <a:r>
              <a:rPr lang="es-CO" sz="1400" dirty="0" smtClean="0"/>
              <a:t>Bienes y/o Servicios</a:t>
            </a:r>
            <a:endParaRPr lang="es-CO" sz="1400" dirty="0"/>
          </a:p>
        </p:txBody>
      </p:sp>
      <p:sp>
        <p:nvSpPr>
          <p:cNvPr id="11" name="CuadroTexto 10"/>
          <p:cNvSpPr txBox="1"/>
          <p:nvPr/>
        </p:nvSpPr>
        <p:spPr>
          <a:xfrm>
            <a:off x="6812692" y="2665829"/>
            <a:ext cx="3608174" cy="646331"/>
          </a:xfrm>
          <a:prstGeom prst="rect">
            <a:avLst/>
          </a:prstGeom>
          <a:noFill/>
        </p:spPr>
        <p:txBody>
          <a:bodyPr wrap="square" rtlCol="0">
            <a:spAutoFit/>
          </a:bodyPr>
          <a:lstStyle/>
          <a:p>
            <a:pPr marL="285750" indent="-285750">
              <a:buFont typeface="Wingdings" panose="05000000000000000000" pitchFamily="2" charset="2"/>
              <a:buChar char="§"/>
            </a:pPr>
            <a:r>
              <a:rPr lang="es-CO" b="1" dirty="0" smtClean="0"/>
              <a:t>Evaluación Económica</a:t>
            </a:r>
          </a:p>
          <a:p>
            <a:pPr marL="742950" lvl="1" indent="-285750">
              <a:buFont typeface="Courier New" panose="02070309020205020404" pitchFamily="49" charset="0"/>
              <a:buChar char="o"/>
            </a:pPr>
            <a:r>
              <a:rPr lang="es-CO" dirty="0" smtClean="0"/>
              <a:t>Buena para la comunidad</a:t>
            </a:r>
          </a:p>
        </p:txBody>
      </p:sp>
      <p:sp>
        <p:nvSpPr>
          <p:cNvPr id="12" name="CuadroTexto 11"/>
          <p:cNvSpPr txBox="1"/>
          <p:nvPr/>
        </p:nvSpPr>
        <p:spPr>
          <a:xfrm>
            <a:off x="6812692" y="3604533"/>
            <a:ext cx="4613190" cy="1200329"/>
          </a:xfrm>
          <a:prstGeom prst="rect">
            <a:avLst/>
          </a:prstGeom>
          <a:noFill/>
        </p:spPr>
        <p:txBody>
          <a:bodyPr wrap="square" rtlCol="0">
            <a:spAutoFit/>
          </a:bodyPr>
          <a:lstStyle/>
          <a:p>
            <a:pPr marL="285750" indent="-285750">
              <a:buFont typeface="Wingdings" panose="05000000000000000000" pitchFamily="2" charset="2"/>
              <a:buChar char="§"/>
            </a:pPr>
            <a:r>
              <a:rPr lang="es-CO" b="1" dirty="0" smtClean="0"/>
              <a:t>Evaluación Social</a:t>
            </a:r>
          </a:p>
          <a:p>
            <a:pPr marL="742950" lvl="1" indent="-285750" algn="just">
              <a:buFont typeface="Courier New" panose="02070309020205020404" pitchFamily="49" charset="0"/>
              <a:buChar char="o"/>
            </a:pPr>
            <a:r>
              <a:rPr lang="es-CO" dirty="0" smtClean="0"/>
              <a:t>Establece como se distribuye el bienestar en los diferentes estratos socio – económicos.</a:t>
            </a:r>
          </a:p>
        </p:txBody>
      </p:sp>
      <p:sp>
        <p:nvSpPr>
          <p:cNvPr id="13" name="CuadroTexto 12"/>
          <p:cNvSpPr txBox="1"/>
          <p:nvPr/>
        </p:nvSpPr>
        <p:spPr>
          <a:xfrm>
            <a:off x="6895070" y="5206284"/>
            <a:ext cx="4316628" cy="1477328"/>
          </a:xfrm>
          <a:prstGeom prst="rect">
            <a:avLst/>
          </a:prstGeom>
          <a:noFill/>
        </p:spPr>
        <p:txBody>
          <a:bodyPr wrap="square" rtlCol="0">
            <a:spAutoFit/>
          </a:bodyPr>
          <a:lstStyle/>
          <a:p>
            <a:pPr marL="285750" indent="-285750" algn="just">
              <a:buFont typeface="Wingdings" panose="05000000000000000000" pitchFamily="2" charset="2"/>
              <a:buChar char="§"/>
            </a:pPr>
            <a:r>
              <a:rPr lang="es-CO" b="1" dirty="0" smtClean="0"/>
              <a:t>Evaluación Ambiental</a:t>
            </a:r>
          </a:p>
          <a:p>
            <a:pPr marL="742950" lvl="1" indent="-285750" algn="just">
              <a:buFont typeface="Courier New" panose="02070309020205020404" pitchFamily="49" charset="0"/>
              <a:buChar char="o"/>
            </a:pPr>
            <a:r>
              <a:rPr lang="es-CO" dirty="0" smtClean="0"/>
              <a:t>Garantizar que  en cada una de las fases (</a:t>
            </a:r>
            <a:r>
              <a:rPr lang="es-CO" dirty="0" err="1" smtClean="0"/>
              <a:t>preinversión</a:t>
            </a:r>
            <a:r>
              <a:rPr lang="es-CO" dirty="0" smtClean="0"/>
              <a:t>, montaje, operación) no tendrá efectos negativos en el medio ambiente</a:t>
            </a:r>
          </a:p>
        </p:txBody>
      </p:sp>
      <p:sp>
        <p:nvSpPr>
          <p:cNvPr id="14" name="CuadroTexto 13"/>
          <p:cNvSpPr txBox="1"/>
          <p:nvPr/>
        </p:nvSpPr>
        <p:spPr>
          <a:xfrm>
            <a:off x="7611762" y="811150"/>
            <a:ext cx="100501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2400" b="1" dirty="0" smtClean="0"/>
              <a:t>FESA</a:t>
            </a:r>
            <a:endParaRPr lang="es-CO" sz="2400" b="1" dirty="0"/>
          </a:p>
        </p:txBody>
      </p:sp>
    </p:spTree>
    <p:extLst>
      <p:ext uri="{BB962C8B-B14F-4D97-AF65-F5344CB8AC3E}">
        <p14:creationId xmlns:p14="http://schemas.microsoft.com/office/powerpoint/2010/main" val="1382386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p:cNvSpPr/>
          <p:nvPr/>
        </p:nvSpPr>
        <p:spPr>
          <a:xfrm>
            <a:off x="5040383" y="212553"/>
            <a:ext cx="5261956" cy="6517178"/>
          </a:xfrm>
          <a:prstGeom prst="rect">
            <a:avLst/>
          </a:prstGeom>
          <a:ln w="285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922713" y="2580282"/>
            <a:ext cx="3406277" cy="107721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CO" sz="3200" b="1" i="1" dirty="0" smtClean="0">
                <a:solidFill>
                  <a:schemeClr val="accent6">
                    <a:lumMod val="50000"/>
                  </a:schemeClr>
                </a:solidFill>
                <a:cs typeface="Aharoni" panose="02010803020104030203" pitchFamily="2" charset="-79"/>
              </a:rPr>
              <a:t>Clasificación de </a:t>
            </a:r>
            <a:endParaRPr lang="es-CO" sz="3200" b="1" i="1" dirty="0" smtClean="0">
              <a:solidFill>
                <a:schemeClr val="accent6">
                  <a:lumMod val="50000"/>
                </a:schemeClr>
              </a:solidFill>
              <a:cs typeface="Aharoni" panose="02010803020104030203" pitchFamily="2" charset="-79"/>
            </a:endParaRPr>
          </a:p>
          <a:p>
            <a:pPr algn="ctr"/>
            <a:r>
              <a:rPr lang="es-CO" sz="3200" b="1" i="1" dirty="0" smtClean="0">
                <a:solidFill>
                  <a:schemeClr val="accent6">
                    <a:lumMod val="50000"/>
                  </a:schemeClr>
                </a:solidFill>
                <a:cs typeface="Aharoni" panose="02010803020104030203" pitchFamily="2" charset="-79"/>
              </a:rPr>
              <a:t>los </a:t>
            </a:r>
            <a:r>
              <a:rPr lang="es-CO" sz="3200" b="1" i="1" dirty="0" smtClean="0">
                <a:solidFill>
                  <a:schemeClr val="accent6">
                    <a:lumMod val="50000"/>
                  </a:schemeClr>
                </a:solidFill>
                <a:cs typeface="Aharoni" panose="02010803020104030203" pitchFamily="2" charset="-79"/>
              </a:rPr>
              <a:t>proyectos</a:t>
            </a:r>
            <a:endParaRPr lang="es-CO" sz="3200" b="1" i="1" dirty="0">
              <a:solidFill>
                <a:schemeClr val="accent6">
                  <a:lumMod val="50000"/>
                </a:schemeClr>
              </a:solidFill>
              <a:cs typeface="Aharoni" panose="02010803020104030203" pitchFamily="2" charset="-79"/>
            </a:endParaRPr>
          </a:p>
        </p:txBody>
      </p:sp>
      <p:sp>
        <p:nvSpPr>
          <p:cNvPr id="2" name="Rectángulo redondeado 1"/>
          <p:cNvSpPr/>
          <p:nvPr/>
        </p:nvSpPr>
        <p:spPr>
          <a:xfrm>
            <a:off x="5286895" y="406533"/>
            <a:ext cx="4757651" cy="2188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el carácter del proyecto</a:t>
            </a:r>
            <a:endParaRPr lang="es-CO" sz="1400" dirty="0"/>
          </a:p>
        </p:txBody>
      </p:sp>
      <p:sp>
        <p:nvSpPr>
          <p:cNvPr id="5" name="CuadroTexto 4"/>
          <p:cNvSpPr txBox="1"/>
          <p:nvPr/>
        </p:nvSpPr>
        <p:spPr>
          <a:xfrm>
            <a:off x="5391364" y="1407510"/>
            <a:ext cx="1849395"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Agropecuarios</a:t>
            </a:r>
            <a:endParaRPr lang="es-CO" sz="1400" dirty="0"/>
          </a:p>
        </p:txBody>
      </p:sp>
      <p:sp>
        <p:nvSpPr>
          <p:cNvPr id="6" name="CuadroTexto 5"/>
          <p:cNvSpPr txBox="1"/>
          <p:nvPr/>
        </p:nvSpPr>
        <p:spPr>
          <a:xfrm>
            <a:off x="7714991" y="719013"/>
            <a:ext cx="1334829"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Financieros</a:t>
            </a:r>
            <a:endParaRPr lang="es-CO" sz="1400" dirty="0"/>
          </a:p>
        </p:txBody>
      </p:sp>
      <p:sp>
        <p:nvSpPr>
          <p:cNvPr id="7" name="Rectángulo redondeado 6"/>
          <p:cNvSpPr/>
          <p:nvPr/>
        </p:nvSpPr>
        <p:spPr>
          <a:xfrm>
            <a:off x="5286895" y="1074262"/>
            <a:ext cx="4757651" cy="2563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el sector de la economía al cual están dirigidos</a:t>
            </a:r>
            <a:endParaRPr lang="es-CO" sz="1400" dirty="0"/>
          </a:p>
        </p:txBody>
      </p:sp>
      <p:sp>
        <p:nvSpPr>
          <p:cNvPr id="8" name="CuadroTexto 7"/>
          <p:cNvSpPr txBox="1"/>
          <p:nvPr/>
        </p:nvSpPr>
        <p:spPr>
          <a:xfrm>
            <a:off x="5556307" y="750195"/>
            <a:ext cx="1252151"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Sociales</a:t>
            </a:r>
            <a:endParaRPr lang="es-CO" sz="1400" dirty="0"/>
          </a:p>
        </p:txBody>
      </p:sp>
      <p:sp>
        <p:nvSpPr>
          <p:cNvPr id="9" name="CuadroTexto 8"/>
          <p:cNvSpPr txBox="1"/>
          <p:nvPr/>
        </p:nvSpPr>
        <p:spPr>
          <a:xfrm>
            <a:off x="5391363" y="1674110"/>
            <a:ext cx="1849395"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Industriales</a:t>
            </a:r>
            <a:endParaRPr lang="es-CO" sz="1400" dirty="0"/>
          </a:p>
        </p:txBody>
      </p:sp>
      <p:sp>
        <p:nvSpPr>
          <p:cNvPr id="10" name="CuadroTexto 9"/>
          <p:cNvSpPr txBox="1"/>
          <p:nvPr/>
        </p:nvSpPr>
        <p:spPr>
          <a:xfrm>
            <a:off x="5391363" y="1989599"/>
            <a:ext cx="2504305"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Infraestructura social</a:t>
            </a:r>
            <a:endParaRPr lang="es-CO" sz="1400" dirty="0"/>
          </a:p>
        </p:txBody>
      </p:sp>
      <p:sp>
        <p:nvSpPr>
          <p:cNvPr id="11" name="CuadroTexto 10"/>
          <p:cNvSpPr txBox="1"/>
          <p:nvPr/>
        </p:nvSpPr>
        <p:spPr>
          <a:xfrm>
            <a:off x="7713663" y="1457528"/>
            <a:ext cx="2410992"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Infraestructura Económica</a:t>
            </a:r>
            <a:endParaRPr lang="es-CO" sz="1400" dirty="0"/>
          </a:p>
        </p:txBody>
      </p:sp>
      <p:sp>
        <p:nvSpPr>
          <p:cNvPr id="12" name="CuadroTexto 11"/>
          <p:cNvSpPr txBox="1"/>
          <p:nvPr/>
        </p:nvSpPr>
        <p:spPr>
          <a:xfrm>
            <a:off x="7710273" y="1783130"/>
            <a:ext cx="2311240"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Servicios</a:t>
            </a:r>
            <a:endParaRPr lang="es-CO" sz="1400" dirty="0"/>
          </a:p>
        </p:txBody>
      </p:sp>
      <p:sp>
        <p:nvSpPr>
          <p:cNvPr id="13" name="Rectángulo redondeado 12"/>
          <p:cNvSpPr/>
          <p:nvPr/>
        </p:nvSpPr>
        <p:spPr>
          <a:xfrm>
            <a:off x="5293187" y="2321384"/>
            <a:ext cx="4751359" cy="2613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el objetivo del proyecto</a:t>
            </a:r>
            <a:endParaRPr lang="es-CO" sz="1400" dirty="0"/>
          </a:p>
        </p:txBody>
      </p:sp>
      <p:sp>
        <p:nvSpPr>
          <p:cNvPr id="14" name="CuadroTexto 13"/>
          <p:cNvSpPr txBox="1"/>
          <p:nvPr/>
        </p:nvSpPr>
        <p:spPr>
          <a:xfrm>
            <a:off x="5391363" y="2618531"/>
            <a:ext cx="2669062" cy="1169551"/>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Producción de bienes: primarios (extracción), secundarios (transformación): consumo final, intermedio o de capital.</a:t>
            </a:r>
          </a:p>
        </p:txBody>
      </p:sp>
      <p:sp>
        <p:nvSpPr>
          <p:cNvPr id="15" name="CuadroTexto 14"/>
          <p:cNvSpPr txBox="1"/>
          <p:nvPr/>
        </p:nvSpPr>
        <p:spPr>
          <a:xfrm>
            <a:off x="7917119" y="2682601"/>
            <a:ext cx="2265402"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 Prestación de servicios:</a:t>
            </a:r>
          </a:p>
        </p:txBody>
      </p:sp>
      <p:sp>
        <p:nvSpPr>
          <p:cNvPr id="16" name="CuadroTexto 15"/>
          <p:cNvSpPr txBox="1"/>
          <p:nvPr/>
        </p:nvSpPr>
        <p:spPr>
          <a:xfrm>
            <a:off x="7937266" y="3061674"/>
            <a:ext cx="2171642" cy="738664"/>
          </a:xfrm>
          <a:prstGeom prst="rect">
            <a:avLst/>
          </a:prstGeom>
          <a:noFill/>
        </p:spPr>
        <p:txBody>
          <a:bodyPr wrap="square" rtlCol="0">
            <a:spAutoFit/>
          </a:bodyPr>
          <a:lstStyle/>
          <a:p>
            <a:pPr marL="285750" indent="-285750" algn="just">
              <a:buFont typeface="Wingdings" panose="05000000000000000000" pitchFamily="2" charset="2"/>
              <a:buChar char="§"/>
            </a:pPr>
            <a:r>
              <a:rPr lang="es-CO" sz="1400" dirty="0" smtClean="0"/>
              <a:t> Investigación: en ciencias, investigación aplicada</a:t>
            </a:r>
          </a:p>
        </p:txBody>
      </p:sp>
      <p:sp>
        <p:nvSpPr>
          <p:cNvPr id="17" name="Rectángulo redondeado 16"/>
          <p:cNvSpPr/>
          <p:nvPr/>
        </p:nvSpPr>
        <p:spPr>
          <a:xfrm>
            <a:off x="5303252" y="3816643"/>
            <a:ext cx="4719161" cy="2613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el </a:t>
            </a:r>
            <a:r>
              <a:rPr lang="es-CO" sz="1400" dirty="0" smtClean="0"/>
              <a:t>ejecutor </a:t>
            </a:r>
            <a:r>
              <a:rPr lang="es-CO" sz="1400" dirty="0" smtClean="0"/>
              <a:t>del proyecto</a:t>
            </a:r>
            <a:endParaRPr lang="es-CO" sz="1400" dirty="0"/>
          </a:p>
        </p:txBody>
      </p:sp>
      <p:sp>
        <p:nvSpPr>
          <p:cNvPr id="18" name="CuadroTexto 17"/>
          <p:cNvSpPr txBox="1"/>
          <p:nvPr/>
        </p:nvSpPr>
        <p:spPr>
          <a:xfrm>
            <a:off x="5361885" y="4126348"/>
            <a:ext cx="2172879"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públicos u oficiales</a:t>
            </a:r>
            <a:endParaRPr lang="es-CO" sz="1400" dirty="0" smtClean="0"/>
          </a:p>
        </p:txBody>
      </p:sp>
      <p:sp>
        <p:nvSpPr>
          <p:cNvPr id="19" name="CuadroTexto 18"/>
          <p:cNvSpPr txBox="1"/>
          <p:nvPr/>
        </p:nvSpPr>
        <p:spPr>
          <a:xfrm>
            <a:off x="7966915" y="4126348"/>
            <a:ext cx="1906288"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privados</a:t>
            </a:r>
          </a:p>
          <a:p>
            <a:pPr marL="285750" indent="-285750">
              <a:buFont typeface="Wingdings" panose="05000000000000000000" pitchFamily="2" charset="2"/>
              <a:buChar char="§"/>
            </a:pPr>
            <a:r>
              <a:rPr lang="es-CO" sz="1400" dirty="0" smtClean="0"/>
              <a:t>Proyectos mixtos</a:t>
            </a:r>
            <a:endParaRPr lang="es-CO" sz="1400" dirty="0" smtClean="0"/>
          </a:p>
        </p:txBody>
      </p:sp>
      <p:sp>
        <p:nvSpPr>
          <p:cNvPr id="20" name="CuadroTexto 19"/>
          <p:cNvSpPr txBox="1"/>
          <p:nvPr/>
        </p:nvSpPr>
        <p:spPr>
          <a:xfrm>
            <a:off x="5361885" y="5064728"/>
            <a:ext cx="2309476"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locales</a:t>
            </a:r>
          </a:p>
          <a:p>
            <a:pPr marL="285750" indent="-285750">
              <a:buFont typeface="Wingdings" panose="05000000000000000000" pitchFamily="2" charset="2"/>
              <a:buChar char="§"/>
            </a:pPr>
            <a:r>
              <a:rPr lang="es-CO" sz="1400" dirty="0" smtClean="0"/>
              <a:t>Proyectos regionales</a:t>
            </a:r>
            <a:endParaRPr lang="es-CO" sz="1400" dirty="0" smtClean="0"/>
          </a:p>
        </p:txBody>
      </p:sp>
      <p:sp>
        <p:nvSpPr>
          <p:cNvPr id="21" name="Rectángulo redondeado 20"/>
          <p:cNvSpPr/>
          <p:nvPr/>
        </p:nvSpPr>
        <p:spPr>
          <a:xfrm>
            <a:off x="5286895" y="4698566"/>
            <a:ext cx="4757651" cy="2613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a:t>
            </a:r>
            <a:r>
              <a:rPr lang="es-CO" sz="1400" dirty="0" smtClean="0"/>
              <a:t>su área de influencia</a:t>
            </a:r>
            <a:endParaRPr lang="es-CO" sz="1400" dirty="0"/>
          </a:p>
        </p:txBody>
      </p:sp>
      <p:sp>
        <p:nvSpPr>
          <p:cNvPr id="22" name="Rectángulo redondeado 21"/>
          <p:cNvSpPr/>
          <p:nvPr/>
        </p:nvSpPr>
        <p:spPr>
          <a:xfrm>
            <a:off x="5286895" y="5630127"/>
            <a:ext cx="4757651" cy="2613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a:t>
            </a:r>
            <a:r>
              <a:rPr lang="es-CO" sz="1400" dirty="0" smtClean="0"/>
              <a:t>su tamaño</a:t>
            </a:r>
            <a:endParaRPr lang="es-CO" sz="1400" dirty="0"/>
          </a:p>
        </p:txBody>
      </p:sp>
      <p:sp>
        <p:nvSpPr>
          <p:cNvPr id="23" name="CuadroTexto 22"/>
          <p:cNvSpPr txBox="1"/>
          <p:nvPr/>
        </p:nvSpPr>
        <p:spPr>
          <a:xfrm>
            <a:off x="7966915" y="5034608"/>
            <a:ext cx="2404574"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nacionales</a:t>
            </a:r>
          </a:p>
          <a:p>
            <a:pPr marL="285750" indent="-285750">
              <a:buFont typeface="Wingdings" panose="05000000000000000000" pitchFamily="2" charset="2"/>
              <a:buChar char="§"/>
            </a:pPr>
            <a:r>
              <a:rPr lang="es-CO" sz="1400" dirty="0" smtClean="0"/>
              <a:t>Proyectos multinacionales</a:t>
            </a:r>
            <a:endParaRPr lang="es-CO" sz="1400" dirty="0" smtClean="0"/>
          </a:p>
        </p:txBody>
      </p:sp>
      <p:sp>
        <p:nvSpPr>
          <p:cNvPr id="24" name="CuadroTexto 23"/>
          <p:cNvSpPr txBox="1"/>
          <p:nvPr/>
        </p:nvSpPr>
        <p:spPr>
          <a:xfrm>
            <a:off x="5361885" y="6008186"/>
            <a:ext cx="2231259"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pequeños</a:t>
            </a:r>
          </a:p>
          <a:p>
            <a:pPr marL="285750" indent="-285750">
              <a:buFont typeface="Wingdings" panose="05000000000000000000" pitchFamily="2" charset="2"/>
              <a:buChar char="§"/>
            </a:pPr>
            <a:r>
              <a:rPr lang="es-CO" sz="1400" dirty="0" smtClean="0"/>
              <a:t>Proyectos medianos</a:t>
            </a:r>
            <a:endParaRPr lang="es-CO" sz="1400" dirty="0" smtClean="0"/>
          </a:p>
        </p:txBody>
      </p:sp>
      <p:sp>
        <p:nvSpPr>
          <p:cNvPr id="25" name="CuadroTexto 24"/>
          <p:cNvSpPr txBox="1"/>
          <p:nvPr/>
        </p:nvSpPr>
        <p:spPr>
          <a:xfrm>
            <a:off x="7983562" y="6040403"/>
            <a:ext cx="1889641"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grandes</a:t>
            </a:r>
          </a:p>
          <a:p>
            <a:pPr marL="285750" indent="-285750">
              <a:buFont typeface="Wingdings" panose="05000000000000000000" pitchFamily="2" charset="2"/>
              <a:buChar char="§"/>
            </a:pPr>
            <a:r>
              <a:rPr lang="es-CO" sz="1400" dirty="0" err="1" smtClean="0"/>
              <a:t>Macroproyectos</a:t>
            </a:r>
            <a:r>
              <a:rPr lang="es-CO" sz="1400" dirty="0" smtClean="0"/>
              <a:t> </a:t>
            </a:r>
            <a:endParaRPr lang="es-CO" sz="1400" dirty="0" smtClean="0"/>
          </a:p>
        </p:txBody>
      </p:sp>
    </p:spTree>
    <p:extLst>
      <p:ext uri="{BB962C8B-B14F-4D97-AF65-F5344CB8AC3E}">
        <p14:creationId xmlns:p14="http://schemas.microsoft.com/office/powerpoint/2010/main" val="3494919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2586681" y="339650"/>
            <a:ext cx="7537622"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Diferencia entre los proyectos de acuerdo con el carácter</a:t>
            </a:r>
            <a:endParaRPr lang="es-CO" sz="2400" b="1" i="1" dirty="0">
              <a:solidFill>
                <a:schemeClr val="accent6">
                  <a:lumMod val="50000"/>
                </a:schemeClr>
              </a:solidFill>
              <a:cs typeface="Aharoni" panose="02010803020104030203" pitchFamily="2" charset="-79"/>
            </a:endParaRPr>
          </a:p>
        </p:txBody>
      </p:sp>
      <p:graphicFrame>
        <p:nvGraphicFramePr>
          <p:cNvPr id="2" name="Tabla 1"/>
          <p:cNvGraphicFramePr>
            <a:graphicFrameLocks noGrp="1"/>
          </p:cNvGraphicFramePr>
          <p:nvPr>
            <p:extLst>
              <p:ext uri="{D42A27DB-BD31-4B8C-83A1-F6EECF244321}">
                <p14:modId xmlns:p14="http://schemas.microsoft.com/office/powerpoint/2010/main" val="1038341411"/>
              </p:ext>
            </p:extLst>
          </p:nvPr>
        </p:nvGraphicFramePr>
        <p:xfrm>
          <a:off x="247137" y="1090368"/>
          <a:ext cx="11565921" cy="4947920"/>
        </p:xfrm>
        <a:graphic>
          <a:graphicData uri="http://schemas.openxmlformats.org/drawingml/2006/table">
            <a:tbl>
              <a:tblPr firstRow="1" bandRow="1">
                <a:tableStyleId>{073A0DAA-6AF3-43AB-8588-CEC1D06C72B9}</a:tableStyleId>
              </a:tblPr>
              <a:tblGrid>
                <a:gridCol w="3855307">
                  <a:extLst>
                    <a:ext uri="{9D8B030D-6E8A-4147-A177-3AD203B41FA5}">
                      <a16:colId xmlns:a16="http://schemas.microsoft.com/office/drawing/2014/main" val="20000"/>
                    </a:ext>
                  </a:extLst>
                </a:gridCol>
                <a:gridCol w="3855307">
                  <a:extLst>
                    <a:ext uri="{9D8B030D-6E8A-4147-A177-3AD203B41FA5}">
                      <a16:colId xmlns:a16="http://schemas.microsoft.com/office/drawing/2014/main" val="20001"/>
                    </a:ext>
                  </a:extLst>
                </a:gridCol>
                <a:gridCol w="3855307">
                  <a:extLst>
                    <a:ext uri="{9D8B030D-6E8A-4147-A177-3AD203B41FA5}">
                      <a16:colId xmlns:a16="http://schemas.microsoft.com/office/drawing/2014/main" val="20002"/>
                    </a:ext>
                  </a:extLst>
                </a:gridCol>
              </a:tblGrid>
              <a:tr h="370840">
                <a:tc>
                  <a:txBody>
                    <a:bodyPr/>
                    <a:lstStyle/>
                    <a:p>
                      <a:pPr algn="ctr"/>
                      <a:r>
                        <a:rPr lang="es-CO" dirty="0" smtClean="0"/>
                        <a:t>Aspecto</a:t>
                      </a:r>
                      <a:endParaRPr lang="es-CO" dirty="0"/>
                    </a:p>
                  </a:txBody>
                  <a:tcPr/>
                </a:tc>
                <a:tc>
                  <a:txBody>
                    <a:bodyPr/>
                    <a:lstStyle/>
                    <a:p>
                      <a:pPr algn="ctr"/>
                      <a:r>
                        <a:rPr lang="es-CO" dirty="0" smtClean="0"/>
                        <a:t>Proyectos Sociales</a:t>
                      </a:r>
                      <a:endParaRPr lang="es-CO" dirty="0"/>
                    </a:p>
                  </a:txBody>
                  <a:tcPr/>
                </a:tc>
                <a:tc>
                  <a:txBody>
                    <a:bodyPr/>
                    <a:lstStyle/>
                    <a:p>
                      <a:pPr algn="ctr"/>
                      <a:r>
                        <a:rPr lang="es-CO" dirty="0" smtClean="0"/>
                        <a:t>Proyectos Financieros</a:t>
                      </a:r>
                      <a:endParaRPr lang="es-CO" dirty="0"/>
                    </a:p>
                  </a:txBody>
                  <a:tcPr/>
                </a:tc>
                <a:extLst>
                  <a:ext uri="{0D108BD9-81ED-4DB2-BD59-A6C34878D82A}">
                    <a16:rowId xmlns:a16="http://schemas.microsoft.com/office/drawing/2014/main" val="10000"/>
                  </a:ext>
                </a:extLst>
              </a:tr>
              <a:tr h="370840">
                <a:tc>
                  <a:txBody>
                    <a:bodyPr/>
                    <a:lstStyle/>
                    <a:p>
                      <a:pPr algn="l"/>
                      <a:r>
                        <a:rPr lang="es-CO" sz="1600" dirty="0" smtClean="0"/>
                        <a:t>¿A quién va dirigida la acción?</a:t>
                      </a:r>
                      <a:endParaRPr lang="es-CO" sz="1600" dirty="0"/>
                    </a:p>
                  </a:txBody>
                  <a:tcPr anchor="ctr"/>
                </a:tc>
                <a:tc>
                  <a:txBody>
                    <a:bodyPr/>
                    <a:lstStyle/>
                    <a:p>
                      <a:pPr algn="just"/>
                      <a:r>
                        <a:rPr lang="es-CO" sz="1600" dirty="0" smtClean="0"/>
                        <a:t>A los individuos directamente, por su condición de la comunidad.</a:t>
                      </a:r>
                      <a:endParaRPr lang="es-CO" sz="1600" dirty="0"/>
                    </a:p>
                  </a:txBody>
                  <a:tcPr anchor="ctr"/>
                </a:tc>
                <a:tc>
                  <a:txBody>
                    <a:bodyPr/>
                    <a:lstStyle/>
                    <a:p>
                      <a:pPr algn="just"/>
                      <a:r>
                        <a:rPr lang="es-CO" sz="1600" dirty="0" smtClean="0"/>
                        <a:t>A los individuos.</a:t>
                      </a:r>
                      <a:endParaRPr lang="es-CO" sz="1600" dirty="0"/>
                    </a:p>
                  </a:txBody>
                  <a:tcPr anchor="ctr"/>
                </a:tc>
                <a:extLst>
                  <a:ext uri="{0D108BD9-81ED-4DB2-BD59-A6C34878D82A}">
                    <a16:rowId xmlns:a16="http://schemas.microsoft.com/office/drawing/2014/main" val="10001"/>
                  </a:ext>
                </a:extLst>
              </a:tr>
              <a:tr h="370840">
                <a:tc>
                  <a:txBody>
                    <a:bodyPr/>
                    <a:lstStyle/>
                    <a:p>
                      <a:pPr algn="l"/>
                      <a:r>
                        <a:rPr lang="es-CO" sz="1600" dirty="0" smtClean="0"/>
                        <a:t>¿Cómo</a:t>
                      </a:r>
                      <a:r>
                        <a:rPr lang="es-CO" sz="1600" baseline="0" dirty="0" smtClean="0"/>
                        <a:t> se financia?</a:t>
                      </a:r>
                      <a:endParaRPr lang="es-CO" sz="1600" dirty="0"/>
                    </a:p>
                  </a:txBody>
                  <a:tcPr anchor="ctr"/>
                </a:tc>
                <a:tc>
                  <a:txBody>
                    <a:bodyPr/>
                    <a:lstStyle/>
                    <a:p>
                      <a:pPr algn="just"/>
                      <a:r>
                        <a:rPr lang="es-CO" sz="1600" dirty="0" smtClean="0"/>
                        <a:t>Se financia independientemente de la capacidad de pago del usuario.</a:t>
                      </a:r>
                      <a:endParaRPr lang="es-CO" sz="1600" dirty="0"/>
                    </a:p>
                  </a:txBody>
                  <a:tcPr anchor="ctr"/>
                </a:tc>
                <a:tc>
                  <a:txBody>
                    <a:bodyPr/>
                    <a:lstStyle/>
                    <a:p>
                      <a:pPr algn="just"/>
                      <a:r>
                        <a:rPr lang="es-CO" sz="1600" dirty="0" smtClean="0"/>
                        <a:t>Está relacionado con el mercado en términos de la capacidad de pago del usuario.</a:t>
                      </a:r>
                      <a:endParaRPr lang="es-CO" sz="1600" dirty="0"/>
                    </a:p>
                  </a:txBody>
                  <a:tcPr anchor="ctr"/>
                </a:tc>
                <a:extLst>
                  <a:ext uri="{0D108BD9-81ED-4DB2-BD59-A6C34878D82A}">
                    <a16:rowId xmlns:a16="http://schemas.microsoft.com/office/drawing/2014/main" val="10002"/>
                  </a:ext>
                </a:extLst>
              </a:tr>
              <a:tr h="370840">
                <a:tc>
                  <a:txBody>
                    <a:bodyPr/>
                    <a:lstStyle/>
                    <a:p>
                      <a:pPr algn="l"/>
                      <a:r>
                        <a:rPr lang="es-CO" sz="1600" dirty="0" smtClean="0"/>
                        <a:t>¿Cuál es la motivación?</a:t>
                      </a:r>
                      <a:endParaRPr lang="es-CO" sz="1600" dirty="0"/>
                    </a:p>
                  </a:txBody>
                  <a:tcPr anchor="ctr"/>
                </a:tc>
                <a:tc>
                  <a:txBody>
                    <a:bodyPr/>
                    <a:lstStyle/>
                    <a:p>
                      <a:pPr algn="just"/>
                      <a:r>
                        <a:rPr lang="es-CO" sz="1600" dirty="0" smtClean="0"/>
                        <a:t>Producir beneficios al individuo por formar parte de la comunidad (niveles mínimos de consumo social).</a:t>
                      </a:r>
                      <a:endParaRPr lang="es-CO" sz="1600" dirty="0"/>
                    </a:p>
                  </a:txBody>
                  <a:tcPr anchor="ctr"/>
                </a:tc>
                <a:tc>
                  <a:txBody>
                    <a:bodyPr/>
                    <a:lstStyle/>
                    <a:p>
                      <a:pPr algn="just"/>
                      <a:r>
                        <a:rPr lang="es-CO" sz="1600" dirty="0" smtClean="0"/>
                        <a:t>No busca necesariamente</a:t>
                      </a:r>
                      <a:r>
                        <a:rPr lang="es-CO" sz="1600" baseline="0" dirty="0" smtClean="0"/>
                        <a:t> el beneficio del individuo como integrante de la comunidad.</a:t>
                      </a:r>
                      <a:endParaRPr lang="es-CO" sz="1600" dirty="0"/>
                    </a:p>
                  </a:txBody>
                  <a:tcPr anchor="ctr"/>
                </a:tc>
                <a:extLst>
                  <a:ext uri="{0D108BD9-81ED-4DB2-BD59-A6C34878D82A}">
                    <a16:rowId xmlns:a16="http://schemas.microsoft.com/office/drawing/2014/main" val="10003"/>
                  </a:ext>
                </a:extLst>
              </a:tr>
              <a:tr h="370840">
                <a:tc>
                  <a:txBody>
                    <a:bodyPr/>
                    <a:lstStyle/>
                    <a:p>
                      <a:pPr algn="l"/>
                      <a:r>
                        <a:rPr lang="es-CO" sz="1600" dirty="0" smtClean="0"/>
                        <a:t>¿Exige respaldo colectivo?</a:t>
                      </a:r>
                      <a:endParaRPr lang="es-CO" sz="1600" dirty="0"/>
                    </a:p>
                  </a:txBody>
                  <a:tcPr anchor="ctr"/>
                </a:tc>
                <a:tc>
                  <a:txBody>
                    <a:bodyPr/>
                    <a:lstStyle/>
                    <a:p>
                      <a:pPr algn="just"/>
                      <a:r>
                        <a:rPr lang="es-CO" sz="1600" dirty="0" smtClean="0"/>
                        <a:t>Exige alguna forma de respaldo colectivo (consenso</a:t>
                      </a:r>
                      <a:r>
                        <a:rPr lang="es-CO" sz="1600" baseline="0" dirty="0" smtClean="0"/>
                        <a:t> social).</a:t>
                      </a:r>
                      <a:endParaRPr lang="es-CO" sz="1600" dirty="0"/>
                    </a:p>
                  </a:txBody>
                  <a:tcPr anchor="ctr"/>
                </a:tc>
                <a:tc>
                  <a:txBody>
                    <a:bodyPr/>
                    <a:lstStyle/>
                    <a:p>
                      <a:pPr algn="just"/>
                      <a:r>
                        <a:rPr lang="es-CO" sz="1600" dirty="0" smtClean="0"/>
                        <a:t>No necesariamente.</a:t>
                      </a:r>
                      <a:endParaRPr lang="es-CO" sz="1600" dirty="0"/>
                    </a:p>
                  </a:txBody>
                  <a:tcPr anchor="ctr"/>
                </a:tc>
                <a:extLst>
                  <a:ext uri="{0D108BD9-81ED-4DB2-BD59-A6C34878D82A}">
                    <a16:rowId xmlns:a16="http://schemas.microsoft.com/office/drawing/2014/main" val="10004"/>
                  </a:ext>
                </a:extLst>
              </a:tr>
              <a:tr h="370840">
                <a:tc>
                  <a:txBody>
                    <a:bodyPr/>
                    <a:lstStyle/>
                    <a:p>
                      <a:pPr algn="l"/>
                      <a:r>
                        <a:rPr lang="es-CO" sz="1600" dirty="0" smtClean="0"/>
                        <a:t>¿Cuál</a:t>
                      </a:r>
                      <a:r>
                        <a:rPr lang="es-CO" sz="1600" baseline="0" dirty="0" smtClean="0"/>
                        <a:t> es el producto?</a:t>
                      </a:r>
                      <a:endParaRPr lang="es-CO" sz="1600" dirty="0"/>
                    </a:p>
                  </a:txBody>
                  <a:tcPr anchor="ctr"/>
                </a:tc>
                <a:tc>
                  <a:txBody>
                    <a:bodyPr/>
                    <a:lstStyle/>
                    <a:p>
                      <a:pPr algn="just"/>
                      <a:r>
                        <a:rPr lang="es-CO" sz="1600" dirty="0" smtClean="0"/>
                        <a:t>En</a:t>
                      </a:r>
                      <a:r>
                        <a:rPr lang="es-CO" sz="1600" baseline="0" dirty="0" smtClean="0"/>
                        <a:t> general, servicios o conocimientos.</a:t>
                      </a:r>
                      <a:endParaRPr lang="es-CO" sz="1600" dirty="0"/>
                    </a:p>
                  </a:txBody>
                  <a:tcPr anchor="ctr"/>
                </a:tc>
                <a:tc>
                  <a:txBody>
                    <a:bodyPr/>
                    <a:lstStyle/>
                    <a:p>
                      <a:pPr algn="just"/>
                      <a:r>
                        <a:rPr lang="es-CO" sz="1600" dirty="0" smtClean="0"/>
                        <a:t>Bienes,</a:t>
                      </a:r>
                      <a:r>
                        <a:rPr lang="es-CO" sz="1600" baseline="0" dirty="0" smtClean="0"/>
                        <a:t> servicios o conocimiento.</a:t>
                      </a:r>
                      <a:endParaRPr lang="es-CO" sz="1600" dirty="0"/>
                    </a:p>
                  </a:txBody>
                  <a:tcPr anchor="ctr"/>
                </a:tc>
                <a:extLst>
                  <a:ext uri="{0D108BD9-81ED-4DB2-BD59-A6C34878D82A}">
                    <a16:rowId xmlns:a16="http://schemas.microsoft.com/office/drawing/2014/main" val="10005"/>
                  </a:ext>
                </a:extLst>
              </a:tr>
              <a:tr h="370840">
                <a:tc>
                  <a:txBody>
                    <a:bodyPr/>
                    <a:lstStyle/>
                    <a:p>
                      <a:pPr algn="l"/>
                      <a:r>
                        <a:rPr lang="es-CO" sz="1600" dirty="0" smtClean="0"/>
                        <a:t>¿Cómo se genera la idea del proyecto?</a:t>
                      </a:r>
                      <a:endParaRPr lang="es-CO" sz="1600" dirty="0"/>
                    </a:p>
                  </a:txBody>
                  <a:tcPr anchor="ctr"/>
                </a:tc>
                <a:tc>
                  <a:txBody>
                    <a:bodyPr/>
                    <a:lstStyle/>
                    <a:p>
                      <a:pPr algn="just"/>
                      <a:r>
                        <a:rPr lang="es-CO" sz="1600" dirty="0" smtClean="0"/>
                        <a:t>Analizando</a:t>
                      </a:r>
                      <a:r>
                        <a:rPr lang="es-CO" sz="1600" baseline="0" dirty="0" smtClean="0"/>
                        <a:t> una necesidad colectiva y la existencia de presión de consenso por satisfacerla.</a:t>
                      </a:r>
                      <a:endParaRPr lang="es-CO" sz="1600" dirty="0"/>
                    </a:p>
                  </a:txBody>
                  <a:tcPr anchor="ctr"/>
                </a:tc>
                <a:tc>
                  <a:txBody>
                    <a:bodyPr/>
                    <a:lstStyle/>
                    <a:p>
                      <a:pPr algn="just"/>
                      <a:r>
                        <a:rPr lang="es-CO" sz="1600" dirty="0" smtClean="0"/>
                        <a:t>Detectando necesidades (no necesariamente colectivas) o partiendo de insumos disponibles.</a:t>
                      </a:r>
                      <a:endParaRPr lang="es-CO" sz="1600" dirty="0"/>
                    </a:p>
                  </a:txBody>
                  <a:tcPr anchor="ctr"/>
                </a:tc>
                <a:extLst>
                  <a:ext uri="{0D108BD9-81ED-4DB2-BD59-A6C34878D82A}">
                    <a16:rowId xmlns:a16="http://schemas.microsoft.com/office/drawing/2014/main" val="10006"/>
                  </a:ext>
                </a:extLst>
              </a:tr>
              <a:tr h="370840">
                <a:tc>
                  <a:txBody>
                    <a:bodyPr/>
                    <a:lstStyle/>
                    <a:p>
                      <a:pPr algn="l"/>
                      <a:r>
                        <a:rPr lang="es-CO" sz="1600" dirty="0" smtClean="0"/>
                        <a:t>¿Cuál es la zona geográfica</a:t>
                      </a:r>
                      <a:r>
                        <a:rPr lang="es-CO" sz="1600" baseline="0" dirty="0" smtClean="0"/>
                        <a:t> del proyecto?</a:t>
                      </a:r>
                      <a:endParaRPr lang="es-CO" sz="1600" dirty="0"/>
                    </a:p>
                  </a:txBody>
                  <a:tcPr anchor="ctr"/>
                </a:tc>
                <a:tc>
                  <a:txBody>
                    <a:bodyPr/>
                    <a:lstStyle/>
                    <a:p>
                      <a:pPr algn="just"/>
                      <a:r>
                        <a:rPr lang="es-CO" sz="1600" dirty="0" smtClean="0"/>
                        <a:t>La misma donde</a:t>
                      </a:r>
                      <a:r>
                        <a:rPr lang="es-CO" sz="1600" baseline="0" dirty="0" smtClean="0"/>
                        <a:t> se consume el servicio; no es importable.</a:t>
                      </a:r>
                      <a:endParaRPr lang="es-CO" sz="1600" dirty="0"/>
                    </a:p>
                  </a:txBody>
                  <a:tcPr anchor="ctr"/>
                </a:tc>
                <a:tc>
                  <a:txBody>
                    <a:bodyPr/>
                    <a:lstStyle/>
                    <a:p>
                      <a:pPr algn="just"/>
                      <a:r>
                        <a:rPr lang="es-CO" sz="1600" dirty="0" smtClean="0"/>
                        <a:t>Puede producirse fuera del área de demanda.</a:t>
                      </a:r>
                      <a:endParaRPr lang="es-CO" sz="1600" dirty="0"/>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1274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03" y="893982"/>
            <a:ext cx="10683488" cy="4946645"/>
          </a:xfrm>
          <a:prstGeom prst="rect">
            <a:avLst/>
          </a:prstGeom>
        </p:spPr>
      </p:pic>
    </p:spTree>
    <p:extLst>
      <p:ext uri="{BB962C8B-B14F-4D97-AF65-F5344CB8AC3E}">
        <p14:creationId xmlns:p14="http://schemas.microsoft.com/office/powerpoint/2010/main" val="1096186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407168" y="167746"/>
            <a:ext cx="3257166"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Gerencia de  </a:t>
            </a:r>
            <a:r>
              <a:rPr lang="es-CO" sz="2400" b="1" i="1" dirty="0" smtClean="0">
                <a:solidFill>
                  <a:schemeClr val="accent6">
                    <a:lumMod val="50000"/>
                  </a:schemeClr>
                </a:solidFill>
                <a:cs typeface="Aharoni" panose="02010803020104030203" pitchFamily="2" charset="-79"/>
              </a:rPr>
              <a:t>proyectos </a:t>
            </a:r>
            <a:endParaRPr lang="es-CO" sz="2400" b="1" i="1" dirty="0">
              <a:solidFill>
                <a:schemeClr val="accent6">
                  <a:lumMod val="50000"/>
                </a:schemeClr>
              </a:solidFill>
              <a:cs typeface="Aharoni" panose="02010803020104030203" pitchFamily="2" charset="-79"/>
            </a:endParaRPr>
          </a:p>
        </p:txBody>
      </p:sp>
      <p:graphicFrame>
        <p:nvGraphicFramePr>
          <p:cNvPr id="2" name="Tabla 1"/>
          <p:cNvGraphicFramePr>
            <a:graphicFrameLocks noGrp="1"/>
          </p:cNvGraphicFramePr>
          <p:nvPr>
            <p:extLst>
              <p:ext uri="{D42A27DB-BD31-4B8C-83A1-F6EECF244321}">
                <p14:modId xmlns:p14="http://schemas.microsoft.com/office/powerpoint/2010/main" val="1404589573"/>
              </p:ext>
            </p:extLst>
          </p:nvPr>
        </p:nvGraphicFramePr>
        <p:xfrm>
          <a:off x="2323320" y="801315"/>
          <a:ext cx="9181324" cy="3352800"/>
        </p:xfrm>
        <a:graphic>
          <a:graphicData uri="http://schemas.openxmlformats.org/drawingml/2006/table">
            <a:tbl>
              <a:tblPr firstRow="1" bandRow="1">
                <a:tableStyleId>{073A0DAA-6AF3-43AB-8588-CEC1D06C72B9}</a:tableStyleId>
              </a:tblPr>
              <a:tblGrid>
                <a:gridCol w="2295331">
                  <a:extLst>
                    <a:ext uri="{9D8B030D-6E8A-4147-A177-3AD203B41FA5}">
                      <a16:colId xmlns:a16="http://schemas.microsoft.com/office/drawing/2014/main" val="3889117167"/>
                    </a:ext>
                  </a:extLst>
                </a:gridCol>
                <a:gridCol w="2295331">
                  <a:extLst>
                    <a:ext uri="{9D8B030D-6E8A-4147-A177-3AD203B41FA5}">
                      <a16:colId xmlns:a16="http://schemas.microsoft.com/office/drawing/2014/main" val="1108388183"/>
                    </a:ext>
                  </a:extLst>
                </a:gridCol>
                <a:gridCol w="2295331">
                  <a:extLst>
                    <a:ext uri="{9D8B030D-6E8A-4147-A177-3AD203B41FA5}">
                      <a16:colId xmlns:a16="http://schemas.microsoft.com/office/drawing/2014/main" val="1501495940"/>
                    </a:ext>
                  </a:extLst>
                </a:gridCol>
                <a:gridCol w="2295331">
                  <a:extLst>
                    <a:ext uri="{9D8B030D-6E8A-4147-A177-3AD203B41FA5}">
                      <a16:colId xmlns:a16="http://schemas.microsoft.com/office/drawing/2014/main" val="925458016"/>
                    </a:ext>
                  </a:extLst>
                </a:gridCol>
              </a:tblGrid>
              <a:tr h="486989">
                <a:tc gridSpan="4">
                  <a:txBody>
                    <a:bodyPr/>
                    <a:lstStyle/>
                    <a:p>
                      <a:pPr algn="ctr"/>
                      <a:r>
                        <a:rPr lang="es-CO" sz="1600" dirty="0" smtClean="0"/>
                        <a:t>PROYECTO</a:t>
                      </a:r>
                    </a:p>
                    <a:p>
                      <a:pPr algn="ctr"/>
                      <a:r>
                        <a:rPr lang="es-CO" sz="1600" dirty="0" smtClean="0"/>
                        <a:t>Para</a:t>
                      </a:r>
                      <a:r>
                        <a:rPr lang="es-CO" sz="1600" baseline="0" dirty="0" smtClean="0"/>
                        <a:t> su adecuada definición:</a:t>
                      </a:r>
                      <a:endParaRPr lang="es-CO" sz="1600"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extLst>
                  <a:ext uri="{0D108BD9-81ED-4DB2-BD59-A6C34878D82A}">
                    <a16:rowId xmlns:a16="http://schemas.microsoft.com/office/drawing/2014/main" val="2509783066"/>
                  </a:ext>
                </a:extLst>
              </a:tr>
              <a:tr h="2742520">
                <a:tc>
                  <a:txBody>
                    <a:bodyPr/>
                    <a:lstStyle/>
                    <a:p>
                      <a:r>
                        <a:rPr lang="es-CO" sz="1600" dirty="0" smtClean="0"/>
                        <a:t>Como mínimo</a:t>
                      </a:r>
                      <a:r>
                        <a:rPr lang="es-CO" sz="1600" baseline="0" dirty="0" smtClean="0"/>
                        <a:t> se debe conocer:</a:t>
                      </a:r>
                      <a:endParaRPr lang="es-CO" sz="1600" dirty="0"/>
                    </a:p>
                  </a:txBody>
                  <a:tcPr vert="vert270" anchor="ctr"/>
                </a:tc>
                <a:tc>
                  <a:txBody>
                    <a:bodyPr/>
                    <a:lstStyle/>
                    <a:p>
                      <a:pPr marL="285750" indent="-285750">
                        <a:buFont typeface="Wingdings" panose="05000000000000000000" pitchFamily="2" charset="2"/>
                        <a:buChar char="§"/>
                      </a:pPr>
                      <a:r>
                        <a:rPr lang="es-CO" sz="1600" dirty="0" smtClean="0"/>
                        <a:t>Alcance del proyecto.</a:t>
                      </a:r>
                    </a:p>
                    <a:p>
                      <a:pPr marL="0" indent="0">
                        <a:buFont typeface="Wingdings" panose="05000000000000000000" pitchFamily="2" charset="2"/>
                        <a:buNone/>
                      </a:pPr>
                      <a:endParaRPr lang="es-CO" sz="1600" dirty="0" smtClean="0"/>
                    </a:p>
                    <a:p>
                      <a:pPr marL="285750" indent="-285750">
                        <a:buFont typeface="Wingdings" panose="05000000000000000000" pitchFamily="2" charset="2"/>
                        <a:buChar char="§"/>
                      </a:pPr>
                      <a:r>
                        <a:rPr lang="es-CO" sz="1600" dirty="0" smtClean="0"/>
                        <a:t>Costo del proyecto.</a:t>
                      </a:r>
                    </a:p>
                    <a:p>
                      <a:pPr marL="0" indent="0">
                        <a:buFont typeface="Wingdings" panose="05000000000000000000" pitchFamily="2" charset="2"/>
                        <a:buNone/>
                      </a:pPr>
                      <a:endParaRPr lang="es-CO" sz="1600" dirty="0" smtClean="0"/>
                    </a:p>
                    <a:p>
                      <a:pPr marL="285750" indent="-285750">
                        <a:buFont typeface="Wingdings" panose="05000000000000000000" pitchFamily="2" charset="2"/>
                        <a:buChar char="§"/>
                      </a:pPr>
                      <a:r>
                        <a:rPr lang="es-CO" sz="1600" dirty="0" smtClean="0"/>
                        <a:t>Tiempo del proyecto.</a:t>
                      </a:r>
                    </a:p>
                    <a:p>
                      <a:pPr marL="0" indent="0">
                        <a:buFont typeface="Wingdings" panose="05000000000000000000" pitchFamily="2" charset="2"/>
                        <a:buNone/>
                      </a:pPr>
                      <a:endParaRPr lang="es-CO" sz="1600" dirty="0" smtClean="0"/>
                    </a:p>
                    <a:p>
                      <a:pPr marL="285750" indent="-285750">
                        <a:buFont typeface="Wingdings" panose="05000000000000000000" pitchFamily="2" charset="2"/>
                        <a:buChar char="§"/>
                      </a:pPr>
                      <a:r>
                        <a:rPr lang="es-CO" sz="1600" dirty="0" smtClean="0"/>
                        <a:t>Calidad del proyecto.</a:t>
                      </a:r>
                      <a:endParaRPr lang="es-CO" sz="1600" dirty="0"/>
                    </a:p>
                  </a:txBody>
                  <a:tcPr anchor="ctr"/>
                </a:tc>
                <a:tc>
                  <a:txBody>
                    <a:bodyPr/>
                    <a:lstStyle/>
                    <a:p>
                      <a:pPr algn="ctr"/>
                      <a:r>
                        <a:rPr lang="es-CO" sz="1600" baseline="0" dirty="0" smtClean="0"/>
                        <a:t>A los aspectos anteriores se agregan:</a:t>
                      </a:r>
                      <a:endParaRPr lang="es-CO" sz="1600" dirty="0"/>
                    </a:p>
                  </a:txBody>
                  <a:tcPr vert="vert270" anchor="ctr"/>
                </a:tc>
                <a:tc>
                  <a:txBody>
                    <a:bodyPr/>
                    <a:lstStyle/>
                    <a:p>
                      <a:pPr marL="285750" indent="-285750">
                        <a:buFont typeface="Wingdings" panose="05000000000000000000" pitchFamily="2" charset="2"/>
                        <a:buChar char="ü"/>
                      </a:pPr>
                      <a:r>
                        <a:rPr lang="es-CO" sz="1600" dirty="0" smtClean="0"/>
                        <a:t>Integración del proyecto.</a:t>
                      </a:r>
                    </a:p>
                    <a:p>
                      <a:pPr marL="285750" indent="-285750">
                        <a:buFont typeface="Wingdings" panose="05000000000000000000" pitchFamily="2" charset="2"/>
                        <a:buChar char="ü"/>
                      </a:pPr>
                      <a:r>
                        <a:rPr lang="es-CO" sz="1600" dirty="0" smtClean="0"/>
                        <a:t>Recursos</a:t>
                      </a:r>
                      <a:r>
                        <a:rPr lang="es-CO" sz="1600" baseline="0" dirty="0" smtClean="0"/>
                        <a:t> Humanos del proyecto.</a:t>
                      </a:r>
                    </a:p>
                    <a:p>
                      <a:pPr marL="285750" indent="-285750">
                        <a:buFont typeface="Wingdings" panose="05000000000000000000" pitchFamily="2" charset="2"/>
                        <a:buChar char="ü"/>
                      </a:pPr>
                      <a:r>
                        <a:rPr lang="es-CO" sz="1600" baseline="0" dirty="0" smtClean="0"/>
                        <a:t>Comunicaciones del proyecto.</a:t>
                      </a:r>
                    </a:p>
                    <a:p>
                      <a:pPr marL="285750" indent="-285750">
                        <a:buFont typeface="Wingdings" panose="05000000000000000000" pitchFamily="2" charset="2"/>
                        <a:buChar char="ü"/>
                      </a:pPr>
                      <a:r>
                        <a:rPr lang="es-CO" sz="1600" baseline="0" dirty="0" smtClean="0"/>
                        <a:t>Riesgos del proyecto.</a:t>
                      </a:r>
                    </a:p>
                    <a:p>
                      <a:pPr marL="285750" indent="-285750">
                        <a:buFont typeface="Wingdings" panose="05000000000000000000" pitchFamily="2" charset="2"/>
                        <a:buChar char="ü"/>
                      </a:pPr>
                      <a:r>
                        <a:rPr lang="es-CO" sz="1600" baseline="0" dirty="0" smtClean="0"/>
                        <a:t>Adquisiciones del proyecto.</a:t>
                      </a:r>
                    </a:p>
                    <a:p>
                      <a:pPr marL="285750" indent="-285750">
                        <a:buFont typeface="Wingdings" panose="05000000000000000000" pitchFamily="2" charset="2"/>
                        <a:buChar char="ü"/>
                      </a:pPr>
                      <a:r>
                        <a:rPr lang="es-CO" sz="1600" baseline="0" dirty="0" smtClean="0"/>
                        <a:t>Interesados en el proyecto.</a:t>
                      </a:r>
                      <a:endParaRPr lang="es-CO" sz="1600" dirty="0"/>
                    </a:p>
                  </a:txBody>
                  <a:tcPr/>
                </a:tc>
                <a:extLst>
                  <a:ext uri="{0D108BD9-81ED-4DB2-BD59-A6C34878D82A}">
                    <a16:rowId xmlns:a16="http://schemas.microsoft.com/office/drawing/2014/main" val="3171030481"/>
                  </a:ext>
                </a:extLst>
              </a:tr>
            </a:tbl>
          </a:graphicData>
        </a:graphic>
      </p:graphicFrame>
      <p:sp>
        <p:nvSpPr>
          <p:cNvPr id="5" name="CuadroTexto 4"/>
          <p:cNvSpPr txBox="1"/>
          <p:nvPr/>
        </p:nvSpPr>
        <p:spPr>
          <a:xfrm>
            <a:off x="2323320" y="4831817"/>
            <a:ext cx="129538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s-CO" dirty="0" smtClean="0"/>
              <a:t>Ejecución</a:t>
            </a:r>
          </a:p>
        </p:txBody>
      </p:sp>
      <p:graphicFrame>
        <p:nvGraphicFramePr>
          <p:cNvPr id="6" name="Tabla 5"/>
          <p:cNvGraphicFramePr>
            <a:graphicFrameLocks noGrp="1"/>
          </p:cNvGraphicFramePr>
          <p:nvPr>
            <p:extLst>
              <p:ext uri="{D42A27DB-BD31-4B8C-83A1-F6EECF244321}">
                <p14:modId xmlns:p14="http://schemas.microsoft.com/office/powerpoint/2010/main" val="1843177741"/>
              </p:ext>
            </p:extLst>
          </p:nvPr>
        </p:nvGraphicFramePr>
        <p:xfrm>
          <a:off x="6960636" y="4648349"/>
          <a:ext cx="4544008" cy="1828800"/>
        </p:xfrm>
        <a:graphic>
          <a:graphicData uri="http://schemas.openxmlformats.org/drawingml/2006/table">
            <a:tbl>
              <a:tblPr firstRow="1" bandRow="1">
                <a:tableStyleId>{073A0DAA-6AF3-43AB-8588-CEC1D06C72B9}</a:tableStyleId>
              </a:tblPr>
              <a:tblGrid>
                <a:gridCol w="2272004">
                  <a:extLst>
                    <a:ext uri="{9D8B030D-6E8A-4147-A177-3AD203B41FA5}">
                      <a16:colId xmlns:a16="http://schemas.microsoft.com/office/drawing/2014/main" val="3007057614"/>
                    </a:ext>
                  </a:extLst>
                </a:gridCol>
                <a:gridCol w="2272004">
                  <a:extLst>
                    <a:ext uri="{9D8B030D-6E8A-4147-A177-3AD203B41FA5}">
                      <a16:colId xmlns:a16="http://schemas.microsoft.com/office/drawing/2014/main" val="2134979536"/>
                    </a:ext>
                  </a:extLst>
                </a:gridCol>
              </a:tblGrid>
              <a:tr h="370840">
                <a:tc gridSpan="2">
                  <a:txBody>
                    <a:bodyPr/>
                    <a:lstStyle/>
                    <a:p>
                      <a:pPr algn="ctr"/>
                      <a:r>
                        <a:rPr lang="es-CO" dirty="0" smtClean="0"/>
                        <a:t>Gerencia</a:t>
                      </a:r>
                    </a:p>
                    <a:p>
                      <a:pPr algn="ctr"/>
                      <a:r>
                        <a:rPr lang="es-CO" dirty="0" smtClean="0"/>
                        <a:t>(gestión,</a:t>
                      </a:r>
                      <a:r>
                        <a:rPr lang="es-CO" baseline="0" dirty="0" smtClean="0"/>
                        <a:t> o administración)</a:t>
                      </a:r>
                      <a:endParaRPr lang="es-CO" dirty="0"/>
                    </a:p>
                  </a:txBody>
                  <a:tcPr/>
                </a:tc>
                <a:tc hMerge="1">
                  <a:txBody>
                    <a:bodyPr/>
                    <a:lstStyle/>
                    <a:p>
                      <a:endParaRPr lang="es-CO" dirty="0"/>
                    </a:p>
                  </a:txBody>
                  <a:tcPr/>
                </a:tc>
                <a:extLst>
                  <a:ext uri="{0D108BD9-81ED-4DB2-BD59-A6C34878D82A}">
                    <a16:rowId xmlns:a16="http://schemas.microsoft.com/office/drawing/2014/main" val="564454762"/>
                  </a:ext>
                </a:extLst>
              </a:tr>
              <a:tr h="370840">
                <a:tc>
                  <a:txBody>
                    <a:bodyPr/>
                    <a:lstStyle/>
                    <a:p>
                      <a:pPr marL="285750" indent="-285750">
                        <a:buFont typeface="Arial" panose="020B0604020202020204" pitchFamily="34" charset="0"/>
                        <a:buChar char="•"/>
                      </a:pPr>
                      <a:r>
                        <a:rPr lang="es-CO" dirty="0" smtClean="0"/>
                        <a:t>Planificar</a:t>
                      </a:r>
                    </a:p>
                    <a:p>
                      <a:pPr marL="285750" indent="-285750">
                        <a:buFont typeface="Arial" panose="020B0604020202020204" pitchFamily="34" charset="0"/>
                        <a:buChar char="•"/>
                      </a:pPr>
                      <a:r>
                        <a:rPr lang="es-CO" dirty="0" smtClean="0"/>
                        <a:t>Dirigir</a:t>
                      </a:r>
                    </a:p>
                    <a:p>
                      <a:pPr marL="285750" indent="-285750">
                        <a:buFont typeface="Arial" panose="020B0604020202020204" pitchFamily="34" charset="0"/>
                        <a:buChar char="•"/>
                      </a:pPr>
                      <a:r>
                        <a:rPr lang="es-CO" dirty="0" smtClean="0"/>
                        <a:t>Coordinar</a:t>
                      </a:r>
                    </a:p>
                    <a:p>
                      <a:pPr marL="285750" indent="-285750">
                        <a:buFont typeface="Arial" panose="020B0604020202020204" pitchFamily="34" charset="0"/>
                        <a:buChar char="•"/>
                      </a:pPr>
                      <a:r>
                        <a:rPr lang="es-CO" dirty="0" smtClean="0"/>
                        <a:t>Controlar</a:t>
                      </a:r>
                      <a:endParaRPr lang="es-CO" dirty="0"/>
                    </a:p>
                  </a:txBody>
                  <a:tcPr/>
                </a:tc>
                <a:tc>
                  <a:txBody>
                    <a:bodyPr/>
                    <a:lstStyle/>
                    <a:p>
                      <a:r>
                        <a:rPr lang="es-CO" dirty="0" smtClean="0"/>
                        <a:t>Cada una de</a:t>
                      </a:r>
                      <a:r>
                        <a:rPr lang="es-CO" baseline="0" dirty="0" smtClean="0"/>
                        <a:t> los diez aspectos del proyecto</a:t>
                      </a:r>
                      <a:endParaRPr lang="es-CO" dirty="0"/>
                    </a:p>
                  </a:txBody>
                  <a:tcPr/>
                </a:tc>
                <a:extLst>
                  <a:ext uri="{0D108BD9-81ED-4DB2-BD59-A6C34878D82A}">
                    <a16:rowId xmlns:a16="http://schemas.microsoft.com/office/drawing/2014/main" val="1566649429"/>
                  </a:ext>
                </a:extLst>
              </a:tr>
            </a:tbl>
          </a:graphicData>
        </a:graphic>
      </p:graphicFrame>
      <p:sp>
        <p:nvSpPr>
          <p:cNvPr id="7" name="Flecha izquierda 6"/>
          <p:cNvSpPr/>
          <p:nvPr/>
        </p:nvSpPr>
        <p:spPr>
          <a:xfrm rot="21043761" flipV="1">
            <a:off x="3452288" y="4370521"/>
            <a:ext cx="2578622" cy="167684"/>
          </a:xfrm>
          <a:prstGeom prst="lef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8" name="Flecha izquierda 7"/>
          <p:cNvSpPr/>
          <p:nvPr/>
        </p:nvSpPr>
        <p:spPr>
          <a:xfrm rot="11237602" flipV="1">
            <a:off x="6114822" y="4298316"/>
            <a:ext cx="2160104" cy="198353"/>
          </a:xfrm>
          <a:prstGeom prst="lef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cxnSp>
        <p:nvCxnSpPr>
          <p:cNvPr id="10" name="Conector recto de flecha 9"/>
          <p:cNvCxnSpPr/>
          <p:nvPr/>
        </p:nvCxnSpPr>
        <p:spPr>
          <a:xfrm>
            <a:off x="3956180" y="5016483"/>
            <a:ext cx="2845836" cy="0"/>
          </a:xfrm>
          <a:prstGeom prst="straightConnector1">
            <a:avLst/>
          </a:prstGeom>
          <a:ln w="571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64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827046" y="270383"/>
            <a:ext cx="1937648"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Identificación</a:t>
            </a:r>
            <a:endParaRPr lang="es-CO" sz="2400" b="1" i="1" dirty="0">
              <a:solidFill>
                <a:schemeClr val="accent6">
                  <a:lumMod val="50000"/>
                </a:schemeClr>
              </a:solidFill>
              <a:cs typeface="Aharoni" panose="02010803020104030203" pitchFamily="2" charset="-79"/>
            </a:endParaRPr>
          </a:p>
        </p:txBody>
      </p:sp>
      <p:pic>
        <p:nvPicPr>
          <p:cNvPr id="5" name="Imagen 4"/>
          <p:cNvPicPr/>
          <p:nvPr/>
        </p:nvPicPr>
        <p:blipFill>
          <a:blip r:embed="rId3">
            <a:extLst>
              <a:ext uri="{28A0092B-C50C-407E-A947-70E740481C1C}">
                <a14:useLocalDpi xmlns:a14="http://schemas.microsoft.com/office/drawing/2010/main" val="0"/>
              </a:ext>
            </a:extLst>
          </a:blip>
          <a:stretch>
            <a:fillRect/>
          </a:stretch>
        </p:blipFill>
        <p:spPr>
          <a:xfrm>
            <a:off x="858416" y="1007707"/>
            <a:ext cx="10235681" cy="5141166"/>
          </a:xfrm>
          <a:prstGeom prst="rect">
            <a:avLst/>
          </a:prstGeom>
        </p:spPr>
      </p:pic>
    </p:spTree>
    <p:extLst>
      <p:ext uri="{BB962C8B-B14F-4D97-AF65-F5344CB8AC3E}">
        <p14:creationId xmlns:p14="http://schemas.microsoft.com/office/powerpoint/2010/main" val="378784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880115" y="882936"/>
            <a:ext cx="10689844" cy="1138773"/>
          </a:xfrm>
          <a:prstGeom prst="rect">
            <a:avLst/>
          </a:prstGeom>
          <a:noFill/>
        </p:spPr>
        <p:txBody>
          <a:bodyPr wrap="square" rtlCol="0">
            <a:spAutoFit/>
          </a:bodyPr>
          <a:lstStyle/>
          <a:p>
            <a:r>
              <a:rPr lang="es-CO" sz="3200" dirty="0" smtClean="0">
                <a:solidFill>
                  <a:schemeClr val="accent6">
                    <a:lumMod val="50000"/>
                  </a:schemeClr>
                </a:solidFill>
              </a:rPr>
              <a:t>Ejemplo</a:t>
            </a:r>
            <a:r>
              <a:rPr lang="es-CO" dirty="0" smtClean="0"/>
              <a:t> </a:t>
            </a:r>
          </a:p>
          <a:p>
            <a:endParaRPr lang="es-CO" dirty="0" smtClean="0"/>
          </a:p>
          <a:p>
            <a:r>
              <a:rPr lang="es-CO" dirty="0" smtClean="0"/>
              <a:t>Proyecto ambiental y de sustentabilidad en el eje cafetero.</a:t>
            </a:r>
            <a:endParaRPr lang="es-CO" dirty="0"/>
          </a:p>
        </p:txBody>
      </p:sp>
      <p:sp>
        <p:nvSpPr>
          <p:cNvPr id="3" name="CuadroTexto 2"/>
          <p:cNvSpPr txBox="1"/>
          <p:nvPr/>
        </p:nvSpPr>
        <p:spPr>
          <a:xfrm>
            <a:off x="880115" y="2523208"/>
            <a:ext cx="10689844" cy="2308324"/>
          </a:xfrm>
          <a:prstGeom prst="rect">
            <a:avLst/>
          </a:prstGeom>
          <a:noFill/>
        </p:spPr>
        <p:txBody>
          <a:bodyPr wrap="square" rtlCol="0">
            <a:spAutoFit/>
          </a:bodyPr>
          <a:lstStyle/>
          <a:p>
            <a:pPr algn="just"/>
            <a:r>
              <a:rPr lang="es-CO" dirty="0" smtClean="0"/>
              <a:t>El norte caldense del eje cafetero conformado por los municipios de aguadas, pácora y Salamina. Es una región que se caracteriza por la confluencia de varias actividades económicas sustentables para el desarrollo de la región y sus habitantes, sin embargo también hay graves problemáticas ambientales e inquietudes por parte de la comunidad. </a:t>
            </a:r>
          </a:p>
          <a:p>
            <a:pPr algn="just"/>
            <a:endParaRPr lang="es-CO" dirty="0"/>
          </a:p>
          <a:p>
            <a:pPr algn="just"/>
            <a:r>
              <a:rPr lang="es-CO" dirty="0" smtClean="0"/>
              <a:t>El primer paso es realizar el análisis de involucrados, para ello, se observa y se indaga con los grupos y organizaciones acerca de cuáles son los inconvenientes que presentan para el desarrollo de sus actividades económicas y en general establecer un diagnóstico de la situación. </a:t>
            </a:r>
            <a:r>
              <a:rPr lang="es-CO" dirty="0"/>
              <a:t> </a:t>
            </a:r>
          </a:p>
        </p:txBody>
      </p:sp>
    </p:spTree>
    <p:extLst>
      <p:ext uri="{BB962C8B-B14F-4D97-AF65-F5344CB8AC3E}">
        <p14:creationId xmlns:p14="http://schemas.microsoft.com/office/powerpoint/2010/main" val="1691442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1365189" y="4825435"/>
            <a:ext cx="3830217"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smtClean="0"/>
              <a:t>Asociación de productores de plátano</a:t>
            </a:r>
            <a:endParaRPr lang="es-CO" dirty="0"/>
          </a:p>
        </p:txBody>
      </p:sp>
      <p:sp>
        <p:nvSpPr>
          <p:cNvPr id="3" name="CuadroTexto 2"/>
          <p:cNvSpPr txBox="1"/>
          <p:nvPr/>
        </p:nvSpPr>
        <p:spPr>
          <a:xfrm>
            <a:off x="1578630" y="4287481"/>
            <a:ext cx="361561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Cooperativa Artesanal de Caldas</a:t>
            </a:r>
          </a:p>
        </p:txBody>
      </p:sp>
      <p:sp>
        <p:nvSpPr>
          <p:cNvPr id="5" name="CuadroTexto 4"/>
          <p:cNvSpPr txBox="1"/>
          <p:nvPr/>
        </p:nvSpPr>
        <p:spPr>
          <a:xfrm>
            <a:off x="3989423" y="1766506"/>
            <a:ext cx="120364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dirty="0"/>
              <a:t>Cafeteros</a:t>
            </a:r>
          </a:p>
        </p:txBody>
      </p:sp>
      <p:sp>
        <p:nvSpPr>
          <p:cNvPr id="6" name="CuadroTexto 5"/>
          <p:cNvSpPr txBox="1"/>
          <p:nvPr/>
        </p:nvSpPr>
        <p:spPr>
          <a:xfrm>
            <a:off x="65902" y="5762539"/>
            <a:ext cx="5145832"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Grupo de Investigación de la universidad de Caldas</a:t>
            </a:r>
          </a:p>
        </p:txBody>
      </p:sp>
      <p:sp>
        <p:nvSpPr>
          <p:cNvPr id="7" name="CuadroTexto 6"/>
          <p:cNvSpPr txBox="1"/>
          <p:nvPr/>
        </p:nvSpPr>
        <p:spPr>
          <a:xfrm>
            <a:off x="1246222" y="5310913"/>
            <a:ext cx="396551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Departamento de </a:t>
            </a:r>
            <a:r>
              <a:rPr lang="es-CO" dirty="0" smtClean="0"/>
              <a:t>planeación de Caldas</a:t>
            </a:r>
            <a:endParaRPr lang="es-CO" dirty="0"/>
          </a:p>
        </p:txBody>
      </p:sp>
      <p:sp>
        <p:nvSpPr>
          <p:cNvPr id="8" name="CuadroTexto 7"/>
          <p:cNvSpPr txBox="1"/>
          <p:nvPr/>
        </p:nvSpPr>
        <p:spPr>
          <a:xfrm>
            <a:off x="4177204" y="2226836"/>
            <a:ext cx="101703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Turistas</a:t>
            </a:r>
          </a:p>
        </p:txBody>
      </p:sp>
      <p:sp>
        <p:nvSpPr>
          <p:cNvPr id="9" name="CuadroTexto 8"/>
          <p:cNvSpPr txBox="1"/>
          <p:nvPr/>
        </p:nvSpPr>
        <p:spPr>
          <a:xfrm>
            <a:off x="1955933" y="2726646"/>
            <a:ext cx="324705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Corporación de Caldas</a:t>
            </a:r>
          </a:p>
        </p:txBody>
      </p:sp>
      <p:sp>
        <p:nvSpPr>
          <p:cNvPr id="10" name="CuadroTexto 9"/>
          <p:cNvSpPr txBox="1"/>
          <p:nvPr/>
        </p:nvSpPr>
        <p:spPr>
          <a:xfrm>
            <a:off x="3681511" y="801315"/>
            <a:ext cx="153022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dirty="0"/>
              <a:t>Amas de Casa</a:t>
            </a:r>
          </a:p>
        </p:txBody>
      </p:sp>
      <p:sp>
        <p:nvSpPr>
          <p:cNvPr id="11" name="CuadroTexto 10"/>
          <p:cNvSpPr txBox="1"/>
          <p:nvPr/>
        </p:nvSpPr>
        <p:spPr>
          <a:xfrm>
            <a:off x="1921530" y="3274487"/>
            <a:ext cx="327271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Vendedores de Golosinas</a:t>
            </a:r>
          </a:p>
        </p:txBody>
      </p:sp>
      <p:sp>
        <p:nvSpPr>
          <p:cNvPr id="12" name="CuadroTexto 11"/>
          <p:cNvSpPr txBox="1"/>
          <p:nvPr/>
        </p:nvSpPr>
        <p:spPr>
          <a:xfrm>
            <a:off x="3947435" y="1301125"/>
            <a:ext cx="123164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dirty="0" smtClean="0"/>
              <a:t>Ganaderos </a:t>
            </a:r>
            <a:endParaRPr lang="es-CO" dirty="0"/>
          </a:p>
        </p:txBody>
      </p:sp>
      <p:sp>
        <p:nvSpPr>
          <p:cNvPr id="13" name="CuadroTexto 12"/>
          <p:cNvSpPr txBox="1"/>
          <p:nvPr/>
        </p:nvSpPr>
        <p:spPr>
          <a:xfrm>
            <a:off x="1947187" y="3794229"/>
            <a:ext cx="324705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smtClean="0"/>
              <a:t>Cultivadores de caña panelera</a:t>
            </a:r>
            <a:endParaRPr lang="es-CO" dirty="0"/>
          </a:p>
        </p:txBody>
      </p:sp>
      <p:sp>
        <p:nvSpPr>
          <p:cNvPr id="14" name="Abrir llave 13"/>
          <p:cNvSpPr/>
          <p:nvPr/>
        </p:nvSpPr>
        <p:spPr>
          <a:xfrm rot="10800000">
            <a:off x="5384350" y="587827"/>
            <a:ext cx="583162" cy="5919779"/>
          </a:xfrm>
          <a:prstGeom prst="leftBrace">
            <a:avLst>
              <a:gd name="adj1" fmla="val 11713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5" name="CuadroTexto 14"/>
          <p:cNvSpPr txBox="1"/>
          <p:nvPr/>
        </p:nvSpPr>
        <p:spPr>
          <a:xfrm>
            <a:off x="6374914" y="2235294"/>
            <a:ext cx="4538406" cy="2308324"/>
          </a:xfrm>
          <a:prstGeom prst="rect">
            <a:avLst/>
          </a:prstGeom>
          <a:noFill/>
        </p:spPr>
        <p:txBody>
          <a:bodyPr wrap="square" rtlCol="0">
            <a:spAutoFit/>
          </a:bodyPr>
          <a:lstStyle/>
          <a:p>
            <a:r>
              <a:rPr lang="es-CO" dirty="0" smtClean="0"/>
              <a:t>Estos son los grupos que tienen incidencia en el proyecto.</a:t>
            </a:r>
          </a:p>
          <a:p>
            <a:endParaRPr lang="es-CO" dirty="0"/>
          </a:p>
          <a:p>
            <a:r>
              <a:rPr lang="es-CO" b="1" dirty="0" smtClean="0"/>
              <a:t>Beneficiarios</a:t>
            </a:r>
            <a:r>
              <a:rPr lang="es-CO" dirty="0" smtClean="0"/>
              <a:t>/</a:t>
            </a:r>
            <a:r>
              <a:rPr lang="es-CO" b="1" dirty="0" smtClean="0"/>
              <a:t>Afectados</a:t>
            </a:r>
          </a:p>
          <a:p>
            <a:r>
              <a:rPr lang="es-CO" b="1" dirty="0" smtClean="0"/>
              <a:t>Oponentes</a:t>
            </a:r>
            <a:r>
              <a:rPr lang="es-CO" dirty="0" smtClean="0"/>
              <a:t>/C</a:t>
            </a:r>
            <a:r>
              <a:rPr lang="es-CO" b="1" dirty="0" smtClean="0"/>
              <a:t>ooperantes</a:t>
            </a:r>
          </a:p>
          <a:p>
            <a:endParaRPr lang="es-CO" dirty="0"/>
          </a:p>
          <a:p>
            <a:r>
              <a:rPr lang="es-CO" dirty="0" smtClean="0"/>
              <a:t>Aportarán sus ideas, intereses y colaboración a cada una de las acciones propuestas.</a:t>
            </a:r>
            <a:endParaRPr lang="es-CO" dirty="0"/>
          </a:p>
        </p:txBody>
      </p:sp>
    </p:spTree>
    <p:extLst>
      <p:ext uri="{BB962C8B-B14F-4D97-AF65-F5344CB8AC3E}">
        <p14:creationId xmlns:p14="http://schemas.microsoft.com/office/powerpoint/2010/main" val="96140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graphicFrame>
        <p:nvGraphicFramePr>
          <p:cNvPr id="2" name="Tabla 1"/>
          <p:cNvGraphicFramePr>
            <a:graphicFrameLocks noGrp="1"/>
          </p:cNvGraphicFramePr>
          <p:nvPr>
            <p:extLst>
              <p:ext uri="{D42A27DB-BD31-4B8C-83A1-F6EECF244321}">
                <p14:modId xmlns:p14="http://schemas.microsoft.com/office/powerpoint/2010/main" val="3836406605"/>
              </p:ext>
            </p:extLst>
          </p:nvPr>
        </p:nvGraphicFramePr>
        <p:xfrm>
          <a:off x="522511" y="720242"/>
          <a:ext cx="11374020" cy="5582920"/>
        </p:xfrm>
        <a:graphic>
          <a:graphicData uri="http://schemas.openxmlformats.org/drawingml/2006/table">
            <a:tbl>
              <a:tblPr firstRow="1" bandRow="1">
                <a:tableStyleId>{5940675A-B579-460E-94D1-54222C63F5DA}</a:tableStyleId>
              </a:tblPr>
              <a:tblGrid>
                <a:gridCol w="2843505">
                  <a:extLst>
                    <a:ext uri="{9D8B030D-6E8A-4147-A177-3AD203B41FA5}">
                      <a16:colId xmlns:a16="http://schemas.microsoft.com/office/drawing/2014/main" val="4240494883"/>
                    </a:ext>
                  </a:extLst>
                </a:gridCol>
                <a:gridCol w="2843505">
                  <a:extLst>
                    <a:ext uri="{9D8B030D-6E8A-4147-A177-3AD203B41FA5}">
                      <a16:colId xmlns:a16="http://schemas.microsoft.com/office/drawing/2014/main" val="3535816637"/>
                    </a:ext>
                  </a:extLst>
                </a:gridCol>
                <a:gridCol w="2843505">
                  <a:extLst>
                    <a:ext uri="{9D8B030D-6E8A-4147-A177-3AD203B41FA5}">
                      <a16:colId xmlns:a16="http://schemas.microsoft.com/office/drawing/2014/main" val="1996491532"/>
                    </a:ext>
                  </a:extLst>
                </a:gridCol>
                <a:gridCol w="2843505">
                  <a:extLst>
                    <a:ext uri="{9D8B030D-6E8A-4147-A177-3AD203B41FA5}">
                      <a16:colId xmlns:a16="http://schemas.microsoft.com/office/drawing/2014/main" val="4161134818"/>
                    </a:ext>
                  </a:extLst>
                </a:gridCol>
              </a:tblGrid>
              <a:tr h="370840">
                <a:tc>
                  <a:txBody>
                    <a:bodyPr/>
                    <a:lstStyle/>
                    <a:p>
                      <a:pPr algn="ctr"/>
                      <a:r>
                        <a:rPr lang="es-CO" sz="1800" b="1" dirty="0" smtClean="0"/>
                        <a:t>Grupos</a:t>
                      </a:r>
                      <a:endParaRPr lang="es-CO" sz="1800" b="1" dirty="0"/>
                    </a:p>
                  </a:txBody>
                  <a:tcPr>
                    <a:solidFill>
                      <a:schemeClr val="accent6"/>
                    </a:solidFill>
                  </a:tcPr>
                </a:tc>
                <a:tc>
                  <a:txBody>
                    <a:bodyPr/>
                    <a:lstStyle/>
                    <a:p>
                      <a:pPr algn="ctr"/>
                      <a:r>
                        <a:rPr lang="es-CO" sz="1800" b="1" dirty="0" smtClean="0"/>
                        <a:t>Interéses</a:t>
                      </a:r>
                      <a:endParaRPr lang="es-CO" sz="1800" b="1" dirty="0"/>
                    </a:p>
                  </a:txBody>
                  <a:tcPr>
                    <a:solidFill>
                      <a:schemeClr val="accent6"/>
                    </a:solidFill>
                  </a:tcPr>
                </a:tc>
                <a:tc>
                  <a:txBody>
                    <a:bodyPr/>
                    <a:lstStyle/>
                    <a:p>
                      <a:pPr algn="ctr"/>
                      <a:r>
                        <a:rPr lang="es-CO" sz="1800" b="1" dirty="0" smtClean="0"/>
                        <a:t>Problemas Percibidos</a:t>
                      </a:r>
                      <a:endParaRPr lang="es-CO" sz="1800" b="1" dirty="0"/>
                    </a:p>
                  </a:txBody>
                  <a:tcPr>
                    <a:solidFill>
                      <a:schemeClr val="accent6"/>
                    </a:solidFill>
                  </a:tcPr>
                </a:tc>
                <a:tc>
                  <a:txBody>
                    <a:bodyPr/>
                    <a:lstStyle/>
                    <a:p>
                      <a:pPr algn="ctr"/>
                      <a:r>
                        <a:rPr lang="es-CO" sz="1800" b="1" dirty="0" smtClean="0"/>
                        <a:t>Recursos</a:t>
                      </a:r>
                      <a:r>
                        <a:rPr lang="es-CO" sz="1800" b="1" baseline="0" dirty="0" smtClean="0"/>
                        <a:t> y Mandatos</a:t>
                      </a:r>
                      <a:endParaRPr lang="es-CO" sz="1800" b="1" dirty="0"/>
                    </a:p>
                  </a:txBody>
                  <a:tcPr>
                    <a:solidFill>
                      <a:schemeClr val="accent6"/>
                    </a:solidFill>
                  </a:tcPr>
                </a:tc>
                <a:extLst>
                  <a:ext uri="{0D108BD9-81ED-4DB2-BD59-A6C34878D82A}">
                    <a16:rowId xmlns:a16="http://schemas.microsoft.com/office/drawing/2014/main" val="2140458315"/>
                  </a:ext>
                </a:extLst>
              </a:tr>
              <a:tr h="370840">
                <a:tc>
                  <a:txBody>
                    <a:bodyPr/>
                    <a:lstStyle/>
                    <a:p>
                      <a:pPr algn="l"/>
                      <a:r>
                        <a:rPr lang="es-CO" sz="1200" b="1" dirty="0" smtClean="0"/>
                        <a:t>Cooperativa</a:t>
                      </a:r>
                      <a:r>
                        <a:rPr lang="es-CO" sz="1200" b="1" baseline="0" dirty="0" smtClean="0"/>
                        <a:t> Artesanal de Aguadas</a:t>
                      </a:r>
                      <a:endParaRPr lang="es-CO" sz="1200" b="1" dirty="0"/>
                    </a:p>
                  </a:txBody>
                  <a:tcPr>
                    <a:solidFill>
                      <a:schemeClr val="bg1">
                        <a:lumMod val="95000"/>
                      </a:schemeClr>
                    </a:solidFill>
                  </a:tcPr>
                </a:tc>
                <a:tc>
                  <a:txBody>
                    <a:bodyPr/>
                    <a:lstStyle/>
                    <a:p>
                      <a:pPr algn="l"/>
                      <a:r>
                        <a:rPr lang="es-CO" sz="1200" dirty="0" smtClean="0"/>
                        <a:t>Vender al mejor precio los sombreros</a:t>
                      </a:r>
                      <a:r>
                        <a:rPr lang="es-CO" sz="1200" baseline="0" dirty="0" smtClean="0"/>
                        <a:t> aguadeños.</a:t>
                      </a:r>
                      <a:endParaRPr lang="es-CO" sz="1200" dirty="0"/>
                    </a:p>
                  </a:txBody>
                  <a:tcPr/>
                </a:tc>
                <a:tc>
                  <a:txBody>
                    <a:bodyPr/>
                    <a:lstStyle/>
                    <a:p>
                      <a:r>
                        <a:rPr lang="es-CO" sz="1200" dirty="0" smtClean="0"/>
                        <a:t>Venta de sombreros,</a:t>
                      </a:r>
                      <a:r>
                        <a:rPr lang="es-CO" sz="1200" baseline="0" dirty="0" smtClean="0"/>
                        <a:t> tipo imitación provenientes de china a menor precio.</a:t>
                      </a:r>
                      <a:endParaRPr lang="es-CO" sz="1200" dirty="0"/>
                    </a:p>
                  </a:txBody>
                  <a:tcPr/>
                </a:tc>
                <a:tc>
                  <a:txBody>
                    <a:bodyPr/>
                    <a:lstStyle/>
                    <a:p>
                      <a:r>
                        <a:rPr lang="es-CO" sz="1200" dirty="0" smtClean="0"/>
                        <a:t>Hacer protestas, quemar</a:t>
                      </a:r>
                      <a:r>
                        <a:rPr lang="es-CO" sz="1200" baseline="0" dirty="0" smtClean="0"/>
                        <a:t> llantas, llamar la atención de los medios de comunicación.</a:t>
                      </a:r>
                      <a:endParaRPr lang="es-CO" sz="1200" dirty="0"/>
                    </a:p>
                  </a:txBody>
                  <a:tcPr/>
                </a:tc>
                <a:extLst>
                  <a:ext uri="{0D108BD9-81ED-4DB2-BD59-A6C34878D82A}">
                    <a16:rowId xmlns:a16="http://schemas.microsoft.com/office/drawing/2014/main" val="4175708685"/>
                  </a:ext>
                </a:extLst>
              </a:tr>
              <a:tr h="370840">
                <a:tc>
                  <a:txBody>
                    <a:bodyPr/>
                    <a:lstStyle/>
                    <a:p>
                      <a:pPr algn="l"/>
                      <a:r>
                        <a:rPr lang="es-CO" sz="1200" b="1" dirty="0" smtClean="0"/>
                        <a:t>Ganaderos</a:t>
                      </a:r>
                      <a:endParaRPr lang="es-CO" sz="1200" b="1" dirty="0"/>
                    </a:p>
                  </a:txBody>
                  <a:tcPr>
                    <a:solidFill>
                      <a:schemeClr val="bg1">
                        <a:lumMod val="95000"/>
                      </a:schemeClr>
                    </a:solidFill>
                  </a:tcPr>
                </a:tc>
                <a:tc>
                  <a:txBody>
                    <a:bodyPr/>
                    <a:lstStyle/>
                    <a:p>
                      <a:pPr algn="l"/>
                      <a:r>
                        <a:rPr lang="es-CO" sz="1200" dirty="0" smtClean="0"/>
                        <a:t>Tener aguas y pastos en buen</a:t>
                      </a:r>
                      <a:r>
                        <a:rPr lang="es-CO" sz="1200" baseline="0" dirty="0" smtClean="0"/>
                        <a:t> estado para la comida del ganado.</a:t>
                      </a:r>
                      <a:endParaRPr lang="es-CO" sz="1200" dirty="0"/>
                    </a:p>
                  </a:txBody>
                  <a:tcPr/>
                </a:tc>
                <a:tc>
                  <a:txBody>
                    <a:bodyPr/>
                    <a:lstStyle/>
                    <a:p>
                      <a:r>
                        <a:rPr lang="es-CO" sz="1200" dirty="0" smtClean="0"/>
                        <a:t>Aguas contaminadas por los cafetaleros.</a:t>
                      </a:r>
                      <a:endParaRPr lang="es-CO" sz="1200" dirty="0"/>
                    </a:p>
                  </a:txBody>
                  <a:tcPr/>
                </a:tc>
                <a:tc>
                  <a:txBody>
                    <a:bodyPr/>
                    <a:lstStyle/>
                    <a:p>
                      <a:r>
                        <a:rPr lang="es-CO" sz="1200" dirty="0" smtClean="0"/>
                        <a:t>Hacer protesta</a:t>
                      </a:r>
                      <a:r>
                        <a:rPr lang="es-CO" sz="1200" baseline="0" dirty="0" smtClean="0"/>
                        <a:t> si los cafetaleros no dejan de contaminar. </a:t>
                      </a:r>
                      <a:endParaRPr lang="es-CO" sz="1200" dirty="0"/>
                    </a:p>
                  </a:txBody>
                  <a:tcPr/>
                </a:tc>
                <a:extLst>
                  <a:ext uri="{0D108BD9-81ED-4DB2-BD59-A6C34878D82A}">
                    <a16:rowId xmlns:a16="http://schemas.microsoft.com/office/drawing/2014/main" val="1856291271"/>
                  </a:ext>
                </a:extLst>
              </a:tr>
              <a:tr h="370840">
                <a:tc>
                  <a:txBody>
                    <a:bodyPr/>
                    <a:lstStyle/>
                    <a:p>
                      <a:pPr algn="l"/>
                      <a:r>
                        <a:rPr lang="es-CO" sz="1200" b="1" dirty="0" smtClean="0"/>
                        <a:t>Departamento de planeación</a:t>
                      </a:r>
                      <a:endParaRPr lang="es-CO" sz="1200" b="1" dirty="0"/>
                    </a:p>
                  </a:txBody>
                  <a:tcPr>
                    <a:solidFill>
                      <a:schemeClr val="bg1">
                        <a:lumMod val="95000"/>
                      </a:schemeClr>
                    </a:solidFill>
                  </a:tcPr>
                </a:tc>
                <a:tc>
                  <a:txBody>
                    <a:bodyPr/>
                    <a:lstStyle/>
                    <a:p>
                      <a:pPr algn="l"/>
                      <a:r>
                        <a:rPr lang="es-CO" sz="1200" dirty="0" smtClean="0"/>
                        <a:t>Desarrollar</a:t>
                      </a:r>
                      <a:r>
                        <a:rPr lang="es-CO" sz="1200" baseline="0" dirty="0" smtClean="0"/>
                        <a:t> plan ambiental 2012 – 2025.</a:t>
                      </a:r>
                      <a:endParaRPr lang="es-CO" sz="1200" dirty="0"/>
                    </a:p>
                  </a:txBody>
                  <a:tcPr/>
                </a:tc>
                <a:tc>
                  <a:txBody>
                    <a:bodyPr/>
                    <a:lstStyle/>
                    <a:p>
                      <a:r>
                        <a:rPr lang="es-CO" sz="1200" dirty="0" smtClean="0"/>
                        <a:t>No hay presupuesto por problemas</a:t>
                      </a:r>
                      <a:r>
                        <a:rPr lang="es-CO" sz="1200" baseline="0" dirty="0" smtClean="0"/>
                        <a:t> de corrupción.</a:t>
                      </a:r>
                      <a:endParaRPr lang="es-CO" sz="1200" dirty="0"/>
                    </a:p>
                  </a:txBody>
                  <a:tcPr/>
                </a:tc>
                <a:tc>
                  <a:txBody>
                    <a:bodyPr/>
                    <a:lstStyle/>
                    <a:p>
                      <a:r>
                        <a:rPr lang="es-CO" sz="1200" dirty="0" smtClean="0"/>
                        <a:t>Realizar plan de contingencia, mientras</a:t>
                      </a:r>
                      <a:r>
                        <a:rPr lang="es-CO" sz="1200" baseline="0" dirty="0" smtClean="0"/>
                        <a:t> se desembolsa el presupuesto. </a:t>
                      </a:r>
                      <a:endParaRPr lang="es-CO" sz="1200" dirty="0"/>
                    </a:p>
                  </a:txBody>
                  <a:tcPr/>
                </a:tc>
                <a:extLst>
                  <a:ext uri="{0D108BD9-81ED-4DB2-BD59-A6C34878D82A}">
                    <a16:rowId xmlns:a16="http://schemas.microsoft.com/office/drawing/2014/main" val="172589527"/>
                  </a:ext>
                </a:extLst>
              </a:tr>
              <a:tr h="370840">
                <a:tc>
                  <a:txBody>
                    <a:bodyPr/>
                    <a:lstStyle/>
                    <a:p>
                      <a:pPr algn="l"/>
                      <a:r>
                        <a:rPr lang="es-CO" sz="1200" b="1" dirty="0" smtClean="0"/>
                        <a:t>Grupo</a:t>
                      </a:r>
                      <a:r>
                        <a:rPr lang="es-CO" sz="1200" b="1" baseline="0" dirty="0" smtClean="0"/>
                        <a:t> de Investigación U de Caldas</a:t>
                      </a:r>
                      <a:endParaRPr lang="es-CO" sz="1200" b="1" dirty="0"/>
                    </a:p>
                  </a:txBody>
                  <a:tcPr>
                    <a:solidFill>
                      <a:schemeClr val="bg1">
                        <a:lumMod val="95000"/>
                      </a:schemeClr>
                    </a:solidFill>
                  </a:tcPr>
                </a:tc>
                <a:tc>
                  <a:txBody>
                    <a:bodyPr/>
                    <a:lstStyle/>
                    <a:p>
                      <a:pPr algn="l"/>
                      <a:r>
                        <a:rPr lang="es-CO" sz="1200" dirty="0" smtClean="0"/>
                        <a:t>Proyecto de capacitación ambiental para los cafetaleros</a:t>
                      </a:r>
                      <a:endParaRPr lang="es-CO" sz="1200" dirty="0"/>
                    </a:p>
                  </a:txBody>
                  <a:tcPr/>
                </a:tc>
                <a:tc>
                  <a:txBody>
                    <a:bodyPr/>
                    <a:lstStyle/>
                    <a:p>
                      <a:r>
                        <a:rPr lang="es-CO" sz="1200" dirty="0" smtClean="0"/>
                        <a:t>Los cafetaleros reacios</a:t>
                      </a:r>
                      <a:r>
                        <a:rPr lang="es-CO" sz="1200" baseline="0" dirty="0" smtClean="0"/>
                        <a:t> a recibir capacitación. </a:t>
                      </a:r>
                      <a:endParaRPr lang="es-CO" sz="1200" dirty="0"/>
                    </a:p>
                  </a:txBody>
                  <a:tcPr/>
                </a:tc>
                <a:tc>
                  <a:txBody>
                    <a:bodyPr/>
                    <a:lstStyle/>
                    <a:p>
                      <a:r>
                        <a:rPr lang="es-CO" sz="1200" dirty="0" smtClean="0"/>
                        <a:t>Hacer plan de capacitaciones</a:t>
                      </a:r>
                      <a:r>
                        <a:rPr lang="es-CO" sz="1200" baseline="0" dirty="0" smtClean="0"/>
                        <a:t> incentivándolos a no usar pesticidas.</a:t>
                      </a:r>
                      <a:endParaRPr lang="es-CO" sz="1200" dirty="0"/>
                    </a:p>
                  </a:txBody>
                  <a:tcPr/>
                </a:tc>
                <a:extLst>
                  <a:ext uri="{0D108BD9-81ED-4DB2-BD59-A6C34878D82A}">
                    <a16:rowId xmlns:a16="http://schemas.microsoft.com/office/drawing/2014/main" val="4114747319"/>
                  </a:ext>
                </a:extLst>
              </a:tr>
              <a:tr h="370840">
                <a:tc>
                  <a:txBody>
                    <a:bodyPr/>
                    <a:lstStyle/>
                    <a:p>
                      <a:pPr algn="l"/>
                      <a:r>
                        <a:rPr lang="es-CO" sz="1200" b="1" dirty="0" err="1" smtClean="0"/>
                        <a:t>Corpocaldas</a:t>
                      </a:r>
                      <a:endParaRPr lang="es-CO" sz="1200" b="1" dirty="0"/>
                    </a:p>
                  </a:txBody>
                  <a:tcPr>
                    <a:solidFill>
                      <a:schemeClr val="bg1">
                        <a:lumMod val="95000"/>
                      </a:schemeClr>
                    </a:solidFill>
                  </a:tcPr>
                </a:tc>
                <a:tc>
                  <a:txBody>
                    <a:bodyPr/>
                    <a:lstStyle/>
                    <a:p>
                      <a:pPr algn="l"/>
                      <a:r>
                        <a:rPr lang="es-CO" sz="1200" dirty="0" smtClean="0"/>
                        <a:t>Velar por la biodiversidad y el ecosistema.</a:t>
                      </a:r>
                      <a:r>
                        <a:rPr lang="es-CO" sz="1200" baseline="0" dirty="0" smtClean="0"/>
                        <a:t> </a:t>
                      </a:r>
                      <a:endParaRPr lang="es-CO" sz="1200" dirty="0"/>
                    </a:p>
                  </a:txBody>
                  <a:tcPr/>
                </a:tc>
                <a:tc>
                  <a:txBody>
                    <a:bodyPr/>
                    <a:lstStyle/>
                    <a:p>
                      <a:r>
                        <a:rPr lang="es-CO" sz="1200" dirty="0" smtClean="0"/>
                        <a:t>Los cafetaleros están contaminando las aguas, hay sequía</a:t>
                      </a:r>
                      <a:r>
                        <a:rPr lang="es-CO" sz="1200" baseline="0" dirty="0" smtClean="0"/>
                        <a:t> de bosques.</a:t>
                      </a:r>
                      <a:endParaRPr lang="es-CO" sz="1200" dirty="0"/>
                    </a:p>
                  </a:txBody>
                  <a:tcPr/>
                </a:tc>
                <a:tc>
                  <a:txBody>
                    <a:bodyPr/>
                    <a:lstStyle/>
                    <a:p>
                      <a:r>
                        <a:rPr lang="es-CO" sz="1200" dirty="0" smtClean="0"/>
                        <a:t>Unir fuerzas</a:t>
                      </a:r>
                      <a:r>
                        <a:rPr lang="es-CO" sz="1200" baseline="0" dirty="0" smtClean="0"/>
                        <a:t> con el ministerio del medio ambiente para evaluar los contaminantes. </a:t>
                      </a:r>
                      <a:endParaRPr lang="es-CO" sz="1200" dirty="0"/>
                    </a:p>
                  </a:txBody>
                  <a:tcPr/>
                </a:tc>
                <a:extLst>
                  <a:ext uri="{0D108BD9-81ED-4DB2-BD59-A6C34878D82A}">
                    <a16:rowId xmlns:a16="http://schemas.microsoft.com/office/drawing/2014/main" val="2740263664"/>
                  </a:ext>
                </a:extLst>
              </a:tr>
              <a:tr h="370840">
                <a:tc>
                  <a:txBody>
                    <a:bodyPr/>
                    <a:lstStyle/>
                    <a:p>
                      <a:pPr algn="l"/>
                      <a:r>
                        <a:rPr lang="es-CO" sz="1200" b="1" dirty="0" smtClean="0"/>
                        <a:t>Asociación de productores de plátano </a:t>
                      </a:r>
                      <a:endParaRPr lang="es-CO" sz="1200" b="1" dirty="0"/>
                    </a:p>
                  </a:txBody>
                  <a:tcPr>
                    <a:solidFill>
                      <a:schemeClr val="bg1">
                        <a:lumMod val="95000"/>
                      </a:schemeClr>
                    </a:solidFill>
                  </a:tcPr>
                </a:tc>
                <a:tc>
                  <a:txBody>
                    <a:bodyPr/>
                    <a:lstStyle/>
                    <a:p>
                      <a:pPr algn="l"/>
                      <a:r>
                        <a:rPr lang="es-CO" sz="1200" dirty="0" smtClean="0"/>
                        <a:t>Exportar</a:t>
                      </a:r>
                      <a:r>
                        <a:rPr lang="es-CO" sz="1200" baseline="0" dirty="0" smtClean="0"/>
                        <a:t> su producción.</a:t>
                      </a:r>
                      <a:endParaRPr lang="es-CO" sz="1200" dirty="0"/>
                    </a:p>
                  </a:txBody>
                  <a:tcPr/>
                </a:tc>
                <a:tc>
                  <a:txBody>
                    <a:bodyPr/>
                    <a:lstStyle/>
                    <a:p>
                      <a:r>
                        <a:rPr lang="es-CO" sz="1200" dirty="0" smtClean="0"/>
                        <a:t>No hay centro de acopio para su producción </a:t>
                      </a:r>
                      <a:endParaRPr lang="es-CO" sz="1200" dirty="0"/>
                    </a:p>
                  </a:txBody>
                  <a:tcPr/>
                </a:tc>
                <a:tc>
                  <a:txBody>
                    <a:bodyPr/>
                    <a:lstStyle/>
                    <a:p>
                      <a:r>
                        <a:rPr lang="es-CO" sz="1200" dirty="0" smtClean="0"/>
                        <a:t>Representar</a:t>
                      </a:r>
                      <a:r>
                        <a:rPr lang="es-CO" sz="1200" baseline="0" dirty="0" smtClean="0"/>
                        <a:t> los intereses de los miembros de la asociación. </a:t>
                      </a:r>
                      <a:endParaRPr lang="es-CO" sz="1200" dirty="0"/>
                    </a:p>
                  </a:txBody>
                  <a:tcPr/>
                </a:tc>
                <a:extLst>
                  <a:ext uri="{0D108BD9-81ED-4DB2-BD59-A6C34878D82A}">
                    <a16:rowId xmlns:a16="http://schemas.microsoft.com/office/drawing/2014/main" val="140313127"/>
                  </a:ext>
                </a:extLst>
              </a:tr>
              <a:tr h="370840">
                <a:tc>
                  <a:txBody>
                    <a:bodyPr/>
                    <a:lstStyle/>
                    <a:p>
                      <a:pPr algn="l"/>
                      <a:r>
                        <a:rPr lang="es-CO" sz="1200" b="1" dirty="0" smtClean="0"/>
                        <a:t>Cafeteros</a:t>
                      </a:r>
                      <a:endParaRPr lang="es-CO" sz="1200" b="1" dirty="0"/>
                    </a:p>
                  </a:txBody>
                  <a:tcPr>
                    <a:solidFill>
                      <a:schemeClr val="bg1">
                        <a:lumMod val="95000"/>
                      </a:schemeClr>
                    </a:solidFill>
                  </a:tcPr>
                </a:tc>
                <a:tc>
                  <a:txBody>
                    <a:bodyPr/>
                    <a:lstStyle/>
                    <a:p>
                      <a:pPr algn="l"/>
                      <a:r>
                        <a:rPr lang="es-CO" sz="1200" dirty="0" smtClean="0"/>
                        <a:t>Producir más café para competir con el mercado internacional. </a:t>
                      </a:r>
                      <a:endParaRPr lang="es-CO" sz="1200" dirty="0"/>
                    </a:p>
                  </a:txBody>
                  <a:tcPr/>
                </a:tc>
                <a:tc>
                  <a:txBody>
                    <a:bodyPr/>
                    <a:lstStyle/>
                    <a:p>
                      <a:r>
                        <a:rPr lang="es-CO" sz="1200" dirty="0" smtClean="0"/>
                        <a:t>Insumos costosos, la sequía</a:t>
                      </a:r>
                      <a:r>
                        <a:rPr lang="es-CO" sz="1200" baseline="0" dirty="0" smtClean="0"/>
                        <a:t> trajo plaga de broca, pesticidas costosos.</a:t>
                      </a:r>
                      <a:endParaRPr lang="es-CO" sz="1200" dirty="0"/>
                    </a:p>
                  </a:txBody>
                  <a:tcPr/>
                </a:tc>
                <a:tc>
                  <a:txBody>
                    <a:bodyPr/>
                    <a:lstStyle/>
                    <a:p>
                      <a:r>
                        <a:rPr lang="es-CO" sz="1200" dirty="0" smtClean="0"/>
                        <a:t>Disminuir</a:t>
                      </a:r>
                      <a:r>
                        <a:rPr lang="es-CO" sz="1200" baseline="0" dirty="0" smtClean="0"/>
                        <a:t> el uso de agroquímicos.</a:t>
                      </a:r>
                      <a:endParaRPr lang="es-CO" sz="1200" dirty="0"/>
                    </a:p>
                  </a:txBody>
                  <a:tcPr/>
                </a:tc>
                <a:extLst>
                  <a:ext uri="{0D108BD9-81ED-4DB2-BD59-A6C34878D82A}">
                    <a16:rowId xmlns:a16="http://schemas.microsoft.com/office/drawing/2014/main" val="3035895201"/>
                  </a:ext>
                </a:extLst>
              </a:tr>
              <a:tr h="370840">
                <a:tc>
                  <a:txBody>
                    <a:bodyPr/>
                    <a:lstStyle/>
                    <a:p>
                      <a:pPr algn="l"/>
                      <a:r>
                        <a:rPr lang="es-CO" sz="1200" b="1" dirty="0" smtClean="0"/>
                        <a:t>Cultivadores de caña panelera</a:t>
                      </a:r>
                      <a:endParaRPr lang="es-CO" sz="1200" b="1" dirty="0"/>
                    </a:p>
                  </a:txBody>
                  <a:tcPr>
                    <a:solidFill>
                      <a:schemeClr val="bg1">
                        <a:lumMod val="95000"/>
                      </a:schemeClr>
                    </a:solidFill>
                  </a:tcPr>
                </a:tc>
                <a:tc>
                  <a:txBody>
                    <a:bodyPr/>
                    <a:lstStyle/>
                    <a:p>
                      <a:pPr algn="l"/>
                      <a:r>
                        <a:rPr lang="es-CO" sz="1200" dirty="0" smtClean="0"/>
                        <a:t>Obtener créditos para modernizar maquinaria.</a:t>
                      </a:r>
                      <a:endParaRPr lang="es-CO" sz="1200" dirty="0"/>
                    </a:p>
                  </a:txBody>
                  <a:tcPr/>
                </a:tc>
                <a:tc>
                  <a:txBody>
                    <a:bodyPr/>
                    <a:lstStyle/>
                    <a:p>
                      <a:r>
                        <a:rPr lang="es-CO" sz="1200" dirty="0" smtClean="0"/>
                        <a:t>Bancos ofrecen créditos con</a:t>
                      </a:r>
                      <a:r>
                        <a:rPr lang="es-CO" sz="1200" baseline="0" dirty="0" smtClean="0"/>
                        <a:t> tasas muy altas. </a:t>
                      </a:r>
                      <a:endParaRPr lang="es-CO" sz="1200" dirty="0"/>
                    </a:p>
                  </a:txBody>
                  <a:tcPr/>
                </a:tc>
                <a:tc>
                  <a:txBody>
                    <a:bodyPr/>
                    <a:lstStyle/>
                    <a:p>
                      <a:r>
                        <a:rPr lang="es-CO" sz="1200" dirty="0" smtClean="0"/>
                        <a:t>Crear</a:t>
                      </a:r>
                      <a:r>
                        <a:rPr lang="es-CO" sz="1200" baseline="0" dirty="0" smtClean="0"/>
                        <a:t> asociación que represente sus intereses.</a:t>
                      </a:r>
                      <a:endParaRPr lang="es-CO" sz="1200" dirty="0"/>
                    </a:p>
                  </a:txBody>
                  <a:tcPr/>
                </a:tc>
                <a:extLst>
                  <a:ext uri="{0D108BD9-81ED-4DB2-BD59-A6C34878D82A}">
                    <a16:rowId xmlns:a16="http://schemas.microsoft.com/office/drawing/2014/main" val="4240757908"/>
                  </a:ext>
                </a:extLst>
              </a:tr>
              <a:tr h="370840">
                <a:tc>
                  <a:txBody>
                    <a:bodyPr/>
                    <a:lstStyle/>
                    <a:p>
                      <a:pPr algn="l"/>
                      <a:r>
                        <a:rPr lang="es-CO" sz="1200" b="1" dirty="0" smtClean="0"/>
                        <a:t>Amas de casa</a:t>
                      </a:r>
                      <a:endParaRPr lang="es-CO" sz="1200" b="1" dirty="0"/>
                    </a:p>
                  </a:txBody>
                  <a:tcPr>
                    <a:solidFill>
                      <a:schemeClr val="bg1">
                        <a:lumMod val="95000"/>
                      </a:schemeClr>
                    </a:solidFill>
                  </a:tcPr>
                </a:tc>
                <a:tc>
                  <a:txBody>
                    <a:bodyPr/>
                    <a:lstStyle/>
                    <a:p>
                      <a:pPr algn="l"/>
                      <a:r>
                        <a:rPr lang="es-CO" sz="1200" dirty="0" smtClean="0"/>
                        <a:t>Utilizar el agua</a:t>
                      </a:r>
                      <a:r>
                        <a:rPr lang="es-CO" sz="1200" baseline="0" dirty="0" smtClean="0"/>
                        <a:t> de rio como potable</a:t>
                      </a:r>
                      <a:endParaRPr lang="es-CO" sz="1200" dirty="0"/>
                    </a:p>
                  </a:txBody>
                  <a:tcPr/>
                </a:tc>
                <a:tc>
                  <a:txBody>
                    <a:bodyPr/>
                    <a:lstStyle/>
                    <a:p>
                      <a:r>
                        <a:rPr lang="es-CO" sz="1200" dirty="0" smtClean="0"/>
                        <a:t>El agua contaminada</a:t>
                      </a:r>
                      <a:r>
                        <a:rPr lang="es-CO" sz="1200" baseline="0" dirty="0" smtClean="0"/>
                        <a:t> hace que la comunidad se encuentre enferma.</a:t>
                      </a:r>
                      <a:endParaRPr lang="es-CO" sz="1200" dirty="0"/>
                    </a:p>
                  </a:txBody>
                  <a:tcPr/>
                </a:tc>
                <a:tc>
                  <a:txBody>
                    <a:bodyPr/>
                    <a:lstStyle/>
                    <a:p>
                      <a:r>
                        <a:rPr lang="es-CO" sz="1200" dirty="0" smtClean="0"/>
                        <a:t>Hacer</a:t>
                      </a:r>
                      <a:r>
                        <a:rPr lang="es-CO" sz="1200" baseline="0" dirty="0" smtClean="0"/>
                        <a:t> llamado a la alcaldía para que intervenga.</a:t>
                      </a:r>
                      <a:endParaRPr lang="es-CO" sz="1200" dirty="0"/>
                    </a:p>
                  </a:txBody>
                  <a:tcPr/>
                </a:tc>
                <a:extLst>
                  <a:ext uri="{0D108BD9-81ED-4DB2-BD59-A6C34878D82A}">
                    <a16:rowId xmlns:a16="http://schemas.microsoft.com/office/drawing/2014/main" val="1094435355"/>
                  </a:ext>
                </a:extLst>
              </a:tr>
              <a:tr h="370840">
                <a:tc>
                  <a:txBody>
                    <a:bodyPr/>
                    <a:lstStyle/>
                    <a:p>
                      <a:pPr algn="l"/>
                      <a:r>
                        <a:rPr lang="es-CO" sz="1200" b="1" dirty="0" smtClean="0"/>
                        <a:t>Turistas</a:t>
                      </a:r>
                      <a:endParaRPr lang="es-CO" sz="1200" b="1" dirty="0"/>
                    </a:p>
                  </a:txBody>
                  <a:tcPr>
                    <a:solidFill>
                      <a:schemeClr val="bg1">
                        <a:lumMod val="95000"/>
                      </a:schemeClr>
                    </a:solidFill>
                  </a:tcPr>
                </a:tc>
                <a:tc>
                  <a:txBody>
                    <a:bodyPr/>
                    <a:lstStyle/>
                    <a:p>
                      <a:pPr algn="l"/>
                      <a:r>
                        <a:rPr lang="es-CO" sz="1200" dirty="0" smtClean="0"/>
                        <a:t>Disfrutar de las artesanías</a:t>
                      </a:r>
                      <a:r>
                        <a:rPr lang="es-CO" sz="1200" baseline="0" dirty="0" smtClean="0"/>
                        <a:t> y dulces de la región. </a:t>
                      </a:r>
                      <a:endParaRPr lang="es-CO" sz="1200" dirty="0"/>
                    </a:p>
                  </a:txBody>
                  <a:tcPr/>
                </a:tc>
                <a:tc>
                  <a:txBody>
                    <a:bodyPr/>
                    <a:lstStyle/>
                    <a:p>
                      <a:r>
                        <a:rPr lang="es-CO" sz="1200" dirty="0" smtClean="0"/>
                        <a:t>Carreteras destruidas, sombreros</a:t>
                      </a:r>
                      <a:r>
                        <a:rPr lang="es-CO" sz="1200" baseline="0" dirty="0" smtClean="0"/>
                        <a:t> aguadeños no son originales y son de mala calidad, los dulces tampoco son buenos.</a:t>
                      </a:r>
                      <a:endParaRPr lang="es-CO" sz="1200" dirty="0"/>
                    </a:p>
                  </a:txBody>
                  <a:tcPr/>
                </a:tc>
                <a:tc>
                  <a:txBody>
                    <a:bodyPr/>
                    <a:lstStyle/>
                    <a:p>
                      <a:r>
                        <a:rPr lang="es-CO" sz="1200" dirty="0" smtClean="0"/>
                        <a:t>Disponibilidad de pagar por productos de calidad.</a:t>
                      </a:r>
                      <a:endParaRPr lang="es-CO" sz="1200" dirty="0"/>
                    </a:p>
                  </a:txBody>
                  <a:tcPr/>
                </a:tc>
                <a:extLst>
                  <a:ext uri="{0D108BD9-81ED-4DB2-BD59-A6C34878D82A}">
                    <a16:rowId xmlns:a16="http://schemas.microsoft.com/office/drawing/2014/main" val="2079401087"/>
                  </a:ext>
                </a:extLst>
              </a:tr>
              <a:tr h="370840">
                <a:tc>
                  <a:txBody>
                    <a:bodyPr/>
                    <a:lstStyle/>
                    <a:p>
                      <a:pPr algn="l"/>
                      <a:r>
                        <a:rPr lang="es-CO" sz="1200" b="1" dirty="0" smtClean="0"/>
                        <a:t>Vendedores de golosinas</a:t>
                      </a:r>
                      <a:endParaRPr lang="es-CO" sz="1200" b="1" dirty="0"/>
                    </a:p>
                  </a:txBody>
                  <a:tcPr>
                    <a:solidFill>
                      <a:schemeClr val="bg1">
                        <a:lumMod val="95000"/>
                      </a:schemeClr>
                    </a:solidFill>
                  </a:tcPr>
                </a:tc>
                <a:tc>
                  <a:txBody>
                    <a:bodyPr/>
                    <a:lstStyle/>
                    <a:p>
                      <a:pPr algn="l"/>
                      <a:r>
                        <a:rPr lang="es-CO" sz="1200" dirty="0" smtClean="0"/>
                        <a:t>Fortalecer sus ventas</a:t>
                      </a:r>
                      <a:r>
                        <a:rPr lang="es-CO" sz="1200" baseline="0" dirty="0" smtClean="0"/>
                        <a:t> para la sostenibilidad de su familia.</a:t>
                      </a:r>
                      <a:endParaRPr lang="es-CO" sz="1200" dirty="0"/>
                    </a:p>
                  </a:txBody>
                  <a:tcPr/>
                </a:tc>
                <a:tc>
                  <a:txBody>
                    <a:bodyPr/>
                    <a:lstStyle/>
                    <a:p>
                      <a:r>
                        <a:rPr lang="es-CO" sz="1200" dirty="0" smtClean="0"/>
                        <a:t>Los turistas no volvieron por la región.</a:t>
                      </a:r>
                      <a:r>
                        <a:rPr lang="es-CO" sz="1200" baseline="0" dirty="0" smtClean="0"/>
                        <a:t> Café de mala calidad para hacer los dulces.</a:t>
                      </a:r>
                      <a:endParaRPr lang="es-CO" sz="1200" dirty="0"/>
                    </a:p>
                  </a:txBody>
                  <a:tcPr/>
                </a:tc>
                <a:tc>
                  <a:txBody>
                    <a:bodyPr/>
                    <a:lstStyle/>
                    <a:p>
                      <a:r>
                        <a:rPr lang="es-CO" sz="1200" dirty="0" err="1" smtClean="0"/>
                        <a:t>Búscar</a:t>
                      </a:r>
                      <a:r>
                        <a:rPr lang="es-CO" sz="1200" dirty="0" smtClean="0"/>
                        <a:t> café de calidad, en otros departamentos</a:t>
                      </a:r>
                      <a:r>
                        <a:rPr lang="es-CO" sz="1200" baseline="0" dirty="0" smtClean="0"/>
                        <a:t> y a menor precio. </a:t>
                      </a:r>
                      <a:endParaRPr lang="es-CO" sz="1200" dirty="0"/>
                    </a:p>
                  </a:txBody>
                  <a:tcPr/>
                </a:tc>
                <a:extLst>
                  <a:ext uri="{0D108BD9-81ED-4DB2-BD59-A6C34878D82A}">
                    <a16:rowId xmlns:a16="http://schemas.microsoft.com/office/drawing/2014/main" val="17818994"/>
                  </a:ext>
                </a:extLst>
              </a:tr>
            </a:tbl>
          </a:graphicData>
        </a:graphic>
      </p:graphicFrame>
    </p:spTree>
    <p:extLst>
      <p:ext uri="{BB962C8B-B14F-4D97-AF65-F5344CB8AC3E}">
        <p14:creationId xmlns:p14="http://schemas.microsoft.com/office/powerpoint/2010/main" val="1164083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Rectángulo 2"/>
          <p:cNvSpPr/>
          <p:nvPr/>
        </p:nvSpPr>
        <p:spPr>
          <a:xfrm>
            <a:off x="752219" y="970691"/>
            <a:ext cx="2625783" cy="369332"/>
          </a:xfrm>
          <a:prstGeom prst="rect">
            <a:avLst/>
          </a:prstGeom>
        </p:spPr>
        <p:txBody>
          <a:bodyPr wrap="none">
            <a:spAutoFit/>
          </a:bodyPr>
          <a:lstStyle/>
          <a:p>
            <a:pPr lvl="0"/>
            <a:r>
              <a:rPr lang="es-CO" b="1" dirty="0" smtClean="0"/>
              <a:t>¿Defina qué es inversión</a:t>
            </a:r>
            <a:r>
              <a:rPr lang="es-CO" b="1" i="1" dirty="0" smtClean="0"/>
              <a:t>?</a:t>
            </a:r>
            <a:endParaRPr lang="es-CO" b="1" dirty="0"/>
          </a:p>
        </p:txBody>
      </p:sp>
      <p:sp>
        <p:nvSpPr>
          <p:cNvPr id="5" name="Rectángulo 4"/>
          <p:cNvSpPr/>
          <p:nvPr/>
        </p:nvSpPr>
        <p:spPr>
          <a:xfrm>
            <a:off x="832021" y="1361992"/>
            <a:ext cx="10832757" cy="1131079"/>
          </a:xfrm>
          <a:prstGeom prst="rect">
            <a:avLst/>
          </a:prstGeom>
        </p:spPr>
        <p:txBody>
          <a:bodyPr wrap="square">
            <a:spAutoFit/>
          </a:bodyPr>
          <a:lstStyle/>
          <a:p>
            <a:pPr algn="just">
              <a:lnSpc>
                <a:spcPct val="125000"/>
              </a:lnSpc>
            </a:pPr>
            <a:r>
              <a:rPr lang="es-MX" dirty="0" smtClean="0">
                <a:sym typeface="Math C" pitchFamily="2" charset="2"/>
              </a:rPr>
              <a:t>Asignación irrevocable de recursos (De capital, naturales, técnicos, humanos, etc.) medidos en unidades monetarias, para la producción y/o comercialización de bienes y/o servicios que la empresa utilizará en desarrollo de su objeto social.</a:t>
            </a:r>
            <a:endParaRPr lang="es-ES" dirty="0">
              <a:sym typeface="Math C" pitchFamily="2" charset="2"/>
            </a:endParaRPr>
          </a:p>
        </p:txBody>
      </p:sp>
    </p:spTree>
    <p:extLst>
      <p:ext uri="{BB962C8B-B14F-4D97-AF65-F5344CB8AC3E}">
        <p14:creationId xmlns:p14="http://schemas.microsoft.com/office/powerpoint/2010/main" val="3685829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Tree>
    <p:extLst>
      <p:ext uri="{BB962C8B-B14F-4D97-AF65-F5344CB8AC3E}">
        <p14:creationId xmlns:p14="http://schemas.microsoft.com/office/powerpoint/2010/main" val="514209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Tree>
    <p:extLst>
      <p:ext uri="{BB962C8B-B14F-4D97-AF65-F5344CB8AC3E}">
        <p14:creationId xmlns:p14="http://schemas.microsoft.com/office/powerpoint/2010/main" val="5281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959" y="3740939"/>
            <a:ext cx="10058400" cy="1628926"/>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959" y="1430043"/>
            <a:ext cx="10058400" cy="2047285"/>
          </a:xfrm>
          <a:prstGeom prst="rect">
            <a:avLst/>
          </a:prstGeom>
        </p:spPr>
      </p:pic>
    </p:spTree>
    <p:extLst>
      <p:ext uri="{BB962C8B-B14F-4D97-AF65-F5344CB8AC3E}">
        <p14:creationId xmlns:p14="http://schemas.microsoft.com/office/powerpoint/2010/main" val="416252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714" y="1907871"/>
            <a:ext cx="10058400" cy="2929977"/>
          </a:xfrm>
          <a:prstGeom prst="rect">
            <a:avLst/>
          </a:prstGeom>
        </p:spPr>
      </p:pic>
    </p:spTree>
    <p:extLst>
      <p:ext uri="{BB962C8B-B14F-4D97-AF65-F5344CB8AC3E}">
        <p14:creationId xmlns:p14="http://schemas.microsoft.com/office/powerpoint/2010/main" val="26106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907" y="1015278"/>
            <a:ext cx="10058400" cy="5644474"/>
          </a:xfrm>
          <a:prstGeom prst="rect">
            <a:avLst/>
          </a:prstGeom>
        </p:spPr>
      </p:pic>
    </p:spTree>
    <p:extLst>
      <p:ext uri="{BB962C8B-B14F-4D97-AF65-F5344CB8AC3E}">
        <p14:creationId xmlns:p14="http://schemas.microsoft.com/office/powerpoint/2010/main" val="396364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stretch>
            <a:fillRect/>
          </a:stretch>
        </p:blipFill>
        <p:spPr>
          <a:xfrm>
            <a:off x="724930" y="1159352"/>
            <a:ext cx="10791567" cy="4737003"/>
          </a:xfrm>
          <a:prstGeom prst="rect">
            <a:avLst/>
          </a:prstGeom>
        </p:spPr>
      </p:pic>
    </p:spTree>
    <p:extLst>
      <p:ext uri="{BB962C8B-B14F-4D97-AF65-F5344CB8AC3E}">
        <p14:creationId xmlns:p14="http://schemas.microsoft.com/office/powerpoint/2010/main" val="209479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816864" y="355349"/>
            <a:ext cx="11375136" cy="2739211"/>
          </a:xfrm>
          <a:prstGeom prst="rect">
            <a:avLst/>
          </a:prstGeom>
          <a:noFill/>
        </p:spPr>
        <p:txBody>
          <a:bodyPr wrap="square" rtlCol="0">
            <a:spAutoFit/>
          </a:bodyPr>
          <a:lstStyle/>
          <a:p>
            <a:pPr algn="ctr"/>
            <a:r>
              <a:rPr lang="es-CO" sz="2800" b="1" dirty="0" smtClean="0">
                <a:solidFill>
                  <a:schemeClr val="accent6">
                    <a:lumMod val="50000"/>
                  </a:schemeClr>
                </a:solidFill>
              </a:rPr>
              <a:t>Evaluación</a:t>
            </a:r>
          </a:p>
          <a:p>
            <a:pPr algn="just"/>
            <a:r>
              <a:rPr lang="es-CO" sz="2400" dirty="0" smtClean="0"/>
              <a:t>El curso será evaluado de la siguiente manera:</a:t>
            </a:r>
          </a:p>
          <a:p>
            <a:pPr algn="just"/>
            <a:endParaRPr lang="es-CO" sz="2400" dirty="0" smtClean="0"/>
          </a:p>
          <a:p>
            <a:pPr algn="just"/>
            <a:endParaRPr lang="es-CO" sz="2400" dirty="0" smtClean="0"/>
          </a:p>
          <a:p>
            <a:pPr algn="just"/>
            <a:endParaRPr lang="es-CO" sz="2400" b="1" i="1" dirty="0" smtClean="0"/>
          </a:p>
          <a:p>
            <a:pPr algn="just"/>
            <a:endParaRPr lang="es-CO" sz="2400" b="1" i="1" dirty="0"/>
          </a:p>
          <a:p>
            <a:pPr algn="just"/>
            <a:endParaRPr lang="es-CO" sz="2400" b="1" i="1" dirty="0"/>
          </a:p>
        </p:txBody>
      </p:sp>
      <p:pic>
        <p:nvPicPr>
          <p:cNvPr id="2" name="Imagen 1"/>
          <p:cNvPicPr>
            <a:picLocks noChangeAspect="1"/>
          </p:cNvPicPr>
          <p:nvPr/>
        </p:nvPicPr>
        <p:blipFill>
          <a:blip r:embed="rId3"/>
          <a:stretch>
            <a:fillRect/>
          </a:stretch>
        </p:blipFill>
        <p:spPr>
          <a:xfrm>
            <a:off x="481420" y="1327136"/>
            <a:ext cx="11168840" cy="3346994"/>
          </a:xfrm>
          <a:prstGeom prst="rect">
            <a:avLst/>
          </a:prstGeom>
        </p:spPr>
      </p:pic>
      <p:pic>
        <p:nvPicPr>
          <p:cNvPr id="5" name="Imagen 4"/>
          <p:cNvPicPr>
            <a:picLocks noChangeAspect="1"/>
          </p:cNvPicPr>
          <p:nvPr/>
        </p:nvPicPr>
        <p:blipFill>
          <a:blip r:embed="rId4"/>
          <a:stretch>
            <a:fillRect/>
          </a:stretch>
        </p:blipFill>
        <p:spPr>
          <a:xfrm>
            <a:off x="329007" y="4582040"/>
            <a:ext cx="11321253" cy="2109399"/>
          </a:xfrm>
          <a:prstGeom prst="rect">
            <a:avLst/>
          </a:prstGeom>
        </p:spPr>
      </p:pic>
    </p:spTree>
    <p:extLst>
      <p:ext uri="{BB962C8B-B14F-4D97-AF65-F5344CB8AC3E}">
        <p14:creationId xmlns:p14="http://schemas.microsoft.com/office/powerpoint/2010/main" val="3899019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044778" y="295657"/>
            <a:ext cx="3015049" cy="584775"/>
          </a:xfrm>
          <a:prstGeom prst="rect">
            <a:avLst/>
          </a:prstGeom>
          <a:noFill/>
        </p:spPr>
        <p:txBody>
          <a:bodyPr wrap="square" rtlCol="0">
            <a:spAutoFit/>
          </a:bodyPr>
          <a:lstStyle/>
          <a:p>
            <a:r>
              <a:rPr lang="es-CO" sz="3200" i="1" dirty="0" smtClean="0">
                <a:solidFill>
                  <a:schemeClr val="accent6">
                    <a:lumMod val="50000"/>
                  </a:schemeClr>
                </a:solidFill>
                <a:latin typeface="Aharoni" panose="02010803020104030203" pitchFamily="2" charset="-79"/>
                <a:cs typeface="Aharoni" panose="02010803020104030203" pitchFamily="2" charset="-79"/>
              </a:rPr>
              <a:t>Generalidades</a:t>
            </a:r>
            <a:endParaRPr lang="es-CO" sz="3200" i="1" dirty="0">
              <a:solidFill>
                <a:schemeClr val="accent6">
                  <a:lumMod val="50000"/>
                </a:schemeClr>
              </a:solidFill>
              <a:latin typeface="Aharoni" panose="02010803020104030203" pitchFamily="2" charset="-79"/>
              <a:cs typeface="Aharoni" panose="02010803020104030203" pitchFamily="2" charset="-79"/>
            </a:endParaRPr>
          </a:p>
        </p:txBody>
      </p:sp>
      <p:sp>
        <p:nvSpPr>
          <p:cNvPr id="5" name="CuadroTexto 4"/>
          <p:cNvSpPr txBox="1"/>
          <p:nvPr/>
        </p:nvSpPr>
        <p:spPr>
          <a:xfrm>
            <a:off x="807308" y="1056759"/>
            <a:ext cx="3385751" cy="369332"/>
          </a:xfrm>
          <a:prstGeom prst="rect">
            <a:avLst/>
          </a:prstGeom>
          <a:noFill/>
        </p:spPr>
        <p:txBody>
          <a:bodyPr wrap="square" rtlCol="0">
            <a:spAutoFit/>
          </a:bodyPr>
          <a:lstStyle/>
          <a:p>
            <a:r>
              <a:rPr lang="es-CO" b="1" dirty="0" smtClean="0"/>
              <a:t>Definición de Proyecto</a:t>
            </a:r>
            <a:endParaRPr lang="es-CO" b="1" dirty="0"/>
          </a:p>
        </p:txBody>
      </p:sp>
      <p:sp>
        <p:nvSpPr>
          <p:cNvPr id="6" name="CuadroTexto 5"/>
          <p:cNvSpPr txBox="1"/>
          <p:nvPr/>
        </p:nvSpPr>
        <p:spPr>
          <a:xfrm>
            <a:off x="1039281" y="1704965"/>
            <a:ext cx="9695935" cy="369332"/>
          </a:xfrm>
          <a:prstGeom prst="rect">
            <a:avLst/>
          </a:prstGeom>
          <a:noFill/>
        </p:spPr>
        <p:txBody>
          <a:bodyPr wrap="square" rtlCol="0">
            <a:spAutoFit/>
          </a:bodyPr>
          <a:lstStyle/>
          <a:p>
            <a:r>
              <a:rPr lang="es-CO" dirty="0" smtClean="0"/>
              <a:t>Es un esfuerzo temporal que en forma gradual permite lograr un resultado único o entregable único.</a:t>
            </a:r>
            <a:endParaRPr lang="es-CO" dirty="0"/>
          </a:p>
        </p:txBody>
      </p:sp>
      <p:sp>
        <p:nvSpPr>
          <p:cNvPr id="7" name="CuadroTexto 6"/>
          <p:cNvSpPr txBox="1"/>
          <p:nvPr/>
        </p:nvSpPr>
        <p:spPr>
          <a:xfrm>
            <a:off x="733167" y="2459961"/>
            <a:ext cx="3385751" cy="369332"/>
          </a:xfrm>
          <a:prstGeom prst="rect">
            <a:avLst/>
          </a:prstGeom>
          <a:noFill/>
        </p:spPr>
        <p:txBody>
          <a:bodyPr wrap="square" rtlCol="0">
            <a:spAutoFit/>
          </a:bodyPr>
          <a:lstStyle/>
          <a:p>
            <a:r>
              <a:rPr lang="es-CO" b="1" dirty="0" smtClean="0"/>
              <a:t>¿Qué se entiende por temporal?</a:t>
            </a:r>
            <a:endParaRPr lang="es-CO" b="1" dirty="0"/>
          </a:p>
        </p:txBody>
      </p:sp>
      <p:sp>
        <p:nvSpPr>
          <p:cNvPr id="8" name="CuadroTexto 7"/>
          <p:cNvSpPr txBox="1"/>
          <p:nvPr/>
        </p:nvSpPr>
        <p:spPr>
          <a:xfrm>
            <a:off x="675371" y="3933031"/>
            <a:ext cx="4291915" cy="369332"/>
          </a:xfrm>
          <a:prstGeom prst="rect">
            <a:avLst/>
          </a:prstGeom>
          <a:noFill/>
        </p:spPr>
        <p:txBody>
          <a:bodyPr wrap="square" rtlCol="0">
            <a:spAutoFit/>
          </a:bodyPr>
          <a:lstStyle/>
          <a:p>
            <a:pPr lvl="0"/>
            <a:r>
              <a:rPr lang="es-CO" b="1" dirty="0" smtClean="0"/>
              <a:t>¿Qué </a:t>
            </a:r>
            <a:r>
              <a:rPr lang="es-CO" b="1" dirty="0"/>
              <a:t>se interpreta como </a:t>
            </a:r>
            <a:r>
              <a:rPr lang="es-CO" b="1" i="1" dirty="0" smtClean="0"/>
              <a:t>resultado único?</a:t>
            </a:r>
            <a:endParaRPr lang="es-CO" b="1" dirty="0"/>
          </a:p>
        </p:txBody>
      </p:sp>
      <p:sp>
        <p:nvSpPr>
          <p:cNvPr id="9" name="CuadroTexto 8"/>
          <p:cNvSpPr txBox="1"/>
          <p:nvPr/>
        </p:nvSpPr>
        <p:spPr>
          <a:xfrm>
            <a:off x="1031044" y="3091835"/>
            <a:ext cx="10041925" cy="646331"/>
          </a:xfrm>
          <a:prstGeom prst="rect">
            <a:avLst/>
          </a:prstGeom>
          <a:noFill/>
        </p:spPr>
        <p:txBody>
          <a:bodyPr wrap="square" rtlCol="0">
            <a:spAutoFit/>
          </a:bodyPr>
          <a:lstStyle/>
          <a:p>
            <a:r>
              <a:rPr lang="es-CO" dirty="0" smtClean="0"/>
              <a:t>Quiere decir que el proyecto tiene un punto de iniciación y otro de terminación o cierre.</a:t>
            </a:r>
          </a:p>
          <a:p>
            <a:r>
              <a:rPr lang="es-CO" dirty="0" smtClean="0"/>
              <a:t>Es decir, tiene una duración limitada: Horas, días, meses o años. </a:t>
            </a:r>
            <a:endParaRPr lang="es-CO" dirty="0"/>
          </a:p>
        </p:txBody>
      </p:sp>
      <p:sp>
        <p:nvSpPr>
          <p:cNvPr id="11" name="Rectangle 3"/>
          <p:cNvSpPr>
            <a:spLocks noGrp="1" noChangeArrowheads="1"/>
          </p:cNvSpPr>
          <p:nvPr>
            <p:ph type="subTitle" idx="4294967295"/>
          </p:nvPr>
        </p:nvSpPr>
        <p:spPr>
          <a:xfrm>
            <a:off x="2073526" y="5484251"/>
            <a:ext cx="1971252" cy="576263"/>
          </a:xfrm>
        </p:spPr>
        <p:txBody>
          <a:bodyPr/>
          <a:lstStyle/>
          <a:p>
            <a:pPr marL="0" indent="0" algn="ctr">
              <a:buFont typeface="Wingdings" panose="05000000000000000000" pitchFamily="2" charset="2"/>
              <a:buNone/>
            </a:pPr>
            <a:r>
              <a:rPr lang="es-CO" sz="1800" b="1" dirty="0"/>
              <a:t>Productos</a:t>
            </a:r>
          </a:p>
        </p:txBody>
      </p:sp>
      <p:sp>
        <p:nvSpPr>
          <p:cNvPr id="12" name="AutoShape 4"/>
          <p:cNvSpPr>
            <a:spLocks/>
          </p:cNvSpPr>
          <p:nvPr/>
        </p:nvSpPr>
        <p:spPr bwMode="auto">
          <a:xfrm rot="10800000">
            <a:off x="3928113" y="4843296"/>
            <a:ext cx="187276" cy="1586350"/>
          </a:xfrm>
          <a:prstGeom prst="rightBrace">
            <a:avLst>
              <a:gd name="adj1" fmla="val 3487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s-CO" dirty="0">
              <a:latin typeface="+mn-lt"/>
            </a:endParaRPr>
          </a:p>
        </p:txBody>
      </p:sp>
      <p:sp>
        <p:nvSpPr>
          <p:cNvPr id="13" name="Rectangle 5"/>
          <p:cNvSpPr>
            <a:spLocks noChangeArrowheads="1"/>
          </p:cNvSpPr>
          <p:nvPr/>
        </p:nvSpPr>
        <p:spPr bwMode="auto">
          <a:xfrm>
            <a:off x="5360718" y="4338121"/>
            <a:ext cx="2251282" cy="138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buFont typeface="Wingdings" panose="05000000000000000000" pitchFamily="2" charset="2"/>
              <a:buNone/>
            </a:pPr>
            <a:r>
              <a:rPr lang="es-CO" b="1" i="1" dirty="0">
                <a:latin typeface="+mn-lt"/>
              </a:rPr>
              <a:t>Intermedios</a:t>
            </a:r>
          </a:p>
          <a:p>
            <a:pPr algn="just">
              <a:spcBef>
                <a:spcPct val="20000"/>
              </a:spcBef>
              <a:buFont typeface="Wingdings" panose="05000000000000000000" pitchFamily="2" charset="2"/>
              <a:buNone/>
            </a:pPr>
            <a:endParaRPr lang="es-CO" b="1" i="1" dirty="0">
              <a:latin typeface="+mn-lt"/>
            </a:endParaRPr>
          </a:p>
          <a:p>
            <a:pPr algn="just">
              <a:spcBef>
                <a:spcPct val="20000"/>
              </a:spcBef>
              <a:buFont typeface="Wingdings" panose="05000000000000000000" pitchFamily="2" charset="2"/>
              <a:buNone/>
            </a:pPr>
            <a:endParaRPr lang="es-CO" b="1" i="1" dirty="0">
              <a:latin typeface="+mn-lt"/>
            </a:endParaRPr>
          </a:p>
          <a:p>
            <a:pPr algn="just">
              <a:spcBef>
                <a:spcPct val="20000"/>
              </a:spcBef>
              <a:buFont typeface="Wingdings" panose="05000000000000000000" pitchFamily="2" charset="2"/>
              <a:buNone/>
            </a:pPr>
            <a:r>
              <a:rPr lang="es-CO" b="1" i="1" dirty="0">
                <a:latin typeface="+mn-lt"/>
              </a:rPr>
              <a:t>Finales</a:t>
            </a:r>
          </a:p>
        </p:txBody>
      </p:sp>
      <p:sp>
        <p:nvSpPr>
          <p:cNvPr id="14" name="Rectangle 6"/>
          <p:cNvSpPr>
            <a:spLocks noChangeArrowheads="1"/>
          </p:cNvSpPr>
          <p:nvPr/>
        </p:nvSpPr>
        <p:spPr bwMode="auto">
          <a:xfrm>
            <a:off x="4143632" y="4883858"/>
            <a:ext cx="1324545" cy="1505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buFont typeface="Wingdings" panose="05000000000000000000" pitchFamily="2" charset="2"/>
              <a:buNone/>
            </a:pPr>
            <a:r>
              <a:rPr lang="es-CO" b="1" dirty="0">
                <a:latin typeface="+mn-lt"/>
              </a:rPr>
              <a:t>Bienes</a:t>
            </a:r>
          </a:p>
          <a:p>
            <a:pPr algn="just">
              <a:spcBef>
                <a:spcPct val="20000"/>
              </a:spcBef>
              <a:buFont typeface="Wingdings" panose="05000000000000000000" pitchFamily="2" charset="2"/>
              <a:buNone/>
            </a:pPr>
            <a:endParaRPr lang="es-CO" b="1" dirty="0">
              <a:latin typeface="+mn-lt"/>
            </a:endParaRPr>
          </a:p>
          <a:p>
            <a:pPr algn="just">
              <a:spcBef>
                <a:spcPct val="20000"/>
              </a:spcBef>
              <a:buFont typeface="Wingdings" panose="05000000000000000000" pitchFamily="2" charset="2"/>
              <a:buNone/>
            </a:pPr>
            <a:endParaRPr lang="es-CO" b="1" dirty="0" smtClean="0">
              <a:latin typeface="+mn-lt"/>
            </a:endParaRPr>
          </a:p>
          <a:p>
            <a:pPr algn="just">
              <a:spcBef>
                <a:spcPct val="20000"/>
              </a:spcBef>
              <a:buFont typeface="Wingdings" panose="05000000000000000000" pitchFamily="2" charset="2"/>
              <a:buNone/>
            </a:pPr>
            <a:r>
              <a:rPr lang="es-CO" b="1" dirty="0" smtClean="0">
                <a:latin typeface="+mn-lt"/>
              </a:rPr>
              <a:t>Servicios</a:t>
            </a:r>
            <a:endParaRPr lang="es-CO" b="1" dirty="0">
              <a:latin typeface="+mn-lt"/>
            </a:endParaRPr>
          </a:p>
        </p:txBody>
      </p:sp>
      <p:sp>
        <p:nvSpPr>
          <p:cNvPr id="16" name="Rectangle 8"/>
          <p:cNvSpPr>
            <a:spLocks noChangeArrowheads="1"/>
          </p:cNvSpPr>
          <p:nvPr/>
        </p:nvSpPr>
        <p:spPr bwMode="auto">
          <a:xfrm>
            <a:off x="6904113" y="4882018"/>
            <a:ext cx="2470617" cy="988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buFont typeface="Wingdings" panose="05000000000000000000" pitchFamily="2" charset="2"/>
              <a:buNone/>
            </a:pPr>
            <a:r>
              <a:rPr lang="es-CO" b="1" i="1" dirty="0">
                <a:latin typeface="+mn-lt"/>
              </a:rPr>
              <a:t>De </a:t>
            </a:r>
            <a:r>
              <a:rPr lang="es-CO" b="1" i="1" dirty="0" smtClean="0">
                <a:latin typeface="+mn-lt"/>
              </a:rPr>
              <a:t>Capital</a:t>
            </a:r>
          </a:p>
          <a:p>
            <a:pPr algn="just">
              <a:spcBef>
                <a:spcPct val="20000"/>
              </a:spcBef>
              <a:buFont typeface="Wingdings" panose="05000000000000000000" pitchFamily="2" charset="2"/>
              <a:buNone/>
            </a:pPr>
            <a:endParaRPr lang="es-CO" b="1" i="1" dirty="0">
              <a:latin typeface="+mn-lt"/>
            </a:endParaRPr>
          </a:p>
          <a:p>
            <a:pPr algn="just">
              <a:spcBef>
                <a:spcPct val="20000"/>
              </a:spcBef>
              <a:buFont typeface="Wingdings" panose="05000000000000000000" pitchFamily="2" charset="2"/>
              <a:buNone/>
            </a:pPr>
            <a:endParaRPr lang="es-CO" b="1" i="1" dirty="0">
              <a:latin typeface="+mn-lt"/>
            </a:endParaRPr>
          </a:p>
          <a:p>
            <a:pPr algn="just">
              <a:spcBef>
                <a:spcPct val="20000"/>
              </a:spcBef>
              <a:buFont typeface="Wingdings" panose="05000000000000000000" pitchFamily="2" charset="2"/>
              <a:buNone/>
            </a:pPr>
            <a:r>
              <a:rPr lang="es-CO" b="1" i="1" dirty="0">
                <a:latin typeface="+mn-lt"/>
              </a:rPr>
              <a:t>De Consumo</a:t>
            </a:r>
          </a:p>
        </p:txBody>
      </p:sp>
      <p:sp>
        <p:nvSpPr>
          <p:cNvPr id="18" name="AutoShape 4"/>
          <p:cNvSpPr>
            <a:spLocks/>
          </p:cNvSpPr>
          <p:nvPr/>
        </p:nvSpPr>
        <p:spPr bwMode="auto">
          <a:xfrm rot="10800000">
            <a:off x="5058646" y="4283903"/>
            <a:ext cx="187276" cy="1586350"/>
          </a:xfrm>
          <a:prstGeom prst="rightBrace">
            <a:avLst>
              <a:gd name="adj1" fmla="val 3487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s-CO" dirty="0">
              <a:latin typeface="+mn-lt"/>
            </a:endParaRPr>
          </a:p>
        </p:txBody>
      </p:sp>
      <p:sp>
        <p:nvSpPr>
          <p:cNvPr id="19" name="AutoShape 4"/>
          <p:cNvSpPr>
            <a:spLocks/>
          </p:cNvSpPr>
          <p:nvPr/>
        </p:nvSpPr>
        <p:spPr bwMode="auto">
          <a:xfrm rot="10800000">
            <a:off x="6591938" y="4758973"/>
            <a:ext cx="187276" cy="1586350"/>
          </a:xfrm>
          <a:prstGeom prst="rightBrace">
            <a:avLst>
              <a:gd name="adj1" fmla="val 3487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s-CO" dirty="0">
              <a:latin typeface="+mn-lt"/>
            </a:endParaRPr>
          </a:p>
        </p:txBody>
      </p:sp>
    </p:spTree>
    <p:extLst>
      <p:ext uri="{BB962C8B-B14F-4D97-AF65-F5344CB8AC3E}">
        <p14:creationId xmlns:p14="http://schemas.microsoft.com/office/powerpoint/2010/main" val="129462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animBg="1"/>
      <p:bldP spid="13" grpId="0"/>
      <p:bldP spid="14" grpId="0"/>
      <p:bldP spid="16" grpId="0"/>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143" y="1643353"/>
            <a:ext cx="3671899" cy="2445485"/>
          </a:xfrm>
          <a:prstGeom prst="rect">
            <a:avLst/>
          </a:prstGeom>
        </p:spPr>
      </p:pic>
      <p:sp>
        <p:nvSpPr>
          <p:cNvPr id="5" name="CuadroTexto 4"/>
          <p:cNvSpPr txBox="1"/>
          <p:nvPr/>
        </p:nvSpPr>
        <p:spPr>
          <a:xfrm>
            <a:off x="4415480" y="216540"/>
            <a:ext cx="1911179" cy="584775"/>
          </a:xfrm>
          <a:prstGeom prst="rect">
            <a:avLst/>
          </a:prstGeom>
          <a:noFill/>
        </p:spPr>
        <p:txBody>
          <a:bodyPr wrap="square" rtlCol="0">
            <a:spAutoFit/>
          </a:bodyPr>
          <a:lstStyle/>
          <a:p>
            <a:r>
              <a:rPr lang="es-CO" sz="3200" i="1" dirty="0" smtClean="0">
                <a:solidFill>
                  <a:schemeClr val="accent6">
                    <a:lumMod val="50000"/>
                  </a:schemeClr>
                </a:solidFill>
                <a:latin typeface="Aharoni" panose="02010803020104030203" pitchFamily="2" charset="-79"/>
                <a:cs typeface="Aharoni" panose="02010803020104030203" pitchFamily="2" charset="-79"/>
              </a:rPr>
              <a:t>Ejemplos</a:t>
            </a:r>
            <a:endParaRPr lang="es-CO" sz="3200" i="1" dirty="0">
              <a:solidFill>
                <a:schemeClr val="accent6">
                  <a:lumMod val="50000"/>
                </a:schemeClr>
              </a:solidFill>
              <a:latin typeface="Aharoni" panose="02010803020104030203" pitchFamily="2" charset="-79"/>
              <a:cs typeface="Aharoni" panose="02010803020104030203" pitchFamily="2" charset="-79"/>
            </a:endParaRPr>
          </a:p>
        </p:txBody>
      </p:sp>
      <p:sp>
        <p:nvSpPr>
          <p:cNvPr id="6" name="CuadroTexto 5"/>
          <p:cNvSpPr txBox="1"/>
          <p:nvPr/>
        </p:nvSpPr>
        <p:spPr>
          <a:xfrm>
            <a:off x="453082" y="4781884"/>
            <a:ext cx="3880022" cy="1200329"/>
          </a:xfrm>
          <a:prstGeom prst="rect">
            <a:avLst/>
          </a:prstGeom>
          <a:noFill/>
        </p:spPr>
        <p:txBody>
          <a:bodyPr wrap="square" rtlCol="0">
            <a:spAutoFit/>
          </a:bodyPr>
          <a:lstStyle/>
          <a:p>
            <a:pPr algn="just"/>
            <a:r>
              <a:rPr lang="es-CO" dirty="0" smtClean="0"/>
              <a:t>Es un entregable típico en todo proyecto de investigación, informe, asesoría, estudio de pre inversión, estudios técnicos.</a:t>
            </a:r>
          </a:p>
        </p:txBody>
      </p:sp>
      <p:sp>
        <p:nvSpPr>
          <p:cNvPr id="3" name="CuadroTexto 2"/>
          <p:cNvSpPr txBox="1"/>
          <p:nvPr/>
        </p:nvSpPr>
        <p:spPr>
          <a:xfrm>
            <a:off x="1626974" y="915250"/>
            <a:ext cx="153223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b="1" dirty="0" smtClean="0"/>
              <a:t>Documentos</a:t>
            </a:r>
            <a:endParaRPr lang="es-CO" b="1" dirty="0"/>
          </a:p>
        </p:txBody>
      </p:sp>
      <p:sp>
        <p:nvSpPr>
          <p:cNvPr id="7" name="CuadroTexto 6"/>
          <p:cNvSpPr txBox="1"/>
          <p:nvPr/>
        </p:nvSpPr>
        <p:spPr>
          <a:xfrm>
            <a:off x="7747107" y="788508"/>
            <a:ext cx="142160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b="1" dirty="0" smtClean="0"/>
              <a:t>Un elemento</a:t>
            </a:r>
            <a:endParaRPr lang="es-CO" b="1" dirty="0"/>
          </a:p>
        </p:txBody>
      </p:sp>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9204" y="1284582"/>
            <a:ext cx="3863546" cy="4179705"/>
          </a:xfrm>
          <a:prstGeom prst="rect">
            <a:avLst/>
          </a:prstGeom>
        </p:spPr>
      </p:pic>
      <p:sp>
        <p:nvSpPr>
          <p:cNvPr id="9" name="CuadroTexto 8"/>
          <p:cNvSpPr txBox="1"/>
          <p:nvPr/>
        </p:nvSpPr>
        <p:spPr>
          <a:xfrm>
            <a:off x="5523703" y="5540567"/>
            <a:ext cx="2055342" cy="369332"/>
          </a:xfrm>
          <a:prstGeom prst="rect">
            <a:avLst/>
          </a:prstGeom>
          <a:noFill/>
        </p:spPr>
        <p:txBody>
          <a:bodyPr wrap="square" rtlCol="0">
            <a:spAutoFit/>
          </a:bodyPr>
          <a:lstStyle/>
          <a:p>
            <a:r>
              <a:rPr lang="es-CO" b="1" dirty="0" smtClean="0"/>
              <a:t>Edificio terminado</a:t>
            </a:r>
            <a:endParaRPr lang="es-CO" b="1" dirty="0"/>
          </a:p>
        </p:txBody>
      </p:sp>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9645" y="1284582"/>
            <a:ext cx="2566198" cy="3010202"/>
          </a:xfrm>
          <a:prstGeom prst="rect">
            <a:avLst/>
          </a:prstGeom>
        </p:spPr>
      </p:pic>
      <p:sp>
        <p:nvSpPr>
          <p:cNvPr id="11" name="CuadroTexto 10"/>
          <p:cNvSpPr txBox="1"/>
          <p:nvPr/>
        </p:nvSpPr>
        <p:spPr>
          <a:xfrm>
            <a:off x="8769645" y="4294784"/>
            <a:ext cx="2593093" cy="369332"/>
          </a:xfrm>
          <a:prstGeom prst="rect">
            <a:avLst/>
          </a:prstGeom>
          <a:noFill/>
        </p:spPr>
        <p:txBody>
          <a:bodyPr wrap="square" rtlCol="0">
            <a:spAutoFit/>
          </a:bodyPr>
          <a:lstStyle/>
          <a:p>
            <a:r>
              <a:rPr lang="es-CO" b="1" dirty="0" smtClean="0"/>
              <a:t>Componente del Edificio</a:t>
            </a:r>
            <a:endParaRPr lang="es-CO" b="1" dirty="0"/>
          </a:p>
        </p:txBody>
      </p:sp>
      <p:sp>
        <p:nvSpPr>
          <p:cNvPr id="12" name="CuadroTexto 11"/>
          <p:cNvSpPr txBox="1"/>
          <p:nvPr/>
        </p:nvSpPr>
        <p:spPr>
          <a:xfrm>
            <a:off x="8769645" y="4709571"/>
            <a:ext cx="2664474" cy="2031325"/>
          </a:xfrm>
          <a:prstGeom prst="rect">
            <a:avLst/>
          </a:prstGeom>
          <a:noFill/>
        </p:spPr>
        <p:txBody>
          <a:bodyPr wrap="square" rtlCol="0">
            <a:spAutoFit/>
          </a:bodyPr>
          <a:lstStyle/>
          <a:p>
            <a:pPr marL="285750" indent="-285750">
              <a:buFont typeface="Wingdings" panose="05000000000000000000" pitchFamily="2" charset="2"/>
              <a:buChar char="§"/>
            </a:pPr>
            <a:r>
              <a:rPr lang="es-CO" dirty="0" smtClean="0"/>
              <a:t>Cimientos</a:t>
            </a:r>
          </a:p>
          <a:p>
            <a:pPr marL="285750" indent="-285750">
              <a:buFont typeface="Wingdings" panose="05000000000000000000" pitchFamily="2" charset="2"/>
              <a:buChar char="§"/>
            </a:pPr>
            <a:r>
              <a:rPr lang="es-CO" dirty="0" smtClean="0"/>
              <a:t>Estructura</a:t>
            </a:r>
          </a:p>
          <a:p>
            <a:pPr marL="285750" indent="-285750">
              <a:buFont typeface="Wingdings" panose="05000000000000000000" pitchFamily="2" charset="2"/>
              <a:buChar char="§"/>
            </a:pPr>
            <a:r>
              <a:rPr lang="es-CO" dirty="0" smtClean="0"/>
              <a:t>Suelos y techos</a:t>
            </a:r>
          </a:p>
          <a:p>
            <a:pPr marL="285750" indent="-285750">
              <a:buFont typeface="Wingdings" panose="05000000000000000000" pitchFamily="2" charset="2"/>
              <a:buChar char="§"/>
            </a:pPr>
            <a:r>
              <a:rPr lang="es-CO" dirty="0" smtClean="0"/>
              <a:t>Tabiques externos</a:t>
            </a:r>
          </a:p>
          <a:p>
            <a:pPr marL="285750" indent="-285750">
              <a:buFont typeface="Wingdings" panose="05000000000000000000" pitchFamily="2" charset="2"/>
              <a:buChar char="§"/>
            </a:pPr>
            <a:r>
              <a:rPr lang="es-CO" dirty="0" smtClean="0"/>
              <a:t>Ventanas</a:t>
            </a:r>
          </a:p>
          <a:p>
            <a:pPr marL="285750" indent="-285750">
              <a:buFont typeface="Wingdings" panose="05000000000000000000" pitchFamily="2" charset="2"/>
              <a:buChar char="§"/>
            </a:pPr>
            <a:r>
              <a:rPr lang="es-CO" dirty="0" smtClean="0"/>
              <a:t>Cubiertas</a:t>
            </a:r>
          </a:p>
          <a:p>
            <a:pPr marL="285750" indent="-285750">
              <a:buFont typeface="Wingdings" panose="05000000000000000000" pitchFamily="2" charset="2"/>
              <a:buChar char="§"/>
            </a:pPr>
            <a:r>
              <a:rPr lang="es-CO" dirty="0" smtClean="0"/>
              <a:t>Tabiques exteriores</a:t>
            </a:r>
            <a:endParaRPr lang="es-CO" dirty="0"/>
          </a:p>
        </p:txBody>
      </p:sp>
    </p:spTree>
    <p:extLst>
      <p:ext uri="{BB962C8B-B14F-4D97-AF65-F5344CB8AC3E}">
        <p14:creationId xmlns:p14="http://schemas.microsoft.com/office/powerpoint/2010/main" val="3360826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TotalTime>
  <Words>1818</Words>
  <Application>Microsoft Office PowerPoint</Application>
  <PresentationFormat>Panorámica</PresentationFormat>
  <Paragraphs>317</Paragraphs>
  <Slides>27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Aharoni</vt:lpstr>
      <vt:lpstr>Arial</vt:lpstr>
      <vt:lpstr>Calibri</vt:lpstr>
      <vt:lpstr>Calibri Light</vt:lpstr>
      <vt:lpstr>Courier New</vt:lpstr>
      <vt:lpstr>Math C</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Azul2</dc:creator>
  <cp:lastModifiedBy>Ricardo Ching</cp:lastModifiedBy>
  <cp:revision>58</cp:revision>
  <dcterms:created xsi:type="dcterms:W3CDTF">2019-08-03T19:31:24Z</dcterms:created>
  <dcterms:modified xsi:type="dcterms:W3CDTF">2019-08-12T20:49:13Z</dcterms:modified>
</cp:coreProperties>
</file>