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8" r:id="rId13"/>
    <p:sldId id="279" r:id="rId14"/>
    <p:sldId id="269" r:id="rId15"/>
    <p:sldId id="270" r:id="rId16"/>
    <p:sldId id="271" r:id="rId17"/>
    <p:sldId id="272" r:id="rId18"/>
    <p:sldId id="274" r:id="rId19"/>
    <p:sldId id="273" r:id="rId20"/>
    <p:sldId id="276" r:id="rId21"/>
    <p:sldId id="277" r:id="rId22"/>
    <p:sldId id="280" r:id="rId23"/>
    <p:sldId id="282" r:id="rId24"/>
    <p:sldId id="281" r:id="rId25"/>
    <p:sldId id="278" r:id="rId26"/>
    <p:sldId id="275" r:id="rId27"/>
    <p:sldId id="285" r:id="rId28"/>
    <p:sldId id="293" r:id="rId29"/>
    <p:sldId id="298" r:id="rId30"/>
    <p:sldId id="299" r:id="rId31"/>
    <p:sldId id="301" r:id="rId32"/>
    <p:sldId id="300" r:id="rId33"/>
    <p:sldId id="292" r:id="rId34"/>
    <p:sldId id="296" r:id="rId35"/>
    <p:sldId id="294" r:id="rId36"/>
    <p:sldId id="295" r:id="rId37"/>
    <p:sldId id="302" r:id="rId38"/>
    <p:sldId id="297" r:id="rId39"/>
    <p:sldId id="286" r:id="rId40"/>
    <p:sldId id="303" r:id="rId41"/>
    <p:sldId id="304" r:id="rId42"/>
    <p:sldId id="287" r:id="rId43"/>
    <p:sldId id="288" r:id="rId44"/>
    <p:sldId id="289" r:id="rId45"/>
    <p:sldId id="290" r:id="rId46"/>
    <p:sldId id="291" r:id="rId47"/>
    <p:sldId id="306" r:id="rId48"/>
    <p:sldId id="305" r:id="rId49"/>
    <p:sldId id="284" r:id="rId50"/>
    <p:sldId id="283" r:id="rId51"/>
    <p:sldId id="265" r:id="rId5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26/08/2019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751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26/08/2019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63146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26/08/2019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18109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26/08/2019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3131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7A1B1AB-55C4-4E67-9CF2-5AD1D41E844F}" type="datetimeFigureOut">
              <a:rPr lang="es-CO" smtClean="0"/>
              <a:t>26/08/2019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60997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7A1B1AB-55C4-4E67-9CF2-5AD1D41E844F}" type="datetimeFigureOut">
              <a:rPr lang="es-CO" smtClean="0"/>
              <a:t>26/08/2019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2892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7A1B1AB-55C4-4E67-9CF2-5AD1D41E844F}" type="datetimeFigureOut">
              <a:rPr lang="es-CO" smtClean="0"/>
              <a:t>26/08/2019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42740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7A1B1AB-55C4-4E67-9CF2-5AD1D41E844F}" type="datetimeFigureOut">
              <a:rPr lang="es-CO" smtClean="0"/>
              <a:t>26/08/2019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410093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7A1B1AB-55C4-4E67-9CF2-5AD1D41E844F}" type="datetimeFigureOut">
              <a:rPr lang="es-CO" smtClean="0"/>
              <a:t>26/08/2019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76241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26/08/2019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966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26/08/2019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87003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1B1AB-55C4-4E67-9CF2-5AD1D41E844F}" type="datetimeFigureOut">
              <a:rPr lang="es-CO" smtClean="0"/>
              <a:t>26/08/2019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1AE58-B11E-4A1A-B95E-D76AAAADC861}" type="slidenum">
              <a:rPr lang="es-CO" smtClean="0"/>
              <a:t>‹Nº›</a:t>
            </a:fld>
            <a:endParaRPr lang="es-CO"/>
          </a:p>
        </p:txBody>
      </p:sp>
    </p:spTree>
    <p:extLst>
      <p:ext uri="{BB962C8B-B14F-4D97-AF65-F5344CB8AC3E}">
        <p14:creationId xmlns:p14="http://schemas.microsoft.com/office/powerpoint/2010/main" val="140556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gif"/><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022" y="890190"/>
            <a:ext cx="10585621" cy="5836178"/>
          </a:xfrm>
          <a:prstGeom prst="rect">
            <a:avLst/>
          </a:prstGeom>
        </p:spPr>
      </p:pic>
    </p:spTree>
    <p:extLst>
      <p:ext uri="{BB962C8B-B14F-4D97-AF65-F5344CB8AC3E}">
        <p14:creationId xmlns:p14="http://schemas.microsoft.com/office/powerpoint/2010/main" val="32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012" y="194747"/>
            <a:ext cx="9119286" cy="3914775"/>
          </a:xfrm>
          <a:prstGeom prst="rect">
            <a:avLst/>
          </a:prstGeom>
        </p:spPr>
      </p:pic>
      <p:sp>
        <p:nvSpPr>
          <p:cNvPr id="3" name="CuadroTexto 2"/>
          <p:cNvSpPr txBox="1"/>
          <p:nvPr/>
        </p:nvSpPr>
        <p:spPr>
          <a:xfrm>
            <a:off x="362467" y="2088797"/>
            <a:ext cx="2151388" cy="646331"/>
          </a:xfrm>
          <a:prstGeom prst="rect">
            <a:avLst/>
          </a:prstGeom>
          <a:noFill/>
        </p:spPr>
        <p:txBody>
          <a:bodyPr wrap="square" rtlCol="0">
            <a:spAutoFit/>
          </a:bodyPr>
          <a:lstStyle/>
          <a:p>
            <a:pPr algn="ctr"/>
            <a:r>
              <a:rPr lang="es-CO" dirty="0" smtClean="0"/>
              <a:t>Centro Comercial</a:t>
            </a:r>
          </a:p>
          <a:p>
            <a:pPr algn="ctr"/>
            <a:r>
              <a:rPr lang="es-CO" dirty="0" smtClean="0"/>
              <a:t>Montado</a:t>
            </a:r>
            <a:endParaRPr lang="es-CO" dirty="0"/>
          </a:p>
        </p:txBody>
      </p:sp>
      <p:sp>
        <p:nvSpPr>
          <p:cNvPr id="5" name="CuadroTexto 4"/>
          <p:cNvSpPr txBox="1"/>
          <p:nvPr/>
        </p:nvSpPr>
        <p:spPr>
          <a:xfrm>
            <a:off x="446814" y="1202725"/>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Elemento Terminado</a:t>
            </a:r>
            <a:endParaRPr lang="es-CO" dirty="0"/>
          </a:p>
        </p:txBody>
      </p:sp>
      <p:sp>
        <p:nvSpPr>
          <p:cNvPr id="6" name="CuadroTexto 5"/>
          <p:cNvSpPr txBox="1"/>
          <p:nvPr/>
        </p:nvSpPr>
        <p:spPr>
          <a:xfrm>
            <a:off x="362467" y="3653278"/>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Componentes</a:t>
            </a:r>
            <a:endParaRPr lang="es-CO" dirty="0"/>
          </a:p>
        </p:txBody>
      </p:sp>
      <p:sp>
        <p:nvSpPr>
          <p:cNvPr id="7" name="CuadroTexto 6"/>
          <p:cNvSpPr txBox="1"/>
          <p:nvPr/>
        </p:nvSpPr>
        <p:spPr>
          <a:xfrm>
            <a:off x="251256" y="4366559"/>
            <a:ext cx="5020960" cy="2308324"/>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Documentos de cada estudio de </a:t>
            </a:r>
            <a:r>
              <a:rPr lang="es-CO" i="1" dirty="0" smtClean="0"/>
              <a:t>preinversión</a:t>
            </a:r>
            <a:r>
              <a:rPr lang="es-CO" dirty="0" smtClean="0"/>
              <a:t>.</a:t>
            </a:r>
          </a:p>
          <a:p>
            <a:pPr marL="285750" indent="-285750">
              <a:buFont typeface="Wingdings" panose="05000000000000000000" pitchFamily="2" charset="2"/>
              <a:buChar char="§"/>
            </a:pPr>
            <a:r>
              <a:rPr lang="es-CO" dirty="0" smtClean="0"/>
              <a:t>Terreno adecuado.</a:t>
            </a:r>
          </a:p>
          <a:p>
            <a:pPr marL="285750" indent="-285750">
              <a:buFont typeface="Wingdings" panose="05000000000000000000" pitchFamily="2" charset="2"/>
              <a:buChar char="§"/>
            </a:pPr>
            <a:r>
              <a:rPr lang="es-CO" dirty="0" smtClean="0"/>
              <a:t>Documentos de los estudios arquitectónicos.</a:t>
            </a:r>
          </a:p>
          <a:p>
            <a:pPr marL="285750" indent="-285750">
              <a:buFont typeface="Wingdings" panose="05000000000000000000" pitchFamily="2" charset="2"/>
              <a:buChar char="§"/>
            </a:pPr>
            <a:r>
              <a:rPr lang="es-CO" dirty="0" smtClean="0"/>
              <a:t>Documentos de los estudios de ingeniería.</a:t>
            </a:r>
          </a:p>
          <a:p>
            <a:pPr marL="285750" indent="-285750">
              <a:buFont typeface="Wingdings" panose="05000000000000000000" pitchFamily="2" charset="2"/>
              <a:buChar char="§"/>
            </a:pPr>
            <a:r>
              <a:rPr lang="es-CO" dirty="0" smtClean="0"/>
              <a:t>Contratos de para movimiento de suelos, construcción de estructura, suministro e instalación de equipos, equipos suministrados e instalados.</a:t>
            </a:r>
            <a:endParaRPr lang="es-CO" dirty="0"/>
          </a:p>
        </p:txBody>
      </p:sp>
      <p:sp>
        <p:nvSpPr>
          <p:cNvPr id="8" name="CuadroTexto 7"/>
          <p:cNvSpPr txBox="1"/>
          <p:nvPr/>
        </p:nvSpPr>
        <p:spPr>
          <a:xfrm>
            <a:off x="5988910" y="4289658"/>
            <a:ext cx="5020960" cy="2585323"/>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Subestación de energía, cableado eléctrico, iluminación áreas comunes.</a:t>
            </a:r>
          </a:p>
          <a:p>
            <a:pPr marL="285750" indent="-285750">
              <a:buFont typeface="Wingdings" panose="05000000000000000000" pitchFamily="2" charset="2"/>
              <a:buChar char="§"/>
            </a:pPr>
            <a:r>
              <a:rPr lang="es-CO" dirty="0" smtClean="0"/>
              <a:t>Adecuación de cableado estructurado de datos</a:t>
            </a:r>
          </a:p>
          <a:p>
            <a:pPr marL="285750" indent="-285750">
              <a:buFont typeface="Wingdings" panose="05000000000000000000" pitchFamily="2" charset="2"/>
              <a:buChar char="§"/>
            </a:pPr>
            <a:r>
              <a:rPr lang="es-CO" dirty="0" smtClean="0"/>
              <a:t>Acueducto y alcantarillados</a:t>
            </a:r>
          </a:p>
          <a:p>
            <a:pPr marL="285750" indent="-285750">
              <a:buFont typeface="Wingdings" panose="05000000000000000000" pitchFamily="2" charset="2"/>
              <a:buChar char="§"/>
            </a:pPr>
            <a:r>
              <a:rPr lang="es-CO" dirty="0" smtClean="0"/>
              <a:t>Pruebas de funcionamiento.</a:t>
            </a:r>
          </a:p>
          <a:p>
            <a:pPr marL="285750" indent="-285750">
              <a:buFont typeface="Wingdings" panose="05000000000000000000" pitchFamily="2" charset="2"/>
              <a:buChar char="§"/>
            </a:pPr>
            <a:r>
              <a:rPr lang="es-CO" dirty="0" smtClean="0"/>
              <a:t>Personal contratado de la fase.</a:t>
            </a:r>
          </a:p>
          <a:p>
            <a:pPr marL="285750" indent="-285750">
              <a:buFont typeface="Wingdings" panose="05000000000000000000" pitchFamily="2" charset="2"/>
              <a:buChar char="§"/>
            </a:pPr>
            <a:r>
              <a:rPr lang="es-CO" dirty="0" smtClean="0"/>
              <a:t>Puesta en marcha</a:t>
            </a:r>
          </a:p>
          <a:p>
            <a:pPr marL="285750" indent="-285750">
              <a:buFont typeface="Wingdings" panose="05000000000000000000" pitchFamily="2" charset="2"/>
              <a:buChar char="§"/>
            </a:pPr>
            <a:r>
              <a:rPr lang="es-CO" dirty="0" smtClean="0"/>
              <a:t>Seguridad y respaldo de la inversión del proyecto</a:t>
            </a:r>
            <a:endParaRPr lang="es-CO" dirty="0"/>
          </a:p>
        </p:txBody>
      </p:sp>
    </p:spTree>
    <p:extLst>
      <p:ext uri="{BB962C8B-B14F-4D97-AF65-F5344CB8AC3E}">
        <p14:creationId xmlns:p14="http://schemas.microsoft.com/office/powerpoint/2010/main" val="42432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11" y="908407"/>
            <a:ext cx="10592834" cy="5031074"/>
          </a:xfrm>
          <a:prstGeom prst="rect">
            <a:avLst/>
          </a:prstGeom>
        </p:spPr>
      </p:pic>
    </p:spTree>
    <p:extLst>
      <p:ext uri="{BB962C8B-B14F-4D97-AF65-F5344CB8AC3E}">
        <p14:creationId xmlns:p14="http://schemas.microsoft.com/office/powerpoint/2010/main" val="420521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696346" y="262029"/>
            <a:ext cx="7311783" cy="584775"/>
          </a:xfrm>
          <a:prstGeom prst="rect">
            <a:avLst/>
          </a:prstGeom>
          <a:noFill/>
        </p:spPr>
        <p:txBody>
          <a:bodyPr wrap="square" rtlCol="0">
            <a:spAutoFit/>
          </a:bodyPr>
          <a:lstStyle/>
          <a:p>
            <a:r>
              <a:rPr lang="es-CO" sz="3200" i="1" dirty="0">
                <a:solidFill>
                  <a:schemeClr val="accent6">
                    <a:lumMod val="50000"/>
                  </a:schemeClr>
                </a:solidFill>
                <a:latin typeface="Aharoni" panose="02010803020104030203" pitchFamily="2" charset="-79"/>
                <a:cs typeface="Aharoni" panose="02010803020104030203" pitchFamily="2" charset="-79"/>
              </a:rPr>
              <a:t>Los proyectos abarcan cuatro temas</a:t>
            </a:r>
          </a:p>
        </p:txBody>
      </p:sp>
      <p:sp>
        <p:nvSpPr>
          <p:cNvPr id="5" name="2 CuadroTexto"/>
          <p:cNvSpPr txBox="1"/>
          <p:nvPr/>
        </p:nvSpPr>
        <p:spPr>
          <a:xfrm>
            <a:off x="4516650" y="1738517"/>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Identificación</a:t>
            </a:r>
          </a:p>
        </p:txBody>
      </p:sp>
      <p:sp>
        <p:nvSpPr>
          <p:cNvPr id="6" name="2 CuadroTexto"/>
          <p:cNvSpPr txBox="1"/>
          <p:nvPr/>
        </p:nvSpPr>
        <p:spPr>
          <a:xfrm>
            <a:off x="4516650" y="243722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Formulación</a:t>
            </a:r>
          </a:p>
        </p:txBody>
      </p:sp>
      <p:sp>
        <p:nvSpPr>
          <p:cNvPr id="7" name="2 CuadroTexto"/>
          <p:cNvSpPr txBox="1"/>
          <p:nvPr/>
        </p:nvSpPr>
        <p:spPr>
          <a:xfrm>
            <a:off x="4516650" y="3135923"/>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Evaluación</a:t>
            </a:r>
          </a:p>
        </p:txBody>
      </p:sp>
      <p:sp>
        <p:nvSpPr>
          <p:cNvPr id="8" name="2 CuadroTexto"/>
          <p:cNvSpPr txBox="1"/>
          <p:nvPr/>
        </p:nvSpPr>
        <p:spPr>
          <a:xfrm>
            <a:off x="4516649" y="384511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Gerencia</a:t>
            </a:r>
          </a:p>
        </p:txBody>
      </p:sp>
      <p:sp>
        <p:nvSpPr>
          <p:cNvPr id="9" name="CuadroTexto 8"/>
          <p:cNvSpPr txBox="1"/>
          <p:nvPr/>
        </p:nvSpPr>
        <p:spPr>
          <a:xfrm>
            <a:off x="2173245" y="2795344"/>
            <a:ext cx="10462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b="1" dirty="0" smtClean="0"/>
              <a:t>Proyecto</a:t>
            </a:r>
            <a:endParaRPr lang="es-CO" b="1" dirty="0"/>
          </a:p>
        </p:txBody>
      </p:sp>
      <p:sp>
        <p:nvSpPr>
          <p:cNvPr id="10" name="CuadroTexto 9"/>
          <p:cNvSpPr txBox="1"/>
          <p:nvPr/>
        </p:nvSpPr>
        <p:spPr>
          <a:xfrm>
            <a:off x="6840272" y="2810916"/>
            <a:ext cx="23861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b="1" dirty="0" smtClean="0"/>
              <a:t>Estudio de Viabilidad</a:t>
            </a:r>
            <a:endParaRPr lang="es-CO" b="1" dirty="0"/>
          </a:p>
        </p:txBody>
      </p:sp>
      <p:sp>
        <p:nvSpPr>
          <p:cNvPr id="11" name="CuadroTexto 10"/>
          <p:cNvSpPr txBox="1"/>
          <p:nvPr/>
        </p:nvSpPr>
        <p:spPr>
          <a:xfrm>
            <a:off x="516023" y="2691688"/>
            <a:ext cx="1531722"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
            </a:pPr>
            <a:r>
              <a:rPr lang="es-CO" sz="1200" dirty="0" smtClean="0"/>
              <a:t>Técnicas</a:t>
            </a:r>
          </a:p>
          <a:p>
            <a:pPr marL="171450" indent="-171450">
              <a:buFont typeface="Wingdings" panose="05000000000000000000" pitchFamily="2" charset="2"/>
              <a:buChar char="§"/>
            </a:pPr>
            <a:r>
              <a:rPr lang="es-CO" sz="1200" dirty="0" smtClean="0"/>
              <a:t>Herramientas</a:t>
            </a:r>
          </a:p>
          <a:p>
            <a:pPr marL="171450" indent="-171450">
              <a:buFont typeface="Wingdings" panose="05000000000000000000" pitchFamily="2" charset="2"/>
              <a:buChar char="§"/>
            </a:pPr>
            <a:r>
              <a:rPr lang="es-CO" sz="1200" dirty="0" smtClean="0"/>
              <a:t>Procedimientos</a:t>
            </a:r>
          </a:p>
        </p:txBody>
      </p:sp>
      <p:sp>
        <p:nvSpPr>
          <p:cNvPr id="17" name="CuadroTexto 16"/>
          <p:cNvSpPr txBox="1"/>
          <p:nvPr/>
        </p:nvSpPr>
        <p:spPr>
          <a:xfrm>
            <a:off x="9501094" y="2691688"/>
            <a:ext cx="2204875" cy="2492990"/>
          </a:xfrm>
          <a:prstGeom prst="rect">
            <a:avLst/>
          </a:prstGeom>
          <a:noFill/>
        </p:spPr>
        <p:txBody>
          <a:bodyPr wrap="square" rtlCol="0">
            <a:spAutoFit/>
          </a:bodyPr>
          <a:lstStyle/>
          <a:p>
            <a:pPr marL="171450" indent="-171450" algn="just">
              <a:buFont typeface="Wingdings" panose="05000000000000000000" pitchFamily="2" charset="2"/>
              <a:buChar char="§"/>
            </a:pPr>
            <a:r>
              <a:rPr lang="es-CO" sz="1200" dirty="0" smtClean="0"/>
              <a:t>Estudio de viabilidad de montar una empresa nueva.</a:t>
            </a:r>
          </a:p>
          <a:p>
            <a:pPr marL="171450" indent="-171450" algn="just">
              <a:buFont typeface="Wingdings" panose="05000000000000000000" pitchFamily="2" charset="2"/>
              <a:buChar char="§"/>
            </a:pPr>
            <a:r>
              <a:rPr lang="es-CO" sz="1200" dirty="0" smtClean="0"/>
              <a:t>Estudio de viabilidad de ampliar una empresa existente.</a:t>
            </a:r>
          </a:p>
          <a:p>
            <a:pPr marL="171450" indent="-171450" algn="just">
              <a:buFont typeface="Wingdings" panose="05000000000000000000" pitchFamily="2" charset="2"/>
              <a:buChar char="§"/>
            </a:pPr>
            <a:r>
              <a:rPr lang="es-CO" sz="1200" dirty="0" smtClean="0"/>
              <a:t>Estudio de viabilidad de mejorar la calidad de un producto (bien o servicio) de una empresa existente.</a:t>
            </a:r>
          </a:p>
          <a:p>
            <a:pPr marL="171450" indent="-171450" algn="just">
              <a:buFont typeface="Wingdings" panose="05000000000000000000" pitchFamily="2" charset="2"/>
              <a:buChar char="§"/>
            </a:pPr>
            <a:r>
              <a:rPr lang="es-CO" sz="1200" dirty="0" smtClean="0"/>
              <a:t>Estudio de viabilidad del lanzamiento de un nuevo producto (bien o servicio) en una empresa existente.</a:t>
            </a:r>
            <a:endParaRPr lang="es-CO" sz="1200" dirty="0"/>
          </a:p>
        </p:txBody>
      </p:sp>
      <p:cxnSp>
        <p:nvCxnSpPr>
          <p:cNvPr id="28" name="Conector angular 27"/>
          <p:cNvCxnSpPr>
            <a:stCxn id="5" idx="1"/>
            <a:endCxn id="9" idx="0"/>
          </p:cNvCxnSpPr>
          <p:nvPr/>
        </p:nvCxnSpPr>
        <p:spPr>
          <a:xfrm rot="10800000" flipV="1">
            <a:off x="2696348" y="1923182"/>
            <a:ext cx="1820303" cy="8721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8" idx="1"/>
            <a:endCxn id="9" idx="2"/>
          </p:cNvCxnSpPr>
          <p:nvPr/>
        </p:nvCxnSpPr>
        <p:spPr>
          <a:xfrm rot="10800000">
            <a:off x="2696347" y="3164676"/>
            <a:ext cx="1820302" cy="8651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p:cNvCxnSpPr>
            <a:stCxn id="7" idx="3"/>
            <a:endCxn id="10" idx="2"/>
          </p:cNvCxnSpPr>
          <p:nvPr/>
        </p:nvCxnSpPr>
        <p:spPr>
          <a:xfrm flipV="1">
            <a:off x="6041753" y="3180248"/>
            <a:ext cx="1991573" cy="1403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6" idx="3"/>
            <a:endCxn id="10" idx="0"/>
          </p:cNvCxnSpPr>
          <p:nvPr/>
        </p:nvCxnSpPr>
        <p:spPr>
          <a:xfrm>
            <a:off x="6041753" y="2621886"/>
            <a:ext cx="1991573" cy="1890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105184" y="5572193"/>
            <a:ext cx="1012726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i="1" dirty="0">
                <a:solidFill>
                  <a:schemeClr val="accent6">
                    <a:lumMod val="50000"/>
                  </a:schemeClr>
                </a:solidFill>
                <a:cs typeface="Aharoni" panose="02010803020104030203" pitchFamily="2" charset="-79"/>
              </a:rPr>
              <a:t>El estudio de viabilidad de un proyecto también se denomina ‘</a:t>
            </a:r>
            <a:r>
              <a:rPr lang="es-CO" b="1" i="1" dirty="0">
                <a:solidFill>
                  <a:schemeClr val="accent6">
                    <a:lumMod val="50000"/>
                  </a:schemeClr>
                </a:solidFill>
                <a:cs typeface="Aharoni" panose="02010803020104030203" pitchFamily="2" charset="-79"/>
              </a:rPr>
              <a:t>Estudio de </a:t>
            </a:r>
            <a:r>
              <a:rPr lang="es-CO" b="1" i="1" dirty="0" smtClean="0">
                <a:solidFill>
                  <a:schemeClr val="accent6">
                    <a:lumMod val="50000"/>
                  </a:schemeClr>
                </a:solidFill>
                <a:cs typeface="Aharoni" panose="02010803020104030203" pitchFamily="2" charset="-79"/>
              </a:rPr>
              <a:t>preinversión</a:t>
            </a:r>
            <a:r>
              <a:rPr lang="es-CO" i="1" dirty="0">
                <a:solidFill>
                  <a:schemeClr val="accent6">
                    <a:lumMod val="50000"/>
                  </a:schemeClr>
                </a:solidFill>
                <a:cs typeface="Aharoni" panose="02010803020104030203" pitchFamily="2" charset="-79"/>
              </a:rPr>
              <a:t>’ o ‘</a:t>
            </a:r>
            <a:r>
              <a:rPr lang="es-CO" b="1" i="1" dirty="0">
                <a:solidFill>
                  <a:schemeClr val="accent6">
                    <a:lumMod val="50000"/>
                  </a:schemeClr>
                </a:solidFill>
                <a:cs typeface="Aharoni" panose="02010803020104030203" pitchFamily="2" charset="-79"/>
              </a:rPr>
              <a:t>Plan de negocio</a:t>
            </a:r>
            <a:r>
              <a:rPr lang="es-CO" i="1" dirty="0">
                <a:solidFill>
                  <a:schemeClr val="accent6">
                    <a:lumMod val="50000"/>
                  </a:schemeClr>
                </a:solidFill>
                <a:cs typeface="Aharoni" panose="02010803020104030203" pitchFamily="2" charset="-79"/>
              </a:rPr>
              <a:t>’.</a:t>
            </a:r>
          </a:p>
        </p:txBody>
      </p:sp>
    </p:spTree>
    <p:extLst>
      <p:ext uri="{BB962C8B-B14F-4D97-AF65-F5344CB8AC3E}">
        <p14:creationId xmlns:p14="http://schemas.microsoft.com/office/powerpoint/2010/main" val="361436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82725" y="339650"/>
            <a:ext cx="3764243"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 de Proyectos</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3882044" y="1983261"/>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Identificar la necesidad y luego</a:t>
            </a:r>
          </a:p>
          <a:p>
            <a:pPr marL="285750" indent="-285750" algn="just">
              <a:buFont typeface="Wingdings" panose="05000000000000000000" pitchFamily="2" charset="2"/>
              <a:buChar char="§"/>
            </a:pPr>
            <a:r>
              <a:rPr lang="es-CO" dirty="0" smtClean="0"/>
              <a:t>Definir el bien o servicio que satisface la necesidad.</a:t>
            </a:r>
            <a:endParaRPr lang="es-CO" dirty="0"/>
          </a:p>
        </p:txBody>
      </p:sp>
      <p:sp>
        <p:nvSpPr>
          <p:cNvPr id="7" name="CuadroTexto 6"/>
          <p:cNvSpPr txBox="1"/>
          <p:nvPr/>
        </p:nvSpPr>
        <p:spPr>
          <a:xfrm>
            <a:off x="2331721" y="1844762"/>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1.</a:t>
            </a:r>
            <a:endParaRPr lang="es-CO" sz="5400" dirty="0"/>
          </a:p>
        </p:txBody>
      </p:sp>
      <p:sp>
        <p:nvSpPr>
          <p:cNvPr id="8" name="CuadroTexto 7"/>
          <p:cNvSpPr txBox="1"/>
          <p:nvPr/>
        </p:nvSpPr>
        <p:spPr>
          <a:xfrm>
            <a:off x="2331721" y="3665826"/>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2.</a:t>
            </a:r>
            <a:endParaRPr lang="es-CO" sz="5400" dirty="0"/>
          </a:p>
        </p:txBody>
      </p:sp>
      <p:sp>
        <p:nvSpPr>
          <p:cNvPr id="9" name="CuadroTexto 8"/>
          <p:cNvSpPr txBox="1"/>
          <p:nvPr/>
        </p:nvSpPr>
        <p:spPr>
          <a:xfrm>
            <a:off x="1296785" y="1072342"/>
            <a:ext cx="4621877" cy="369332"/>
          </a:xfrm>
          <a:prstGeom prst="rect">
            <a:avLst/>
          </a:prstGeom>
          <a:noFill/>
        </p:spPr>
        <p:txBody>
          <a:bodyPr wrap="square" rtlCol="0">
            <a:spAutoFit/>
          </a:bodyPr>
          <a:lstStyle/>
          <a:p>
            <a:r>
              <a:rPr lang="es-CO" dirty="0" smtClean="0"/>
              <a:t>Se tienen dos enfoques:</a:t>
            </a:r>
            <a:endParaRPr lang="es-CO" dirty="0"/>
          </a:p>
        </p:txBody>
      </p:sp>
      <p:sp>
        <p:nvSpPr>
          <p:cNvPr id="10" name="CuadroTexto 9"/>
          <p:cNvSpPr txBox="1"/>
          <p:nvPr/>
        </p:nvSpPr>
        <p:spPr>
          <a:xfrm>
            <a:off x="3810001" y="3811538"/>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Buscar una idea de bien o servicio y luego</a:t>
            </a:r>
          </a:p>
          <a:p>
            <a:pPr marL="285750" indent="-285750" algn="just">
              <a:buFont typeface="Wingdings" panose="05000000000000000000" pitchFamily="2" charset="2"/>
              <a:buChar char="§"/>
            </a:pPr>
            <a:r>
              <a:rPr lang="es-CO" dirty="0" smtClean="0"/>
              <a:t>Determinar la magnitud de la necesidad.</a:t>
            </a:r>
            <a:endParaRPr lang="es-CO" dirty="0"/>
          </a:p>
        </p:txBody>
      </p:sp>
      <p:sp>
        <p:nvSpPr>
          <p:cNvPr id="11" name="CuadroTexto 10"/>
          <p:cNvSpPr txBox="1"/>
          <p:nvPr/>
        </p:nvSpPr>
        <p:spPr>
          <a:xfrm>
            <a:off x="1296785" y="5625389"/>
            <a:ext cx="9775767" cy="369332"/>
          </a:xfrm>
          <a:prstGeom prst="rect">
            <a:avLst/>
          </a:prstGeom>
          <a:noFill/>
        </p:spPr>
        <p:txBody>
          <a:bodyPr wrap="square" rtlCol="0">
            <a:spAutoFit/>
          </a:bodyPr>
          <a:lstStyle/>
          <a:p>
            <a:r>
              <a:rPr lang="es-CO" b="1" dirty="0" smtClean="0">
                <a:solidFill>
                  <a:schemeClr val="accent6">
                    <a:lumMod val="50000"/>
                  </a:schemeClr>
                </a:solidFill>
              </a:rPr>
              <a:t>El sistema de marco lógico - SML, es la técnica más utilizada en la actualidad en todo el mundo.</a:t>
            </a:r>
            <a:endParaRPr lang="es-CO" b="1" dirty="0">
              <a:solidFill>
                <a:schemeClr val="accent6">
                  <a:lumMod val="50000"/>
                </a:schemeClr>
              </a:solidFill>
            </a:endParaRPr>
          </a:p>
        </p:txBody>
      </p:sp>
    </p:spTree>
    <p:extLst>
      <p:ext uri="{BB962C8B-B14F-4D97-AF65-F5344CB8AC3E}">
        <p14:creationId xmlns:p14="http://schemas.microsoft.com/office/powerpoint/2010/main" val="410081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147177" y="956962"/>
            <a:ext cx="1477736"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CO" dirty="0" smtClean="0"/>
              <a:t>Necesidades</a:t>
            </a:r>
            <a:endParaRPr lang="es-CO" dirty="0"/>
          </a:p>
        </p:txBody>
      </p:sp>
      <p:sp>
        <p:nvSpPr>
          <p:cNvPr id="5" name="CuadroTexto 4"/>
          <p:cNvSpPr txBox="1"/>
          <p:nvPr/>
        </p:nvSpPr>
        <p:spPr>
          <a:xfrm>
            <a:off x="532714" y="1400793"/>
            <a:ext cx="465666" cy="507831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dirty="0" smtClean="0"/>
              <a:t>N1</a:t>
            </a:r>
          </a:p>
          <a:p>
            <a:endParaRPr lang="es-CO" dirty="0" smtClean="0"/>
          </a:p>
          <a:p>
            <a:r>
              <a:rPr lang="es-CO" dirty="0" smtClean="0"/>
              <a:t>N2</a:t>
            </a:r>
          </a:p>
          <a:p>
            <a:endParaRPr lang="es-CO" dirty="0" smtClean="0"/>
          </a:p>
          <a:p>
            <a:r>
              <a:rPr lang="es-CO" dirty="0" smtClean="0"/>
              <a:t>N3</a:t>
            </a:r>
          </a:p>
          <a:p>
            <a:endParaRPr lang="es-CO" dirty="0" smtClean="0"/>
          </a:p>
          <a:p>
            <a:r>
              <a:rPr lang="es-CO" dirty="0" smtClean="0"/>
              <a:t>N4</a:t>
            </a:r>
          </a:p>
          <a:p>
            <a:endParaRPr lang="es-CO" dirty="0" smtClean="0"/>
          </a:p>
          <a:p>
            <a:r>
              <a:rPr lang="es-CO" dirty="0" smtClean="0"/>
              <a:t>N5</a:t>
            </a:r>
          </a:p>
          <a:p>
            <a:endParaRPr lang="es-CO" dirty="0" smtClean="0"/>
          </a:p>
          <a:p>
            <a:r>
              <a:rPr lang="es-CO" dirty="0" smtClean="0"/>
              <a:t>.</a:t>
            </a:r>
          </a:p>
          <a:p>
            <a:endParaRPr lang="es-CO" dirty="0" smtClean="0"/>
          </a:p>
          <a:p>
            <a:r>
              <a:rPr lang="es-CO" dirty="0" smtClean="0"/>
              <a:t>.</a:t>
            </a:r>
          </a:p>
          <a:p>
            <a:endParaRPr lang="es-CO" dirty="0"/>
          </a:p>
          <a:p>
            <a:r>
              <a:rPr lang="es-CO" dirty="0" smtClean="0"/>
              <a:t>.</a:t>
            </a:r>
          </a:p>
          <a:p>
            <a:endParaRPr lang="es-CO" dirty="0"/>
          </a:p>
          <a:p>
            <a:r>
              <a:rPr lang="es-CO" dirty="0" smtClean="0"/>
              <a:t>Nn</a:t>
            </a:r>
          </a:p>
          <a:p>
            <a:endParaRPr lang="es-CO" dirty="0"/>
          </a:p>
        </p:txBody>
      </p:sp>
      <p:sp>
        <p:nvSpPr>
          <p:cNvPr id="6" name="Elipse 5"/>
          <p:cNvSpPr/>
          <p:nvPr/>
        </p:nvSpPr>
        <p:spPr>
          <a:xfrm>
            <a:off x="464980" y="2888443"/>
            <a:ext cx="639234" cy="66778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CO" dirty="0" smtClean="0"/>
              <a:t>N4</a:t>
            </a:r>
            <a:endParaRPr lang="es-CO" dirty="0"/>
          </a:p>
        </p:txBody>
      </p:sp>
      <p:sp>
        <p:nvSpPr>
          <p:cNvPr id="7" name="Flecha derecha 6"/>
          <p:cNvSpPr/>
          <p:nvPr/>
        </p:nvSpPr>
        <p:spPr>
          <a:xfrm>
            <a:off x="1184645"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8" name="CuadroTexto 7"/>
          <p:cNvSpPr txBox="1"/>
          <p:nvPr/>
        </p:nvSpPr>
        <p:spPr>
          <a:xfrm>
            <a:off x="1887380" y="2966363"/>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sp>
        <p:nvSpPr>
          <p:cNvPr id="9" name="Flecha derecha 8"/>
          <p:cNvSpPr/>
          <p:nvPr/>
        </p:nvSpPr>
        <p:spPr>
          <a:xfrm>
            <a:off x="3851648"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0" name="CuadroTexto 9"/>
          <p:cNvSpPr txBox="1"/>
          <p:nvPr/>
        </p:nvSpPr>
        <p:spPr>
          <a:xfrm>
            <a:off x="4473947" y="3104862"/>
            <a:ext cx="1054100" cy="369332"/>
          </a:xfrm>
          <a:prstGeom prst="rect">
            <a:avLst/>
          </a:prstGeom>
          <a:noFill/>
        </p:spPr>
        <p:txBody>
          <a:bodyPr wrap="square" rtlCol="0">
            <a:spAutoFit/>
          </a:bodyPr>
          <a:lstStyle/>
          <a:p>
            <a:r>
              <a:rPr lang="es-CO" b="1" dirty="0" smtClean="0"/>
              <a:t>Empresa</a:t>
            </a:r>
            <a:endParaRPr lang="es-CO" b="1" dirty="0"/>
          </a:p>
        </p:txBody>
      </p:sp>
      <p:sp>
        <p:nvSpPr>
          <p:cNvPr id="11" name="Elipse 10"/>
          <p:cNvSpPr/>
          <p:nvPr/>
        </p:nvSpPr>
        <p:spPr>
          <a:xfrm>
            <a:off x="5459403" y="3104862"/>
            <a:ext cx="314177" cy="32436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CO" dirty="0"/>
          </a:p>
        </p:txBody>
      </p:sp>
      <p:cxnSp>
        <p:nvCxnSpPr>
          <p:cNvPr id="12" name="Conector recto 11"/>
          <p:cNvCxnSpPr>
            <a:stCxn id="11" idx="6"/>
          </p:cNvCxnSpPr>
          <p:nvPr/>
        </p:nvCxnSpPr>
        <p:spPr>
          <a:xfrm>
            <a:off x="5773580" y="3267046"/>
            <a:ext cx="6293454" cy="9783"/>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Conector recto 12"/>
          <p:cNvCxnSpPr/>
          <p:nvPr/>
        </p:nvCxnSpPr>
        <p:spPr>
          <a:xfrm>
            <a:off x="7239673" y="3104862"/>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Conector recto 13"/>
          <p:cNvCxnSpPr/>
          <p:nvPr/>
        </p:nvCxnSpPr>
        <p:spPr>
          <a:xfrm>
            <a:off x="8930134" y="3121519"/>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Conector recto 14"/>
          <p:cNvCxnSpPr/>
          <p:nvPr/>
        </p:nvCxnSpPr>
        <p:spPr>
          <a:xfrm>
            <a:off x="12059927" y="3138177"/>
            <a:ext cx="0" cy="291052"/>
          </a:xfrm>
          <a:prstGeom prst="line">
            <a:avLst/>
          </a:prstGeom>
          <a:ln w="38100"/>
        </p:spPr>
        <p:style>
          <a:lnRef idx="3">
            <a:schemeClr val="dk1"/>
          </a:lnRef>
          <a:fillRef idx="0">
            <a:schemeClr val="dk1"/>
          </a:fillRef>
          <a:effectRef idx="2">
            <a:schemeClr val="dk1"/>
          </a:effectRef>
          <a:fontRef idx="minor">
            <a:schemeClr val="tx1"/>
          </a:fontRef>
        </p:style>
      </p:cxnSp>
      <p:sp>
        <p:nvSpPr>
          <p:cNvPr id="16" name="CuadroTexto 15"/>
          <p:cNvSpPr txBox="1"/>
          <p:nvPr/>
        </p:nvSpPr>
        <p:spPr>
          <a:xfrm>
            <a:off x="5719289" y="2641995"/>
            <a:ext cx="1506767" cy="646331"/>
          </a:xfrm>
          <a:prstGeom prst="rect">
            <a:avLst/>
          </a:prstGeom>
          <a:noFill/>
        </p:spPr>
        <p:txBody>
          <a:bodyPr wrap="square" rtlCol="0">
            <a:spAutoFit/>
          </a:bodyPr>
          <a:lstStyle/>
          <a:p>
            <a:pPr algn="ctr"/>
            <a:r>
              <a:rPr lang="es-CO" dirty="0" smtClean="0"/>
              <a:t>Fase de</a:t>
            </a:r>
          </a:p>
          <a:p>
            <a:pPr algn="ctr"/>
            <a:r>
              <a:rPr lang="es-CO" dirty="0" smtClean="0"/>
              <a:t> Pre Inversión</a:t>
            </a:r>
            <a:endParaRPr lang="es-CO" dirty="0"/>
          </a:p>
        </p:txBody>
      </p:sp>
      <p:sp>
        <p:nvSpPr>
          <p:cNvPr id="17" name="CuadroTexto 16"/>
          <p:cNvSpPr txBox="1"/>
          <p:nvPr/>
        </p:nvSpPr>
        <p:spPr>
          <a:xfrm>
            <a:off x="7396221" y="2620714"/>
            <a:ext cx="1506767" cy="646331"/>
          </a:xfrm>
          <a:prstGeom prst="rect">
            <a:avLst/>
          </a:prstGeom>
          <a:noFill/>
        </p:spPr>
        <p:txBody>
          <a:bodyPr wrap="square" rtlCol="0">
            <a:spAutoFit/>
          </a:bodyPr>
          <a:lstStyle/>
          <a:p>
            <a:pPr algn="ctr"/>
            <a:r>
              <a:rPr lang="es-CO" dirty="0" smtClean="0"/>
              <a:t>Fase de</a:t>
            </a:r>
          </a:p>
          <a:p>
            <a:pPr algn="ctr"/>
            <a:r>
              <a:rPr lang="es-CO" dirty="0" smtClean="0"/>
              <a:t>Inversión</a:t>
            </a:r>
            <a:endParaRPr lang="es-CO" dirty="0"/>
          </a:p>
        </p:txBody>
      </p:sp>
      <p:sp>
        <p:nvSpPr>
          <p:cNvPr id="18" name="CuadroTexto 17"/>
          <p:cNvSpPr txBox="1"/>
          <p:nvPr/>
        </p:nvSpPr>
        <p:spPr>
          <a:xfrm>
            <a:off x="9642844" y="2565277"/>
            <a:ext cx="1506767" cy="646331"/>
          </a:xfrm>
          <a:prstGeom prst="rect">
            <a:avLst/>
          </a:prstGeom>
          <a:noFill/>
        </p:spPr>
        <p:txBody>
          <a:bodyPr wrap="square" rtlCol="0">
            <a:spAutoFit/>
          </a:bodyPr>
          <a:lstStyle/>
          <a:p>
            <a:pPr algn="ctr"/>
            <a:r>
              <a:rPr lang="es-CO" dirty="0" smtClean="0"/>
              <a:t>Fase Operacional</a:t>
            </a:r>
            <a:endParaRPr lang="es-CO" dirty="0"/>
          </a:p>
        </p:txBody>
      </p:sp>
      <p:sp>
        <p:nvSpPr>
          <p:cNvPr id="19" name="CuadroTexto 18"/>
          <p:cNvSpPr txBox="1"/>
          <p:nvPr/>
        </p:nvSpPr>
        <p:spPr>
          <a:xfrm>
            <a:off x="9558180" y="1751589"/>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cxnSp>
        <p:nvCxnSpPr>
          <p:cNvPr id="20" name="Conector curvado 19"/>
          <p:cNvCxnSpPr/>
          <p:nvPr/>
        </p:nvCxnSpPr>
        <p:spPr>
          <a:xfrm rot="10800000" flipV="1">
            <a:off x="3775446" y="1751589"/>
            <a:ext cx="5706534" cy="1213572"/>
          </a:xfrm>
          <a:prstGeom prst="curvedConnector3">
            <a:avLst>
              <a:gd name="adj1" fmla="val 50000"/>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1" name="CuadroTexto 20"/>
          <p:cNvSpPr txBox="1"/>
          <p:nvPr/>
        </p:nvSpPr>
        <p:spPr>
          <a:xfrm>
            <a:off x="2626662" y="2481014"/>
            <a:ext cx="1506767" cy="338554"/>
          </a:xfrm>
          <a:prstGeom prst="rect">
            <a:avLst/>
          </a:prstGeom>
          <a:noFill/>
        </p:spPr>
        <p:txBody>
          <a:bodyPr wrap="square" rtlCol="0">
            <a:spAutoFit/>
          </a:bodyPr>
          <a:lstStyle/>
          <a:p>
            <a:pPr algn="ctr"/>
            <a:r>
              <a:rPr lang="es-CO" sz="1600" i="1" dirty="0" smtClean="0"/>
              <a:t>Se necesita</a:t>
            </a:r>
            <a:endParaRPr lang="es-CO" sz="1600" i="1" dirty="0"/>
          </a:p>
        </p:txBody>
      </p:sp>
      <p:sp>
        <p:nvSpPr>
          <p:cNvPr id="22" name="CuadroTexto 21"/>
          <p:cNvSpPr txBox="1"/>
          <p:nvPr/>
        </p:nvSpPr>
        <p:spPr>
          <a:xfrm>
            <a:off x="8184195" y="3513493"/>
            <a:ext cx="1506767" cy="584775"/>
          </a:xfrm>
          <a:prstGeom prst="rect">
            <a:avLst/>
          </a:prstGeom>
          <a:noFill/>
        </p:spPr>
        <p:txBody>
          <a:bodyPr wrap="square" rtlCol="0">
            <a:spAutoFit/>
          </a:bodyPr>
          <a:lstStyle/>
          <a:p>
            <a:pPr algn="ctr"/>
            <a:r>
              <a:rPr lang="es-CO" sz="1600" i="1" dirty="0" smtClean="0"/>
              <a:t>(Empresa*</a:t>
            </a:r>
          </a:p>
          <a:p>
            <a:pPr algn="ctr"/>
            <a:r>
              <a:rPr lang="es-CO" sz="1600" i="1" dirty="0" smtClean="0"/>
              <a:t>Montada)</a:t>
            </a:r>
            <a:endParaRPr lang="es-CO" sz="1600" i="1" dirty="0"/>
          </a:p>
        </p:txBody>
      </p:sp>
      <p:sp>
        <p:nvSpPr>
          <p:cNvPr id="23" name="CuadroTexto 22"/>
          <p:cNvSpPr txBox="1"/>
          <p:nvPr/>
        </p:nvSpPr>
        <p:spPr>
          <a:xfrm>
            <a:off x="9481980" y="1400335"/>
            <a:ext cx="1506767" cy="338554"/>
          </a:xfrm>
          <a:prstGeom prst="rect">
            <a:avLst/>
          </a:prstGeom>
          <a:noFill/>
        </p:spPr>
        <p:txBody>
          <a:bodyPr wrap="square" rtlCol="0">
            <a:spAutoFit/>
          </a:bodyPr>
          <a:lstStyle/>
          <a:p>
            <a:pPr algn="ctr"/>
            <a:r>
              <a:rPr lang="es-CO" sz="1600" i="1" dirty="0" smtClean="0"/>
              <a:t>Se tiene</a:t>
            </a:r>
            <a:endParaRPr lang="es-CO" sz="1600" i="1" dirty="0"/>
          </a:p>
        </p:txBody>
      </p:sp>
      <p:sp>
        <p:nvSpPr>
          <p:cNvPr id="24" name="CuadroTexto 23"/>
          <p:cNvSpPr txBox="1"/>
          <p:nvPr/>
        </p:nvSpPr>
        <p:spPr>
          <a:xfrm>
            <a:off x="4863107" y="3529632"/>
            <a:ext cx="1506767" cy="830997"/>
          </a:xfrm>
          <a:prstGeom prst="rect">
            <a:avLst/>
          </a:prstGeom>
          <a:noFill/>
        </p:spPr>
        <p:txBody>
          <a:bodyPr wrap="square" rtlCol="0">
            <a:spAutoFit/>
          </a:bodyPr>
          <a:lstStyle/>
          <a:p>
            <a:pPr algn="ctr"/>
            <a:r>
              <a:rPr lang="es-CO" sz="1600" b="1" i="1" dirty="0" smtClean="0"/>
              <a:t>Idea</a:t>
            </a:r>
          </a:p>
          <a:p>
            <a:pPr algn="ctr"/>
            <a:r>
              <a:rPr lang="es-CO" sz="1600" i="1" dirty="0" smtClean="0"/>
              <a:t>(de Empresa</a:t>
            </a:r>
          </a:p>
          <a:p>
            <a:pPr algn="ctr"/>
            <a:r>
              <a:rPr lang="es-CO" sz="1600" i="1" dirty="0" smtClean="0"/>
              <a:t>Montada*)</a:t>
            </a:r>
            <a:endParaRPr lang="es-CO" sz="1600" i="1" dirty="0"/>
          </a:p>
        </p:txBody>
      </p:sp>
      <p:sp>
        <p:nvSpPr>
          <p:cNvPr id="25" name="CuadroTexto 24"/>
          <p:cNvSpPr txBox="1"/>
          <p:nvPr/>
        </p:nvSpPr>
        <p:spPr>
          <a:xfrm>
            <a:off x="1184645" y="4735320"/>
            <a:ext cx="10875282"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s-CO" dirty="0" smtClean="0"/>
              <a:t>El término empresa tiene cuatro connotaciones:</a:t>
            </a:r>
          </a:p>
          <a:p>
            <a:endParaRPr lang="es-CO" dirty="0"/>
          </a:p>
          <a:p>
            <a:pPr marL="342900" indent="-342900">
              <a:buAutoNum type="arabicPeriod"/>
            </a:pPr>
            <a:r>
              <a:rPr lang="es-CO" dirty="0" smtClean="0"/>
              <a:t>Empresa Nueva</a:t>
            </a:r>
          </a:p>
          <a:p>
            <a:pPr marL="342900" indent="-342900">
              <a:buAutoNum type="arabicPeriod"/>
            </a:pPr>
            <a:r>
              <a:rPr lang="es-CO" dirty="0" smtClean="0"/>
              <a:t>Ampliación de la empresa actual</a:t>
            </a:r>
          </a:p>
          <a:p>
            <a:pPr marL="342900" indent="-342900">
              <a:buAutoNum type="arabicPeriod"/>
            </a:pPr>
            <a:r>
              <a:rPr lang="es-CO" dirty="0" smtClean="0"/>
              <a:t>Mejoramiento de la calidad del producto (bien o servicio)</a:t>
            </a:r>
          </a:p>
          <a:p>
            <a:pPr marL="342900" indent="-342900">
              <a:buAutoNum type="arabicPeriod"/>
            </a:pPr>
            <a:r>
              <a:rPr lang="es-CO" dirty="0" smtClean="0"/>
              <a:t>Nuevo producto.</a:t>
            </a:r>
            <a:endParaRPr lang="es-CO" dirty="0"/>
          </a:p>
        </p:txBody>
      </p:sp>
      <p:sp>
        <p:nvSpPr>
          <p:cNvPr id="26" name="CuadroTexto 25"/>
          <p:cNvSpPr txBox="1"/>
          <p:nvPr/>
        </p:nvSpPr>
        <p:spPr>
          <a:xfrm>
            <a:off x="3994815" y="304594"/>
            <a:ext cx="4189380" cy="83099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2400" b="1" i="1" dirty="0" smtClean="0">
                <a:solidFill>
                  <a:schemeClr val="accent6">
                    <a:lumMod val="50000"/>
                  </a:schemeClr>
                </a:solidFill>
                <a:cs typeface="Aharoni" panose="02010803020104030203" pitchFamily="2" charset="-79"/>
              </a:rPr>
              <a:t>Formulación y Evaluación de Proyectos Empresariales</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2232035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5118409" y="870428"/>
            <a:ext cx="94463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Formular el Proyecto</a:t>
            </a:r>
            <a:endParaRPr lang="es-CO" sz="1000" dirty="0"/>
          </a:p>
        </p:txBody>
      </p:sp>
      <p:sp>
        <p:nvSpPr>
          <p:cNvPr id="5" name="CuadroTexto 4"/>
          <p:cNvSpPr txBox="1"/>
          <p:nvPr/>
        </p:nvSpPr>
        <p:spPr>
          <a:xfrm>
            <a:off x="5078832" y="1659288"/>
            <a:ext cx="10237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Evaluar el Proyecto</a:t>
            </a:r>
            <a:endParaRPr lang="es-CO" sz="1000" dirty="0"/>
          </a:p>
        </p:txBody>
      </p:sp>
      <p:sp>
        <p:nvSpPr>
          <p:cNvPr id="6" name="CuadroTexto 5"/>
          <p:cNvSpPr txBox="1"/>
          <p:nvPr/>
        </p:nvSpPr>
        <p:spPr>
          <a:xfrm>
            <a:off x="3414180" y="2836647"/>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Se archiva el Proyecto</a:t>
            </a:r>
            <a:endParaRPr lang="es-CO" sz="1000" dirty="0"/>
          </a:p>
        </p:txBody>
      </p:sp>
      <p:sp>
        <p:nvSpPr>
          <p:cNvPr id="7" name="Decisión 6"/>
          <p:cNvSpPr/>
          <p:nvPr/>
        </p:nvSpPr>
        <p:spPr>
          <a:xfrm>
            <a:off x="4954735" y="4628886"/>
            <a:ext cx="1271978"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8" name="CuadroTexto 7"/>
          <p:cNvSpPr txBox="1"/>
          <p:nvPr/>
        </p:nvSpPr>
        <p:spPr>
          <a:xfrm>
            <a:off x="6885511" y="2843957"/>
            <a:ext cx="141156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Gerenciar la ejecución del proyecto</a:t>
            </a:r>
            <a:endParaRPr lang="es-CO" sz="1000" dirty="0"/>
          </a:p>
        </p:txBody>
      </p:sp>
      <p:sp>
        <p:nvSpPr>
          <p:cNvPr id="9" name="CuadroTexto 8"/>
          <p:cNvSpPr txBox="1"/>
          <p:nvPr/>
        </p:nvSpPr>
        <p:spPr>
          <a:xfrm>
            <a:off x="3366949" y="401851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Actualizar el proyecto</a:t>
            </a:r>
            <a:endParaRPr lang="es-CO" sz="1000" dirty="0"/>
          </a:p>
        </p:txBody>
      </p:sp>
      <p:sp>
        <p:nvSpPr>
          <p:cNvPr id="10" name="CuadroTexto 9"/>
          <p:cNvSpPr txBox="1"/>
          <p:nvPr/>
        </p:nvSpPr>
        <p:spPr>
          <a:xfrm>
            <a:off x="5064609" y="610876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Ejecutar el Proyecto</a:t>
            </a:r>
            <a:endParaRPr lang="es-CO" sz="1000" dirty="0"/>
          </a:p>
        </p:txBody>
      </p:sp>
      <p:sp>
        <p:nvSpPr>
          <p:cNvPr id="11" name="Proceso 10"/>
          <p:cNvSpPr/>
          <p:nvPr/>
        </p:nvSpPr>
        <p:spPr>
          <a:xfrm>
            <a:off x="4888839" y="4033939"/>
            <a:ext cx="1403771" cy="333855"/>
          </a:xfrm>
          <a:prstGeom prst="flowChartProcess">
            <a:avLst/>
          </a:prstGeom>
          <a:solidFill>
            <a:schemeClr val="accent4">
              <a:lumMod val="20000"/>
              <a:lumOff val="80000"/>
            </a:schemeClr>
          </a:solid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smtClean="0">
                <a:solidFill>
                  <a:schemeClr val="tx1"/>
                </a:solidFill>
              </a:rPr>
              <a:t>BANCO DE PROYECTOS</a:t>
            </a:r>
            <a:endParaRPr lang="es-CO" sz="1000" dirty="0">
              <a:solidFill>
                <a:schemeClr val="tx1"/>
              </a:solidFill>
            </a:endParaRPr>
          </a:p>
        </p:txBody>
      </p:sp>
      <p:sp>
        <p:nvSpPr>
          <p:cNvPr id="12" name="Decisión 11"/>
          <p:cNvSpPr/>
          <p:nvPr/>
        </p:nvSpPr>
        <p:spPr>
          <a:xfrm>
            <a:off x="5042257" y="2465214"/>
            <a:ext cx="1096940"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13" name="CuadroTexto 12"/>
          <p:cNvSpPr txBox="1"/>
          <p:nvPr/>
        </p:nvSpPr>
        <p:spPr>
          <a:xfrm>
            <a:off x="5042257" y="4696787"/>
            <a:ext cx="1096939" cy="1015663"/>
          </a:xfrm>
          <a:prstGeom prst="rect">
            <a:avLst/>
          </a:prstGeom>
          <a:noFill/>
        </p:spPr>
        <p:txBody>
          <a:bodyPr wrap="square" rtlCol="0">
            <a:spAutoFit/>
          </a:bodyPr>
          <a:lstStyle/>
          <a:p>
            <a:pPr algn="ctr"/>
            <a:r>
              <a:rPr lang="es-CO" sz="1000" dirty="0" smtClean="0"/>
              <a:t>¿La junta directiva o el órgano de control decide invertir en el proyecto?</a:t>
            </a:r>
            <a:endParaRPr lang="es-CO" sz="1000" dirty="0"/>
          </a:p>
        </p:txBody>
      </p:sp>
      <p:sp>
        <p:nvSpPr>
          <p:cNvPr id="14" name="CuadroTexto 13"/>
          <p:cNvSpPr txBox="1"/>
          <p:nvPr/>
        </p:nvSpPr>
        <p:spPr>
          <a:xfrm>
            <a:off x="5042257" y="2744677"/>
            <a:ext cx="1096939" cy="553998"/>
          </a:xfrm>
          <a:prstGeom prst="rect">
            <a:avLst/>
          </a:prstGeom>
          <a:noFill/>
        </p:spPr>
        <p:txBody>
          <a:bodyPr wrap="square" rtlCol="0">
            <a:spAutoFit/>
          </a:bodyPr>
          <a:lstStyle/>
          <a:p>
            <a:pPr algn="ctr"/>
            <a:r>
              <a:rPr lang="es-CO" sz="1000" dirty="0" smtClean="0"/>
              <a:t>¿Se justifica ejecutar el proyecto?</a:t>
            </a:r>
            <a:endParaRPr lang="es-CO" sz="1000" dirty="0"/>
          </a:p>
        </p:txBody>
      </p:sp>
      <p:cxnSp>
        <p:nvCxnSpPr>
          <p:cNvPr id="15" name="Conector recto de flecha 14"/>
          <p:cNvCxnSpPr>
            <a:stCxn id="3" idx="2"/>
            <a:endCxn id="5" idx="0"/>
          </p:cNvCxnSpPr>
          <p:nvPr/>
        </p:nvCxnSpPr>
        <p:spPr>
          <a:xfrm flipH="1">
            <a:off x="5590726" y="1270538"/>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5590725" y="2066464"/>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4512861" y="3036702"/>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5590725" y="3617747"/>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5590724" y="4397915"/>
            <a:ext cx="1" cy="210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7" idx="2"/>
          </p:cNvCxnSpPr>
          <p:nvPr/>
        </p:nvCxnSpPr>
        <p:spPr>
          <a:xfrm>
            <a:off x="5590724" y="5780352"/>
            <a:ext cx="0" cy="328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441536" y="5200373"/>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488767" y="4200866"/>
            <a:ext cx="3509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117385" y="4921503"/>
            <a:ext cx="1324151"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El proyecto espera nueva decisión de invertir</a:t>
            </a:r>
            <a:endParaRPr lang="es-CO" sz="1000" dirty="0"/>
          </a:p>
        </p:txBody>
      </p:sp>
      <p:cxnSp>
        <p:nvCxnSpPr>
          <p:cNvPr id="24" name="Conector angular 23"/>
          <p:cNvCxnSpPr>
            <a:endCxn id="8" idx="0"/>
          </p:cNvCxnSpPr>
          <p:nvPr/>
        </p:nvCxnSpPr>
        <p:spPr>
          <a:xfrm rot="16200000" flipH="1">
            <a:off x="5960218" y="1212883"/>
            <a:ext cx="1773474" cy="1488673"/>
          </a:xfrm>
          <a:prstGeom prst="bentConnector3">
            <a:avLst>
              <a:gd name="adj1" fmla="val -52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8" idx="2"/>
            <a:endCxn id="10" idx="3"/>
          </p:cNvCxnSpPr>
          <p:nvPr/>
        </p:nvCxnSpPr>
        <p:spPr>
          <a:xfrm rot="5400000">
            <a:off x="5332870" y="4050393"/>
            <a:ext cx="3064748" cy="145209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5553956" y="3549845"/>
            <a:ext cx="301752" cy="246221"/>
          </a:xfrm>
          <a:prstGeom prst="rect">
            <a:avLst/>
          </a:prstGeom>
          <a:noFill/>
        </p:spPr>
        <p:txBody>
          <a:bodyPr wrap="square" rtlCol="0">
            <a:spAutoFit/>
          </a:bodyPr>
          <a:lstStyle/>
          <a:p>
            <a:r>
              <a:rPr lang="es-CO" sz="1000" b="1" dirty="0" smtClean="0"/>
              <a:t>Si</a:t>
            </a:r>
            <a:endParaRPr lang="es-CO" sz="1000" b="1" dirty="0"/>
          </a:p>
        </p:txBody>
      </p:sp>
      <p:sp>
        <p:nvSpPr>
          <p:cNvPr id="27" name="CuadroTexto 26"/>
          <p:cNvSpPr txBox="1"/>
          <p:nvPr/>
        </p:nvSpPr>
        <p:spPr>
          <a:xfrm>
            <a:off x="4777033" y="2812683"/>
            <a:ext cx="341376" cy="246221"/>
          </a:xfrm>
          <a:prstGeom prst="rect">
            <a:avLst/>
          </a:prstGeom>
          <a:noFill/>
        </p:spPr>
        <p:txBody>
          <a:bodyPr wrap="square" rtlCol="0">
            <a:spAutoFit/>
          </a:bodyPr>
          <a:lstStyle/>
          <a:p>
            <a:r>
              <a:rPr lang="es-CO" sz="1000" b="1" dirty="0" smtClean="0"/>
              <a:t>No</a:t>
            </a:r>
            <a:endParaRPr lang="es-CO" sz="1000" b="1" dirty="0"/>
          </a:p>
        </p:txBody>
      </p:sp>
      <p:sp>
        <p:nvSpPr>
          <p:cNvPr id="28" name="CuadroTexto 27"/>
          <p:cNvSpPr txBox="1"/>
          <p:nvPr/>
        </p:nvSpPr>
        <p:spPr>
          <a:xfrm>
            <a:off x="4720426" y="4979947"/>
            <a:ext cx="341376" cy="246221"/>
          </a:xfrm>
          <a:prstGeom prst="rect">
            <a:avLst/>
          </a:prstGeom>
          <a:noFill/>
        </p:spPr>
        <p:txBody>
          <a:bodyPr wrap="square" rtlCol="0">
            <a:spAutoFit/>
          </a:bodyPr>
          <a:lstStyle/>
          <a:p>
            <a:r>
              <a:rPr lang="es-CO" sz="1000" b="1" dirty="0" smtClean="0"/>
              <a:t>No</a:t>
            </a:r>
            <a:endParaRPr lang="es-CO" sz="1000" b="1" dirty="0"/>
          </a:p>
        </p:txBody>
      </p:sp>
      <p:sp>
        <p:nvSpPr>
          <p:cNvPr id="29" name="CuadroTexto 28"/>
          <p:cNvSpPr txBox="1"/>
          <p:nvPr/>
        </p:nvSpPr>
        <p:spPr>
          <a:xfrm>
            <a:off x="5601902" y="5708446"/>
            <a:ext cx="301752" cy="246221"/>
          </a:xfrm>
          <a:prstGeom prst="rect">
            <a:avLst/>
          </a:prstGeom>
          <a:noFill/>
        </p:spPr>
        <p:txBody>
          <a:bodyPr wrap="square" rtlCol="0">
            <a:spAutoFit/>
          </a:bodyPr>
          <a:lstStyle/>
          <a:p>
            <a:r>
              <a:rPr lang="es-CO" sz="1000" b="1" dirty="0" smtClean="0"/>
              <a:t>Si</a:t>
            </a:r>
            <a:endParaRPr lang="es-CO" sz="1000" b="1" dirty="0"/>
          </a:p>
        </p:txBody>
      </p:sp>
      <p:sp>
        <p:nvSpPr>
          <p:cNvPr id="30" name="CuadroTexto 29"/>
          <p:cNvSpPr txBox="1"/>
          <p:nvPr/>
        </p:nvSpPr>
        <p:spPr>
          <a:xfrm>
            <a:off x="2533556" y="175096"/>
            <a:ext cx="776479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a:solidFill>
                  <a:schemeClr val="accent6">
                    <a:lumMod val="50000"/>
                  </a:schemeClr>
                </a:solidFill>
                <a:cs typeface="Aharoni" panose="02010803020104030203" pitchFamily="2" charset="-79"/>
              </a:rPr>
              <a:t>Esquema de formulación, evaluación, gerencia de Proyectos</a:t>
            </a:r>
          </a:p>
        </p:txBody>
      </p:sp>
      <p:cxnSp>
        <p:nvCxnSpPr>
          <p:cNvPr id="31" name="Conector recto de flecha 30"/>
          <p:cNvCxnSpPr>
            <a:endCxn id="9" idx="2"/>
          </p:cNvCxnSpPr>
          <p:nvPr/>
        </p:nvCxnSpPr>
        <p:spPr>
          <a:xfrm flipV="1">
            <a:off x="3904242" y="4418620"/>
            <a:ext cx="1" cy="502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2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128857"/>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Formulación de proyectos empresariales</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3487610" y="553186"/>
            <a:ext cx="6301946" cy="369332"/>
          </a:xfrm>
          <a:prstGeom prst="rect">
            <a:avLst/>
          </a:prstGeom>
          <a:noFill/>
        </p:spPr>
        <p:txBody>
          <a:bodyPr wrap="square" rtlCol="0">
            <a:spAutoFit/>
          </a:bodyPr>
          <a:lstStyle/>
          <a:p>
            <a:r>
              <a:rPr lang="es-CO" b="1" dirty="0" smtClean="0"/>
              <a:t>Sinónimos: </a:t>
            </a:r>
            <a:r>
              <a:rPr lang="es-CO" dirty="0" smtClean="0"/>
              <a:t>Preparación, Elaboración, Planeación y diseño.</a:t>
            </a:r>
            <a:endParaRPr lang="es-CO" dirty="0"/>
          </a:p>
        </p:txBody>
      </p:sp>
      <p:sp>
        <p:nvSpPr>
          <p:cNvPr id="6" name="CuadroTexto 5"/>
          <p:cNvSpPr txBox="1"/>
          <p:nvPr/>
        </p:nvSpPr>
        <p:spPr>
          <a:xfrm>
            <a:off x="276696" y="1172496"/>
            <a:ext cx="11536363"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lgn="just">
              <a:buAutoNum type="arabicPeriod"/>
            </a:pPr>
            <a:r>
              <a:rPr lang="es-CO" b="1" dirty="0" smtClean="0"/>
              <a:t>Estudio de Mercado</a:t>
            </a:r>
            <a:r>
              <a:rPr lang="es-CO" dirty="0" smtClean="0"/>
              <a:t>: Cuantificar el tamaño de la necesidad del producto, bien o servicio.</a:t>
            </a:r>
          </a:p>
        </p:txBody>
      </p:sp>
      <p:sp>
        <p:nvSpPr>
          <p:cNvPr id="7" name="CuadroTexto 6"/>
          <p:cNvSpPr txBox="1"/>
          <p:nvPr/>
        </p:nvSpPr>
        <p:spPr>
          <a:xfrm>
            <a:off x="276696" y="3585737"/>
            <a:ext cx="11700570" cy="36933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CO" b="1" dirty="0" smtClean="0"/>
              <a:t>6</a:t>
            </a:r>
            <a:r>
              <a:rPr lang="es-CO" dirty="0" smtClean="0"/>
              <a:t>. </a:t>
            </a:r>
            <a:r>
              <a:rPr lang="es-CO" b="1" dirty="0" smtClean="0"/>
              <a:t>Programa para la ejecución</a:t>
            </a:r>
            <a:r>
              <a:rPr lang="es-CO" dirty="0" smtClean="0"/>
              <a:t>: para poder estimar el tiempo total que dicho proyecto puede tomar (ruta crítica).</a:t>
            </a:r>
          </a:p>
        </p:txBody>
      </p:sp>
      <p:sp>
        <p:nvSpPr>
          <p:cNvPr id="8" name="Rectángulo 7"/>
          <p:cNvSpPr/>
          <p:nvPr/>
        </p:nvSpPr>
        <p:spPr>
          <a:xfrm>
            <a:off x="283349" y="1696231"/>
            <a:ext cx="11693917" cy="369332"/>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AutoNum type="arabicPeriod" startAt="2"/>
            </a:pPr>
            <a:r>
              <a:rPr lang="es-CO" b="1" dirty="0"/>
              <a:t>Tamaño del Proyecto</a:t>
            </a:r>
            <a:r>
              <a:rPr lang="es-CO" dirty="0"/>
              <a:t>: Definir la capacidad de producción.</a:t>
            </a:r>
          </a:p>
        </p:txBody>
      </p:sp>
      <p:sp>
        <p:nvSpPr>
          <p:cNvPr id="9" name="Rectángulo 8"/>
          <p:cNvSpPr/>
          <p:nvPr/>
        </p:nvSpPr>
        <p:spPr>
          <a:xfrm>
            <a:off x="283349" y="2128760"/>
            <a:ext cx="1161878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s-CO" b="1" dirty="0" smtClean="0"/>
              <a:t>3</a:t>
            </a:r>
            <a:r>
              <a:rPr lang="es-CO" dirty="0" smtClean="0"/>
              <a:t>.  </a:t>
            </a:r>
            <a:r>
              <a:rPr lang="es-CO" b="1" dirty="0" smtClean="0"/>
              <a:t>Localización</a:t>
            </a:r>
            <a:r>
              <a:rPr lang="es-CO" b="1" dirty="0"/>
              <a:t>:</a:t>
            </a:r>
            <a:r>
              <a:rPr lang="es-CO" dirty="0"/>
              <a:t> establecer el punto o sitio donde es la mejor opción</a:t>
            </a:r>
          </a:p>
        </p:txBody>
      </p:sp>
      <p:sp>
        <p:nvSpPr>
          <p:cNvPr id="10" name="Rectángulo 9"/>
          <p:cNvSpPr/>
          <p:nvPr/>
        </p:nvSpPr>
        <p:spPr>
          <a:xfrm>
            <a:off x="264607" y="2616731"/>
            <a:ext cx="11618780"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CO" b="1" dirty="0" smtClean="0"/>
              <a:t>4</a:t>
            </a:r>
            <a:r>
              <a:rPr lang="es-CO" dirty="0" smtClean="0"/>
              <a:t>. </a:t>
            </a:r>
            <a:r>
              <a:rPr lang="es-CO" b="1" dirty="0" smtClean="0"/>
              <a:t>Ingeniería </a:t>
            </a:r>
            <a:r>
              <a:rPr lang="es-CO" b="1" dirty="0"/>
              <a:t>de Proyecto</a:t>
            </a:r>
            <a:r>
              <a:rPr lang="es-CO" dirty="0"/>
              <a:t>: Para diseñar el departamento Técnico.</a:t>
            </a:r>
          </a:p>
        </p:txBody>
      </p:sp>
      <p:sp>
        <p:nvSpPr>
          <p:cNvPr id="11" name="Rectángulo 10"/>
          <p:cNvSpPr/>
          <p:nvPr/>
        </p:nvSpPr>
        <p:spPr>
          <a:xfrm>
            <a:off x="264607" y="3124072"/>
            <a:ext cx="1161878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CO" b="1" dirty="0" smtClean="0"/>
              <a:t>5</a:t>
            </a:r>
            <a:r>
              <a:rPr lang="es-CO" dirty="0" smtClean="0"/>
              <a:t>. </a:t>
            </a:r>
            <a:r>
              <a:rPr lang="es-CO" b="1" dirty="0" smtClean="0"/>
              <a:t>Organización</a:t>
            </a:r>
            <a:r>
              <a:rPr lang="es-CO" b="1" dirty="0"/>
              <a:t>:</a:t>
            </a:r>
            <a:r>
              <a:rPr lang="es-CO" dirty="0"/>
              <a:t> define dos estructuras a) estructura para la ejecución, b) estructura administrativa.</a:t>
            </a:r>
          </a:p>
        </p:txBody>
      </p:sp>
      <p:sp>
        <p:nvSpPr>
          <p:cNvPr id="12" name="CuadroTexto 11"/>
          <p:cNvSpPr txBox="1"/>
          <p:nvPr/>
        </p:nvSpPr>
        <p:spPr>
          <a:xfrm>
            <a:off x="264607" y="4121405"/>
            <a:ext cx="11700570"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CO" b="1" dirty="0" smtClean="0"/>
              <a:t>7</a:t>
            </a:r>
            <a:r>
              <a:rPr lang="es-CO" dirty="0" smtClean="0"/>
              <a:t>. </a:t>
            </a:r>
            <a:r>
              <a:rPr lang="es-CO" b="1" dirty="0" smtClean="0"/>
              <a:t>Inversiones</a:t>
            </a:r>
            <a:r>
              <a:rPr lang="es-CO" dirty="0" smtClean="0"/>
              <a:t>: Para poder cuantificar la suma total de dinero que se requiere.</a:t>
            </a:r>
          </a:p>
        </p:txBody>
      </p:sp>
      <p:sp>
        <p:nvSpPr>
          <p:cNvPr id="13" name="CuadroTexto 12"/>
          <p:cNvSpPr txBox="1"/>
          <p:nvPr/>
        </p:nvSpPr>
        <p:spPr>
          <a:xfrm>
            <a:off x="264607" y="4609341"/>
            <a:ext cx="11724749" cy="646331"/>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CO" b="1" dirty="0" smtClean="0"/>
              <a:t>8</a:t>
            </a:r>
            <a:r>
              <a:rPr lang="es-CO" dirty="0" smtClean="0"/>
              <a:t>. </a:t>
            </a:r>
            <a:r>
              <a:rPr lang="es-CO" b="1" dirty="0" smtClean="0"/>
              <a:t>Costos de Operación y de Financiación</a:t>
            </a:r>
            <a:r>
              <a:rPr lang="es-CO" dirty="0" smtClean="0"/>
              <a:t>: Para poder estimar la magnitud de los costos periódicos (materia prima e insumos, mano de obra, gastos generales, prestamos bancarios).</a:t>
            </a:r>
          </a:p>
        </p:txBody>
      </p:sp>
      <p:sp>
        <p:nvSpPr>
          <p:cNvPr id="14" name="CuadroTexto 13"/>
          <p:cNvSpPr txBox="1"/>
          <p:nvPr/>
        </p:nvSpPr>
        <p:spPr>
          <a:xfrm>
            <a:off x="264608" y="5398142"/>
            <a:ext cx="11724749"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CO" b="1" dirty="0" smtClean="0"/>
              <a:t>9</a:t>
            </a:r>
            <a:r>
              <a:rPr lang="es-CO" dirty="0" smtClean="0"/>
              <a:t>. </a:t>
            </a:r>
            <a:r>
              <a:rPr lang="es-CO" b="1" dirty="0" smtClean="0"/>
              <a:t>Financiación</a:t>
            </a:r>
            <a:r>
              <a:rPr lang="es-CO" dirty="0" smtClean="0"/>
              <a:t>: Para poder conocer la procedencia de los recursos (aportes de los socios, partidas presupuestales, créditos).</a:t>
            </a:r>
          </a:p>
        </p:txBody>
      </p:sp>
      <p:sp>
        <p:nvSpPr>
          <p:cNvPr id="15" name="Rectángulo 14"/>
          <p:cNvSpPr/>
          <p:nvPr/>
        </p:nvSpPr>
        <p:spPr>
          <a:xfrm>
            <a:off x="264608" y="5909944"/>
            <a:ext cx="11725745" cy="64633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s-CO" b="1" dirty="0" smtClean="0"/>
              <a:t>10. Proyección Financiera</a:t>
            </a:r>
            <a:r>
              <a:rPr lang="es-CO" dirty="0" smtClean="0"/>
              <a:t>: Para poder elaborar los pronósticos de estados financieros en cada una de sus fases de inversión operacional (estado de resultado, flujo de caja, cuadro de fuentes, balance proyectado, punto de equilibrio, indicadores).</a:t>
            </a:r>
            <a:endParaRPr lang="es-CO" dirty="0"/>
          </a:p>
        </p:txBody>
      </p:sp>
    </p:spTree>
    <p:extLst>
      <p:ext uri="{BB962C8B-B14F-4D97-AF65-F5344CB8AC3E}">
        <p14:creationId xmlns:p14="http://schemas.microsoft.com/office/powerpoint/2010/main" val="233214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236010"/>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Evaluación de proyectos empresariales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6812692" y="1408086"/>
            <a:ext cx="3114733"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Financiera</a:t>
            </a:r>
          </a:p>
          <a:p>
            <a:pPr marL="742950" lvl="1" indent="-285750">
              <a:buFont typeface="Courier New" panose="02070309020205020404" pitchFamily="49" charset="0"/>
              <a:buChar char="o"/>
            </a:pPr>
            <a:r>
              <a:rPr lang="es-CO" dirty="0" smtClean="0"/>
              <a:t>Sector público</a:t>
            </a:r>
          </a:p>
          <a:p>
            <a:pPr marL="742950" lvl="1" indent="-285750">
              <a:buFont typeface="Courier New" panose="02070309020205020404" pitchFamily="49" charset="0"/>
              <a:buChar char="o"/>
            </a:pPr>
            <a:r>
              <a:rPr lang="es-CO" dirty="0" smtClean="0"/>
              <a:t>Sector privado</a:t>
            </a:r>
          </a:p>
          <a:p>
            <a:pPr marL="742950" lvl="1" indent="-285750">
              <a:buFont typeface="Courier New" panose="02070309020205020404" pitchFamily="49" charset="0"/>
              <a:buChar char="o"/>
            </a:pPr>
            <a:r>
              <a:rPr lang="es-CO" dirty="0" smtClean="0"/>
              <a:t>Otros</a:t>
            </a:r>
          </a:p>
        </p:txBody>
      </p:sp>
      <p:sp>
        <p:nvSpPr>
          <p:cNvPr id="6" name="20 CuadroTexto"/>
          <p:cNvSpPr txBox="1"/>
          <p:nvPr/>
        </p:nvSpPr>
        <p:spPr>
          <a:xfrm>
            <a:off x="1737030" y="3163854"/>
            <a:ext cx="1194707" cy="307777"/>
          </a:xfrm>
          <a:prstGeom prst="rect">
            <a:avLst/>
          </a:prstGeom>
          <a:noFill/>
        </p:spPr>
        <p:txBody>
          <a:bodyPr wrap="square" rtlCol="0">
            <a:spAutoFit/>
          </a:bodyPr>
          <a:lstStyle/>
          <a:p>
            <a:r>
              <a:rPr lang="es-CO" sz="1400" dirty="0" smtClean="0"/>
              <a:t>Surge o nace</a:t>
            </a:r>
            <a:endParaRPr lang="es-CO" sz="1400" dirty="0"/>
          </a:p>
        </p:txBody>
      </p:sp>
      <p:sp>
        <p:nvSpPr>
          <p:cNvPr id="7" name="21 Llamada de nube"/>
          <p:cNvSpPr/>
          <p:nvPr/>
        </p:nvSpPr>
        <p:spPr>
          <a:xfrm>
            <a:off x="1583860" y="1473844"/>
            <a:ext cx="1738993" cy="119198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dirty="0" smtClean="0">
                <a:solidFill>
                  <a:schemeClr val="tx1"/>
                </a:solidFill>
              </a:rPr>
              <a:t>Idea</a:t>
            </a:r>
            <a:endParaRPr lang="es-CO" dirty="0">
              <a:solidFill>
                <a:schemeClr val="tx1"/>
              </a:solidFill>
            </a:endParaRPr>
          </a:p>
        </p:txBody>
      </p:sp>
      <p:pic>
        <p:nvPicPr>
          <p:cNvPr id="8" name="2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579" y="3791142"/>
            <a:ext cx="2376013" cy="1415142"/>
          </a:xfrm>
          <a:prstGeom prst="rect">
            <a:avLst/>
          </a:prstGeom>
        </p:spPr>
      </p:pic>
      <p:sp>
        <p:nvSpPr>
          <p:cNvPr id="9" name="66 Flecha curvada hacia la izquierda"/>
          <p:cNvSpPr/>
          <p:nvPr/>
        </p:nvSpPr>
        <p:spPr>
          <a:xfrm>
            <a:off x="4465852" y="2384161"/>
            <a:ext cx="432707" cy="2310494"/>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 name="67 CuadroTexto"/>
          <p:cNvSpPr txBox="1"/>
          <p:nvPr/>
        </p:nvSpPr>
        <p:spPr>
          <a:xfrm>
            <a:off x="3448809" y="1746641"/>
            <a:ext cx="943568" cy="523220"/>
          </a:xfrm>
          <a:prstGeom prst="rect">
            <a:avLst/>
          </a:prstGeom>
          <a:noFill/>
        </p:spPr>
        <p:txBody>
          <a:bodyPr wrap="square" rtlCol="0">
            <a:spAutoFit/>
          </a:bodyPr>
          <a:lstStyle/>
          <a:p>
            <a:r>
              <a:rPr lang="es-CO" sz="1400" dirty="0" smtClean="0"/>
              <a:t>Bienes y/o Servicios</a:t>
            </a:r>
            <a:endParaRPr lang="es-CO" sz="1400" dirty="0"/>
          </a:p>
        </p:txBody>
      </p:sp>
      <p:sp>
        <p:nvSpPr>
          <p:cNvPr id="11" name="CuadroTexto 10"/>
          <p:cNvSpPr txBox="1"/>
          <p:nvPr/>
        </p:nvSpPr>
        <p:spPr>
          <a:xfrm>
            <a:off x="6812692" y="2665829"/>
            <a:ext cx="3608174" cy="646331"/>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Económica</a:t>
            </a:r>
          </a:p>
          <a:p>
            <a:pPr marL="742950" lvl="1" indent="-285750">
              <a:buFont typeface="Courier New" panose="02070309020205020404" pitchFamily="49" charset="0"/>
              <a:buChar char="o"/>
            </a:pPr>
            <a:r>
              <a:rPr lang="es-CO" dirty="0" smtClean="0"/>
              <a:t>Buena para la comunidad</a:t>
            </a:r>
          </a:p>
        </p:txBody>
      </p:sp>
      <p:sp>
        <p:nvSpPr>
          <p:cNvPr id="12" name="CuadroTexto 11"/>
          <p:cNvSpPr txBox="1"/>
          <p:nvPr/>
        </p:nvSpPr>
        <p:spPr>
          <a:xfrm>
            <a:off x="6812692" y="3604533"/>
            <a:ext cx="4613190"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Social</a:t>
            </a:r>
          </a:p>
          <a:p>
            <a:pPr marL="742950" lvl="1" indent="-285750" algn="just">
              <a:buFont typeface="Courier New" panose="02070309020205020404" pitchFamily="49" charset="0"/>
              <a:buChar char="o"/>
            </a:pPr>
            <a:r>
              <a:rPr lang="es-CO" dirty="0" smtClean="0"/>
              <a:t>Establece como se distribuye el bienestar en los diferentes estratos socio – económicos.</a:t>
            </a:r>
          </a:p>
        </p:txBody>
      </p:sp>
      <p:sp>
        <p:nvSpPr>
          <p:cNvPr id="13" name="CuadroTexto 12"/>
          <p:cNvSpPr txBox="1"/>
          <p:nvPr/>
        </p:nvSpPr>
        <p:spPr>
          <a:xfrm>
            <a:off x="6895070" y="5206284"/>
            <a:ext cx="4316628" cy="1477328"/>
          </a:xfrm>
          <a:prstGeom prst="rect">
            <a:avLst/>
          </a:prstGeom>
          <a:noFill/>
        </p:spPr>
        <p:txBody>
          <a:bodyPr wrap="square" rtlCol="0">
            <a:spAutoFit/>
          </a:bodyPr>
          <a:lstStyle/>
          <a:p>
            <a:pPr marL="285750" indent="-285750" algn="just">
              <a:buFont typeface="Wingdings" panose="05000000000000000000" pitchFamily="2" charset="2"/>
              <a:buChar char="§"/>
            </a:pPr>
            <a:r>
              <a:rPr lang="es-CO" b="1" dirty="0" smtClean="0"/>
              <a:t>Evaluación Ambiental</a:t>
            </a:r>
          </a:p>
          <a:p>
            <a:pPr marL="742950" lvl="1" indent="-285750" algn="just">
              <a:buFont typeface="Courier New" panose="02070309020205020404" pitchFamily="49" charset="0"/>
              <a:buChar char="o"/>
            </a:pPr>
            <a:r>
              <a:rPr lang="es-CO" dirty="0" smtClean="0"/>
              <a:t>Garantizar que  en cada una de las fases (</a:t>
            </a:r>
            <a:r>
              <a:rPr lang="es-CO" dirty="0" err="1" smtClean="0"/>
              <a:t>preinversión</a:t>
            </a:r>
            <a:r>
              <a:rPr lang="es-CO" dirty="0" smtClean="0"/>
              <a:t>, montaje, operación) no tendrá efectos negativos en el medio ambiente</a:t>
            </a:r>
          </a:p>
        </p:txBody>
      </p:sp>
      <p:sp>
        <p:nvSpPr>
          <p:cNvPr id="14" name="CuadroTexto 13"/>
          <p:cNvSpPr txBox="1"/>
          <p:nvPr/>
        </p:nvSpPr>
        <p:spPr>
          <a:xfrm>
            <a:off x="7611762" y="811150"/>
            <a:ext cx="100501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400" b="1" dirty="0" smtClean="0"/>
              <a:t>FESA</a:t>
            </a:r>
            <a:endParaRPr lang="es-CO" sz="2400" b="1" dirty="0"/>
          </a:p>
        </p:txBody>
      </p:sp>
    </p:spTree>
    <p:extLst>
      <p:ext uri="{BB962C8B-B14F-4D97-AF65-F5344CB8AC3E}">
        <p14:creationId xmlns:p14="http://schemas.microsoft.com/office/powerpoint/2010/main" val="1382386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5040383" y="212553"/>
            <a:ext cx="5261956" cy="6517178"/>
          </a:xfrm>
          <a:prstGeom prst="rect">
            <a:avLst/>
          </a:prstGeom>
          <a:ln w="285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922713" y="2580282"/>
            <a:ext cx="3406277" cy="107721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3200" b="1" i="1" dirty="0" smtClean="0">
                <a:solidFill>
                  <a:schemeClr val="accent6">
                    <a:lumMod val="50000"/>
                  </a:schemeClr>
                </a:solidFill>
                <a:cs typeface="Aharoni" panose="02010803020104030203" pitchFamily="2" charset="-79"/>
              </a:rPr>
              <a:t>Clasificación de </a:t>
            </a:r>
          </a:p>
          <a:p>
            <a:pPr algn="ctr"/>
            <a:r>
              <a:rPr lang="es-CO" sz="3200" b="1" i="1" dirty="0" smtClean="0">
                <a:solidFill>
                  <a:schemeClr val="accent6">
                    <a:lumMod val="50000"/>
                  </a:schemeClr>
                </a:solidFill>
                <a:cs typeface="Aharoni" panose="02010803020104030203" pitchFamily="2" charset="-79"/>
              </a:rPr>
              <a:t>los proyectos</a:t>
            </a:r>
            <a:endParaRPr lang="es-CO" sz="3200" b="1" i="1" dirty="0">
              <a:solidFill>
                <a:schemeClr val="accent6">
                  <a:lumMod val="50000"/>
                </a:schemeClr>
              </a:solidFill>
              <a:cs typeface="Aharoni" panose="02010803020104030203" pitchFamily="2" charset="-79"/>
            </a:endParaRPr>
          </a:p>
        </p:txBody>
      </p:sp>
      <p:sp>
        <p:nvSpPr>
          <p:cNvPr id="2" name="Rectángulo redondeado 1"/>
          <p:cNvSpPr/>
          <p:nvPr/>
        </p:nvSpPr>
        <p:spPr>
          <a:xfrm>
            <a:off x="5286895" y="406533"/>
            <a:ext cx="4757651" cy="2188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carácter del proyecto</a:t>
            </a:r>
            <a:endParaRPr lang="es-CO" sz="1400" dirty="0"/>
          </a:p>
        </p:txBody>
      </p:sp>
      <p:sp>
        <p:nvSpPr>
          <p:cNvPr id="5" name="CuadroTexto 4"/>
          <p:cNvSpPr txBox="1"/>
          <p:nvPr/>
        </p:nvSpPr>
        <p:spPr>
          <a:xfrm>
            <a:off x="5391364" y="14075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Agropecuarios</a:t>
            </a:r>
            <a:endParaRPr lang="es-CO" sz="1400" dirty="0"/>
          </a:p>
        </p:txBody>
      </p:sp>
      <p:sp>
        <p:nvSpPr>
          <p:cNvPr id="6" name="CuadroTexto 5"/>
          <p:cNvSpPr txBox="1"/>
          <p:nvPr/>
        </p:nvSpPr>
        <p:spPr>
          <a:xfrm>
            <a:off x="7714991" y="719013"/>
            <a:ext cx="1334829"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Financieros</a:t>
            </a:r>
            <a:endParaRPr lang="es-CO" sz="1400" dirty="0"/>
          </a:p>
        </p:txBody>
      </p:sp>
      <p:sp>
        <p:nvSpPr>
          <p:cNvPr id="7" name="Rectángulo redondeado 6"/>
          <p:cNvSpPr/>
          <p:nvPr/>
        </p:nvSpPr>
        <p:spPr>
          <a:xfrm>
            <a:off x="5286895" y="1074262"/>
            <a:ext cx="4757651" cy="256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sector de la economía al cual están dirigidos</a:t>
            </a:r>
            <a:endParaRPr lang="es-CO" sz="1400" dirty="0"/>
          </a:p>
        </p:txBody>
      </p:sp>
      <p:sp>
        <p:nvSpPr>
          <p:cNvPr id="8" name="CuadroTexto 7"/>
          <p:cNvSpPr txBox="1"/>
          <p:nvPr/>
        </p:nvSpPr>
        <p:spPr>
          <a:xfrm>
            <a:off x="5556307" y="750195"/>
            <a:ext cx="1252151"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Sociales</a:t>
            </a:r>
            <a:endParaRPr lang="es-CO" sz="1400" dirty="0"/>
          </a:p>
        </p:txBody>
      </p:sp>
      <p:sp>
        <p:nvSpPr>
          <p:cNvPr id="9" name="CuadroTexto 8"/>
          <p:cNvSpPr txBox="1"/>
          <p:nvPr/>
        </p:nvSpPr>
        <p:spPr>
          <a:xfrm>
            <a:off x="5391363" y="16741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Industriales</a:t>
            </a:r>
            <a:endParaRPr lang="es-CO" sz="1400" dirty="0"/>
          </a:p>
        </p:txBody>
      </p:sp>
      <p:sp>
        <p:nvSpPr>
          <p:cNvPr id="10" name="CuadroTexto 9"/>
          <p:cNvSpPr txBox="1"/>
          <p:nvPr/>
        </p:nvSpPr>
        <p:spPr>
          <a:xfrm>
            <a:off x="5391363" y="1989599"/>
            <a:ext cx="250430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social</a:t>
            </a:r>
            <a:endParaRPr lang="es-CO" sz="1400" dirty="0"/>
          </a:p>
        </p:txBody>
      </p:sp>
      <p:sp>
        <p:nvSpPr>
          <p:cNvPr id="11" name="CuadroTexto 10"/>
          <p:cNvSpPr txBox="1"/>
          <p:nvPr/>
        </p:nvSpPr>
        <p:spPr>
          <a:xfrm>
            <a:off x="7713663" y="1457528"/>
            <a:ext cx="241099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Económica</a:t>
            </a:r>
            <a:endParaRPr lang="es-CO" sz="1400" dirty="0"/>
          </a:p>
        </p:txBody>
      </p:sp>
      <p:sp>
        <p:nvSpPr>
          <p:cNvPr id="12" name="CuadroTexto 11"/>
          <p:cNvSpPr txBox="1"/>
          <p:nvPr/>
        </p:nvSpPr>
        <p:spPr>
          <a:xfrm>
            <a:off x="7710273" y="1783130"/>
            <a:ext cx="2311240"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Servicios</a:t>
            </a:r>
            <a:endParaRPr lang="es-CO" sz="1400" dirty="0"/>
          </a:p>
        </p:txBody>
      </p:sp>
      <p:sp>
        <p:nvSpPr>
          <p:cNvPr id="13" name="Rectángulo redondeado 12"/>
          <p:cNvSpPr/>
          <p:nvPr/>
        </p:nvSpPr>
        <p:spPr>
          <a:xfrm>
            <a:off x="5293187" y="2321384"/>
            <a:ext cx="4751359"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objetivo del proyecto</a:t>
            </a:r>
            <a:endParaRPr lang="es-CO" sz="1400" dirty="0"/>
          </a:p>
        </p:txBody>
      </p:sp>
      <p:sp>
        <p:nvSpPr>
          <p:cNvPr id="14" name="CuadroTexto 13"/>
          <p:cNvSpPr txBox="1"/>
          <p:nvPr/>
        </p:nvSpPr>
        <p:spPr>
          <a:xfrm>
            <a:off x="5391363" y="2618531"/>
            <a:ext cx="2669062" cy="1169551"/>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Producción de bienes: primarios (extracción), secundarios (transformación): consumo final, intermedio o de capital.</a:t>
            </a:r>
          </a:p>
        </p:txBody>
      </p:sp>
      <p:sp>
        <p:nvSpPr>
          <p:cNvPr id="15" name="CuadroTexto 14"/>
          <p:cNvSpPr txBox="1"/>
          <p:nvPr/>
        </p:nvSpPr>
        <p:spPr>
          <a:xfrm>
            <a:off x="7917119" y="2682601"/>
            <a:ext cx="226540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 Prestación de servicios:</a:t>
            </a:r>
          </a:p>
        </p:txBody>
      </p:sp>
      <p:sp>
        <p:nvSpPr>
          <p:cNvPr id="16" name="CuadroTexto 15"/>
          <p:cNvSpPr txBox="1"/>
          <p:nvPr/>
        </p:nvSpPr>
        <p:spPr>
          <a:xfrm>
            <a:off x="7937266" y="3061674"/>
            <a:ext cx="2171642" cy="738664"/>
          </a:xfrm>
          <a:prstGeom prst="rect">
            <a:avLst/>
          </a:prstGeom>
          <a:noFill/>
        </p:spPr>
        <p:txBody>
          <a:bodyPr wrap="square" rtlCol="0">
            <a:spAutoFit/>
          </a:bodyPr>
          <a:lstStyle/>
          <a:p>
            <a:pPr marL="285750" indent="-285750" algn="just">
              <a:buFont typeface="Wingdings" panose="05000000000000000000" pitchFamily="2" charset="2"/>
              <a:buChar char="§"/>
            </a:pPr>
            <a:r>
              <a:rPr lang="es-CO" sz="1400" dirty="0" smtClean="0"/>
              <a:t> Investigación: en ciencias, investigación aplicada</a:t>
            </a:r>
          </a:p>
        </p:txBody>
      </p:sp>
      <p:sp>
        <p:nvSpPr>
          <p:cNvPr id="17" name="Rectángulo redondeado 16"/>
          <p:cNvSpPr/>
          <p:nvPr/>
        </p:nvSpPr>
        <p:spPr>
          <a:xfrm>
            <a:off x="5303252" y="3816643"/>
            <a:ext cx="471916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ejecutor del proyecto</a:t>
            </a:r>
            <a:endParaRPr lang="es-CO" sz="1400" dirty="0"/>
          </a:p>
        </p:txBody>
      </p:sp>
      <p:sp>
        <p:nvSpPr>
          <p:cNvPr id="18" name="CuadroTexto 17"/>
          <p:cNvSpPr txBox="1"/>
          <p:nvPr/>
        </p:nvSpPr>
        <p:spPr>
          <a:xfrm>
            <a:off x="5361885" y="4126348"/>
            <a:ext cx="217287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públicos u oficiales</a:t>
            </a:r>
          </a:p>
        </p:txBody>
      </p:sp>
      <p:sp>
        <p:nvSpPr>
          <p:cNvPr id="19" name="CuadroTexto 18"/>
          <p:cNvSpPr txBox="1"/>
          <p:nvPr/>
        </p:nvSpPr>
        <p:spPr>
          <a:xfrm>
            <a:off x="7966915" y="4126348"/>
            <a:ext cx="1906288"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privados</a:t>
            </a:r>
          </a:p>
          <a:p>
            <a:pPr marL="285750" indent="-285750">
              <a:buFont typeface="Wingdings" panose="05000000000000000000" pitchFamily="2" charset="2"/>
              <a:buChar char="§"/>
            </a:pPr>
            <a:r>
              <a:rPr lang="es-CO" sz="1400" dirty="0" smtClean="0"/>
              <a:t>Proyectos mixtos</a:t>
            </a:r>
          </a:p>
        </p:txBody>
      </p:sp>
      <p:sp>
        <p:nvSpPr>
          <p:cNvPr id="20" name="CuadroTexto 19"/>
          <p:cNvSpPr txBox="1"/>
          <p:nvPr/>
        </p:nvSpPr>
        <p:spPr>
          <a:xfrm>
            <a:off x="5361885" y="5064728"/>
            <a:ext cx="2309476"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locales</a:t>
            </a:r>
          </a:p>
          <a:p>
            <a:pPr marL="285750" indent="-285750">
              <a:buFont typeface="Wingdings" panose="05000000000000000000" pitchFamily="2" charset="2"/>
              <a:buChar char="§"/>
            </a:pPr>
            <a:r>
              <a:rPr lang="es-CO" sz="1400" dirty="0" smtClean="0"/>
              <a:t>Proyectos regionales</a:t>
            </a:r>
          </a:p>
        </p:txBody>
      </p:sp>
      <p:sp>
        <p:nvSpPr>
          <p:cNvPr id="21" name="Rectángulo redondeado 20"/>
          <p:cNvSpPr/>
          <p:nvPr/>
        </p:nvSpPr>
        <p:spPr>
          <a:xfrm>
            <a:off x="5286895" y="4698566"/>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su área de influencia</a:t>
            </a:r>
            <a:endParaRPr lang="es-CO" sz="1400" dirty="0"/>
          </a:p>
        </p:txBody>
      </p:sp>
      <p:sp>
        <p:nvSpPr>
          <p:cNvPr id="22" name="Rectángulo redondeado 21"/>
          <p:cNvSpPr/>
          <p:nvPr/>
        </p:nvSpPr>
        <p:spPr>
          <a:xfrm>
            <a:off x="5286895" y="5630127"/>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su tamaño</a:t>
            </a:r>
            <a:endParaRPr lang="es-CO" sz="1400" dirty="0"/>
          </a:p>
        </p:txBody>
      </p:sp>
      <p:sp>
        <p:nvSpPr>
          <p:cNvPr id="23" name="CuadroTexto 22"/>
          <p:cNvSpPr txBox="1"/>
          <p:nvPr/>
        </p:nvSpPr>
        <p:spPr>
          <a:xfrm>
            <a:off x="7966915" y="5034608"/>
            <a:ext cx="2404574"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nacionales</a:t>
            </a:r>
          </a:p>
          <a:p>
            <a:pPr marL="285750" indent="-285750">
              <a:buFont typeface="Wingdings" panose="05000000000000000000" pitchFamily="2" charset="2"/>
              <a:buChar char="§"/>
            </a:pPr>
            <a:r>
              <a:rPr lang="es-CO" sz="1400" dirty="0" smtClean="0"/>
              <a:t>Proyectos multinacionales</a:t>
            </a:r>
          </a:p>
        </p:txBody>
      </p:sp>
      <p:sp>
        <p:nvSpPr>
          <p:cNvPr id="24" name="CuadroTexto 23"/>
          <p:cNvSpPr txBox="1"/>
          <p:nvPr/>
        </p:nvSpPr>
        <p:spPr>
          <a:xfrm>
            <a:off x="5361885" y="6008186"/>
            <a:ext cx="223125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pequeños</a:t>
            </a:r>
          </a:p>
          <a:p>
            <a:pPr marL="285750" indent="-285750">
              <a:buFont typeface="Wingdings" panose="05000000000000000000" pitchFamily="2" charset="2"/>
              <a:buChar char="§"/>
            </a:pPr>
            <a:r>
              <a:rPr lang="es-CO" sz="1400" dirty="0" smtClean="0"/>
              <a:t>Proyectos medianos</a:t>
            </a:r>
          </a:p>
        </p:txBody>
      </p:sp>
      <p:sp>
        <p:nvSpPr>
          <p:cNvPr id="25" name="CuadroTexto 24"/>
          <p:cNvSpPr txBox="1"/>
          <p:nvPr/>
        </p:nvSpPr>
        <p:spPr>
          <a:xfrm>
            <a:off x="7983562" y="6040403"/>
            <a:ext cx="1889641"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grandes</a:t>
            </a:r>
          </a:p>
          <a:p>
            <a:pPr marL="285750" indent="-285750">
              <a:buFont typeface="Wingdings" panose="05000000000000000000" pitchFamily="2" charset="2"/>
              <a:buChar char="§"/>
            </a:pPr>
            <a:r>
              <a:rPr lang="es-CO" sz="1400" dirty="0" err="1" smtClean="0"/>
              <a:t>Macroproyectos</a:t>
            </a:r>
            <a:r>
              <a:rPr lang="es-CO" sz="1400" dirty="0" smtClean="0"/>
              <a:t> </a:t>
            </a:r>
          </a:p>
        </p:txBody>
      </p:sp>
    </p:spTree>
    <p:extLst>
      <p:ext uri="{BB962C8B-B14F-4D97-AF65-F5344CB8AC3E}">
        <p14:creationId xmlns:p14="http://schemas.microsoft.com/office/powerpoint/2010/main" val="3494919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586681" y="339650"/>
            <a:ext cx="7537622"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Diferencia entre los proyectos de acuerdo con el carácter</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038341411"/>
              </p:ext>
            </p:extLst>
          </p:nvPr>
        </p:nvGraphicFramePr>
        <p:xfrm>
          <a:off x="247137" y="1090368"/>
          <a:ext cx="11565921" cy="4947920"/>
        </p:xfrm>
        <a:graphic>
          <a:graphicData uri="http://schemas.openxmlformats.org/drawingml/2006/table">
            <a:tbl>
              <a:tblPr firstRow="1" bandRow="1">
                <a:tableStyleId>{073A0DAA-6AF3-43AB-8588-CEC1D06C72B9}</a:tableStyleId>
              </a:tblPr>
              <a:tblGrid>
                <a:gridCol w="3855307">
                  <a:extLst>
                    <a:ext uri="{9D8B030D-6E8A-4147-A177-3AD203B41FA5}">
                      <a16:colId xmlns:a16="http://schemas.microsoft.com/office/drawing/2014/main" val="20000"/>
                    </a:ext>
                  </a:extLst>
                </a:gridCol>
                <a:gridCol w="3855307">
                  <a:extLst>
                    <a:ext uri="{9D8B030D-6E8A-4147-A177-3AD203B41FA5}">
                      <a16:colId xmlns:a16="http://schemas.microsoft.com/office/drawing/2014/main" val="20001"/>
                    </a:ext>
                  </a:extLst>
                </a:gridCol>
                <a:gridCol w="3855307">
                  <a:extLst>
                    <a:ext uri="{9D8B030D-6E8A-4147-A177-3AD203B41FA5}">
                      <a16:colId xmlns:a16="http://schemas.microsoft.com/office/drawing/2014/main" val="20002"/>
                    </a:ext>
                  </a:extLst>
                </a:gridCol>
              </a:tblGrid>
              <a:tr h="370840">
                <a:tc>
                  <a:txBody>
                    <a:bodyPr/>
                    <a:lstStyle/>
                    <a:p>
                      <a:pPr algn="ctr"/>
                      <a:r>
                        <a:rPr lang="es-CO" dirty="0" smtClean="0"/>
                        <a:t>Aspecto</a:t>
                      </a:r>
                      <a:endParaRPr lang="es-CO" dirty="0"/>
                    </a:p>
                  </a:txBody>
                  <a:tcPr/>
                </a:tc>
                <a:tc>
                  <a:txBody>
                    <a:bodyPr/>
                    <a:lstStyle/>
                    <a:p>
                      <a:pPr algn="ctr"/>
                      <a:r>
                        <a:rPr lang="es-CO" dirty="0" smtClean="0"/>
                        <a:t>Proyectos Sociales</a:t>
                      </a:r>
                      <a:endParaRPr lang="es-CO" dirty="0"/>
                    </a:p>
                  </a:txBody>
                  <a:tcPr/>
                </a:tc>
                <a:tc>
                  <a:txBody>
                    <a:bodyPr/>
                    <a:lstStyle/>
                    <a:p>
                      <a:pPr algn="ctr"/>
                      <a:r>
                        <a:rPr lang="es-CO" dirty="0" smtClean="0"/>
                        <a:t>Proyectos Financieros</a:t>
                      </a:r>
                      <a:endParaRPr lang="es-CO" dirty="0"/>
                    </a:p>
                  </a:txBody>
                  <a:tcPr/>
                </a:tc>
                <a:extLst>
                  <a:ext uri="{0D108BD9-81ED-4DB2-BD59-A6C34878D82A}">
                    <a16:rowId xmlns:a16="http://schemas.microsoft.com/office/drawing/2014/main" val="10000"/>
                  </a:ext>
                </a:extLst>
              </a:tr>
              <a:tr h="370840">
                <a:tc>
                  <a:txBody>
                    <a:bodyPr/>
                    <a:lstStyle/>
                    <a:p>
                      <a:pPr algn="l"/>
                      <a:r>
                        <a:rPr lang="es-CO" sz="1600" dirty="0" smtClean="0"/>
                        <a:t>¿A quién va dirigida la acción?</a:t>
                      </a:r>
                      <a:endParaRPr lang="es-CO" sz="1600" dirty="0"/>
                    </a:p>
                  </a:txBody>
                  <a:tcPr anchor="ctr"/>
                </a:tc>
                <a:tc>
                  <a:txBody>
                    <a:bodyPr/>
                    <a:lstStyle/>
                    <a:p>
                      <a:pPr algn="just"/>
                      <a:r>
                        <a:rPr lang="es-CO" sz="1600" dirty="0" smtClean="0"/>
                        <a:t>A los individuos directamente, por su condición de la comunidad.</a:t>
                      </a:r>
                      <a:endParaRPr lang="es-CO" sz="1600" dirty="0"/>
                    </a:p>
                  </a:txBody>
                  <a:tcPr anchor="ctr"/>
                </a:tc>
                <a:tc>
                  <a:txBody>
                    <a:bodyPr/>
                    <a:lstStyle/>
                    <a:p>
                      <a:pPr algn="just"/>
                      <a:r>
                        <a:rPr lang="es-CO" sz="1600" dirty="0" smtClean="0"/>
                        <a:t>A los individuos.</a:t>
                      </a:r>
                      <a:endParaRPr lang="es-CO" sz="1600" dirty="0"/>
                    </a:p>
                  </a:txBody>
                  <a:tcPr anchor="ctr"/>
                </a:tc>
                <a:extLst>
                  <a:ext uri="{0D108BD9-81ED-4DB2-BD59-A6C34878D82A}">
                    <a16:rowId xmlns:a16="http://schemas.microsoft.com/office/drawing/2014/main" val="10001"/>
                  </a:ext>
                </a:extLst>
              </a:tr>
              <a:tr h="370840">
                <a:tc>
                  <a:txBody>
                    <a:bodyPr/>
                    <a:lstStyle/>
                    <a:p>
                      <a:pPr algn="l"/>
                      <a:r>
                        <a:rPr lang="es-CO" sz="1600" dirty="0" smtClean="0"/>
                        <a:t>¿Cómo</a:t>
                      </a:r>
                      <a:r>
                        <a:rPr lang="es-CO" sz="1600" baseline="0" dirty="0" smtClean="0"/>
                        <a:t> se financia?</a:t>
                      </a:r>
                      <a:endParaRPr lang="es-CO" sz="1600" dirty="0"/>
                    </a:p>
                  </a:txBody>
                  <a:tcPr anchor="ctr"/>
                </a:tc>
                <a:tc>
                  <a:txBody>
                    <a:bodyPr/>
                    <a:lstStyle/>
                    <a:p>
                      <a:pPr algn="just"/>
                      <a:r>
                        <a:rPr lang="es-CO" sz="1600" dirty="0" smtClean="0"/>
                        <a:t>Se financia independientemente de la capacidad de pago del usuario.</a:t>
                      </a:r>
                      <a:endParaRPr lang="es-CO" sz="1600" dirty="0"/>
                    </a:p>
                  </a:txBody>
                  <a:tcPr anchor="ctr"/>
                </a:tc>
                <a:tc>
                  <a:txBody>
                    <a:bodyPr/>
                    <a:lstStyle/>
                    <a:p>
                      <a:pPr algn="just"/>
                      <a:r>
                        <a:rPr lang="es-CO" sz="1600" dirty="0" smtClean="0"/>
                        <a:t>Está relacionado con el mercado en términos de la capacidad de pago del usuario.</a:t>
                      </a:r>
                      <a:endParaRPr lang="es-CO" sz="1600" dirty="0"/>
                    </a:p>
                  </a:txBody>
                  <a:tcPr anchor="ctr"/>
                </a:tc>
                <a:extLst>
                  <a:ext uri="{0D108BD9-81ED-4DB2-BD59-A6C34878D82A}">
                    <a16:rowId xmlns:a16="http://schemas.microsoft.com/office/drawing/2014/main" val="10002"/>
                  </a:ext>
                </a:extLst>
              </a:tr>
              <a:tr h="370840">
                <a:tc>
                  <a:txBody>
                    <a:bodyPr/>
                    <a:lstStyle/>
                    <a:p>
                      <a:pPr algn="l"/>
                      <a:r>
                        <a:rPr lang="es-CO" sz="1600" dirty="0" smtClean="0"/>
                        <a:t>¿Cuál es la motivación?</a:t>
                      </a:r>
                      <a:endParaRPr lang="es-CO" sz="1600" dirty="0"/>
                    </a:p>
                  </a:txBody>
                  <a:tcPr anchor="ctr"/>
                </a:tc>
                <a:tc>
                  <a:txBody>
                    <a:bodyPr/>
                    <a:lstStyle/>
                    <a:p>
                      <a:pPr algn="just"/>
                      <a:r>
                        <a:rPr lang="es-CO" sz="1600" dirty="0" smtClean="0"/>
                        <a:t>Producir beneficios al individuo por formar parte de la comunidad (niveles mínimos de consumo social).</a:t>
                      </a:r>
                      <a:endParaRPr lang="es-CO" sz="1600" dirty="0"/>
                    </a:p>
                  </a:txBody>
                  <a:tcPr anchor="ctr"/>
                </a:tc>
                <a:tc>
                  <a:txBody>
                    <a:bodyPr/>
                    <a:lstStyle/>
                    <a:p>
                      <a:pPr algn="just"/>
                      <a:r>
                        <a:rPr lang="es-CO" sz="1600" dirty="0" smtClean="0"/>
                        <a:t>No busca necesariamente</a:t>
                      </a:r>
                      <a:r>
                        <a:rPr lang="es-CO" sz="1600" baseline="0" dirty="0" smtClean="0"/>
                        <a:t> el beneficio del individuo como integrante de la comunidad.</a:t>
                      </a:r>
                      <a:endParaRPr lang="es-CO" sz="1600" dirty="0"/>
                    </a:p>
                  </a:txBody>
                  <a:tcPr anchor="ctr"/>
                </a:tc>
                <a:extLst>
                  <a:ext uri="{0D108BD9-81ED-4DB2-BD59-A6C34878D82A}">
                    <a16:rowId xmlns:a16="http://schemas.microsoft.com/office/drawing/2014/main" val="10003"/>
                  </a:ext>
                </a:extLst>
              </a:tr>
              <a:tr h="370840">
                <a:tc>
                  <a:txBody>
                    <a:bodyPr/>
                    <a:lstStyle/>
                    <a:p>
                      <a:pPr algn="l"/>
                      <a:r>
                        <a:rPr lang="es-CO" sz="1600" dirty="0" smtClean="0"/>
                        <a:t>¿Exige respaldo colectivo?</a:t>
                      </a:r>
                      <a:endParaRPr lang="es-CO" sz="1600" dirty="0"/>
                    </a:p>
                  </a:txBody>
                  <a:tcPr anchor="ctr"/>
                </a:tc>
                <a:tc>
                  <a:txBody>
                    <a:bodyPr/>
                    <a:lstStyle/>
                    <a:p>
                      <a:pPr algn="just"/>
                      <a:r>
                        <a:rPr lang="es-CO" sz="1600" dirty="0" smtClean="0"/>
                        <a:t>Exige alguna forma de respaldo colectivo (consenso</a:t>
                      </a:r>
                      <a:r>
                        <a:rPr lang="es-CO" sz="1600" baseline="0" dirty="0" smtClean="0"/>
                        <a:t> social).</a:t>
                      </a:r>
                      <a:endParaRPr lang="es-CO" sz="1600" dirty="0"/>
                    </a:p>
                  </a:txBody>
                  <a:tcPr anchor="ctr"/>
                </a:tc>
                <a:tc>
                  <a:txBody>
                    <a:bodyPr/>
                    <a:lstStyle/>
                    <a:p>
                      <a:pPr algn="just"/>
                      <a:r>
                        <a:rPr lang="es-CO" sz="1600" dirty="0" smtClean="0"/>
                        <a:t>No necesariamente.</a:t>
                      </a:r>
                      <a:endParaRPr lang="es-CO" sz="1600" dirty="0"/>
                    </a:p>
                  </a:txBody>
                  <a:tcPr anchor="ctr"/>
                </a:tc>
                <a:extLst>
                  <a:ext uri="{0D108BD9-81ED-4DB2-BD59-A6C34878D82A}">
                    <a16:rowId xmlns:a16="http://schemas.microsoft.com/office/drawing/2014/main" val="10004"/>
                  </a:ext>
                </a:extLst>
              </a:tr>
              <a:tr h="370840">
                <a:tc>
                  <a:txBody>
                    <a:bodyPr/>
                    <a:lstStyle/>
                    <a:p>
                      <a:pPr algn="l"/>
                      <a:r>
                        <a:rPr lang="es-CO" sz="1600" dirty="0" smtClean="0"/>
                        <a:t>¿Cuál</a:t>
                      </a:r>
                      <a:r>
                        <a:rPr lang="es-CO" sz="1600" baseline="0" dirty="0" smtClean="0"/>
                        <a:t> es el producto?</a:t>
                      </a:r>
                      <a:endParaRPr lang="es-CO" sz="1600" dirty="0"/>
                    </a:p>
                  </a:txBody>
                  <a:tcPr anchor="ctr"/>
                </a:tc>
                <a:tc>
                  <a:txBody>
                    <a:bodyPr/>
                    <a:lstStyle/>
                    <a:p>
                      <a:pPr algn="just"/>
                      <a:r>
                        <a:rPr lang="es-CO" sz="1600" dirty="0" smtClean="0"/>
                        <a:t>En</a:t>
                      </a:r>
                      <a:r>
                        <a:rPr lang="es-CO" sz="1600" baseline="0" dirty="0" smtClean="0"/>
                        <a:t> general, servicios o conocimientos.</a:t>
                      </a:r>
                      <a:endParaRPr lang="es-CO" sz="1600" dirty="0"/>
                    </a:p>
                  </a:txBody>
                  <a:tcPr anchor="ctr"/>
                </a:tc>
                <a:tc>
                  <a:txBody>
                    <a:bodyPr/>
                    <a:lstStyle/>
                    <a:p>
                      <a:pPr algn="just"/>
                      <a:r>
                        <a:rPr lang="es-CO" sz="1600" dirty="0" smtClean="0"/>
                        <a:t>Bienes,</a:t>
                      </a:r>
                      <a:r>
                        <a:rPr lang="es-CO" sz="1600" baseline="0" dirty="0" smtClean="0"/>
                        <a:t> servicios o conocimiento.</a:t>
                      </a:r>
                      <a:endParaRPr lang="es-CO" sz="1600" dirty="0"/>
                    </a:p>
                  </a:txBody>
                  <a:tcPr anchor="ctr"/>
                </a:tc>
                <a:extLst>
                  <a:ext uri="{0D108BD9-81ED-4DB2-BD59-A6C34878D82A}">
                    <a16:rowId xmlns:a16="http://schemas.microsoft.com/office/drawing/2014/main" val="10005"/>
                  </a:ext>
                </a:extLst>
              </a:tr>
              <a:tr h="370840">
                <a:tc>
                  <a:txBody>
                    <a:bodyPr/>
                    <a:lstStyle/>
                    <a:p>
                      <a:pPr algn="l"/>
                      <a:r>
                        <a:rPr lang="es-CO" sz="1600" dirty="0" smtClean="0"/>
                        <a:t>¿Cómo se genera la idea del proyecto?</a:t>
                      </a:r>
                      <a:endParaRPr lang="es-CO" sz="1600" dirty="0"/>
                    </a:p>
                  </a:txBody>
                  <a:tcPr anchor="ctr"/>
                </a:tc>
                <a:tc>
                  <a:txBody>
                    <a:bodyPr/>
                    <a:lstStyle/>
                    <a:p>
                      <a:pPr algn="just"/>
                      <a:r>
                        <a:rPr lang="es-CO" sz="1600" dirty="0" smtClean="0"/>
                        <a:t>Analizando</a:t>
                      </a:r>
                      <a:r>
                        <a:rPr lang="es-CO" sz="1600" baseline="0" dirty="0" smtClean="0"/>
                        <a:t> una necesidad colectiva y la existencia de presión de consenso por satisfacerla.</a:t>
                      </a:r>
                      <a:endParaRPr lang="es-CO" sz="1600" dirty="0"/>
                    </a:p>
                  </a:txBody>
                  <a:tcPr anchor="ctr"/>
                </a:tc>
                <a:tc>
                  <a:txBody>
                    <a:bodyPr/>
                    <a:lstStyle/>
                    <a:p>
                      <a:pPr algn="just"/>
                      <a:r>
                        <a:rPr lang="es-CO" sz="1600" dirty="0" smtClean="0"/>
                        <a:t>Detectando necesidades (no necesariamente colectivas) o partiendo de insumos disponibles.</a:t>
                      </a:r>
                      <a:endParaRPr lang="es-CO" sz="1600" dirty="0"/>
                    </a:p>
                  </a:txBody>
                  <a:tcPr anchor="ctr"/>
                </a:tc>
                <a:extLst>
                  <a:ext uri="{0D108BD9-81ED-4DB2-BD59-A6C34878D82A}">
                    <a16:rowId xmlns:a16="http://schemas.microsoft.com/office/drawing/2014/main" val="10006"/>
                  </a:ext>
                </a:extLst>
              </a:tr>
              <a:tr h="370840">
                <a:tc>
                  <a:txBody>
                    <a:bodyPr/>
                    <a:lstStyle/>
                    <a:p>
                      <a:pPr algn="l"/>
                      <a:r>
                        <a:rPr lang="es-CO" sz="1600" dirty="0" smtClean="0"/>
                        <a:t>¿Cuál es la zona geográfica</a:t>
                      </a:r>
                      <a:r>
                        <a:rPr lang="es-CO" sz="1600" baseline="0" dirty="0" smtClean="0"/>
                        <a:t> del proyecto?</a:t>
                      </a:r>
                      <a:endParaRPr lang="es-CO" sz="1600" dirty="0"/>
                    </a:p>
                  </a:txBody>
                  <a:tcPr anchor="ctr"/>
                </a:tc>
                <a:tc>
                  <a:txBody>
                    <a:bodyPr/>
                    <a:lstStyle/>
                    <a:p>
                      <a:pPr algn="just"/>
                      <a:r>
                        <a:rPr lang="es-CO" sz="1600" dirty="0" smtClean="0"/>
                        <a:t>La misma donde</a:t>
                      </a:r>
                      <a:r>
                        <a:rPr lang="es-CO" sz="1600" baseline="0" dirty="0" smtClean="0"/>
                        <a:t> se consume el servicio; no es importable.</a:t>
                      </a:r>
                      <a:endParaRPr lang="es-CO" sz="1600" dirty="0"/>
                    </a:p>
                  </a:txBody>
                  <a:tcPr anchor="ctr"/>
                </a:tc>
                <a:tc>
                  <a:txBody>
                    <a:bodyPr/>
                    <a:lstStyle/>
                    <a:p>
                      <a:pPr algn="just"/>
                      <a:r>
                        <a:rPr lang="es-CO" sz="1600" dirty="0" smtClean="0"/>
                        <a:t>Puede producirse fuera del área de demanda.</a:t>
                      </a:r>
                      <a:endParaRPr lang="es-CO" sz="16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27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03" y="893982"/>
            <a:ext cx="10683488" cy="4946645"/>
          </a:xfrm>
          <a:prstGeom prst="rect">
            <a:avLst/>
          </a:prstGeom>
        </p:spPr>
      </p:pic>
    </p:spTree>
    <p:extLst>
      <p:ext uri="{BB962C8B-B14F-4D97-AF65-F5344CB8AC3E}">
        <p14:creationId xmlns:p14="http://schemas.microsoft.com/office/powerpoint/2010/main" val="109618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07168" y="167746"/>
            <a:ext cx="325716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Gerencia de  proyectos </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404589573"/>
              </p:ext>
            </p:extLst>
          </p:nvPr>
        </p:nvGraphicFramePr>
        <p:xfrm>
          <a:off x="2323320" y="801315"/>
          <a:ext cx="9181324" cy="3352800"/>
        </p:xfrm>
        <a:graphic>
          <a:graphicData uri="http://schemas.openxmlformats.org/drawingml/2006/table">
            <a:tbl>
              <a:tblPr firstRow="1" bandRow="1">
                <a:tableStyleId>{073A0DAA-6AF3-43AB-8588-CEC1D06C72B9}</a:tableStyleId>
              </a:tblPr>
              <a:tblGrid>
                <a:gridCol w="2295331">
                  <a:extLst>
                    <a:ext uri="{9D8B030D-6E8A-4147-A177-3AD203B41FA5}">
                      <a16:colId xmlns:a16="http://schemas.microsoft.com/office/drawing/2014/main" val="3889117167"/>
                    </a:ext>
                  </a:extLst>
                </a:gridCol>
                <a:gridCol w="2295331">
                  <a:extLst>
                    <a:ext uri="{9D8B030D-6E8A-4147-A177-3AD203B41FA5}">
                      <a16:colId xmlns:a16="http://schemas.microsoft.com/office/drawing/2014/main" val="1108388183"/>
                    </a:ext>
                  </a:extLst>
                </a:gridCol>
                <a:gridCol w="2295331">
                  <a:extLst>
                    <a:ext uri="{9D8B030D-6E8A-4147-A177-3AD203B41FA5}">
                      <a16:colId xmlns:a16="http://schemas.microsoft.com/office/drawing/2014/main" val="1501495940"/>
                    </a:ext>
                  </a:extLst>
                </a:gridCol>
                <a:gridCol w="2295331">
                  <a:extLst>
                    <a:ext uri="{9D8B030D-6E8A-4147-A177-3AD203B41FA5}">
                      <a16:colId xmlns:a16="http://schemas.microsoft.com/office/drawing/2014/main" val="925458016"/>
                    </a:ext>
                  </a:extLst>
                </a:gridCol>
              </a:tblGrid>
              <a:tr h="486989">
                <a:tc gridSpan="4">
                  <a:txBody>
                    <a:bodyPr/>
                    <a:lstStyle/>
                    <a:p>
                      <a:pPr algn="ctr"/>
                      <a:r>
                        <a:rPr lang="es-CO" sz="1600" dirty="0" smtClean="0"/>
                        <a:t>PROYECTO</a:t>
                      </a:r>
                    </a:p>
                    <a:p>
                      <a:pPr algn="ctr"/>
                      <a:r>
                        <a:rPr lang="es-CO" sz="1600" dirty="0" smtClean="0"/>
                        <a:t>Para</a:t>
                      </a:r>
                      <a:r>
                        <a:rPr lang="es-CO" sz="1600" baseline="0" dirty="0" smtClean="0"/>
                        <a:t> su adecuada definición:</a:t>
                      </a:r>
                      <a:endParaRPr lang="es-CO" sz="1600"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2509783066"/>
                  </a:ext>
                </a:extLst>
              </a:tr>
              <a:tr h="2742520">
                <a:tc>
                  <a:txBody>
                    <a:bodyPr/>
                    <a:lstStyle/>
                    <a:p>
                      <a:r>
                        <a:rPr lang="es-CO" sz="1600" dirty="0" smtClean="0"/>
                        <a:t>Como mínimo</a:t>
                      </a:r>
                      <a:r>
                        <a:rPr lang="es-CO" sz="1600" baseline="0" dirty="0" smtClean="0"/>
                        <a:t> se debe conocer:</a:t>
                      </a:r>
                      <a:endParaRPr lang="es-CO" sz="1600" dirty="0"/>
                    </a:p>
                  </a:txBody>
                  <a:tcPr vert="vert270" anchor="ctr"/>
                </a:tc>
                <a:tc>
                  <a:txBody>
                    <a:bodyPr/>
                    <a:lstStyle/>
                    <a:p>
                      <a:pPr marL="285750" indent="-285750">
                        <a:buFont typeface="Wingdings" panose="05000000000000000000" pitchFamily="2" charset="2"/>
                        <a:buChar char="§"/>
                      </a:pPr>
                      <a:r>
                        <a:rPr lang="es-CO" sz="1600" dirty="0" smtClean="0"/>
                        <a:t>Alcance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Costo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Tiempo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Calidad del proyecto.</a:t>
                      </a:r>
                      <a:endParaRPr lang="es-CO" sz="1600" dirty="0"/>
                    </a:p>
                  </a:txBody>
                  <a:tcPr anchor="ctr"/>
                </a:tc>
                <a:tc>
                  <a:txBody>
                    <a:bodyPr/>
                    <a:lstStyle/>
                    <a:p>
                      <a:pPr algn="ctr"/>
                      <a:r>
                        <a:rPr lang="es-CO" sz="1600" baseline="0" dirty="0" smtClean="0"/>
                        <a:t>A los aspectos anteriores se agregan:</a:t>
                      </a:r>
                      <a:endParaRPr lang="es-CO" sz="1600" dirty="0"/>
                    </a:p>
                  </a:txBody>
                  <a:tcPr vert="vert270" anchor="ctr"/>
                </a:tc>
                <a:tc>
                  <a:txBody>
                    <a:bodyPr/>
                    <a:lstStyle/>
                    <a:p>
                      <a:pPr marL="285750" indent="-285750">
                        <a:buFont typeface="Wingdings" panose="05000000000000000000" pitchFamily="2" charset="2"/>
                        <a:buChar char="ü"/>
                      </a:pPr>
                      <a:r>
                        <a:rPr lang="es-CO" sz="1600" dirty="0" smtClean="0"/>
                        <a:t>Integración del proyecto.</a:t>
                      </a:r>
                    </a:p>
                    <a:p>
                      <a:pPr marL="285750" indent="-285750">
                        <a:buFont typeface="Wingdings" panose="05000000000000000000" pitchFamily="2" charset="2"/>
                        <a:buChar char="ü"/>
                      </a:pPr>
                      <a:r>
                        <a:rPr lang="es-CO" sz="1600" dirty="0" smtClean="0"/>
                        <a:t>Recursos</a:t>
                      </a:r>
                      <a:r>
                        <a:rPr lang="es-CO" sz="1600" baseline="0" dirty="0" smtClean="0"/>
                        <a:t> Humanos del proyecto.</a:t>
                      </a:r>
                    </a:p>
                    <a:p>
                      <a:pPr marL="285750" indent="-285750">
                        <a:buFont typeface="Wingdings" panose="05000000000000000000" pitchFamily="2" charset="2"/>
                        <a:buChar char="ü"/>
                      </a:pPr>
                      <a:r>
                        <a:rPr lang="es-CO" sz="1600" baseline="0" dirty="0" smtClean="0"/>
                        <a:t>Comunicaciones del proyecto.</a:t>
                      </a:r>
                    </a:p>
                    <a:p>
                      <a:pPr marL="285750" indent="-285750">
                        <a:buFont typeface="Wingdings" panose="05000000000000000000" pitchFamily="2" charset="2"/>
                        <a:buChar char="ü"/>
                      </a:pPr>
                      <a:r>
                        <a:rPr lang="es-CO" sz="1600" baseline="0" dirty="0" smtClean="0"/>
                        <a:t>Riesgos del proyecto.</a:t>
                      </a:r>
                    </a:p>
                    <a:p>
                      <a:pPr marL="285750" indent="-285750">
                        <a:buFont typeface="Wingdings" panose="05000000000000000000" pitchFamily="2" charset="2"/>
                        <a:buChar char="ü"/>
                      </a:pPr>
                      <a:r>
                        <a:rPr lang="es-CO" sz="1600" baseline="0" dirty="0" smtClean="0"/>
                        <a:t>Adquisiciones del proyecto.</a:t>
                      </a:r>
                    </a:p>
                    <a:p>
                      <a:pPr marL="285750" indent="-285750">
                        <a:buFont typeface="Wingdings" panose="05000000000000000000" pitchFamily="2" charset="2"/>
                        <a:buChar char="ü"/>
                      </a:pPr>
                      <a:r>
                        <a:rPr lang="es-CO" sz="1600" baseline="0" dirty="0" smtClean="0"/>
                        <a:t>Interesados en el proyecto.</a:t>
                      </a:r>
                      <a:endParaRPr lang="es-CO" sz="1600" dirty="0"/>
                    </a:p>
                  </a:txBody>
                  <a:tcPr/>
                </a:tc>
                <a:extLst>
                  <a:ext uri="{0D108BD9-81ED-4DB2-BD59-A6C34878D82A}">
                    <a16:rowId xmlns:a16="http://schemas.microsoft.com/office/drawing/2014/main" val="3171030481"/>
                  </a:ext>
                </a:extLst>
              </a:tr>
            </a:tbl>
          </a:graphicData>
        </a:graphic>
      </p:graphicFrame>
      <p:sp>
        <p:nvSpPr>
          <p:cNvPr id="5" name="CuadroTexto 4"/>
          <p:cNvSpPr txBox="1"/>
          <p:nvPr/>
        </p:nvSpPr>
        <p:spPr>
          <a:xfrm>
            <a:off x="2323320" y="4831817"/>
            <a:ext cx="129538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s-CO" dirty="0" smtClean="0"/>
              <a:t>Ejecución</a:t>
            </a:r>
          </a:p>
        </p:txBody>
      </p:sp>
      <p:graphicFrame>
        <p:nvGraphicFramePr>
          <p:cNvPr id="6" name="Tabla 5"/>
          <p:cNvGraphicFramePr>
            <a:graphicFrameLocks noGrp="1"/>
          </p:cNvGraphicFramePr>
          <p:nvPr>
            <p:extLst>
              <p:ext uri="{D42A27DB-BD31-4B8C-83A1-F6EECF244321}">
                <p14:modId xmlns:p14="http://schemas.microsoft.com/office/powerpoint/2010/main" val="1843177741"/>
              </p:ext>
            </p:extLst>
          </p:nvPr>
        </p:nvGraphicFramePr>
        <p:xfrm>
          <a:off x="6960636" y="4648349"/>
          <a:ext cx="4544008" cy="1828800"/>
        </p:xfrm>
        <a:graphic>
          <a:graphicData uri="http://schemas.openxmlformats.org/drawingml/2006/table">
            <a:tbl>
              <a:tblPr firstRow="1" bandRow="1">
                <a:tableStyleId>{073A0DAA-6AF3-43AB-8588-CEC1D06C72B9}</a:tableStyleId>
              </a:tblPr>
              <a:tblGrid>
                <a:gridCol w="2272004">
                  <a:extLst>
                    <a:ext uri="{9D8B030D-6E8A-4147-A177-3AD203B41FA5}">
                      <a16:colId xmlns:a16="http://schemas.microsoft.com/office/drawing/2014/main" val="3007057614"/>
                    </a:ext>
                  </a:extLst>
                </a:gridCol>
                <a:gridCol w="2272004">
                  <a:extLst>
                    <a:ext uri="{9D8B030D-6E8A-4147-A177-3AD203B41FA5}">
                      <a16:colId xmlns:a16="http://schemas.microsoft.com/office/drawing/2014/main" val="2134979536"/>
                    </a:ext>
                  </a:extLst>
                </a:gridCol>
              </a:tblGrid>
              <a:tr h="370840">
                <a:tc gridSpan="2">
                  <a:txBody>
                    <a:bodyPr/>
                    <a:lstStyle/>
                    <a:p>
                      <a:pPr algn="ctr"/>
                      <a:r>
                        <a:rPr lang="es-CO" dirty="0" smtClean="0"/>
                        <a:t>Gerencia</a:t>
                      </a:r>
                    </a:p>
                    <a:p>
                      <a:pPr algn="ctr"/>
                      <a:r>
                        <a:rPr lang="es-CO" dirty="0" smtClean="0"/>
                        <a:t>(gestión,</a:t>
                      </a:r>
                      <a:r>
                        <a:rPr lang="es-CO" baseline="0" dirty="0" smtClean="0"/>
                        <a:t> o administración)</a:t>
                      </a:r>
                      <a:endParaRPr lang="es-CO" dirty="0"/>
                    </a:p>
                  </a:txBody>
                  <a:tcPr/>
                </a:tc>
                <a:tc hMerge="1">
                  <a:txBody>
                    <a:bodyPr/>
                    <a:lstStyle/>
                    <a:p>
                      <a:endParaRPr lang="es-CO" dirty="0"/>
                    </a:p>
                  </a:txBody>
                  <a:tcPr/>
                </a:tc>
                <a:extLst>
                  <a:ext uri="{0D108BD9-81ED-4DB2-BD59-A6C34878D82A}">
                    <a16:rowId xmlns:a16="http://schemas.microsoft.com/office/drawing/2014/main" val="564454762"/>
                  </a:ext>
                </a:extLst>
              </a:tr>
              <a:tr h="370840">
                <a:tc>
                  <a:txBody>
                    <a:bodyPr/>
                    <a:lstStyle/>
                    <a:p>
                      <a:pPr marL="285750" indent="-285750">
                        <a:buFont typeface="Arial" panose="020B0604020202020204" pitchFamily="34" charset="0"/>
                        <a:buChar char="•"/>
                      </a:pPr>
                      <a:r>
                        <a:rPr lang="es-CO" dirty="0" smtClean="0"/>
                        <a:t>Planificar</a:t>
                      </a:r>
                    </a:p>
                    <a:p>
                      <a:pPr marL="285750" indent="-285750">
                        <a:buFont typeface="Arial" panose="020B0604020202020204" pitchFamily="34" charset="0"/>
                        <a:buChar char="•"/>
                      </a:pPr>
                      <a:r>
                        <a:rPr lang="es-CO" dirty="0" smtClean="0"/>
                        <a:t>Dirigir</a:t>
                      </a:r>
                    </a:p>
                    <a:p>
                      <a:pPr marL="285750" indent="-285750">
                        <a:buFont typeface="Arial" panose="020B0604020202020204" pitchFamily="34" charset="0"/>
                        <a:buChar char="•"/>
                      </a:pPr>
                      <a:r>
                        <a:rPr lang="es-CO" dirty="0" smtClean="0"/>
                        <a:t>Coordinar</a:t>
                      </a:r>
                    </a:p>
                    <a:p>
                      <a:pPr marL="285750" indent="-285750">
                        <a:buFont typeface="Arial" panose="020B0604020202020204" pitchFamily="34" charset="0"/>
                        <a:buChar char="•"/>
                      </a:pPr>
                      <a:r>
                        <a:rPr lang="es-CO" dirty="0" smtClean="0"/>
                        <a:t>Controlar</a:t>
                      </a:r>
                      <a:endParaRPr lang="es-CO" dirty="0"/>
                    </a:p>
                  </a:txBody>
                  <a:tcPr/>
                </a:tc>
                <a:tc>
                  <a:txBody>
                    <a:bodyPr/>
                    <a:lstStyle/>
                    <a:p>
                      <a:r>
                        <a:rPr lang="es-CO" dirty="0" smtClean="0"/>
                        <a:t>Cada una de</a:t>
                      </a:r>
                      <a:r>
                        <a:rPr lang="es-CO" baseline="0" dirty="0" smtClean="0"/>
                        <a:t> los diez aspectos del proyecto</a:t>
                      </a:r>
                      <a:endParaRPr lang="es-CO" dirty="0"/>
                    </a:p>
                  </a:txBody>
                  <a:tcPr/>
                </a:tc>
                <a:extLst>
                  <a:ext uri="{0D108BD9-81ED-4DB2-BD59-A6C34878D82A}">
                    <a16:rowId xmlns:a16="http://schemas.microsoft.com/office/drawing/2014/main" val="1566649429"/>
                  </a:ext>
                </a:extLst>
              </a:tr>
            </a:tbl>
          </a:graphicData>
        </a:graphic>
      </p:graphicFrame>
      <p:sp>
        <p:nvSpPr>
          <p:cNvPr id="7" name="Flecha izquierda 6"/>
          <p:cNvSpPr/>
          <p:nvPr/>
        </p:nvSpPr>
        <p:spPr>
          <a:xfrm rot="21043761" flipV="1">
            <a:off x="3452288" y="4370521"/>
            <a:ext cx="2578622" cy="167684"/>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8" name="Flecha izquierda 7"/>
          <p:cNvSpPr/>
          <p:nvPr/>
        </p:nvSpPr>
        <p:spPr>
          <a:xfrm rot="11237602" flipV="1">
            <a:off x="6114822" y="4298316"/>
            <a:ext cx="2160104" cy="198353"/>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cxnSp>
        <p:nvCxnSpPr>
          <p:cNvPr id="10" name="Conector recto de flecha 9"/>
          <p:cNvCxnSpPr/>
          <p:nvPr/>
        </p:nvCxnSpPr>
        <p:spPr>
          <a:xfrm>
            <a:off x="3956180" y="5016483"/>
            <a:ext cx="2845836" cy="0"/>
          </a:xfrm>
          <a:prstGeom prst="straightConnector1">
            <a:avLst/>
          </a:prstGeom>
          <a:ln w="571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64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827046" y="270383"/>
            <a:ext cx="193764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a:t>
            </a:r>
            <a:endParaRPr lang="es-CO" sz="2400" b="1" i="1" dirty="0">
              <a:solidFill>
                <a:schemeClr val="accent6">
                  <a:lumMod val="50000"/>
                </a:schemeClr>
              </a:solidFill>
              <a:cs typeface="Aharoni" panose="02010803020104030203" pitchFamily="2" charset="-79"/>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858416" y="1007707"/>
            <a:ext cx="10235681" cy="5141166"/>
          </a:xfrm>
          <a:prstGeom prst="rect">
            <a:avLst/>
          </a:prstGeom>
        </p:spPr>
      </p:pic>
    </p:spTree>
    <p:extLst>
      <p:ext uri="{BB962C8B-B14F-4D97-AF65-F5344CB8AC3E}">
        <p14:creationId xmlns:p14="http://schemas.microsoft.com/office/powerpoint/2010/main" val="3787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880115" y="882936"/>
            <a:ext cx="10689844" cy="1138773"/>
          </a:xfrm>
          <a:prstGeom prst="rect">
            <a:avLst/>
          </a:prstGeom>
          <a:noFill/>
        </p:spPr>
        <p:txBody>
          <a:bodyPr wrap="square" rtlCol="0">
            <a:spAutoFit/>
          </a:bodyPr>
          <a:lstStyle/>
          <a:p>
            <a:r>
              <a:rPr lang="es-CO" sz="3200" dirty="0" smtClean="0">
                <a:solidFill>
                  <a:schemeClr val="accent6">
                    <a:lumMod val="50000"/>
                  </a:schemeClr>
                </a:solidFill>
              </a:rPr>
              <a:t>Ejemplo</a:t>
            </a:r>
            <a:r>
              <a:rPr lang="es-CO" dirty="0" smtClean="0"/>
              <a:t> </a:t>
            </a:r>
          </a:p>
          <a:p>
            <a:endParaRPr lang="es-CO" dirty="0" smtClean="0"/>
          </a:p>
          <a:p>
            <a:r>
              <a:rPr lang="es-CO" dirty="0" smtClean="0"/>
              <a:t>Proyecto ambiental y de sustentabilidad en el eje cafetero.</a:t>
            </a:r>
            <a:endParaRPr lang="es-CO" dirty="0"/>
          </a:p>
        </p:txBody>
      </p:sp>
      <p:sp>
        <p:nvSpPr>
          <p:cNvPr id="3" name="CuadroTexto 2"/>
          <p:cNvSpPr txBox="1"/>
          <p:nvPr/>
        </p:nvSpPr>
        <p:spPr>
          <a:xfrm>
            <a:off x="880115" y="2523208"/>
            <a:ext cx="10689844" cy="2308324"/>
          </a:xfrm>
          <a:prstGeom prst="rect">
            <a:avLst/>
          </a:prstGeom>
          <a:noFill/>
        </p:spPr>
        <p:txBody>
          <a:bodyPr wrap="square" rtlCol="0">
            <a:spAutoFit/>
          </a:bodyPr>
          <a:lstStyle/>
          <a:p>
            <a:pPr algn="just"/>
            <a:r>
              <a:rPr lang="es-CO" dirty="0" smtClean="0"/>
              <a:t>El norte caldense del eje cafetero conformado por los municipios de aguadas, pácora y Salamina. Es una región que se caracteriza por la confluencia de varias actividades económicas sustentables para el desarrollo de la región y sus habitantes, sin embargo también hay graves problemáticas ambientales e inquietudes por parte de la comunidad. </a:t>
            </a:r>
          </a:p>
          <a:p>
            <a:pPr algn="just"/>
            <a:endParaRPr lang="es-CO" dirty="0"/>
          </a:p>
          <a:p>
            <a:pPr algn="just"/>
            <a:r>
              <a:rPr lang="es-CO" dirty="0" smtClean="0"/>
              <a:t>El primer paso es realizar el análisis de involucrados, para ello, se observa y se indaga con los grupos y organizaciones acerca de cuáles son los inconvenientes que presentan para el desarrollo de sus actividades económicas y en general establecer un diagnóstico de la situación. </a:t>
            </a:r>
            <a:r>
              <a:rPr lang="es-CO" dirty="0"/>
              <a:t> </a:t>
            </a:r>
          </a:p>
        </p:txBody>
      </p:sp>
    </p:spTree>
    <p:extLst>
      <p:ext uri="{BB962C8B-B14F-4D97-AF65-F5344CB8AC3E}">
        <p14:creationId xmlns:p14="http://schemas.microsoft.com/office/powerpoint/2010/main" val="1691442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365189" y="4825435"/>
            <a:ext cx="3830217"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Asociación de productores de plátano</a:t>
            </a:r>
            <a:endParaRPr lang="es-CO" dirty="0"/>
          </a:p>
        </p:txBody>
      </p:sp>
      <p:sp>
        <p:nvSpPr>
          <p:cNvPr id="3" name="CuadroTexto 2"/>
          <p:cNvSpPr txBox="1"/>
          <p:nvPr/>
        </p:nvSpPr>
        <p:spPr>
          <a:xfrm>
            <a:off x="1578630" y="4287481"/>
            <a:ext cx="36156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Cooperativa Artesanal de Caldas</a:t>
            </a:r>
          </a:p>
        </p:txBody>
      </p:sp>
      <p:sp>
        <p:nvSpPr>
          <p:cNvPr id="5" name="CuadroTexto 4"/>
          <p:cNvSpPr txBox="1"/>
          <p:nvPr/>
        </p:nvSpPr>
        <p:spPr>
          <a:xfrm>
            <a:off x="3989423" y="1766506"/>
            <a:ext cx="120364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Cafeteros</a:t>
            </a:r>
          </a:p>
        </p:txBody>
      </p:sp>
      <p:sp>
        <p:nvSpPr>
          <p:cNvPr id="6" name="CuadroTexto 5"/>
          <p:cNvSpPr txBox="1"/>
          <p:nvPr/>
        </p:nvSpPr>
        <p:spPr>
          <a:xfrm>
            <a:off x="65902" y="5762539"/>
            <a:ext cx="51458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Grupo de Investigación de la universidad de Caldas</a:t>
            </a:r>
          </a:p>
        </p:txBody>
      </p:sp>
      <p:sp>
        <p:nvSpPr>
          <p:cNvPr id="7" name="CuadroTexto 6"/>
          <p:cNvSpPr txBox="1"/>
          <p:nvPr/>
        </p:nvSpPr>
        <p:spPr>
          <a:xfrm>
            <a:off x="1246222" y="5310913"/>
            <a:ext cx="39655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Departamento de </a:t>
            </a:r>
            <a:r>
              <a:rPr lang="es-CO" dirty="0" smtClean="0"/>
              <a:t>planeación de Caldas</a:t>
            </a:r>
            <a:endParaRPr lang="es-CO" dirty="0"/>
          </a:p>
        </p:txBody>
      </p:sp>
      <p:sp>
        <p:nvSpPr>
          <p:cNvPr id="8" name="CuadroTexto 7"/>
          <p:cNvSpPr txBox="1"/>
          <p:nvPr/>
        </p:nvSpPr>
        <p:spPr>
          <a:xfrm>
            <a:off x="4177204" y="2226836"/>
            <a:ext cx="101703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Turistas</a:t>
            </a:r>
          </a:p>
        </p:txBody>
      </p:sp>
      <p:sp>
        <p:nvSpPr>
          <p:cNvPr id="9" name="CuadroTexto 8"/>
          <p:cNvSpPr txBox="1"/>
          <p:nvPr/>
        </p:nvSpPr>
        <p:spPr>
          <a:xfrm>
            <a:off x="1955933" y="2726646"/>
            <a:ext cx="324705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Corporación de Caldas</a:t>
            </a:r>
          </a:p>
        </p:txBody>
      </p:sp>
      <p:sp>
        <p:nvSpPr>
          <p:cNvPr id="10" name="CuadroTexto 9"/>
          <p:cNvSpPr txBox="1"/>
          <p:nvPr/>
        </p:nvSpPr>
        <p:spPr>
          <a:xfrm>
            <a:off x="3681511" y="801315"/>
            <a:ext cx="153022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Amas de Casa</a:t>
            </a:r>
          </a:p>
        </p:txBody>
      </p:sp>
      <p:sp>
        <p:nvSpPr>
          <p:cNvPr id="11" name="CuadroTexto 10"/>
          <p:cNvSpPr txBox="1"/>
          <p:nvPr/>
        </p:nvSpPr>
        <p:spPr>
          <a:xfrm>
            <a:off x="1921530" y="3274487"/>
            <a:ext cx="32727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Vendedores de Golosinas</a:t>
            </a:r>
          </a:p>
        </p:txBody>
      </p:sp>
      <p:sp>
        <p:nvSpPr>
          <p:cNvPr id="12" name="CuadroTexto 11"/>
          <p:cNvSpPr txBox="1"/>
          <p:nvPr/>
        </p:nvSpPr>
        <p:spPr>
          <a:xfrm>
            <a:off x="3947435" y="1301125"/>
            <a:ext cx="123164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Ganaderos </a:t>
            </a:r>
            <a:endParaRPr lang="es-CO" dirty="0"/>
          </a:p>
        </p:txBody>
      </p:sp>
      <p:sp>
        <p:nvSpPr>
          <p:cNvPr id="13" name="CuadroTexto 12"/>
          <p:cNvSpPr txBox="1"/>
          <p:nvPr/>
        </p:nvSpPr>
        <p:spPr>
          <a:xfrm>
            <a:off x="1947187" y="3794229"/>
            <a:ext cx="324705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Cultivadores de caña panelera</a:t>
            </a:r>
            <a:endParaRPr lang="es-CO" dirty="0"/>
          </a:p>
        </p:txBody>
      </p:sp>
      <p:sp>
        <p:nvSpPr>
          <p:cNvPr id="14" name="Abrir llave 13"/>
          <p:cNvSpPr/>
          <p:nvPr/>
        </p:nvSpPr>
        <p:spPr>
          <a:xfrm rot="10800000">
            <a:off x="5384350" y="587827"/>
            <a:ext cx="583162" cy="5919779"/>
          </a:xfrm>
          <a:prstGeom prst="leftBrace">
            <a:avLst>
              <a:gd name="adj1" fmla="val 1171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uadroTexto 14"/>
          <p:cNvSpPr txBox="1"/>
          <p:nvPr/>
        </p:nvSpPr>
        <p:spPr>
          <a:xfrm>
            <a:off x="6374914" y="2235294"/>
            <a:ext cx="4538406" cy="2308324"/>
          </a:xfrm>
          <a:prstGeom prst="rect">
            <a:avLst/>
          </a:prstGeom>
          <a:noFill/>
        </p:spPr>
        <p:txBody>
          <a:bodyPr wrap="square" rtlCol="0">
            <a:spAutoFit/>
          </a:bodyPr>
          <a:lstStyle/>
          <a:p>
            <a:r>
              <a:rPr lang="es-CO" dirty="0" smtClean="0"/>
              <a:t>Estos son los grupos que tienen incidencia en el proyecto.</a:t>
            </a:r>
          </a:p>
          <a:p>
            <a:endParaRPr lang="es-CO" dirty="0"/>
          </a:p>
          <a:p>
            <a:r>
              <a:rPr lang="es-CO" b="1" dirty="0" smtClean="0"/>
              <a:t>Beneficiarios</a:t>
            </a:r>
            <a:r>
              <a:rPr lang="es-CO" dirty="0" smtClean="0"/>
              <a:t>/</a:t>
            </a:r>
            <a:r>
              <a:rPr lang="es-CO" b="1" dirty="0" smtClean="0"/>
              <a:t>Afectados</a:t>
            </a:r>
          </a:p>
          <a:p>
            <a:r>
              <a:rPr lang="es-CO" b="1" dirty="0" smtClean="0"/>
              <a:t>Oponentes</a:t>
            </a:r>
            <a:r>
              <a:rPr lang="es-CO" dirty="0" smtClean="0"/>
              <a:t>/C</a:t>
            </a:r>
            <a:r>
              <a:rPr lang="es-CO" b="1" dirty="0" smtClean="0"/>
              <a:t>ooperantes</a:t>
            </a:r>
          </a:p>
          <a:p>
            <a:endParaRPr lang="es-CO" dirty="0"/>
          </a:p>
          <a:p>
            <a:r>
              <a:rPr lang="es-CO" dirty="0" smtClean="0"/>
              <a:t>Aportarán sus ideas, intereses y colaboración a cada una de las acciones propuestas.</a:t>
            </a:r>
            <a:endParaRPr lang="es-CO" dirty="0"/>
          </a:p>
        </p:txBody>
      </p:sp>
    </p:spTree>
    <p:extLst>
      <p:ext uri="{BB962C8B-B14F-4D97-AF65-F5344CB8AC3E}">
        <p14:creationId xmlns:p14="http://schemas.microsoft.com/office/powerpoint/2010/main" val="96140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836406605"/>
              </p:ext>
            </p:extLst>
          </p:nvPr>
        </p:nvGraphicFramePr>
        <p:xfrm>
          <a:off x="522511" y="720242"/>
          <a:ext cx="11374020" cy="5582920"/>
        </p:xfrm>
        <a:graphic>
          <a:graphicData uri="http://schemas.openxmlformats.org/drawingml/2006/table">
            <a:tbl>
              <a:tblPr firstRow="1" bandRow="1">
                <a:tableStyleId>{5940675A-B579-460E-94D1-54222C63F5DA}</a:tableStyleId>
              </a:tblPr>
              <a:tblGrid>
                <a:gridCol w="2843505">
                  <a:extLst>
                    <a:ext uri="{9D8B030D-6E8A-4147-A177-3AD203B41FA5}">
                      <a16:colId xmlns:a16="http://schemas.microsoft.com/office/drawing/2014/main" val="4240494883"/>
                    </a:ext>
                  </a:extLst>
                </a:gridCol>
                <a:gridCol w="2843505">
                  <a:extLst>
                    <a:ext uri="{9D8B030D-6E8A-4147-A177-3AD203B41FA5}">
                      <a16:colId xmlns:a16="http://schemas.microsoft.com/office/drawing/2014/main" val="3535816637"/>
                    </a:ext>
                  </a:extLst>
                </a:gridCol>
                <a:gridCol w="2843505">
                  <a:extLst>
                    <a:ext uri="{9D8B030D-6E8A-4147-A177-3AD203B41FA5}">
                      <a16:colId xmlns:a16="http://schemas.microsoft.com/office/drawing/2014/main" val="1996491532"/>
                    </a:ext>
                  </a:extLst>
                </a:gridCol>
                <a:gridCol w="2843505">
                  <a:extLst>
                    <a:ext uri="{9D8B030D-6E8A-4147-A177-3AD203B41FA5}">
                      <a16:colId xmlns:a16="http://schemas.microsoft.com/office/drawing/2014/main" val="4161134818"/>
                    </a:ext>
                  </a:extLst>
                </a:gridCol>
              </a:tblGrid>
              <a:tr h="370840">
                <a:tc>
                  <a:txBody>
                    <a:bodyPr/>
                    <a:lstStyle/>
                    <a:p>
                      <a:pPr algn="ctr"/>
                      <a:r>
                        <a:rPr lang="es-CO" sz="1800" b="1" dirty="0" smtClean="0"/>
                        <a:t>Grupos</a:t>
                      </a:r>
                      <a:endParaRPr lang="es-CO" sz="1800" b="1" dirty="0"/>
                    </a:p>
                  </a:txBody>
                  <a:tcPr>
                    <a:solidFill>
                      <a:schemeClr val="accent6"/>
                    </a:solidFill>
                  </a:tcPr>
                </a:tc>
                <a:tc>
                  <a:txBody>
                    <a:bodyPr/>
                    <a:lstStyle/>
                    <a:p>
                      <a:pPr algn="ctr"/>
                      <a:r>
                        <a:rPr lang="es-CO" sz="1800" b="1" dirty="0" smtClean="0"/>
                        <a:t>Interéses</a:t>
                      </a:r>
                      <a:endParaRPr lang="es-CO" sz="1800" b="1" dirty="0"/>
                    </a:p>
                  </a:txBody>
                  <a:tcPr>
                    <a:solidFill>
                      <a:schemeClr val="accent6"/>
                    </a:solidFill>
                  </a:tcPr>
                </a:tc>
                <a:tc>
                  <a:txBody>
                    <a:bodyPr/>
                    <a:lstStyle/>
                    <a:p>
                      <a:pPr algn="ctr"/>
                      <a:r>
                        <a:rPr lang="es-CO" sz="1800" b="1" dirty="0" smtClean="0"/>
                        <a:t>Problemas Percibidos</a:t>
                      </a:r>
                      <a:endParaRPr lang="es-CO" sz="1800" b="1" dirty="0"/>
                    </a:p>
                  </a:txBody>
                  <a:tcPr>
                    <a:solidFill>
                      <a:schemeClr val="accent6"/>
                    </a:solidFill>
                  </a:tcPr>
                </a:tc>
                <a:tc>
                  <a:txBody>
                    <a:bodyPr/>
                    <a:lstStyle/>
                    <a:p>
                      <a:pPr algn="ctr"/>
                      <a:r>
                        <a:rPr lang="es-CO" sz="1800" b="1" dirty="0" smtClean="0"/>
                        <a:t>Recursos</a:t>
                      </a:r>
                      <a:r>
                        <a:rPr lang="es-CO" sz="1800" b="1" baseline="0" dirty="0" smtClean="0"/>
                        <a:t> y Mandatos</a:t>
                      </a:r>
                      <a:endParaRPr lang="es-CO" sz="1800" b="1" dirty="0"/>
                    </a:p>
                  </a:txBody>
                  <a:tcPr>
                    <a:solidFill>
                      <a:schemeClr val="accent6"/>
                    </a:solidFill>
                  </a:tcPr>
                </a:tc>
                <a:extLst>
                  <a:ext uri="{0D108BD9-81ED-4DB2-BD59-A6C34878D82A}">
                    <a16:rowId xmlns:a16="http://schemas.microsoft.com/office/drawing/2014/main" val="2140458315"/>
                  </a:ext>
                </a:extLst>
              </a:tr>
              <a:tr h="370840">
                <a:tc>
                  <a:txBody>
                    <a:bodyPr/>
                    <a:lstStyle/>
                    <a:p>
                      <a:pPr algn="l"/>
                      <a:r>
                        <a:rPr lang="es-CO" sz="1200" b="1" dirty="0" smtClean="0"/>
                        <a:t>Cooperativa</a:t>
                      </a:r>
                      <a:r>
                        <a:rPr lang="es-CO" sz="1200" b="1" baseline="0" dirty="0" smtClean="0"/>
                        <a:t> Artesanal de Aguadas</a:t>
                      </a:r>
                      <a:endParaRPr lang="es-CO" sz="1200" b="1" dirty="0"/>
                    </a:p>
                  </a:txBody>
                  <a:tcPr>
                    <a:solidFill>
                      <a:schemeClr val="bg1">
                        <a:lumMod val="95000"/>
                      </a:schemeClr>
                    </a:solidFill>
                  </a:tcPr>
                </a:tc>
                <a:tc>
                  <a:txBody>
                    <a:bodyPr/>
                    <a:lstStyle/>
                    <a:p>
                      <a:pPr algn="l"/>
                      <a:r>
                        <a:rPr lang="es-CO" sz="1200" dirty="0" smtClean="0"/>
                        <a:t>Vender al mejor precio los sombreros</a:t>
                      </a:r>
                      <a:r>
                        <a:rPr lang="es-CO" sz="1200" baseline="0" dirty="0" smtClean="0"/>
                        <a:t> aguadeños.</a:t>
                      </a:r>
                      <a:endParaRPr lang="es-CO" sz="1200" dirty="0"/>
                    </a:p>
                  </a:txBody>
                  <a:tcPr/>
                </a:tc>
                <a:tc>
                  <a:txBody>
                    <a:bodyPr/>
                    <a:lstStyle/>
                    <a:p>
                      <a:r>
                        <a:rPr lang="es-CO" sz="1200" dirty="0" smtClean="0"/>
                        <a:t>Venta de sombreros,</a:t>
                      </a:r>
                      <a:r>
                        <a:rPr lang="es-CO" sz="1200" baseline="0" dirty="0" smtClean="0"/>
                        <a:t> tipo imitación provenientes de china a menor precio.</a:t>
                      </a:r>
                      <a:endParaRPr lang="es-CO" sz="1200" dirty="0"/>
                    </a:p>
                  </a:txBody>
                  <a:tcPr/>
                </a:tc>
                <a:tc>
                  <a:txBody>
                    <a:bodyPr/>
                    <a:lstStyle/>
                    <a:p>
                      <a:r>
                        <a:rPr lang="es-CO" sz="1200" dirty="0" smtClean="0"/>
                        <a:t>Hacer protestas, quemar</a:t>
                      </a:r>
                      <a:r>
                        <a:rPr lang="es-CO" sz="1200" baseline="0" dirty="0" smtClean="0"/>
                        <a:t> llantas, llamar la atención de los medios de comunicación.</a:t>
                      </a:r>
                      <a:endParaRPr lang="es-CO" sz="1200" dirty="0"/>
                    </a:p>
                  </a:txBody>
                  <a:tcPr/>
                </a:tc>
                <a:extLst>
                  <a:ext uri="{0D108BD9-81ED-4DB2-BD59-A6C34878D82A}">
                    <a16:rowId xmlns:a16="http://schemas.microsoft.com/office/drawing/2014/main" val="4175708685"/>
                  </a:ext>
                </a:extLst>
              </a:tr>
              <a:tr h="370840">
                <a:tc>
                  <a:txBody>
                    <a:bodyPr/>
                    <a:lstStyle/>
                    <a:p>
                      <a:pPr algn="l"/>
                      <a:r>
                        <a:rPr lang="es-CO" sz="1200" b="1" dirty="0" smtClean="0"/>
                        <a:t>Ganaderos</a:t>
                      </a:r>
                      <a:endParaRPr lang="es-CO" sz="1200" b="1" dirty="0"/>
                    </a:p>
                  </a:txBody>
                  <a:tcPr>
                    <a:solidFill>
                      <a:schemeClr val="bg1">
                        <a:lumMod val="95000"/>
                      </a:schemeClr>
                    </a:solidFill>
                  </a:tcPr>
                </a:tc>
                <a:tc>
                  <a:txBody>
                    <a:bodyPr/>
                    <a:lstStyle/>
                    <a:p>
                      <a:pPr algn="l"/>
                      <a:r>
                        <a:rPr lang="es-CO" sz="1200" dirty="0" smtClean="0"/>
                        <a:t>Tener aguas y pastos en buen</a:t>
                      </a:r>
                      <a:r>
                        <a:rPr lang="es-CO" sz="1200" baseline="0" dirty="0" smtClean="0"/>
                        <a:t> estado para la comida del ganado.</a:t>
                      </a:r>
                      <a:endParaRPr lang="es-CO" sz="1200" dirty="0"/>
                    </a:p>
                  </a:txBody>
                  <a:tcPr/>
                </a:tc>
                <a:tc>
                  <a:txBody>
                    <a:bodyPr/>
                    <a:lstStyle/>
                    <a:p>
                      <a:r>
                        <a:rPr lang="es-CO" sz="1200" dirty="0" smtClean="0"/>
                        <a:t>Aguas contaminadas por los cafetaleros.</a:t>
                      </a:r>
                      <a:endParaRPr lang="es-CO" sz="1200" dirty="0"/>
                    </a:p>
                  </a:txBody>
                  <a:tcPr/>
                </a:tc>
                <a:tc>
                  <a:txBody>
                    <a:bodyPr/>
                    <a:lstStyle/>
                    <a:p>
                      <a:r>
                        <a:rPr lang="es-CO" sz="1200" dirty="0" smtClean="0"/>
                        <a:t>Hacer protesta</a:t>
                      </a:r>
                      <a:r>
                        <a:rPr lang="es-CO" sz="1200" baseline="0" dirty="0" smtClean="0"/>
                        <a:t> si los cafetaleros no dejan de contaminar. </a:t>
                      </a:r>
                      <a:endParaRPr lang="es-CO" sz="1200" dirty="0"/>
                    </a:p>
                  </a:txBody>
                  <a:tcPr/>
                </a:tc>
                <a:extLst>
                  <a:ext uri="{0D108BD9-81ED-4DB2-BD59-A6C34878D82A}">
                    <a16:rowId xmlns:a16="http://schemas.microsoft.com/office/drawing/2014/main" val="1856291271"/>
                  </a:ext>
                </a:extLst>
              </a:tr>
              <a:tr h="370840">
                <a:tc>
                  <a:txBody>
                    <a:bodyPr/>
                    <a:lstStyle/>
                    <a:p>
                      <a:pPr algn="l"/>
                      <a:r>
                        <a:rPr lang="es-CO" sz="1200" b="1" dirty="0" smtClean="0"/>
                        <a:t>Departamento de planeación</a:t>
                      </a:r>
                      <a:endParaRPr lang="es-CO" sz="1200" b="1" dirty="0"/>
                    </a:p>
                  </a:txBody>
                  <a:tcPr>
                    <a:solidFill>
                      <a:schemeClr val="bg1">
                        <a:lumMod val="95000"/>
                      </a:schemeClr>
                    </a:solidFill>
                  </a:tcPr>
                </a:tc>
                <a:tc>
                  <a:txBody>
                    <a:bodyPr/>
                    <a:lstStyle/>
                    <a:p>
                      <a:pPr algn="l"/>
                      <a:r>
                        <a:rPr lang="es-CO" sz="1200" dirty="0" smtClean="0"/>
                        <a:t>Desarrollar</a:t>
                      </a:r>
                      <a:r>
                        <a:rPr lang="es-CO" sz="1200" baseline="0" dirty="0" smtClean="0"/>
                        <a:t> plan ambiental 2012 – 2025.</a:t>
                      </a:r>
                      <a:endParaRPr lang="es-CO" sz="1200" dirty="0"/>
                    </a:p>
                  </a:txBody>
                  <a:tcPr/>
                </a:tc>
                <a:tc>
                  <a:txBody>
                    <a:bodyPr/>
                    <a:lstStyle/>
                    <a:p>
                      <a:r>
                        <a:rPr lang="es-CO" sz="1200" dirty="0" smtClean="0"/>
                        <a:t>No hay presupuesto por problemas</a:t>
                      </a:r>
                      <a:r>
                        <a:rPr lang="es-CO" sz="1200" baseline="0" dirty="0" smtClean="0"/>
                        <a:t> de corrupción.</a:t>
                      </a:r>
                      <a:endParaRPr lang="es-CO" sz="1200" dirty="0"/>
                    </a:p>
                  </a:txBody>
                  <a:tcPr/>
                </a:tc>
                <a:tc>
                  <a:txBody>
                    <a:bodyPr/>
                    <a:lstStyle/>
                    <a:p>
                      <a:r>
                        <a:rPr lang="es-CO" sz="1200" dirty="0" smtClean="0"/>
                        <a:t>Realizar plan de contingencia, mientras</a:t>
                      </a:r>
                      <a:r>
                        <a:rPr lang="es-CO" sz="1200" baseline="0" dirty="0" smtClean="0"/>
                        <a:t> se desembolsa el presupuesto. </a:t>
                      </a:r>
                      <a:endParaRPr lang="es-CO" sz="1200" dirty="0"/>
                    </a:p>
                  </a:txBody>
                  <a:tcPr/>
                </a:tc>
                <a:extLst>
                  <a:ext uri="{0D108BD9-81ED-4DB2-BD59-A6C34878D82A}">
                    <a16:rowId xmlns:a16="http://schemas.microsoft.com/office/drawing/2014/main" val="172589527"/>
                  </a:ext>
                </a:extLst>
              </a:tr>
              <a:tr h="370840">
                <a:tc>
                  <a:txBody>
                    <a:bodyPr/>
                    <a:lstStyle/>
                    <a:p>
                      <a:pPr algn="l"/>
                      <a:r>
                        <a:rPr lang="es-CO" sz="1200" b="1" dirty="0" smtClean="0"/>
                        <a:t>Grupo</a:t>
                      </a:r>
                      <a:r>
                        <a:rPr lang="es-CO" sz="1200" b="1" baseline="0" dirty="0" smtClean="0"/>
                        <a:t> de Investigación U de Caldas</a:t>
                      </a:r>
                      <a:endParaRPr lang="es-CO" sz="1200" b="1" dirty="0"/>
                    </a:p>
                  </a:txBody>
                  <a:tcPr>
                    <a:solidFill>
                      <a:schemeClr val="bg1">
                        <a:lumMod val="95000"/>
                      </a:schemeClr>
                    </a:solidFill>
                  </a:tcPr>
                </a:tc>
                <a:tc>
                  <a:txBody>
                    <a:bodyPr/>
                    <a:lstStyle/>
                    <a:p>
                      <a:pPr algn="l"/>
                      <a:r>
                        <a:rPr lang="es-CO" sz="1200" dirty="0" smtClean="0"/>
                        <a:t>Proyecto de capacitación ambiental para los cafetaleros</a:t>
                      </a:r>
                      <a:endParaRPr lang="es-CO" sz="1200" dirty="0"/>
                    </a:p>
                  </a:txBody>
                  <a:tcPr/>
                </a:tc>
                <a:tc>
                  <a:txBody>
                    <a:bodyPr/>
                    <a:lstStyle/>
                    <a:p>
                      <a:r>
                        <a:rPr lang="es-CO" sz="1200" dirty="0" smtClean="0"/>
                        <a:t>Los cafetaleros reacios</a:t>
                      </a:r>
                      <a:r>
                        <a:rPr lang="es-CO" sz="1200" baseline="0" dirty="0" smtClean="0"/>
                        <a:t> a recibir capacitación. </a:t>
                      </a:r>
                      <a:endParaRPr lang="es-CO" sz="1200" dirty="0"/>
                    </a:p>
                  </a:txBody>
                  <a:tcPr/>
                </a:tc>
                <a:tc>
                  <a:txBody>
                    <a:bodyPr/>
                    <a:lstStyle/>
                    <a:p>
                      <a:r>
                        <a:rPr lang="es-CO" sz="1200" dirty="0" smtClean="0"/>
                        <a:t>Hacer plan de capacitaciones</a:t>
                      </a:r>
                      <a:r>
                        <a:rPr lang="es-CO" sz="1200" baseline="0" dirty="0" smtClean="0"/>
                        <a:t> incentivándolos a no usar pesticidas.</a:t>
                      </a:r>
                      <a:endParaRPr lang="es-CO" sz="1200" dirty="0"/>
                    </a:p>
                  </a:txBody>
                  <a:tcPr/>
                </a:tc>
                <a:extLst>
                  <a:ext uri="{0D108BD9-81ED-4DB2-BD59-A6C34878D82A}">
                    <a16:rowId xmlns:a16="http://schemas.microsoft.com/office/drawing/2014/main" val="4114747319"/>
                  </a:ext>
                </a:extLst>
              </a:tr>
              <a:tr h="370840">
                <a:tc>
                  <a:txBody>
                    <a:bodyPr/>
                    <a:lstStyle/>
                    <a:p>
                      <a:pPr algn="l"/>
                      <a:r>
                        <a:rPr lang="es-CO" sz="1200" b="1" dirty="0" err="1" smtClean="0"/>
                        <a:t>Corpocaldas</a:t>
                      </a:r>
                      <a:endParaRPr lang="es-CO" sz="1200" b="1" dirty="0"/>
                    </a:p>
                  </a:txBody>
                  <a:tcPr>
                    <a:solidFill>
                      <a:schemeClr val="bg1">
                        <a:lumMod val="95000"/>
                      </a:schemeClr>
                    </a:solidFill>
                  </a:tcPr>
                </a:tc>
                <a:tc>
                  <a:txBody>
                    <a:bodyPr/>
                    <a:lstStyle/>
                    <a:p>
                      <a:pPr algn="l"/>
                      <a:r>
                        <a:rPr lang="es-CO" sz="1200" dirty="0" smtClean="0"/>
                        <a:t>Velar por la biodiversidad y el ecosistema.</a:t>
                      </a:r>
                      <a:r>
                        <a:rPr lang="es-CO" sz="1200" baseline="0" dirty="0" smtClean="0"/>
                        <a:t> </a:t>
                      </a:r>
                      <a:endParaRPr lang="es-CO" sz="1200" dirty="0"/>
                    </a:p>
                  </a:txBody>
                  <a:tcPr/>
                </a:tc>
                <a:tc>
                  <a:txBody>
                    <a:bodyPr/>
                    <a:lstStyle/>
                    <a:p>
                      <a:r>
                        <a:rPr lang="es-CO" sz="1200" dirty="0" smtClean="0"/>
                        <a:t>Los cafetaleros están contaminando las aguas, hay sequía</a:t>
                      </a:r>
                      <a:r>
                        <a:rPr lang="es-CO" sz="1200" baseline="0" dirty="0" smtClean="0"/>
                        <a:t> de bosques.</a:t>
                      </a:r>
                      <a:endParaRPr lang="es-CO" sz="1200" dirty="0"/>
                    </a:p>
                  </a:txBody>
                  <a:tcPr/>
                </a:tc>
                <a:tc>
                  <a:txBody>
                    <a:bodyPr/>
                    <a:lstStyle/>
                    <a:p>
                      <a:r>
                        <a:rPr lang="es-CO" sz="1200" dirty="0" smtClean="0"/>
                        <a:t>Unir fuerzas</a:t>
                      </a:r>
                      <a:r>
                        <a:rPr lang="es-CO" sz="1200" baseline="0" dirty="0" smtClean="0"/>
                        <a:t> con el ministerio del medio ambiente para evaluar los contaminantes. </a:t>
                      </a:r>
                      <a:endParaRPr lang="es-CO" sz="1200" dirty="0"/>
                    </a:p>
                  </a:txBody>
                  <a:tcPr/>
                </a:tc>
                <a:extLst>
                  <a:ext uri="{0D108BD9-81ED-4DB2-BD59-A6C34878D82A}">
                    <a16:rowId xmlns:a16="http://schemas.microsoft.com/office/drawing/2014/main" val="2740263664"/>
                  </a:ext>
                </a:extLst>
              </a:tr>
              <a:tr h="370840">
                <a:tc>
                  <a:txBody>
                    <a:bodyPr/>
                    <a:lstStyle/>
                    <a:p>
                      <a:pPr algn="l"/>
                      <a:r>
                        <a:rPr lang="es-CO" sz="1200" b="1" dirty="0" smtClean="0"/>
                        <a:t>Asociación de productores de plátano </a:t>
                      </a:r>
                      <a:endParaRPr lang="es-CO" sz="1200" b="1" dirty="0"/>
                    </a:p>
                  </a:txBody>
                  <a:tcPr>
                    <a:solidFill>
                      <a:schemeClr val="bg1">
                        <a:lumMod val="95000"/>
                      </a:schemeClr>
                    </a:solidFill>
                  </a:tcPr>
                </a:tc>
                <a:tc>
                  <a:txBody>
                    <a:bodyPr/>
                    <a:lstStyle/>
                    <a:p>
                      <a:pPr algn="l"/>
                      <a:r>
                        <a:rPr lang="es-CO" sz="1200" dirty="0" smtClean="0"/>
                        <a:t>Exportar</a:t>
                      </a:r>
                      <a:r>
                        <a:rPr lang="es-CO" sz="1200" baseline="0" dirty="0" smtClean="0"/>
                        <a:t> su producción.</a:t>
                      </a:r>
                      <a:endParaRPr lang="es-CO" sz="1200" dirty="0"/>
                    </a:p>
                  </a:txBody>
                  <a:tcPr/>
                </a:tc>
                <a:tc>
                  <a:txBody>
                    <a:bodyPr/>
                    <a:lstStyle/>
                    <a:p>
                      <a:r>
                        <a:rPr lang="es-CO" sz="1200" dirty="0" smtClean="0"/>
                        <a:t>No hay centro de acopio para su producción </a:t>
                      </a:r>
                      <a:endParaRPr lang="es-CO" sz="1200" dirty="0"/>
                    </a:p>
                  </a:txBody>
                  <a:tcPr/>
                </a:tc>
                <a:tc>
                  <a:txBody>
                    <a:bodyPr/>
                    <a:lstStyle/>
                    <a:p>
                      <a:r>
                        <a:rPr lang="es-CO" sz="1200" dirty="0" smtClean="0"/>
                        <a:t>Representar</a:t>
                      </a:r>
                      <a:r>
                        <a:rPr lang="es-CO" sz="1200" baseline="0" dirty="0" smtClean="0"/>
                        <a:t> los intereses de los miembros de la asociación. </a:t>
                      </a:r>
                      <a:endParaRPr lang="es-CO" sz="1200" dirty="0"/>
                    </a:p>
                  </a:txBody>
                  <a:tcPr/>
                </a:tc>
                <a:extLst>
                  <a:ext uri="{0D108BD9-81ED-4DB2-BD59-A6C34878D82A}">
                    <a16:rowId xmlns:a16="http://schemas.microsoft.com/office/drawing/2014/main" val="140313127"/>
                  </a:ext>
                </a:extLst>
              </a:tr>
              <a:tr h="370840">
                <a:tc>
                  <a:txBody>
                    <a:bodyPr/>
                    <a:lstStyle/>
                    <a:p>
                      <a:pPr algn="l"/>
                      <a:r>
                        <a:rPr lang="es-CO" sz="1200" b="1" dirty="0" smtClean="0"/>
                        <a:t>Cafeteros</a:t>
                      </a:r>
                      <a:endParaRPr lang="es-CO" sz="1200" b="1" dirty="0"/>
                    </a:p>
                  </a:txBody>
                  <a:tcPr>
                    <a:solidFill>
                      <a:schemeClr val="bg1">
                        <a:lumMod val="95000"/>
                      </a:schemeClr>
                    </a:solidFill>
                  </a:tcPr>
                </a:tc>
                <a:tc>
                  <a:txBody>
                    <a:bodyPr/>
                    <a:lstStyle/>
                    <a:p>
                      <a:pPr algn="l"/>
                      <a:r>
                        <a:rPr lang="es-CO" sz="1200" dirty="0" smtClean="0"/>
                        <a:t>Producir más café para competir con el mercado internacional. </a:t>
                      </a:r>
                      <a:endParaRPr lang="es-CO" sz="1200" dirty="0"/>
                    </a:p>
                  </a:txBody>
                  <a:tcPr/>
                </a:tc>
                <a:tc>
                  <a:txBody>
                    <a:bodyPr/>
                    <a:lstStyle/>
                    <a:p>
                      <a:r>
                        <a:rPr lang="es-CO" sz="1200" dirty="0" smtClean="0"/>
                        <a:t>Insumos costosos, la sequía</a:t>
                      </a:r>
                      <a:r>
                        <a:rPr lang="es-CO" sz="1200" baseline="0" dirty="0" smtClean="0"/>
                        <a:t> trajo plaga de broca, pesticidas costosos.</a:t>
                      </a:r>
                      <a:endParaRPr lang="es-CO" sz="1200" dirty="0"/>
                    </a:p>
                  </a:txBody>
                  <a:tcPr/>
                </a:tc>
                <a:tc>
                  <a:txBody>
                    <a:bodyPr/>
                    <a:lstStyle/>
                    <a:p>
                      <a:r>
                        <a:rPr lang="es-CO" sz="1200" dirty="0" smtClean="0"/>
                        <a:t>Disminuir</a:t>
                      </a:r>
                      <a:r>
                        <a:rPr lang="es-CO" sz="1200" baseline="0" dirty="0" smtClean="0"/>
                        <a:t> el uso de agroquímicos.</a:t>
                      </a:r>
                      <a:endParaRPr lang="es-CO" sz="1200" dirty="0"/>
                    </a:p>
                  </a:txBody>
                  <a:tcPr/>
                </a:tc>
                <a:extLst>
                  <a:ext uri="{0D108BD9-81ED-4DB2-BD59-A6C34878D82A}">
                    <a16:rowId xmlns:a16="http://schemas.microsoft.com/office/drawing/2014/main" val="3035895201"/>
                  </a:ext>
                </a:extLst>
              </a:tr>
              <a:tr h="370840">
                <a:tc>
                  <a:txBody>
                    <a:bodyPr/>
                    <a:lstStyle/>
                    <a:p>
                      <a:pPr algn="l"/>
                      <a:r>
                        <a:rPr lang="es-CO" sz="1200" b="1" dirty="0" smtClean="0"/>
                        <a:t>Cultivadores de caña panelera</a:t>
                      </a:r>
                      <a:endParaRPr lang="es-CO" sz="1200" b="1" dirty="0"/>
                    </a:p>
                  </a:txBody>
                  <a:tcPr>
                    <a:solidFill>
                      <a:schemeClr val="bg1">
                        <a:lumMod val="95000"/>
                      </a:schemeClr>
                    </a:solidFill>
                  </a:tcPr>
                </a:tc>
                <a:tc>
                  <a:txBody>
                    <a:bodyPr/>
                    <a:lstStyle/>
                    <a:p>
                      <a:pPr algn="l"/>
                      <a:r>
                        <a:rPr lang="es-CO" sz="1200" dirty="0" smtClean="0"/>
                        <a:t>Obtener créditos para modernizar maquinaria.</a:t>
                      </a:r>
                      <a:endParaRPr lang="es-CO" sz="1200" dirty="0"/>
                    </a:p>
                  </a:txBody>
                  <a:tcPr/>
                </a:tc>
                <a:tc>
                  <a:txBody>
                    <a:bodyPr/>
                    <a:lstStyle/>
                    <a:p>
                      <a:r>
                        <a:rPr lang="es-CO" sz="1200" dirty="0" smtClean="0"/>
                        <a:t>Bancos ofrecen créditos con</a:t>
                      </a:r>
                      <a:r>
                        <a:rPr lang="es-CO" sz="1200" baseline="0" dirty="0" smtClean="0"/>
                        <a:t> tasas muy altas. </a:t>
                      </a:r>
                      <a:endParaRPr lang="es-CO" sz="1200" dirty="0"/>
                    </a:p>
                  </a:txBody>
                  <a:tcPr/>
                </a:tc>
                <a:tc>
                  <a:txBody>
                    <a:bodyPr/>
                    <a:lstStyle/>
                    <a:p>
                      <a:r>
                        <a:rPr lang="es-CO" sz="1200" dirty="0" smtClean="0"/>
                        <a:t>Crear</a:t>
                      </a:r>
                      <a:r>
                        <a:rPr lang="es-CO" sz="1200" baseline="0" dirty="0" smtClean="0"/>
                        <a:t> asociación que represente sus intereses.</a:t>
                      </a:r>
                      <a:endParaRPr lang="es-CO" sz="1200" dirty="0"/>
                    </a:p>
                  </a:txBody>
                  <a:tcPr/>
                </a:tc>
                <a:extLst>
                  <a:ext uri="{0D108BD9-81ED-4DB2-BD59-A6C34878D82A}">
                    <a16:rowId xmlns:a16="http://schemas.microsoft.com/office/drawing/2014/main" val="4240757908"/>
                  </a:ext>
                </a:extLst>
              </a:tr>
              <a:tr h="370840">
                <a:tc>
                  <a:txBody>
                    <a:bodyPr/>
                    <a:lstStyle/>
                    <a:p>
                      <a:pPr algn="l"/>
                      <a:r>
                        <a:rPr lang="es-CO" sz="1200" b="1" dirty="0" smtClean="0"/>
                        <a:t>Amas de casa</a:t>
                      </a:r>
                      <a:endParaRPr lang="es-CO" sz="1200" b="1" dirty="0"/>
                    </a:p>
                  </a:txBody>
                  <a:tcPr>
                    <a:solidFill>
                      <a:schemeClr val="bg1">
                        <a:lumMod val="95000"/>
                      </a:schemeClr>
                    </a:solidFill>
                  </a:tcPr>
                </a:tc>
                <a:tc>
                  <a:txBody>
                    <a:bodyPr/>
                    <a:lstStyle/>
                    <a:p>
                      <a:pPr algn="l"/>
                      <a:r>
                        <a:rPr lang="es-CO" sz="1200" dirty="0" smtClean="0"/>
                        <a:t>Utilizar el agua</a:t>
                      </a:r>
                      <a:r>
                        <a:rPr lang="es-CO" sz="1200" baseline="0" dirty="0" smtClean="0"/>
                        <a:t> de rio como potable</a:t>
                      </a:r>
                      <a:endParaRPr lang="es-CO" sz="1200" dirty="0"/>
                    </a:p>
                  </a:txBody>
                  <a:tcPr/>
                </a:tc>
                <a:tc>
                  <a:txBody>
                    <a:bodyPr/>
                    <a:lstStyle/>
                    <a:p>
                      <a:r>
                        <a:rPr lang="es-CO" sz="1200" dirty="0" smtClean="0"/>
                        <a:t>El agua contaminada</a:t>
                      </a:r>
                      <a:r>
                        <a:rPr lang="es-CO" sz="1200" baseline="0" dirty="0" smtClean="0"/>
                        <a:t> hace que la comunidad se encuentre enferma.</a:t>
                      </a:r>
                      <a:endParaRPr lang="es-CO" sz="1200" dirty="0"/>
                    </a:p>
                  </a:txBody>
                  <a:tcPr/>
                </a:tc>
                <a:tc>
                  <a:txBody>
                    <a:bodyPr/>
                    <a:lstStyle/>
                    <a:p>
                      <a:r>
                        <a:rPr lang="es-CO" sz="1200" dirty="0" smtClean="0"/>
                        <a:t>Hacer</a:t>
                      </a:r>
                      <a:r>
                        <a:rPr lang="es-CO" sz="1200" baseline="0" dirty="0" smtClean="0"/>
                        <a:t> llamado a la alcaldía para que intervenga.</a:t>
                      </a:r>
                      <a:endParaRPr lang="es-CO" sz="1200" dirty="0"/>
                    </a:p>
                  </a:txBody>
                  <a:tcPr/>
                </a:tc>
                <a:extLst>
                  <a:ext uri="{0D108BD9-81ED-4DB2-BD59-A6C34878D82A}">
                    <a16:rowId xmlns:a16="http://schemas.microsoft.com/office/drawing/2014/main" val="1094435355"/>
                  </a:ext>
                </a:extLst>
              </a:tr>
              <a:tr h="370840">
                <a:tc>
                  <a:txBody>
                    <a:bodyPr/>
                    <a:lstStyle/>
                    <a:p>
                      <a:pPr algn="l"/>
                      <a:r>
                        <a:rPr lang="es-CO" sz="1200" b="1" dirty="0" smtClean="0"/>
                        <a:t>Turistas</a:t>
                      </a:r>
                      <a:endParaRPr lang="es-CO" sz="1200" b="1" dirty="0"/>
                    </a:p>
                  </a:txBody>
                  <a:tcPr>
                    <a:solidFill>
                      <a:schemeClr val="bg1">
                        <a:lumMod val="95000"/>
                      </a:schemeClr>
                    </a:solidFill>
                  </a:tcPr>
                </a:tc>
                <a:tc>
                  <a:txBody>
                    <a:bodyPr/>
                    <a:lstStyle/>
                    <a:p>
                      <a:pPr algn="l"/>
                      <a:r>
                        <a:rPr lang="es-CO" sz="1200" dirty="0" smtClean="0"/>
                        <a:t>Disfrutar de las artesanías</a:t>
                      </a:r>
                      <a:r>
                        <a:rPr lang="es-CO" sz="1200" baseline="0" dirty="0" smtClean="0"/>
                        <a:t> y dulces de la región. </a:t>
                      </a:r>
                      <a:endParaRPr lang="es-CO" sz="1200" dirty="0"/>
                    </a:p>
                  </a:txBody>
                  <a:tcPr/>
                </a:tc>
                <a:tc>
                  <a:txBody>
                    <a:bodyPr/>
                    <a:lstStyle/>
                    <a:p>
                      <a:r>
                        <a:rPr lang="es-CO" sz="1200" dirty="0" smtClean="0"/>
                        <a:t>Carreteras destruidas, sombreros</a:t>
                      </a:r>
                      <a:r>
                        <a:rPr lang="es-CO" sz="1200" baseline="0" dirty="0" smtClean="0"/>
                        <a:t> aguadeños no son originales y son de mala calidad, los dulces tampoco son buenos.</a:t>
                      </a:r>
                      <a:endParaRPr lang="es-CO" sz="1200" dirty="0"/>
                    </a:p>
                  </a:txBody>
                  <a:tcPr/>
                </a:tc>
                <a:tc>
                  <a:txBody>
                    <a:bodyPr/>
                    <a:lstStyle/>
                    <a:p>
                      <a:r>
                        <a:rPr lang="es-CO" sz="1200" dirty="0" smtClean="0"/>
                        <a:t>Disponibilidad de pagar por productos de calidad.</a:t>
                      </a:r>
                      <a:endParaRPr lang="es-CO" sz="1200" dirty="0"/>
                    </a:p>
                  </a:txBody>
                  <a:tcPr/>
                </a:tc>
                <a:extLst>
                  <a:ext uri="{0D108BD9-81ED-4DB2-BD59-A6C34878D82A}">
                    <a16:rowId xmlns:a16="http://schemas.microsoft.com/office/drawing/2014/main" val="2079401087"/>
                  </a:ext>
                </a:extLst>
              </a:tr>
              <a:tr h="370840">
                <a:tc>
                  <a:txBody>
                    <a:bodyPr/>
                    <a:lstStyle/>
                    <a:p>
                      <a:pPr algn="l"/>
                      <a:r>
                        <a:rPr lang="es-CO" sz="1200" b="1" dirty="0" smtClean="0"/>
                        <a:t>Vendedores de golosinas</a:t>
                      </a:r>
                      <a:endParaRPr lang="es-CO" sz="1200" b="1" dirty="0"/>
                    </a:p>
                  </a:txBody>
                  <a:tcPr>
                    <a:solidFill>
                      <a:schemeClr val="bg1">
                        <a:lumMod val="95000"/>
                      </a:schemeClr>
                    </a:solidFill>
                  </a:tcPr>
                </a:tc>
                <a:tc>
                  <a:txBody>
                    <a:bodyPr/>
                    <a:lstStyle/>
                    <a:p>
                      <a:pPr algn="l"/>
                      <a:r>
                        <a:rPr lang="es-CO" sz="1200" dirty="0" smtClean="0"/>
                        <a:t>Fortalecer sus ventas</a:t>
                      </a:r>
                      <a:r>
                        <a:rPr lang="es-CO" sz="1200" baseline="0" dirty="0" smtClean="0"/>
                        <a:t> para la sostenibilidad de su familia.</a:t>
                      </a:r>
                      <a:endParaRPr lang="es-CO" sz="1200" dirty="0"/>
                    </a:p>
                  </a:txBody>
                  <a:tcPr/>
                </a:tc>
                <a:tc>
                  <a:txBody>
                    <a:bodyPr/>
                    <a:lstStyle/>
                    <a:p>
                      <a:r>
                        <a:rPr lang="es-CO" sz="1200" dirty="0" smtClean="0"/>
                        <a:t>Los turistas no volvieron por la región.</a:t>
                      </a:r>
                      <a:r>
                        <a:rPr lang="es-CO" sz="1200" baseline="0" dirty="0" smtClean="0"/>
                        <a:t> Café de mala calidad para hacer los dulces.</a:t>
                      </a:r>
                      <a:endParaRPr lang="es-CO" sz="1200" dirty="0"/>
                    </a:p>
                  </a:txBody>
                  <a:tcPr/>
                </a:tc>
                <a:tc>
                  <a:txBody>
                    <a:bodyPr/>
                    <a:lstStyle/>
                    <a:p>
                      <a:r>
                        <a:rPr lang="es-CO" sz="1200" dirty="0" err="1" smtClean="0"/>
                        <a:t>Búscar</a:t>
                      </a:r>
                      <a:r>
                        <a:rPr lang="es-CO" sz="1200" dirty="0" smtClean="0"/>
                        <a:t> café de calidad, en otros departamentos</a:t>
                      </a:r>
                      <a:r>
                        <a:rPr lang="es-CO" sz="1200" baseline="0" dirty="0" smtClean="0"/>
                        <a:t> y a menor precio. </a:t>
                      </a:r>
                      <a:endParaRPr lang="es-CO" sz="1200" dirty="0"/>
                    </a:p>
                  </a:txBody>
                  <a:tcPr/>
                </a:tc>
                <a:extLst>
                  <a:ext uri="{0D108BD9-81ED-4DB2-BD59-A6C34878D82A}">
                    <a16:rowId xmlns:a16="http://schemas.microsoft.com/office/drawing/2014/main" val="17818994"/>
                  </a:ext>
                </a:extLst>
              </a:tr>
            </a:tbl>
          </a:graphicData>
        </a:graphic>
      </p:graphicFrame>
    </p:spTree>
    <p:extLst>
      <p:ext uri="{BB962C8B-B14F-4D97-AF65-F5344CB8AC3E}">
        <p14:creationId xmlns:p14="http://schemas.microsoft.com/office/powerpoint/2010/main" val="116408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872975"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102594" y="537003"/>
            <a:ext cx="2349275" cy="369332"/>
          </a:xfrm>
          <a:prstGeom prst="rect">
            <a:avLst/>
          </a:prstGeom>
          <a:noFill/>
        </p:spPr>
        <p:txBody>
          <a:bodyPr wrap="square" rtlCol="0">
            <a:spAutoFit/>
          </a:bodyPr>
          <a:lstStyle/>
          <a:p>
            <a:r>
              <a:rPr lang="es-CO" b="1" dirty="0" smtClean="0"/>
              <a:t>El Árbol de Problemas</a:t>
            </a:r>
            <a:endParaRPr lang="es-CO" b="1"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7826"/>
          <a:stretch/>
        </p:blipFill>
        <p:spPr>
          <a:xfrm>
            <a:off x="3266760" y="1080358"/>
            <a:ext cx="6020941" cy="5039328"/>
          </a:xfrm>
          <a:prstGeom prst="rect">
            <a:avLst/>
          </a:prstGeom>
        </p:spPr>
      </p:pic>
      <p:sp>
        <p:nvSpPr>
          <p:cNvPr id="6" name="CuadroTexto 5"/>
          <p:cNvSpPr txBox="1"/>
          <p:nvPr/>
        </p:nvSpPr>
        <p:spPr>
          <a:xfrm>
            <a:off x="4448432" y="6293709"/>
            <a:ext cx="4069492" cy="369332"/>
          </a:xfrm>
          <a:prstGeom prst="rect">
            <a:avLst/>
          </a:prstGeom>
          <a:noFill/>
        </p:spPr>
        <p:txBody>
          <a:bodyPr wrap="square" rtlCol="0">
            <a:spAutoFit/>
          </a:bodyPr>
          <a:lstStyle/>
          <a:p>
            <a:r>
              <a:rPr lang="es-CO" dirty="0" smtClean="0"/>
              <a:t>¿Qué se logra con el árbol de problemas?</a:t>
            </a:r>
            <a:endParaRPr lang="es-CO" dirty="0"/>
          </a:p>
        </p:txBody>
      </p:sp>
    </p:spTree>
    <p:extLst>
      <p:ext uri="{BB962C8B-B14F-4D97-AF65-F5344CB8AC3E}">
        <p14:creationId xmlns:p14="http://schemas.microsoft.com/office/powerpoint/2010/main" val="514209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012408" y="1438025"/>
            <a:ext cx="7104185" cy="1077218"/>
          </a:xfrm>
          <a:prstGeom prst="rect">
            <a:avLst/>
          </a:prstGeom>
          <a:noFill/>
        </p:spPr>
        <p:txBody>
          <a:bodyPr wrap="square" rtlCol="0">
            <a:spAutoFit/>
          </a:bodyPr>
          <a:lstStyle/>
          <a:p>
            <a:r>
              <a:rPr lang="es-CO" sz="2800" b="1" dirty="0" smtClean="0"/>
              <a:t>A</a:t>
            </a:r>
            <a:r>
              <a:rPr lang="es-CO" dirty="0" smtClean="0"/>
              <a:t>nalizar </a:t>
            </a:r>
          </a:p>
          <a:p>
            <a:r>
              <a:rPr lang="es-CO" dirty="0" smtClean="0"/>
              <a:t>la situación  existente en relación  con la problemática identificada por cada grupo en el análisis de involucrados</a:t>
            </a:r>
            <a:endParaRPr lang="es-CO" dirty="0"/>
          </a:p>
        </p:txBody>
      </p:sp>
      <p:sp>
        <p:nvSpPr>
          <p:cNvPr id="5" name="CuadroTexto 4"/>
          <p:cNvSpPr txBox="1"/>
          <p:nvPr/>
        </p:nvSpPr>
        <p:spPr>
          <a:xfrm>
            <a:off x="2012407" y="2783713"/>
            <a:ext cx="7104185" cy="1354217"/>
          </a:xfrm>
          <a:prstGeom prst="rect">
            <a:avLst/>
          </a:prstGeom>
          <a:noFill/>
        </p:spPr>
        <p:txBody>
          <a:bodyPr wrap="square" rtlCol="0">
            <a:spAutoFit/>
          </a:bodyPr>
          <a:lstStyle/>
          <a:p>
            <a:r>
              <a:rPr lang="es-CO" sz="2800" b="1" dirty="0" smtClean="0"/>
              <a:t>I</a:t>
            </a:r>
            <a:r>
              <a:rPr lang="es-CO" dirty="0" smtClean="0"/>
              <a:t>dentificar</a:t>
            </a:r>
          </a:p>
          <a:p>
            <a:r>
              <a:rPr lang="es-CO" dirty="0" smtClean="0"/>
              <a:t>Los problemas principales</a:t>
            </a:r>
          </a:p>
          <a:p>
            <a:r>
              <a:rPr lang="es-CO" dirty="0" smtClean="0"/>
              <a:t>Sus relaciones de causa-efecto</a:t>
            </a:r>
          </a:p>
          <a:p>
            <a:r>
              <a:rPr lang="es-CO" dirty="0" smtClean="0"/>
              <a:t>Las interrelaciones entre problemas</a:t>
            </a:r>
            <a:endParaRPr lang="es-CO" dirty="0"/>
          </a:p>
        </p:txBody>
      </p:sp>
      <p:sp>
        <p:nvSpPr>
          <p:cNvPr id="6" name="CuadroTexto 5"/>
          <p:cNvSpPr txBox="1"/>
          <p:nvPr/>
        </p:nvSpPr>
        <p:spPr>
          <a:xfrm>
            <a:off x="2012409" y="4406401"/>
            <a:ext cx="7104185" cy="1631216"/>
          </a:xfrm>
          <a:prstGeom prst="rect">
            <a:avLst/>
          </a:prstGeom>
          <a:noFill/>
        </p:spPr>
        <p:txBody>
          <a:bodyPr wrap="square" rtlCol="0">
            <a:spAutoFit/>
          </a:bodyPr>
          <a:lstStyle/>
          <a:p>
            <a:r>
              <a:rPr lang="es-CO" sz="2800" b="1" dirty="0" smtClean="0"/>
              <a:t>O</a:t>
            </a:r>
            <a:r>
              <a:rPr lang="es-CO" dirty="0" smtClean="0"/>
              <a:t>rganizar</a:t>
            </a:r>
          </a:p>
          <a:p>
            <a:pPr algn="just"/>
            <a:r>
              <a:rPr lang="es-CO" dirty="0" smtClean="0"/>
              <a:t>Las relacionas encontradas en un diagrama, que consta de raíces (causas), tronco (problema principal) y ramas (efectos); tal forma se facilita la comprensión y visualización por parte de los grupos, de sus aportes a la construcción del proyecto.</a:t>
            </a:r>
            <a:endParaRPr lang="es-CO" dirty="0"/>
          </a:p>
        </p:txBody>
      </p:sp>
      <p:sp>
        <p:nvSpPr>
          <p:cNvPr id="7" name="CuadroTexto 6"/>
          <p:cNvSpPr txBox="1"/>
          <p:nvPr/>
        </p:nvSpPr>
        <p:spPr>
          <a:xfrm>
            <a:off x="4827046"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5281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5284246" y="437580"/>
            <a:ext cx="20845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tx1"/>
                </a:solidFill>
                <a:cs typeface="Aharoni" panose="02010803020104030203" pitchFamily="2" charset="-79"/>
              </a:rPr>
              <a:t>Procedimiento</a:t>
            </a:r>
            <a:endParaRPr lang="es-CO" sz="2400" b="1" i="1" dirty="0">
              <a:solidFill>
                <a:schemeClr val="tx1"/>
              </a:solidFill>
              <a:cs typeface="Aharoni" panose="02010803020104030203" pitchFamily="2" charset="-79"/>
            </a:endParaRPr>
          </a:p>
        </p:txBody>
      </p:sp>
      <p:sp>
        <p:nvSpPr>
          <p:cNvPr id="2" name="CuadroTexto 1"/>
          <p:cNvSpPr txBox="1"/>
          <p:nvPr/>
        </p:nvSpPr>
        <p:spPr>
          <a:xfrm>
            <a:off x="156519" y="1031975"/>
            <a:ext cx="11796583" cy="5355312"/>
          </a:xfrm>
          <a:prstGeom prst="rect">
            <a:avLst/>
          </a:prstGeom>
          <a:noFill/>
        </p:spPr>
        <p:txBody>
          <a:bodyPr wrap="square" rtlCol="0">
            <a:spAutoFit/>
          </a:bodyPr>
          <a:lstStyle/>
          <a:p>
            <a:pPr marL="342900" indent="-342900" algn="just">
              <a:buFont typeface="+mj-lt"/>
              <a:buAutoNum type="arabicPeriod"/>
            </a:pPr>
            <a:r>
              <a:rPr lang="es-CO" dirty="0" smtClean="0"/>
              <a:t>Convoque a las sesiones necesarias de taller, reunión, plenaria o conversatorio, con los representantes de los grupos del análisis de involucrados.</a:t>
            </a:r>
          </a:p>
          <a:p>
            <a:pPr marL="342900" indent="-342900" algn="just">
              <a:buFont typeface="+mj-lt"/>
              <a:buAutoNum type="arabicPeriod"/>
            </a:pPr>
            <a:r>
              <a:rPr lang="es-CO" dirty="0" smtClean="0"/>
              <a:t>Tenga a la mano marcadores y tarjetas de cartulina de diferentes colores de una medida aproximada de 20 x 10. Repártalas entre los participantes.</a:t>
            </a:r>
          </a:p>
          <a:p>
            <a:pPr marL="342900" indent="-342900" algn="just">
              <a:buFont typeface="+mj-lt"/>
              <a:buAutoNum type="arabicPeriod"/>
            </a:pPr>
            <a:r>
              <a:rPr lang="es-CO" dirty="0" smtClean="0"/>
              <a:t>Explique al grupo la metodología y los objetivos de la sesión. (Tenga en cuenta los tipos y recomendaciones que se enuncian en la presente unidad de estudio)</a:t>
            </a:r>
          </a:p>
          <a:p>
            <a:pPr marL="342900" indent="-342900" algn="just">
              <a:buFont typeface="+mj-lt"/>
              <a:buAutoNum type="arabicPeriod"/>
            </a:pPr>
            <a:r>
              <a:rPr lang="es-CO" dirty="0" smtClean="0"/>
              <a:t>Empiece haciendo una lluvia de ideas de los problemas que afectan a los grupos, partiendo del análisis de involucrados. Los participantes deberán escribir los problemas identificados, en la forma correcta, en sus respectivas tarjetas.</a:t>
            </a:r>
          </a:p>
          <a:p>
            <a:pPr marL="342900" indent="-342900" algn="just">
              <a:buFont typeface="+mj-lt"/>
              <a:buAutoNum type="arabicPeriod"/>
            </a:pPr>
            <a:r>
              <a:rPr lang="es-CO" dirty="0" smtClean="0"/>
              <a:t>Entre dichos problemas, establezca junto a los grupos, el problema principal; mediante el acuerdo, el trabajo en equipo, el análisis, la priorización y la definición de la problemática que afecta a la mayoría. Una vez definido, aparte la tarjeta, donde se encuentra dicho problema y colóquela en el centro, a la vista de todos los participantes.</a:t>
            </a:r>
          </a:p>
          <a:p>
            <a:pPr marL="342900" indent="-342900" algn="just">
              <a:buFont typeface="+mj-lt"/>
              <a:buAutoNum type="arabicPeriod"/>
            </a:pPr>
            <a:r>
              <a:rPr lang="es-CO" dirty="0" smtClean="0"/>
              <a:t>Dentro de las tarjetas restantes, escoja junto a los grupos las causas esenciales y directas del problema central.</a:t>
            </a:r>
          </a:p>
          <a:p>
            <a:pPr marL="342900" indent="-342900" algn="just">
              <a:buFont typeface="+mj-lt"/>
              <a:buAutoNum type="arabicPeriod"/>
            </a:pPr>
            <a:r>
              <a:rPr lang="es-CO" dirty="0" smtClean="0"/>
              <a:t>Dentro de las ahora tarjetas restantes, escoja junto a los grupos las causas esenciales y directas del problema central.</a:t>
            </a:r>
          </a:p>
          <a:p>
            <a:pPr marL="342900" indent="-342900" algn="just">
              <a:buFont typeface="+mj-lt"/>
              <a:buAutoNum type="arabicPeriod"/>
            </a:pPr>
            <a:r>
              <a:rPr lang="es-CO" dirty="0" smtClean="0"/>
              <a:t>Las tarjetas que no fueron escogidas como causas, efectos o problema central, no serán tenidas en cuenta para el proyecto.</a:t>
            </a:r>
          </a:p>
          <a:p>
            <a:pPr marL="342900" indent="-342900" algn="just">
              <a:buFont typeface="+mj-lt"/>
              <a:buAutoNum type="arabicPeriod"/>
            </a:pPr>
            <a:r>
              <a:rPr lang="es-CO" dirty="0" smtClean="0"/>
              <a:t>Elabore con ayuda de los grupos, un esquema de árbol que muestre las relaciones de causa-efecto. Las tarjetas con las causas serán las raíces del árbol, en el tronco, se visualizará la tarjeta del problema central y las tarjetas con los efectos, serán las ramas del árbol.</a:t>
            </a:r>
          </a:p>
          <a:p>
            <a:pPr marL="342900" indent="-342900" algn="just">
              <a:buFont typeface="+mj-lt"/>
              <a:buAutoNum type="arabicPeriod"/>
            </a:pPr>
            <a:r>
              <a:rPr lang="es-CO" dirty="0" smtClean="0"/>
              <a:t>Revise junto con los grupos el diagrama completo verificando su validez e integridad.</a:t>
            </a:r>
          </a:p>
        </p:txBody>
      </p:sp>
      <p:sp>
        <p:nvSpPr>
          <p:cNvPr id="5" name="CuadroTexto 4"/>
          <p:cNvSpPr txBox="1"/>
          <p:nvPr/>
        </p:nvSpPr>
        <p:spPr>
          <a:xfrm>
            <a:off x="4827046"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109416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5003219" y="750162"/>
            <a:ext cx="1635369" cy="461665"/>
          </a:xfrm>
          <a:prstGeom prst="rect">
            <a:avLst/>
          </a:prstGeom>
          <a:noFill/>
        </p:spPr>
        <p:txBody>
          <a:bodyPr wrap="square" rtlCol="0">
            <a:spAutoFit/>
          </a:bodyPr>
          <a:lstStyle/>
          <a:p>
            <a:pPr algn="ctr"/>
            <a:r>
              <a:rPr lang="es-CO" sz="2400" b="1" i="1" dirty="0">
                <a:cs typeface="Aharoni" panose="02010803020104030203" pitchFamily="2" charset="-79"/>
              </a:rPr>
              <a:t>Raíces</a:t>
            </a:r>
          </a:p>
        </p:txBody>
      </p:sp>
      <p:sp>
        <p:nvSpPr>
          <p:cNvPr id="3" name="CuadroTexto 2"/>
          <p:cNvSpPr txBox="1"/>
          <p:nvPr/>
        </p:nvSpPr>
        <p:spPr>
          <a:xfrm>
            <a:off x="469873" y="1262980"/>
            <a:ext cx="11145478" cy="923330"/>
          </a:xfrm>
          <a:prstGeom prst="rect">
            <a:avLst/>
          </a:prstGeom>
          <a:noFill/>
        </p:spPr>
        <p:txBody>
          <a:bodyPr wrap="square" rtlCol="0">
            <a:spAutoFit/>
          </a:bodyPr>
          <a:lstStyle/>
          <a:p>
            <a:pPr algn="just"/>
            <a:r>
              <a:rPr lang="es-CO" dirty="0" smtClean="0"/>
              <a:t>Las raíces son los problemas que después de análisis entre los participantes se encontró que eran causas del problema principal. Las causas más directas, serán principales o primarias y las causas más indirectas serán las raíces secundarias o más profundas. Así entonces, Paty, después del análisis con sus grupos en el norte caldense.</a:t>
            </a:r>
            <a:endParaRPr lang="es-CO" dirty="0"/>
          </a:p>
        </p:txBody>
      </p:sp>
      <p:sp>
        <p:nvSpPr>
          <p:cNvPr id="5" name="CuadroTexto 4"/>
          <p:cNvSpPr txBox="1"/>
          <p:nvPr/>
        </p:nvSpPr>
        <p:spPr>
          <a:xfrm>
            <a:off x="4481057"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4817867" y="2566606"/>
            <a:ext cx="1635369" cy="461665"/>
          </a:xfrm>
          <a:prstGeom prst="rect">
            <a:avLst/>
          </a:prstGeom>
          <a:noFill/>
        </p:spPr>
        <p:txBody>
          <a:bodyPr wrap="square" rtlCol="0">
            <a:spAutoFit/>
          </a:bodyPr>
          <a:lstStyle/>
          <a:p>
            <a:pPr algn="ctr"/>
            <a:r>
              <a:rPr lang="es-CO" sz="2400" b="1" i="1" dirty="0" smtClean="0">
                <a:cs typeface="Aharoni" panose="02010803020104030203" pitchFamily="2" charset="-79"/>
              </a:rPr>
              <a:t>Tronco</a:t>
            </a:r>
            <a:endParaRPr lang="es-CO" sz="2400" b="1" i="1" dirty="0">
              <a:cs typeface="Aharoni" panose="02010803020104030203" pitchFamily="2" charset="-79"/>
            </a:endParaRPr>
          </a:p>
        </p:txBody>
      </p:sp>
      <p:sp>
        <p:nvSpPr>
          <p:cNvPr id="7" name="CuadroTexto 6"/>
          <p:cNvSpPr txBox="1"/>
          <p:nvPr/>
        </p:nvSpPr>
        <p:spPr>
          <a:xfrm>
            <a:off x="469873" y="3028271"/>
            <a:ext cx="11145478" cy="369332"/>
          </a:xfrm>
          <a:prstGeom prst="rect">
            <a:avLst/>
          </a:prstGeom>
          <a:noFill/>
        </p:spPr>
        <p:txBody>
          <a:bodyPr wrap="square" rtlCol="0">
            <a:spAutoFit/>
          </a:bodyPr>
          <a:lstStyle/>
          <a:p>
            <a:pPr algn="just"/>
            <a:r>
              <a:rPr lang="es-CO" dirty="0" smtClean="0"/>
              <a:t>Es el problema central del cual surgen todos los demás, las causas y los efectos.</a:t>
            </a:r>
            <a:endParaRPr lang="es-CO" dirty="0"/>
          </a:p>
        </p:txBody>
      </p:sp>
      <p:sp>
        <p:nvSpPr>
          <p:cNvPr id="8" name="CuadroTexto 7"/>
          <p:cNvSpPr txBox="1"/>
          <p:nvPr/>
        </p:nvSpPr>
        <p:spPr>
          <a:xfrm>
            <a:off x="4817866" y="4008731"/>
            <a:ext cx="1635369" cy="461665"/>
          </a:xfrm>
          <a:prstGeom prst="rect">
            <a:avLst/>
          </a:prstGeom>
          <a:noFill/>
        </p:spPr>
        <p:txBody>
          <a:bodyPr wrap="square" rtlCol="0">
            <a:spAutoFit/>
          </a:bodyPr>
          <a:lstStyle/>
          <a:p>
            <a:pPr algn="ctr"/>
            <a:r>
              <a:rPr lang="es-CO" sz="2400" b="1" i="1" dirty="0" smtClean="0">
                <a:cs typeface="Aharoni" panose="02010803020104030203" pitchFamily="2" charset="-79"/>
              </a:rPr>
              <a:t>Ramas</a:t>
            </a:r>
            <a:endParaRPr lang="es-CO" sz="2400" b="1" i="1" dirty="0">
              <a:cs typeface="Aharoni" panose="02010803020104030203" pitchFamily="2" charset="-79"/>
            </a:endParaRPr>
          </a:p>
        </p:txBody>
      </p:sp>
      <p:sp>
        <p:nvSpPr>
          <p:cNvPr id="9" name="CuadroTexto 8"/>
          <p:cNvSpPr txBox="1"/>
          <p:nvPr/>
        </p:nvSpPr>
        <p:spPr>
          <a:xfrm>
            <a:off x="407768" y="4696185"/>
            <a:ext cx="11145478" cy="923330"/>
          </a:xfrm>
          <a:prstGeom prst="rect">
            <a:avLst/>
          </a:prstGeom>
          <a:noFill/>
        </p:spPr>
        <p:txBody>
          <a:bodyPr wrap="square" rtlCol="0">
            <a:spAutoFit/>
          </a:bodyPr>
          <a:lstStyle/>
          <a:p>
            <a:pPr algn="just"/>
            <a:r>
              <a:rPr lang="es-CO" dirty="0" smtClean="0"/>
              <a:t>Las ramas son los problemas que después de  análisis entre los participantes se encontró que eran efectos del problemas principal. Los efectos más directos del problema, serán ramas primarias y los efectos más indirectos serán las ramas secundarias. Así entonces, después del </a:t>
            </a:r>
            <a:r>
              <a:rPr lang="es-CO" dirty="0" err="1" smtClean="0"/>
              <a:t>anális</a:t>
            </a:r>
            <a:r>
              <a:rPr lang="es-CO" dirty="0" smtClean="0"/>
              <a:t> </a:t>
            </a:r>
            <a:r>
              <a:rPr lang="es-CO" dirty="0" err="1" smtClean="0"/>
              <a:t>cun</a:t>
            </a:r>
            <a:r>
              <a:rPr lang="es-CO" dirty="0" smtClean="0"/>
              <a:t> sus grupos en el norte caldense encontró.</a:t>
            </a:r>
            <a:endParaRPr lang="es-CO" dirty="0"/>
          </a:p>
        </p:txBody>
      </p:sp>
    </p:spTree>
    <p:extLst>
      <p:ext uri="{BB962C8B-B14F-4D97-AF65-F5344CB8AC3E}">
        <p14:creationId xmlns:p14="http://schemas.microsoft.com/office/powerpoint/2010/main" val="50164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8" name="Rectángulo redondeado 7"/>
          <p:cNvSpPr/>
          <p:nvPr/>
        </p:nvSpPr>
        <p:spPr>
          <a:xfrm>
            <a:off x="515884" y="2358045"/>
            <a:ext cx="3050771" cy="11222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Los sistemas de producción no son sustentables</a:t>
            </a:r>
            <a:endParaRPr lang="es-CO" dirty="0"/>
          </a:p>
        </p:txBody>
      </p:sp>
      <p:sp>
        <p:nvSpPr>
          <p:cNvPr id="9" name="Rectángulo redondeado 8"/>
          <p:cNvSpPr/>
          <p:nvPr/>
        </p:nvSpPr>
        <p:spPr>
          <a:xfrm>
            <a:off x="3766161" y="2347611"/>
            <a:ext cx="3050771"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Los suelos están deteriorados</a:t>
            </a:r>
            <a:endParaRPr lang="es-CO" dirty="0"/>
          </a:p>
        </p:txBody>
      </p:sp>
      <p:sp>
        <p:nvSpPr>
          <p:cNvPr id="10" name="Rectángulo redondeado 9"/>
          <p:cNvSpPr/>
          <p:nvPr/>
        </p:nvSpPr>
        <p:spPr>
          <a:xfrm>
            <a:off x="7016438" y="2310528"/>
            <a:ext cx="3117274"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La comunidad está desorganizada</a:t>
            </a:r>
            <a:endParaRPr lang="es-CO" dirty="0"/>
          </a:p>
        </p:txBody>
      </p:sp>
      <p:sp>
        <p:nvSpPr>
          <p:cNvPr id="11" name="Rectángulo redondeado 10"/>
          <p:cNvSpPr/>
          <p:nvPr/>
        </p:nvSpPr>
        <p:spPr>
          <a:xfrm>
            <a:off x="515886" y="411757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valoración de la riqueza cultural</a:t>
            </a:r>
            <a:endParaRPr lang="es-CO" sz="1200" dirty="0"/>
          </a:p>
        </p:txBody>
      </p:sp>
      <p:sp>
        <p:nvSpPr>
          <p:cNvPr id="12" name="Rectángulo redondeado 11"/>
          <p:cNvSpPr/>
          <p:nvPr/>
        </p:nvSpPr>
        <p:spPr>
          <a:xfrm>
            <a:off x="515884" y="459806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producción orgánica</a:t>
            </a:r>
            <a:endParaRPr lang="es-CO" sz="1200" dirty="0"/>
          </a:p>
        </p:txBody>
      </p:sp>
      <p:sp>
        <p:nvSpPr>
          <p:cNvPr id="13" name="Rectángulo redondeado 12"/>
          <p:cNvSpPr/>
          <p:nvPr/>
        </p:nvSpPr>
        <p:spPr>
          <a:xfrm>
            <a:off x="507354" y="504859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Inadecuada distribución de la tierra </a:t>
            </a:r>
            <a:endParaRPr lang="es-CO" sz="1200" dirty="0"/>
          </a:p>
        </p:txBody>
      </p:sp>
      <p:sp>
        <p:nvSpPr>
          <p:cNvPr id="14" name="Rectángulo redondeado 13"/>
          <p:cNvSpPr/>
          <p:nvPr/>
        </p:nvSpPr>
        <p:spPr>
          <a:xfrm>
            <a:off x="515884" y="549782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sensibilización ambiental</a:t>
            </a:r>
            <a:endParaRPr lang="es-CO" sz="1200" dirty="0"/>
          </a:p>
        </p:txBody>
      </p:sp>
      <p:sp>
        <p:nvSpPr>
          <p:cNvPr id="15" name="Rectángulo redondeado 14"/>
          <p:cNvSpPr/>
          <p:nvPr/>
        </p:nvSpPr>
        <p:spPr>
          <a:xfrm>
            <a:off x="515884"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acceso a la información</a:t>
            </a:r>
            <a:endParaRPr lang="es-CO" sz="1200" dirty="0"/>
          </a:p>
        </p:txBody>
      </p:sp>
      <p:sp>
        <p:nvSpPr>
          <p:cNvPr id="16" name="Rectángulo redondeado 15"/>
          <p:cNvSpPr/>
          <p:nvPr/>
        </p:nvSpPr>
        <p:spPr>
          <a:xfrm>
            <a:off x="3766163" y="4102333"/>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aplicación de prácticas de conservación</a:t>
            </a:r>
            <a:endParaRPr lang="es-CO" sz="1200" dirty="0"/>
          </a:p>
        </p:txBody>
      </p:sp>
      <p:sp>
        <p:nvSpPr>
          <p:cNvPr id="17" name="Rectángulo redondeado 16"/>
          <p:cNvSpPr/>
          <p:nvPr/>
        </p:nvSpPr>
        <p:spPr>
          <a:xfrm>
            <a:off x="3766160" y="458282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recuperación</a:t>
            </a:r>
            <a:endParaRPr lang="es-CO" sz="1200" dirty="0"/>
          </a:p>
        </p:txBody>
      </p:sp>
      <p:sp>
        <p:nvSpPr>
          <p:cNvPr id="18" name="Rectángulo redondeado 17"/>
          <p:cNvSpPr/>
          <p:nvPr/>
        </p:nvSpPr>
        <p:spPr>
          <a:xfrm>
            <a:off x="3766159" y="503699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restauración</a:t>
            </a:r>
            <a:endParaRPr lang="es-CO" sz="1200" dirty="0"/>
          </a:p>
        </p:txBody>
      </p:sp>
      <p:sp>
        <p:nvSpPr>
          <p:cNvPr id="19" name="Rectángulo redondeado 18"/>
          <p:cNvSpPr/>
          <p:nvPr/>
        </p:nvSpPr>
        <p:spPr>
          <a:xfrm>
            <a:off x="3766159" y="549116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Los estudios de suelos están desactualizados</a:t>
            </a:r>
            <a:endParaRPr lang="es-CO" sz="1200" dirty="0"/>
          </a:p>
        </p:txBody>
      </p:sp>
      <p:sp>
        <p:nvSpPr>
          <p:cNvPr id="20" name="Rectángulo redondeado 19"/>
          <p:cNvSpPr/>
          <p:nvPr/>
        </p:nvSpPr>
        <p:spPr>
          <a:xfrm>
            <a:off x="3766158"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política agroambiental</a:t>
            </a:r>
            <a:endParaRPr lang="es-CO" sz="1200" dirty="0"/>
          </a:p>
        </p:txBody>
      </p:sp>
      <p:sp>
        <p:nvSpPr>
          <p:cNvPr id="21" name="Rectángulo redondeado 20"/>
          <p:cNvSpPr/>
          <p:nvPr/>
        </p:nvSpPr>
        <p:spPr>
          <a:xfrm>
            <a:off x="7024963" y="4102333"/>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cultura organizacional</a:t>
            </a:r>
            <a:endParaRPr lang="es-CO" sz="1200" dirty="0"/>
          </a:p>
        </p:txBody>
      </p:sp>
      <p:sp>
        <p:nvSpPr>
          <p:cNvPr id="22" name="Rectángulo redondeado 21"/>
          <p:cNvSpPr/>
          <p:nvPr/>
        </p:nvSpPr>
        <p:spPr>
          <a:xfrm>
            <a:off x="7016436" y="458144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 sentido de pertenencia</a:t>
            </a:r>
            <a:endParaRPr lang="es-CO" sz="1200" dirty="0"/>
          </a:p>
        </p:txBody>
      </p:sp>
      <p:sp>
        <p:nvSpPr>
          <p:cNvPr id="23" name="Rectángulo redondeado 22"/>
          <p:cNvSpPr/>
          <p:nvPr/>
        </p:nvSpPr>
        <p:spPr>
          <a:xfrm>
            <a:off x="7016435" y="50267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impacto de la politiquería</a:t>
            </a:r>
            <a:endParaRPr lang="es-CO" sz="1200" dirty="0"/>
          </a:p>
        </p:txBody>
      </p:sp>
      <p:sp>
        <p:nvSpPr>
          <p:cNvPr id="24" name="Rectángulo redondeado 23"/>
          <p:cNvSpPr/>
          <p:nvPr/>
        </p:nvSpPr>
        <p:spPr>
          <a:xfrm>
            <a:off x="7016434" y="549116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subcultura del dinero fácil</a:t>
            </a:r>
            <a:endParaRPr lang="es-CO" sz="1200" dirty="0"/>
          </a:p>
        </p:txBody>
      </p:sp>
      <p:sp>
        <p:nvSpPr>
          <p:cNvPr id="25" name="Rectángulo redondeado 24"/>
          <p:cNvSpPr/>
          <p:nvPr/>
        </p:nvSpPr>
        <p:spPr>
          <a:xfrm>
            <a:off x="7024962"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bajo la violencia</a:t>
            </a:r>
            <a:endParaRPr lang="es-CO" sz="1200" dirty="0"/>
          </a:p>
        </p:txBody>
      </p:sp>
      <p:sp>
        <p:nvSpPr>
          <p:cNvPr id="26" name="CuadroTexto 25"/>
          <p:cNvSpPr txBox="1"/>
          <p:nvPr/>
        </p:nvSpPr>
        <p:spPr>
          <a:xfrm>
            <a:off x="10540539" y="4757293"/>
            <a:ext cx="1429789" cy="646331"/>
          </a:xfrm>
          <a:prstGeom prst="rect">
            <a:avLst/>
          </a:prstGeom>
          <a:noFill/>
        </p:spPr>
        <p:txBody>
          <a:bodyPr wrap="square" rtlCol="0">
            <a:spAutoFit/>
          </a:bodyPr>
          <a:lstStyle/>
          <a:p>
            <a:pPr algn="ctr"/>
            <a:r>
              <a:rPr lang="es-CO" dirty="0" smtClean="0"/>
              <a:t>Raíces Secundarias</a:t>
            </a:r>
            <a:endParaRPr lang="es-CO" dirty="0"/>
          </a:p>
        </p:txBody>
      </p:sp>
      <p:sp>
        <p:nvSpPr>
          <p:cNvPr id="27" name="CuadroTexto 26"/>
          <p:cNvSpPr txBox="1"/>
          <p:nvPr/>
        </p:nvSpPr>
        <p:spPr>
          <a:xfrm>
            <a:off x="10540538" y="2548471"/>
            <a:ext cx="1429789" cy="646331"/>
          </a:xfrm>
          <a:prstGeom prst="rect">
            <a:avLst/>
          </a:prstGeom>
          <a:noFill/>
        </p:spPr>
        <p:txBody>
          <a:bodyPr wrap="square" rtlCol="0">
            <a:spAutoFit/>
          </a:bodyPr>
          <a:lstStyle/>
          <a:p>
            <a:pPr algn="ctr"/>
            <a:r>
              <a:rPr lang="es-CO" dirty="0" smtClean="0"/>
              <a:t>Raíces Principales</a:t>
            </a:r>
            <a:endParaRPr lang="es-CO" dirty="0"/>
          </a:p>
        </p:txBody>
      </p:sp>
      <p:sp>
        <p:nvSpPr>
          <p:cNvPr id="28" name="CuadroTexto 27"/>
          <p:cNvSpPr txBox="1"/>
          <p:nvPr/>
        </p:nvSpPr>
        <p:spPr>
          <a:xfrm>
            <a:off x="4872611" y="832587"/>
            <a:ext cx="1354757" cy="523220"/>
          </a:xfrm>
          <a:prstGeom prst="rect">
            <a:avLst/>
          </a:prstGeom>
          <a:noFill/>
        </p:spPr>
        <p:txBody>
          <a:bodyPr wrap="square" rtlCol="0">
            <a:spAutoFit/>
          </a:bodyPr>
          <a:lstStyle/>
          <a:p>
            <a:pPr algn="ctr"/>
            <a:r>
              <a:rPr lang="es-CO" sz="2800" b="1" i="1" dirty="0" smtClean="0"/>
              <a:t>Raíces</a:t>
            </a:r>
          </a:p>
        </p:txBody>
      </p:sp>
    </p:spTree>
    <p:extLst>
      <p:ext uri="{BB962C8B-B14F-4D97-AF65-F5344CB8AC3E}">
        <p14:creationId xmlns:p14="http://schemas.microsoft.com/office/powerpoint/2010/main" val="424885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59" y="3740939"/>
            <a:ext cx="10058400" cy="1628926"/>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59" y="1430043"/>
            <a:ext cx="10058400" cy="2047285"/>
          </a:xfrm>
          <a:prstGeom prst="rect">
            <a:avLst/>
          </a:prstGeom>
        </p:spPr>
      </p:pic>
    </p:spTree>
    <p:extLst>
      <p:ext uri="{BB962C8B-B14F-4D97-AF65-F5344CB8AC3E}">
        <p14:creationId xmlns:p14="http://schemas.microsoft.com/office/powerpoint/2010/main" val="4162525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9" name="Rectángulo redondeado 8"/>
          <p:cNvSpPr/>
          <p:nvPr/>
        </p:nvSpPr>
        <p:spPr>
          <a:xfrm>
            <a:off x="4013468" y="2422425"/>
            <a:ext cx="3418110" cy="11222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Acelerado deterioro ambiental</a:t>
            </a:r>
            <a:endParaRPr lang="es-CO" dirty="0"/>
          </a:p>
        </p:txBody>
      </p:sp>
      <p:sp>
        <p:nvSpPr>
          <p:cNvPr id="28" name="CuadroTexto 27"/>
          <p:cNvSpPr txBox="1"/>
          <p:nvPr/>
        </p:nvSpPr>
        <p:spPr>
          <a:xfrm>
            <a:off x="4756233" y="997506"/>
            <a:ext cx="1354757" cy="523220"/>
          </a:xfrm>
          <a:prstGeom prst="rect">
            <a:avLst/>
          </a:prstGeom>
          <a:noFill/>
        </p:spPr>
        <p:txBody>
          <a:bodyPr wrap="square" rtlCol="0">
            <a:spAutoFit/>
          </a:bodyPr>
          <a:lstStyle/>
          <a:p>
            <a:pPr algn="ctr"/>
            <a:r>
              <a:rPr lang="es-CO" sz="2800" b="1" i="1" dirty="0" smtClean="0"/>
              <a:t>Tronco</a:t>
            </a:r>
          </a:p>
        </p:txBody>
      </p:sp>
    </p:spTree>
    <p:extLst>
      <p:ext uri="{BB962C8B-B14F-4D97-AF65-F5344CB8AC3E}">
        <p14:creationId xmlns:p14="http://schemas.microsoft.com/office/powerpoint/2010/main" val="1995816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8" name="Rectángulo redondeado 7"/>
          <p:cNvSpPr/>
          <p:nvPr/>
        </p:nvSpPr>
        <p:spPr>
          <a:xfrm>
            <a:off x="1113714" y="2183812"/>
            <a:ext cx="3050771" cy="11222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Disminución de la calidad de vida</a:t>
            </a:r>
            <a:endParaRPr lang="es-CO" dirty="0"/>
          </a:p>
        </p:txBody>
      </p:sp>
      <p:sp>
        <p:nvSpPr>
          <p:cNvPr id="9" name="Rectángulo redondeado 8"/>
          <p:cNvSpPr/>
          <p:nvPr/>
        </p:nvSpPr>
        <p:spPr>
          <a:xfrm>
            <a:off x="4363991" y="2173378"/>
            <a:ext cx="3050771"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Pérdida de la función de los sistemas</a:t>
            </a:r>
            <a:endParaRPr lang="es-CO" dirty="0"/>
          </a:p>
        </p:txBody>
      </p:sp>
      <p:sp>
        <p:nvSpPr>
          <p:cNvPr id="11" name="Rectángulo redondeado 10"/>
          <p:cNvSpPr/>
          <p:nvPr/>
        </p:nvSpPr>
        <p:spPr>
          <a:xfrm>
            <a:off x="1113716" y="3943339"/>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Bajos niveles de ingreso</a:t>
            </a:r>
            <a:endParaRPr lang="es-CO" sz="1200" dirty="0"/>
          </a:p>
        </p:txBody>
      </p:sp>
      <p:sp>
        <p:nvSpPr>
          <p:cNvPr id="12" name="Rectángulo redondeado 11"/>
          <p:cNvSpPr/>
          <p:nvPr/>
        </p:nvSpPr>
        <p:spPr>
          <a:xfrm>
            <a:off x="1113714" y="442383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Incendio en épocas de sequía</a:t>
            </a:r>
            <a:endParaRPr lang="es-CO" sz="1200" dirty="0"/>
          </a:p>
        </p:txBody>
      </p:sp>
      <p:sp>
        <p:nvSpPr>
          <p:cNvPr id="13" name="Rectángulo redondeado 12"/>
          <p:cNvSpPr/>
          <p:nvPr/>
        </p:nvSpPr>
        <p:spPr>
          <a:xfrm>
            <a:off x="1105184" y="487436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Inundaciones en época de lluvia</a:t>
            </a:r>
            <a:endParaRPr lang="es-CO" sz="1200" dirty="0"/>
          </a:p>
        </p:txBody>
      </p:sp>
      <p:sp>
        <p:nvSpPr>
          <p:cNvPr id="14" name="Rectángulo redondeado 13"/>
          <p:cNvSpPr/>
          <p:nvPr/>
        </p:nvSpPr>
        <p:spPr>
          <a:xfrm>
            <a:off x="1113714" y="532359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el desplazamiento de la población</a:t>
            </a:r>
            <a:endParaRPr lang="es-CO" sz="1200" dirty="0"/>
          </a:p>
        </p:txBody>
      </p:sp>
      <p:sp>
        <p:nvSpPr>
          <p:cNvPr id="15" name="Rectángulo redondeado 14"/>
          <p:cNvSpPr/>
          <p:nvPr/>
        </p:nvSpPr>
        <p:spPr>
          <a:xfrm>
            <a:off x="1113714" y="578720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Inadecuado uso de los recursos públicos</a:t>
            </a:r>
            <a:endParaRPr lang="es-CO" sz="1200" dirty="0"/>
          </a:p>
        </p:txBody>
      </p:sp>
      <p:sp>
        <p:nvSpPr>
          <p:cNvPr id="16" name="Rectángulo redondeado 15"/>
          <p:cNvSpPr/>
          <p:nvPr/>
        </p:nvSpPr>
        <p:spPr>
          <a:xfrm>
            <a:off x="4363993" y="3928100"/>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Pérdida de la biodiversidad</a:t>
            </a:r>
            <a:endParaRPr lang="es-CO" sz="1200" dirty="0"/>
          </a:p>
        </p:txBody>
      </p:sp>
      <p:sp>
        <p:nvSpPr>
          <p:cNvPr id="17" name="Rectángulo redondeado 16"/>
          <p:cNvSpPr/>
          <p:nvPr/>
        </p:nvSpPr>
        <p:spPr>
          <a:xfrm>
            <a:off x="4363990" y="440859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Alta contaminación por productos químicos, residuos sólidos y líquidos.</a:t>
            </a:r>
            <a:endParaRPr lang="es-CO" sz="1200" dirty="0"/>
          </a:p>
        </p:txBody>
      </p:sp>
      <p:sp>
        <p:nvSpPr>
          <p:cNvPr id="18" name="Rectángulo redondeado 17"/>
          <p:cNvSpPr/>
          <p:nvPr/>
        </p:nvSpPr>
        <p:spPr>
          <a:xfrm>
            <a:off x="4363989" y="486276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abastecimiento hídrico</a:t>
            </a:r>
            <a:endParaRPr lang="es-CO" sz="1200" dirty="0"/>
          </a:p>
        </p:txBody>
      </p:sp>
      <p:sp>
        <p:nvSpPr>
          <p:cNvPr id="19" name="Rectángulo redondeado 18"/>
          <p:cNvSpPr/>
          <p:nvPr/>
        </p:nvSpPr>
        <p:spPr>
          <a:xfrm>
            <a:off x="4363989" y="53169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los cultivos para uso ilícito</a:t>
            </a:r>
            <a:endParaRPr lang="es-CO" sz="1200" dirty="0"/>
          </a:p>
        </p:txBody>
      </p:sp>
      <p:sp>
        <p:nvSpPr>
          <p:cNvPr id="20" name="Rectángulo redondeado 19"/>
          <p:cNvSpPr/>
          <p:nvPr/>
        </p:nvSpPr>
        <p:spPr>
          <a:xfrm>
            <a:off x="4363988" y="578720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la fertilidad de los suelos</a:t>
            </a:r>
            <a:endParaRPr lang="es-CO" sz="1200" dirty="0"/>
          </a:p>
        </p:txBody>
      </p:sp>
      <p:sp>
        <p:nvSpPr>
          <p:cNvPr id="26" name="CuadroTexto 25"/>
          <p:cNvSpPr txBox="1"/>
          <p:nvPr/>
        </p:nvSpPr>
        <p:spPr>
          <a:xfrm>
            <a:off x="9077498" y="4693452"/>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27" name="CuadroTexto 26"/>
          <p:cNvSpPr txBox="1"/>
          <p:nvPr/>
        </p:nvSpPr>
        <p:spPr>
          <a:xfrm>
            <a:off x="8994372" y="2510044"/>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28" name="CuadroTexto 27"/>
          <p:cNvSpPr txBox="1"/>
          <p:nvPr/>
        </p:nvSpPr>
        <p:spPr>
          <a:xfrm>
            <a:off x="4872611" y="832587"/>
            <a:ext cx="1354757" cy="523220"/>
          </a:xfrm>
          <a:prstGeom prst="rect">
            <a:avLst/>
          </a:prstGeom>
          <a:noFill/>
        </p:spPr>
        <p:txBody>
          <a:bodyPr wrap="square" rtlCol="0">
            <a:spAutoFit/>
          </a:bodyPr>
          <a:lstStyle/>
          <a:p>
            <a:pPr algn="ctr"/>
            <a:r>
              <a:rPr lang="es-CO" sz="2800" b="1" i="1" dirty="0" smtClean="0"/>
              <a:t>Ramas</a:t>
            </a:r>
          </a:p>
        </p:txBody>
      </p:sp>
    </p:spTree>
    <p:extLst>
      <p:ext uri="{BB962C8B-B14F-4D97-AF65-F5344CB8AC3E}">
        <p14:creationId xmlns:p14="http://schemas.microsoft.com/office/powerpoint/2010/main" val="315203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68199" y="1404158"/>
            <a:ext cx="2091733"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Los sistemas de producción no son 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Los suelos están deteriorados</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La comunidad está desorganizada</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 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impacto 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bajo la violencia</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Los estudios de suelos están 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aplicación de 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producción 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Inadecuada 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sensibilización ambiental</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acceso 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Acelerado 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Disminución 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Pérdida 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abastecimiento 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Alta 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Pérdida 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Bajos 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Incendio 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Inundaciones 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Inadecuado 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Tree>
    <p:extLst>
      <p:ext uri="{BB962C8B-B14F-4D97-AF65-F5344CB8AC3E}">
        <p14:creationId xmlns:p14="http://schemas.microsoft.com/office/powerpoint/2010/main" val="142716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955589" y="926369"/>
            <a:ext cx="7998941" cy="369332"/>
          </a:xfrm>
          <a:prstGeom prst="rect">
            <a:avLst/>
          </a:prstGeom>
          <a:noFill/>
        </p:spPr>
        <p:txBody>
          <a:bodyPr wrap="square" rtlCol="0">
            <a:spAutoFit/>
          </a:bodyPr>
          <a:lstStyle/>
          <a:p>
            <a:r>
              <a:rPr lang="es-CO" dirty="0" smtClean="0"/>
              <a:t>Es la transformación del árbol de problemas en árbol de objetivos.</a:t>
            </a:r>
            <a:endParaRPr lang="es-CO"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935" y="1635467"/>
            <a:ext cx="6876400" cy="3669700"/>
          </a:xfrm>
          <a:prstGeom prst="rect">
            <a:avLst/>
          </a:prstGeom>
        </p:spPr>
      </p:pic>
      <p:sp>
        <p:nvSpPr>
          <p:cNvPr id="6" name="CuadroTexto 5"/>
          <p:cNvSpPr txBox="1"/>
          <p:nvPr/>
        </p:nvSpPr>
        <p:spPr>
          <a:xfrm>
            <a:off x="955589" y="5644933"/>
            <a:ext cx="10099589" cy="646331"/>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Los problemas, antes formulados en condición negativa ahora se formulan en condición positiva.</a:t>
            </a:r>
          </a:p>
          <a:p>
            <a:pPr marL="285750" indent="-285750">
              <a:buFont typeface="Wingdings" panose="05000000000000000000" pitchFamily="2" charset="2"/>
              <a:buChar char="§"/>
            </a:pPr>
            <a:r>
              <a:rPr lang="es-CO" dirty="0" smtClean="0"/>
              <a:t>La condición positiva se formula como un resultado logrado o condición futura.</a:t>
            </a:r>
            <a:endParaRPr lang="es-CO" dirty="0"/>
          </a:p>
        </p:txBody>
      </p:sp>
    </p:spTree>
    <p:extLst>
      <p:ext uri="{BB962C8B-B14F-4D97-AF65-F5344CB8AC3E}">
        <p14:creationId xmlns:p14="http://schemas.microsoft.com/office/powerpoint/2010/main" val="2690986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668148" y="1107794"/>
            <a:ext cx="7998941" cy="369332"/>
          </a:xfrm>
          <a:prstGeom prst="rect">
            <a:avLst/>
          </a:prstGeom>
          <a:noFill/>
        </p:spPr>
        <p:txBody>
          <a:bodyPr wrap="square" rtlCol="0">
            <a:spAutoFit/>
          </a:bodyPr>
          <a:lstStyle/>
          <a:p>
            <a:r>
              <a:rPr lang="es-CO" dirty="0" smtClean="0"/>
              <a:t>Comprende los siguientes cuatro pasos:</a:t>
            </a:r>
            <a:endParaRPr lang="es-CO" dirty="0"/>
          </a:p>
        </p:txBody>
      </p:sp>
      <p:sp>
        <p:nvSpPr>
          <p:cNvPr id="6" name="CuadroTexto 5"/>
          <p:cNvSpPr txBox="1"/>
          <p:nvPr/>
        </p:nvSpPr>
        <p:spPr>
          <a:xfrm>
            <a:off x="668148" y="2065591"/>
            <a:ext cx="10815233" cy="3693319"/>
          </a:xfrm>
          <a:prstGeom prst="rect">
            <a:avLst/>
          </a:prstGeom>
          <a:noFill/>
        </p:spPr>
        <p:txBody>
          <a:bodyPr wrap="square" rtlCol="0">
            <a:spAutoFit/>
          </a:bodyPr>
          <a:lstStyle/>
          <a:p>
            <a:pPr algn="just"/>
            <a:r>
              <a:rPr lang="es-CO" b="1" dirty="0" smtClean="0"/>
              <a:t>Paso 1</a:t>
            </a:r>
          </a:p>
          <a:p>
            <a:pPr algn="just"/>
            <a:r>
              <a:rPr lang="es-CO" dirty="0" smtClean="0"/>
              <a:t>Definir el propósito u objetivo general, en términos lógicos y viables.</a:t>
            </a:r>
          </a:p>
          <a:p>
            <a:pPr algn="just"/>
            <a:endParaRPr lang="es-CO" dirty="0" smtClean="0"/>
          </a:p>
          <a:p>
            <a:pPr algn="just"/>
            <a:r>
              <a:rPr lang="es-CO" b="1" dirty="0" smtClean="0"/>
              <a:t>Paso 2</a:t>
            </a:r>
          </a:p>
          <a:p>
            <a:pPr algn="just"/>
            <a:r>
              <a:rPr lang="es-CO" dirty="0" smtClean="0"/>
              <a:t>Conversión de las </a:t>
            </a:r>
            <a:r>
              <a:rPr lang="es-CO" b="1" i="1" dirty="0" smtClean="0"/>
              <a:t>causas del problema </a:t>
            </a:r>
            <a:r>
              <a:rPr lang="es-CO" dirty="0" smtClean="0"/>
              <a:t>en </a:t>
            </a:r>
            <a:r>
              <a:rPr lang="es-CO" b="1" i="1" dirty="0" smtClean="0"/>
              <a:t>medios</a:t>
            </a:r>
            <a:r>
              <a:rPr lang="es-CO" dirty="0" smtClean="0"/>
              <a:t> (componentes o productos “bienes y servicios” y actividades propias de cada componente) del programa y elaboración del árbol de medios o componentes.</a:t>
            </a:r>
          </a:p>
          <a:p>
            <a:pPr algn="just"/>
            <a:endParaRPr lang="es-CO" dirty="0"/>
          </a:p>
          <a:p>
            <a:pPr algn="just"/>
            <a:r>
              <a:rPr lang="es-CO" b="1" dirty="0" smtClean="0"/>
              <a:t>Paso 3</a:t>
            </a:r>
          </a:p>
          <a:p>
            <a:pPr algn="just"/>
            <a:r>
              <a:rPr lang="es-CO" dirty="0" smtClean="0"/>
              <a:t>Conversión de los </a:t>
            </a:r>
            <a:r>
              <a:rPr lang="es-CO" b="1" dirty="0" smtClean="0"/>
              <a:t>efectos</a:t>
            </a:r>
            <a:r>
              <a:rPr lang="es-CO" dirty="0" smtClean="0"/>
              <a:t> del problema en </a:t>
            </a:r>
            <a:r>
              <a:rPr lang="es-CO" b="1" dirty="0" smtClean="0"/>
              <a:t>fines</a:t>
            </a:r>
            <a:r>
              <a:rPr lang="es-CO" dirty="0" smtClean="0"/>
              <a:t> del programa y elaboración del árbol de fines o finalidades, el cual debe mostrar un fin principal.</a:t>
            </a:r>
          </a:p>
          <a:p>
            <a:pPr algn="just"/>
            <a:endParaRPr lang="es-CO" dirty="0"/>
          </a:p>
          <a:p>
            <a:pPr algn="just"/>
            <a:r>
              <a:rPr lang="es-CO" b="1" dirty="0" smtClean="0"/>
              <a:t>Paso 4</a:t>
            </a:r>
          </a:p>
          <a:p>
            <a:pPr algn="just"/>
            <a:r>
              <a:rPr lang="es-CO" dirty="0" smtClean="0"/>
              <a:t>Preparar el árbol de objetivos (árbol de medios-fines)</a:t>
            </a:r>
            <a:endParaRPr lang="es-CO" dirty="0"/>
          </a:p>
        </p:txBody>
      </p:sp>
    </p:spTree>
    <p:extLst>
      <p:ext uri="{BB962C8B-B14F-4D97-AF65-F5344CB8AC3E}">
        <p14:creationId xmlns:p14="http://schemas.microsoft.com/office/powerpoint/2010/main" val="1622223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7" name="CuadroTexto 6"/>
          <p:cNvSpPr txBox="1"/>
          <p:nvPr/>
        </p:nvSpPr>
        <p:spPr>
          <a:xfrm>
            <a:off x="3757352" y="3246402"/>
            <a:ext cx="1654233"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O" sz="1400" b="1" dirty="0" smtClean="0"/>
              <a:t>Alta</a:t>
            </a:r>
            <a:r>
              <a:rPr lang="es-CO" sz="1400" dirty="0" smtClean="0"/>
              <a:t> frecuencia de accidentes</a:t>
            </a:r>
            <a:endParaRPr lang="es-CO" sz="1400" dirty="0"/>
          </a:p>
        </p:txBody>
      </p:sp>
      <p:sp>
        <p:nvSpPr>
          <p:cNvPr id="8" name="CuadroTexto 7"/>
          <p:cNvSpPr txBox="1"/>
          <p:nvPr/>
        </p:nvSpPr>
        <p:spPr>
          <a:xfrm>
            <a:off x="975360" y="2276584"/>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Número </a:t>
            </a:r>
            <a:r>
              <a:rPr lang="es-CO" sz="1400" b="1" dirty="0" smtClean="0"/>
              <a:t>alto</a:t>
            </a:r>
            <a:r>
              <a:rPr lang="es-CO" sz="1400" dirty="0" smtClean="0"/>
              <a:t> de heridos</a:t>
            </a:r>
            <a:endParaRPr lang="es-CO" sz="1400" dirty="0"/>
          </a:p>
        </p:txBody>
      </p:sp>
      <p:sp>
        <p:nvSpPr>
          <p:cNvPr id="9" name="CuadroTexto 8"/>
          <p:cNvSpPr txBox="1"/>
          <p:nvPr/>
        </p:nvSpPr>
        <p:spPr>
          <a:xfrm>
            <a:off x="6436821" y="2276584"/>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Pasajeros con </a:t>
            </a:r>
            <a:r>
              <a:rPr lang="es-CO" sz="1400" b="1" dirty="0" smtClean="0"/>
              <a:t>frecuencia</a:t>
            </a:r>
            <a:r>
              <a:rPr lang="es-CO" sz="1400" dirty="0" smtClean="0"/>
              <a:t> llegan tarde a su destino</a:t>
            </a:r>
            <a:endParaRPr lang="es-CO" sz="1400" dirty="0"/>
          </a:p>
        </p:txBody>
      </p:sp>
      <p:sp>
        <p:nvSpPr>
          <p:cNvPr id="10" name="CuadroTexto 9"/>
          <p:cNvSpPr txBox="1"/>
          <p:nvPr/>
        </p:nvSpPr>
        <p:spPr>
          <a:xfrm>
            <a:off x="975359" y="909036"/>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Es STP es </a:t>
            </a:r>
            <a:r>
              <a:rPr lang="es-CO" sz="1400" b="1" dirty="0" smtClean="0"/>
              <a:t>ineficiente</a:t>
            </a:r>
            <a:endParaRPr lang="es-CO" sz="1400" b="1" dirty="0"/>
          </a:p>
        </p:txBody>
      </p:sp>
      <p:sp>
        <p:nvSpPr>
          <p:cNvPr id="11" name="CuadroTexto 10"/>
          <p:cNvSpPr txBox="1"/>
          <p:nvPr/>
        </p:nvSpPr>
        <p:spPr>
          <a:xfrm>
            <a:off x="6436821" y="801315"/>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Cada vez es </a:t>
            </a:r>
            <a:r>
              <a:rPr lang="es-CO" sz="1400" b="1" dirty="0" smtClean="0"/>
              <a:t>menor</a:t>
            </a:r>
            <a:r>
              <a:rPr lang="es-CO" sz="1400" dirty="0" smtClean="0"/>
              <a:t> el número de personas que utiliza el STP</a:t>
            </a:r>
            <a:endParaRPr lang="es-CO" sz="1400" dirty="0"/>
          </a:p>
        </p:txBody>
      </p:sp>
      <p:cxnSp>
        <p:nvCxnSpPr>
          <p:cNvPr id="13" name="Conector angular 12"/>
          <p:cNvCxnSpPr>
            <a:stCxn id="7" idx="0"/>
            <a:endCxn id="9" idx="2"/>
          </p:cNvCxnSpPr>
          <p:nvPr/>
        </p:nvCxnSpPr>
        <p:spPr>
          <a:xfrm rot="5400000" flipH="1" flipV="1">
            <a:off x="5889326" y="1494947"/>
            <a:ext cx="446598" cy="3056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p:cNvCxnSpPr>
            <a:stCxn id="7" idx="0"/>
            <a:endCxn id="8" idx="2"/>
          </p:cNvCxnSpPr>
          <p:nvPr/>
        </p:nvCxnSpPr>
        <p:spPr>
          <a:xfrm rot="16200000" flipV="1">
            <a:off x="2970174" y="1632107"/>
            <a:ext cx="446598" cy="278199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9" idx="0"/>
          </p:cNvCxnSpPr>
          <p:nvPr/>
        </p:nvCxnSpPr>
        <p:spPr>
          <a:xfrm rot="16200000" flipV="1">
            <a:off x="6042661" y="678462"/>
            <a:ext cx="293717" cy="290252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p:cNvCxnSpPr>
            <a:stCxn id="8" idx="0"/>
          </p:cNvCxnSpPr>
          <p:nvPr/>
        </p:nvCxnSpPr>
        <p:spPr>
          <a:xfrm rot="5400000" flipH="1" flipV="1">
            <a:off x="3123507" y="661836"/>
            <a:ext cx="293718" cy="29357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4663440" y="1666983"/>
            <a:ext cx="0" cy="315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a:endCxn id="11" idx="2"/>
          </p:cNvCxnSpPr>
          <p:nvPr/>
        </p:nvCxnSpPr>
        <p:spPr>
          <a:xfrm flipV="1">
            <a:off x="4663440" y="1324535"/>
            <a:ext cx="2977342" cy="3424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endCxn id="10" idx="2"/>
          </p:cNvCxnSpPr>
          <p:nvPr/>
        </p:nvCxnSpPr>
        <p:spPr>
          <a:xfrm rot="10800000">
            <a:off x="1802476" y="1432257"/>
            <a:ext cx="2860964" cy="2347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1149232"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descorteses</a:t>
            </a:r>
            <a:endParaRPr lang="es-CO" sz="1400" dirty="0"/>
          </a:p>
        </p:txBody>
      </p:sp>
      <p:sp>
        <p:nvSpPr>
          <p:cNvPr id="32" name="CuadroTexto 31"/>
          <p:cNvSpPr txBox="1"/>
          <p:nvPr/>
        </p:nvSpPr>
        <p:spPr>
          <a:xfrm>
            <a:off x="3270364"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imprudentes</a:t>
            </a:r>
            <a:endParaRPr lang="es-CO" sz="1400" dirty="0"/>
          </a:p>
        </p:txBody>
      </p:sp>
      <p:sp>
        <p:nvSpPr>
          <p:cNvPr id="33" name="CuadroTexto 32"/>
          <p:cNvSpPr txBox="1"/>
          <p:nvPr/>
        </p:nvSpPr>
        <p:spPr>
          <a:xfrm>
            <a:off x="7444738"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en mal estado</a:t>
            </a:r>
            <a:endParaRPr lang="es-CO" sz="1400" dirty="0"/>
          </a:p>
        </p:txBody>
      </p:sp>
      <p:sp>
        <p:nvSpPr>
          <p:cNvPr id="34" name="CuadroTexto 33"/>
          <p:cNvSpPr txBox="1"/>
          <p:nvPr/>
        </p:nvSpPr>
        <p:spPr>
          <a:xfrm>
            <a:off x="3457401" y="5504434"/>
            <a:ext cx="128016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Remuneración</a:t>
            </a:r>
          </a:p>
          <a:p>
            <a:pPr algn="ctr"/>
            <a:r>
              <a:rPr lang="es-CO" sz="1400" dirty="0" smtClean="0"/>
              <a:t>Baja</a:t>
            </a:r>
            <a:endParaRPr lang="es-CO" sz="1400" dirty="0"/>
          </a:p>
        </p:txBody>
      </p:sp>
      <p:sp>
        <p:nvSpPr>
          <p:cNvPr id="35" name="CuadroTexto 34"/>
          <p:cNvSpPr txBox="1"/>
          <p:nvPr/>
        </p:nvSpPr>
        <p:spPr>
          <a:xfrm>
            <a:off x="1374152" y="5499341"/>
            <a:ext cx="125544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Jornada </a:t>
            </a:r>
          </a:p>
          <a:p>
            <a:pPr algn="ctr"/>
            <a:r>
              <a:rPr lang="es-CO" sz="1400" dirty="0" smtClean="0"/>
              <a:t>Prolongada</a:t>
            </a:r>
            <a:endParaRPr lang="es-CO" sz="1400" dirty="0"/>
          </a:p>
        </p:txBody>
      </p:sp>
      <p:sp>
        <p:nvSpPr>
          <p:cNvPr id="36" name="CuadroTexto 35"/>
          <p:cNvSpPr txBox="1"/>
          <p:nvPr/>
        </p:nvSpPr>
        <p:spPr>
          <a:xfrm>
            <a:off x="5677593" y="5499341"/>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son </a:t>
            </a:r>
          </a:p>
          <a:p>
            <a:pPr algn="ctr"/>
            <a:r>
              <a:rPr lang="es-CO" sz="1400" dirty="0" smtClean="0"/>
              <a:t>Viejos</a:t>
            </a:r>
            <a:endParaRPr lang="es-CO" sz="1400" dirty="0"/>
          </a:p>
        </p:txBody>
      </p:sp>
      <p:sp>
        <p:nvSpPr>
          <p:cNvPr id="37" name="CuadroTexto 36"/>
          <p:cNvSpPr txBox="1"/>
          <p:nvPr/>
        </p:nvSpPr>
        <p:spPr>
          <a:xfrm>
            <a:off x="9427326" y="6334780"/>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las Vías es Mínimo</a:t>
            </a:r>
            <a:endParaRPr lang="es-CO" sz="1400" dirty="0"/>
          </a:p>
        </p:txBody>
      </p:sp>
      <p:sp>
        <p:nvSpPr>
          <p:cNvPr id="38" name="CuadroTexto 37"/>
          <p:cNvSpPr txBox="1"/>
          <p:nvPr/>
        </p:nvSpPr>
        <p:spPr>
          <a:xfrm>
            <a:off x="7444740" y="5499341"/>
            <a:ext cx="1654233"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Vehículos es Mínimo</a:t>
            </a:r>
            <a:endParaRPr lang="es-CO" sz="1400" dirty="0"/>
          </a:p>
        </p:txBody>
      </p:sp>
      <p:sp>
        <p:nvSpPr>
          <p:cNvPr id="39" name="CuadroTexto 38"/>
          <p:cNvSpPr txBox="1"/>
          <p:nvPr/>
        </p:nvSpPr>
        <p:spPr>
          <a:xfrm>
            <a:off x="9427326" y="5490379"/>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Vías en mal </a:t>
            </a:r>
          </a:p>
          <a:p>
            <a:pPr algn="ctr"/>
            <a:r>
              <a:rPr lang="es-CO" sz="1400" dirty="0" smtClean="0"/>
              <a:t>Estado</a:t>
            </a:r>
            <a:endParaRPr lang="es-CO" sz="1400" dirty="0"/>
          </a:p>
        </p:txBody>
      </p:sp>
      <p:cxnSp>
        <p:nvCxnSpPr>
          <p:cNvPr id="41" name="Conector recto de flecha 40"/>
          <p:cNvCxnSpPr>
            <a:stCxn id="37" idx="0"/>
            <a:endCxn id="39" idx="2"/>
          </p:cNvCxnSpPr>
          <p:nvPr/>
        </p:nvCxnSpPr>
        <p:spPr>
          <a:xfrm flipV="1">
            <a:off x="10254443" y="6013599"/>
            <a:ext cx="0" cy="321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38" idx="0"/>
          </p:cNvCxnSpPr>
          <p:nvPr/>
        </p:nvCxnSpPr>
        <p:spPr>
          <a:xfrm flipH="1" flipV="1">
            <a:off x="8271855" y="4829695"/>
            <a:ext cx="2" cy="669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p:cNvCxnSpPr>
            <a:stCxn id="36" idx="0"/>
            <a:endCxn id="39" idx="0"/>
          </p:cNvCxnSpPr>
          <p:nvPr/>
        </p:nvCxnSpPr>
        <p:spPr>
          <a:xfrm rot="5400000" flipH="1" flipV="1">
            <a:off x="8375095" y="3619994"/>
            <a:ext cx="8962" cy="3749733"/>
          </a:xfrm>
          <a:prstGeom prst="bentConnector3">
            <a:avLst>
              <a:gd name="adj1" fmla="val 265077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043266" y="5062451"/>
            <a:ext cx="6410" cy="224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35" idx="0"/>
            <a:endCxn id="34" idx="0"/>
          </p:cNvCxnSpPr>
          <p:nvPr/>
        </p:nvCxnSpPr>
        <p:spPr>
          <a:xfrm rot="16200000" flipH="1">
            <a:off x="3047130" y="4454082"/>
            <a:ext cx="5093" cy="2095610"/>
          </a:xfrm>
          <a:prstGeom prst="bentConnector3">
            <a:avLst>
              <a:gd name="adj1" fmla="val -448851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angular 56"/>
          <p:cNvCxnSpPr>
            <a:stCxn id="31" idx="2"/>
            <a:endCxn id="32" idx="2"/>
          </p:cNvCxnSpPr>
          <p:nvPr/>
        </p:nvCxnSpPr>
        <p:spPr>
          <a:xfrm rot="16200000" flipH="1">
            <a:off x="3036915" y="3769129"/>
            <a:ext cx="12700" cy="2121132"/>
          </a:xfrm>
          <a:prstGeom prst="bentConnector3">
            <a:avLst>
              <a:gd name="adj1" fmla="val 180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32" idx="0"/>
          </p:cNvCxnSpPr>
          <p:nvPr/>
        </p:nvCxnSpPr>
        <p:spPr>
          <a:xfrm flipH="1" flipV="1">
            <a:off x="4097480" y="4073719"/>
            <a:ext cx="1" cy="2327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angular 63"/>
          <p:cNvCxnSpPr>
            <a:stCxn id="31" idx="0"/>
            <a:endCxn id="33" idx="0"/>
          </p:cNvCxnSpPr>
          <p:nvPr/>
        </p:nvCxnSpPr>
        <p:spPr>
          <a:xfrm rot="5400000" flipH="1" flipV="1">
            <a:off x="5124102" y="1158722"/>
            <a:ext cx="12700" cy="6295506"/>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7" idx="2"/>
          </p:cNvCxnSpPr>
          <p:nvPr/>
        </p:nvCxnSpPr>
        <p:spPr>
          <a:xfrm flipV="1">
            <a:off x="4584468" y="3769622"/>
            <a:ext cx="1" cy="304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redondeado 67"/>
          <p:cNvSpPr/>
          <p:nvPr/>
        </p:nvSpPr>
        <p:spPr>
          <a:xfrm>
            <a:off x="9098971" y="3343368"/>
            <a:ext cx="1360518" cy="2244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Problema Central</a:t>
            </a:r>
            <a:endParaRPr lang="es-CO" sz="1200" dirty="0">
              <a:solidFill>
                <a:schemeClr val="tx1"/>
              </a:solidFill>
            </a:endParaRPr>
          </a:p>
        </p:txBody>
      </p:sp>
      <p:sp>
        <p:nvSpPr>
          <p:cNvPr id="69" name="Rectángulo redondeado 68"/>
          <p:cNvSpPr/>
          <p:nvPr/>
        </p:nvSpPr>
        <p:spPr>
          <a:xfrm>
            <a:off x="11135943" y="2275481"/>
            <a:ext cx="867989" cy="373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Efecto Directo</a:t>
            </a:r>
            <a:endParaRPr lang="es-CO" sz="1200" dirty="0">
              <a:solidFill>
                <a:schemeClr val="tx1"/>
              </a:solidFill>
            </a:endParaRPr>
          </a:p>
        </p:txBody>
      </p:sp>
      <p:sp>
        <p:nvSpPr>
          <p:cNvPr id="70" name="Rectángulo redondeado 69"/>
          <p:cNvSpPr/>
          <p:nvPr/>
        </p:nvSpPr>
        <p:spPr>
          <a:xfrm>
            <a:off x="11081559" y="742953"/>
            <a:ext cx="826425" cy="3321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Efecto Indirecto</a:t>
            </a:r>
            <a:endParaRPr lang="es-CO" sz="1200" dirty="0">
              <a:solidFill>
                <a:schemeClr val="tx1"/>
              </a:solidFill>
            </a:endParaRPr>
          </a:p>
        </p:txBody>
      </p:sp>
      <p:sp>
        <p:nvSpPr>
          <p:cNvPr id="71" name="Rectángulo redondeado 70"/>
          <p:cNvSpPr/>
          <p:nvPr/>
        </p:nvSpPr>
        <p:spPr>
          <a:xfrm>
            <a:off x="11258555" y="4440682"/>
            <a:ext cx="745377" cy="3953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Causas Directas</a:t>
            </a:r>
            <a:endParaRPr lang="es-CO" sz="1200" dirty="0">
              <a:solidFill>
                <a:schemeClr val="tx1"/>
              </a:solidFill>
            </a:endParaRPr>
          </a:p>
        </p:txBody>
      </p:sp>
      <p:sp>
        <p:nvSpPr>
          <p:cNvPr id="72" name="Rectángulo redondeado 71"/>
          <p:cNvSpPr/>
          <p:nvPr/>
        </p:nvSpPr>
        <p:spPr>
          <a:xfrm>
            <a:off x="11254050" y="5883722"/>
            <a:ext cx="892924" cy="3542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Causas Indirecta</a:t>
            </a:r>
            <a:endParaRPr lang="es-CO" sz="1200" dirty="0">
              <a:solidFill>
                <a:schemeClr val="tx1"/>
              </a:solidFill>
            </a:endParaRPr>
          </a:p>
        </p:txBody>
      </p:sp>
    </p:spTree>
    <p:extLst>
      <p:ext uri="{BB962C8B-B14F-4D97-AF65-F5344CB8AC3E}">
        <p14:creationId xmlns:p14="http://schemas.microsoft.com/office/powerpoint/2010/main" val="192641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7" name="CuadroTexto 6"/>
          <p:cNvSpPr txBox="1"/>
          <p:nvPr/>
        </p:nvSpPr>
        <p:spPr>
          <a:xfrm>
            <a:off x="3757352" y="3246402"/>
            <a:ext cx="1654233"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O" sz="1400" b="1" dirty="0" smtClean="0"/>
              <a:t>Baja</a:t>
            </a:r>
            <a:r>
              <a:rPr lang="es-CO" sz="1400" dirty="0" smtClean="0"/>
              <a:t> frecuencia de accidentes</a:t>
            </a:r>
            <a:endParaRPr lang="es-CO" sz="1400" dirty="0"/>
          </a:p>
        </p:txBody>
      </p:sp>
      <p:sp>
        <p:nvSpPr>
          <p:cNvPr id="8" name="CuadroTexto 7"/>
          <p:cNvSpPr txBox="1"/>
          <p:nvPr/>
        </p:nvSpPr>
        <p:spPr>
          <a:xfrm>
            <a:off x="975360" y="2276584"/>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Número </a:t>
            </a:r>
            <a:r>
              <a:rPr lang="es-CO" sz="1400" b="1" dirty="0" smtClean="0"/>
              <a:t>bajo</a:t>
            </a:r>
            <a:r>
              <a:rPr lang="es-CO" sz="1400" dirty="0" smtClean="0"/>
              <a:t> de heridos</a:t>
            </a:r>
            <a:endParaRPr lang="es-CO" sz="1400" dirty="0"/>
          </a:p>
        </p:txBody>
      </p:sp>
      <p:sp>
        <p:nvSpPr>
          <p:cNvPr id="9" name="CuadroTexto 8"/>
          <p:cNvSpPr txBox="1"/>
          <p:nvPr/>
        </p:nvSpPr>
        <p:spPr>
          <a:xfrm>
            <a:off x="6436821" y="2276584"/>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Pasajeros </a:t>
            </a:r>
            <a:r>
              <a:rPr lang="es-CO" sz="1400" b="1" dirty="0" smtClean="0"/>
              <a:t>pocas veces</a:t>
            </a:r>
          </a:p>
          <a:p>
            <a:pPr algn="ctr"/>
            <a:r>
              <a:rPr lang="es-CO" sz="1400" b="1" dirty="0" smtClean="0"/>
              <a:t> </a:t>
            </a:r>
            <a:r>
              <a:rPr lang="es-CO" sz="1400" dirty="0" smtClean="0"/>
              <a:t>llegan tarde a su destino</a:t>
            </a:r>
            <a:endParaRPr lang="es-CO" sz="1400" dirty="0"/>
          </a:p>
        </p:txBody>
      </p:sp>
      <p:sp>
        <p:nvSpPr>
          <p:cNvPr id="10" name="CuadroTexto 9"/>
          <p:cNvSpPr txBox="1"/>
          <p:nvPr/>
        </p:nvSpPr>
        <p:spPr>
          <a:xfrm>
            <a:off x="975359" y="909036"/>
            <a:ext cx="1654233"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Es STP es </a:t>
            </a:r>
            <a:r>
              <a:rPr lang="es-CO" sz="1400" b="1" dirty="0" smtClean="0"/>
              <a:t>eficiente</a:t>
            </a:r>
            <a:endParaRPr lang="es-CO" sz="1400" b="1" dirty="0"/>
          </a:p>
        </p:txBody>
      </p:sp>
      <p:sp>
        <p:nvSpPr>
          <p:cNvPr id="11" name="CuadroTexto 10"/>
          <p:cNvSpPr txBox="1"/>
          <p:nvPr/>
        </p:nvSpPr>
        <p:spPr>
          <a:xfrm>
            <a:off x="6436821" y="801315"/>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Cada vez es </a:t>
            </a:r>
            <a:r>
              <a:rPr lang="es-CO" sz="1400" b="1" dirty="0" smtClean="0"/>
              <a:t>mayor</a:t>
            </a:r>
            <a:r>
              <a:rPr lang="es-CO" sz="1400" dirty="0" smtClean="0"/>
              <a:t> el número de personas que utiliza el STP</a:t>
            </a:r>
            <a:endParaRPr lang="es-CO" sz="1400" dirty="0"/>
          </a:p>
        </p:txBody>
      </p:sp>
      <p:cxnSp>
        <p:nvCxnSpPr>
          <p:cNvPr id="13" name="Conector angular 12"/>
          <p:cNvCxnSpPr>
            <a:stCxn id="7" idx="0"/>
            <a:endCxn id="9" idx="2"/>
          </p:cNvCxnSpPr>
          <p:nvPr/>
        </p:nvCxnSpPr>
        <p:spPr>
          <a:xfrm rot="5400000" flipH="1" flipV="1">
            <a:off x="5889326" y="1494947"/>
            <a:ext cx="446598" cy="3056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p:cNvCxnSpPr>
            <a:stCxn id="7" idx="0"/>
            <a:endCxn id="8" idx="2"/>
          </p:cNvCxnSpPr>
          <p:nvPr/>
        </p:nvCxnSpPr>
        <p:spPr>
          <a:xfrm rot="16200000" flipV="1">
            <a:off x="2970174" y="1632107"/>
            <a:ext cx="446598" cy="278199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9" idx="0"/>
          </p:cNvCxnSpPr>
          <p:nvPr/>
        </p:nvCxnSpPr>
        <p:spPr>
          <a:xfrm rot="16200000" flipV="1">
            <a:off x="6042661" y="678462"/>
            <a:ext cx="293717" cy="290252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p:cNvCxnSpPr>
            <a:stCxn id="8" idx="0"/>
          </p:cNvCxnSpPr>
          <p:nvPr/>
        </p:nvCxnSpPr>
        <p:spPr>
          <a:xfrm rot="5400000" flipH="1" flipV="1">
            <a:off x="3123507" y="661836"/>
            <a:ext cx="293718" cy="29357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4663440" y="1666983"/>
            <a:ext cx="0" cy="315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a:endCxn id="11" idx="2"/>
          </p:cNvCxnSpPr>
          <p:nvPr/>
        </p:nvCxnSpPr>
        <p:spPr>
          <a:xfrm flipV="1">
            <a:off x="4663440" y="1324535"/>
            <a:ext cx="2977342" cy="3424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endCxn id="10" idx="2"/>
          </p:cNvCxnSpPr>
          <p:nvPr/>
        </p:nvCxnSpPr>
        <p:spPr>
          <a:xfrm rot="10800000">
            <a:off x="1802476" y="1216813"/>
            <a:ext cx="2860964" cy="45017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1149232"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a:t>
            </a:r>
            <a:r>
              <a:rPr lang="es-CO" sz="1400" b="1" dirty="0" smtClean="0"/>
              <a:t>corteses</a:t>
            </a:r>
            <a:endParaRPr lang="es-CO" sz="1400" b="1" dirty="0"/>
          </a:p>
        </p:txBody>
      </p:sp>
      <p:sp>
        <p:nvSpPr>
          <p:cNvPr id="32" name="CuadroTexto 31"/>
          <p:cNvSpPr txBox="1"/>
          <p:nvPr/>
        </p:nvSpPr>
        <p:spPr>
          <a:xfrm>
            <a:off x="3270364"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a:t>
            </a:r>
            <a:r>
              <a:rPr lang="es-CO" sz="1400" b="1" dirty="0" smtClean="0"/>
              <a:t>prudentes</a:t>
            </a:r>
            <a:endParaRPr lang="es-CO" sz="1400" b="1" dirty="0"/>
          </a:p>
        </p:txBody>
      </p:sp>
      <p:sp>
        <p:nvSpPr>
          <p:cNvPr id="33" name="CuadroTexto 32"/>
          <p:cNvSpPr txBox="1"/>
          <p:nvPr/>
        </p:nvSpPr>
        <p:spPr>
          <a:xfrm>
            <a:off x="7444738"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en </a:t>
            </a:r>
            <a:r>
              <a:rPr lang="es-CO" sz="1400" b="1" dirty="0" smtClean="0"/>
              <a:t>buen</a:t>
            </a:r>
            <a:r>
              <a:rPr lang="es-CO" sz="1400" dirty="0" smtClean="0"/>
              <a:t> estado</a:t>
            </a:r>
            <a:endParaRPr lang="es-CO" sz="1400" dirty="0"/>
          </a:p>
        </p:txBody>
      </p:sp>
      <p:sp>
        <p:nvSpPr>
          <p:cNvPr id="34" name="CuadroTexto 33"/>
          <p:cNvSpPr txBox="1"/>
          <p:nvPr/>
        </p:nvSpPr>
        <p:spPr>
          <a:xfrm>
            <a:off x="3457401" y="5504434"/>
            <a:ext cx="128016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Remuneración</a:t>
            </a:r>
          </a:p>
          <a:p>
            <a:pPr algn="ctr"/>
            <a:r>
              <a:rPr lang="es-CO" sz="1400" b="1" dirty="0" smtClean="0"/>
              <a:t>normal</a:t>
            </a:r>
            <a:endParaRPr lang="es-CO" sz="1400" b="1" dirty="0"/>
          </a:p>
        </p:txBody>
      </p:sp>
      <p:sp>
        <p:nvSpPr>
          <p:cNvPr id="35" name="CuadroTexto 34"/>
          <p:cNvSpPr txBox="1"/>
          <p:nvPr/>
        </p:nvSpPr>
        <p:spPr>
          <a:xfrm>
            <a:off x="1374152" y="5499341"/>
            <a:ext cx="125544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Jornada </a:t>
            </a:r>
          </a:p>
          <a:p>
            <a:pPr algn="ctr"/>
            <a:r>
              <a:rPr lang="es-CO" sz="1400" b="1" dirty="0" smtClean="0"/>
              <a:t>normalizada</a:t>
            </a:r>
            <a:endParaRPr lang="es-CO" sz="1400" b="1" dirty="0"/>
          </a:p>
        </p:txBody>
      </p:sp>
      <p:sp>
        <p:nvSpPr>
          <p:cNvPr id="36" name="CuadroTexto 35"/>
          <p:cNvSpPr txBox="1"/>
          <p:nvPr/>
        </p:nvSpPr>
        <p:spPr>
          <a:xfrm>
            <a:off x="5677593" y="5499341"/>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son </a:t>
            </a:r>
          </a:p>
          <a:p>
            <a:pPr algn="ctr"/>
            <a:r>
              <a:rPr lang="es-CO" sz="1400" b="1" dirty="0" smtClean="0"/>
              <a:t>Nuevos</a:t>
            </a:r>
            <a:endParaRPr lang="es-CO" sz="1400" b="1" dirty="0"/>
          </a:p>
        </p:txBody>
      </p:sp>
      <p:sp>
        <p:nvSpPr>
          <p:cNvPr id="37" name="CuadroTexto 36"/>
          <p:cNvSpPr txBox="1"/>
          <p:nvPr/>
        </p:nvSpPr>
        <p:spPr>
          <a:xfrm>
            <a:off x="9427326" y="6334780"/>
            <a:ext cx="196942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las Vías es </a:t>
            </a:r>
            <a:r>
              <a:rPr lang="es-CO" sz="1400" b="1" dirty="0" smtClean="0"/>
              <a:t>adecuado</a:t>
            </a:r>
            <a:endParaRPr lang="es-CO" sz="1400" b="1" dirty="0"/>
          </a:p>
        </p:txBody>
      </p:sp>
      <p:sp>
        <p:nvSpPr>
          <p:cNvPr id="38" name="CuadroTexto 37"/>
          <p:cNvSpPr txBox="1"/>
          <p:nvPr/>
        </p:nvSpPr>
        <p:spPr>
          <a:xfrm>
            <a:off x="7444740" y="5499341"/>
            <a:ext cx="1654233"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Vehículos es </a:t>
            </a:r>
            <a:r>
              <a:rPr lang="es-CO" sz="1400" b="1" dirty="0" smtClean="0"/>
              <a:t>adecuado</a:t>
            </a:r>
            <a:endParaRPr lang="es-CO" sz="1400" b="1" dirty="0"/>
          </a:p>
        </p:txBody>
      </p:sp>
      <p:sp>
        <p:nvSpPr>
          <p:cNvPr id="39" name="CuadroTexto 38"/>
          <p:cNvSpPr txBox="1"/>
          <p:nvPr/>
        </p:nvSpPr>
        <p:spPr>
          <a:xfrm>
            <a:off x="9427326" y="5490379"/>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Vías en </a:t>
            </a:r>
            <a:r>
              <a:rPr lang="es-CO" sz="1400" b="1" dirty="0" smtClean="0"/>
              <a:t>buen</a:t>
            </a:r>
          </a:p>
          <a:p>
            <a:pPr algn="ctr"/>
            <a:r>
              <a:rPr lang="es-CO" sz="1400" dirty="0" smtClean="0"/>
              <a:t>Estado</a:t>
            </a:r>
            <a:endParaRPr lang="es-CO" sz="1400" dirty="0"/>
          </a:p>
        </p:txBody>
      </p:sp>
      <p:cxnSp>
        <p:nvCxnSpPr>
          <p:cNvPr id="41" name="Conector recto de flecha 40"/>
          <p:cNvCxnSpPr>
            <a:stCxn id="37" idx="0"/>
            <a:endCxn id="39" idx="2"/>
          </p:cNvCxnSpPr>
          <p:nvPr/>
        </p:nvCxnSpPr>
        <p:spPr>
          <a:xfrm flipV="1">
            <a:off x="10254443" y="6013599"/>
            <a:ext cx="0" cy="321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38" idx="0"/>
          </p:cNvCxnSpPr>
          <p:nvPr/>
        </p:nvCxnSpPr>
        <p:spPr>
          <a:xfrm flipH="1" flipV="1">
            <a:off x="8271855" y="4829695"/>
            <a:ext cx="2" cy="669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p:cNvCxnSpPr>
            <a:stCxn id="36" idx="0"/>
            <a:endCxn id="39" idx="0"/>
          </p:cNvCxnSpPr>
          <p:nvPr/>
        </p:nvCxnSpPr>
        <p:spPr>
          <a:xfrm rot="5400000" flipH="1" flipV="1">
            <a:off x="8375095" y="3619994"/>
            <a:ext cx="8962" cy="3749733"/>
          </a:xfrm>
          <a:prstGeom prst="bentConnector3">
            <a:avLst>
              <a:gd name="adj1" fmla="val 265077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043266" y="5062451"/>
            <a:ext cx="6410" cy="224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35" idx="0"/>
            <a:endCxn id="34" idx="0"/>
          </p:cNvCxnSpPr>
          <p:nvPr/>
        </p:nvCxnSpPr>
        <p:spPr>
          <a:xfrm rot="16200000" flipH="1">
            <a:off x="3047130" y="4454082"/>
            <a:ext cx="5093" cy="2095610"/>
          </a:xfrm>
          <a:prstGeom prst="bentConnector3">
            <a:avLst>
              <a:gd name="adj1" fmla="val -448851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angular 56"/>
          <p:cNvCxnSpPr>
            <a:stCxn id="31" idx="2"/>
            <a:endCxn id="32" idx="2"/>
          </p:cNvCxnSpPr>
          <p:nvPr/>
        </p:nvCxnSpPr>
        <p:spPr>
          <a:xfrm rot="16200000" flipH="1">
            <a:off x="3036915" y="3769129"/>
            <a:ext cx="12700" cy="2121132"/>
          </a:xfrm>
          <a:prstGeom prst="bentConnector3">
            <a:avLst>
              <a:gd name="adj1" fmla="val 180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32" idx="0"/>
          </p:cNvCxnSpPr>
          <p:nvPr/>
        </p:nvCxnSpPr>
        <p:spPr>
          <a:xfrm flipH="1" flipV="1">
            <a:off x="4097480" y="4073719"/>
            <a:ext cx="1" cy="2327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angular 63"/>
          <p:cNvCxnSpPr>
            <a:stCxn id="31" idx="0"/>
            <a:endCxn id="33" idx="0"/>
          </p:cNvCxnSpPr>
          <p:nvPr/>
        </p:nvCxnSpPr>
        <p:spPr>
          <a:xfrm rot="5400000" flipH="1" flipV="1">
            <a:off x="5124102" y="1158722"/>
            <a:ext cx="12700" cy="6295506"/>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7" idx="2"/>
          </p:cNvCxnSpPr>
          <p:nvPr/>
        </p:nvCxnSpPr>
        <p:spPr>
          <a:xfrm flipV="1">
            <a:off x="4584468" y="3769622"/>
            <a:ext cx="1" cy="304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redondeado 67"/>
          <p:cNvSpPr/>
          <p:nvPr/>
        </p:nvSpPr>
        <p:spPr>
          <a:xfrm>
            <a:off x="9098971" y="3343368"/>
            <a:ext cx="1360518" cy="2244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Objetivo General</a:t>
            </a:r>
            <a:endParaRPr lang="es-CO" sz="1200" dirty="0">
              <a:solidFill>
                <a:schemeClr val="tx1"/>
              </a:solidFill>
            </a:endParaRPr>
          </a:p>
        </p:txBody>
      </p:sp>
      <p:sp>
        <p:nvSpPr>
          <p:cNvPr id="70" name="Rectángulo redondeado 69"/>
          <p:cNvSpPr/>
          <p:nvPr/>
        </p:nvSpPr>
        <p:spPr>
          <a:xfrm>
            <a:off x="10668346" y="1500900"/>
            <a:ext cx="826425" cy="3321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Fines</a:t>
            </a:r>
            <a:endParaRPr lang="es-CO" sz="1200" dirty="0">
              <a:solidFill>
                <a:schemeClr val="tx1"/>
              </a:solidFill>
            </a:endParaRPr>
          </a:p>
        </p:txBody>
      </p:sp>
      <p:sp>
        <p:nvSpPr>
          <p:cNvPr id="71" name="Rectángulo redondeado 70"/>
          <p:cNvSpPr/>
          <p:nvPr/>
        </p:nvSpPr>
        <p:spPr>
          <a:xfrm>
            <a:off x="11122082" y="4891532"/>
            <a:ext cx="745377" cy="3953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Medios</a:t>
            </a:r>
            <a:endParaRPr lang="es-CO" sz="1200" dirty="0">
              <a:solidFill>
                <a:schemeClr val="tx1"/>
              </a:solidFill>
            </a:endParaRPr>
          </a:p>
        </p:txBody>
      </p:sp>
    </p:spTree>
    <p:extLst>
      <p:ext uri="{BB962C8B-B14F-4D97-AF65-F5344CB8AC3E}">
        <p14:creationId xmlns:p14="http://schemas.microsoft.com/office/powerpoint/2010/main" val="422162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69406" y="2048262"/>
            <a:ext cx="2091733"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a:t>
            </a:r>
            <a:r>
              <a:rPr lang="es-CO" sz="1200" b="1" dirty="0" smtClean="0"/>
              <a:t>de producción </a:t>
            </a:r>
            <a:r>
              <a:rPr lang="es-CO" sz="1200" b="1" dirty="0" smtClean="0"/>
              <a:t>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Acciones para la recuperación de </a:t>
            </a:r>
            <a:r>
              <a:rPr lang="es-CO" sz="1200" b="1" dirty="0" smtClean="0"/>
              <a:t>suelos </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a:t>
            </a:r>
            <a:r>
              <a:rPr lang="es-CO" sz="1200" dirty="0" smtClean="0"/>
              <a:t> </a:t>
            </a:r>
            <a:r>
              <a:rPr lang="es-CO" sz="1200" dirty="0" smtClean="0"/>
              <a:t>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a:t>
            </a:r>
            <a:r>
              <a:rPr lang="es-CO" sz="1200" dirty="0" smtClean="0"/>
              <a:t> </a:t>
            </a:r>
            <a:r>
              <a:rPr lang="es-CO" sz="1200" dirty="0" smtClean="0"/>
              <a:t>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impacto</a:t>
            </a:r>
            <a:r>
              <a:rPr lang="es-CO" sz="1200" dirty="0" smtClean="0"/>
              <a:t> </a:t>
            </a:r>
            <a:r>
              <a:rPr lang="es-CO" sz="1200" dirty="0" smtClean="0"/>
              <a:t>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a:t>
            </a:r>
            <a:r>
              <a:rPr lang="es-CO" sz="1200" dirty="0" smtClean="0"/>
              <a:t>de </a:t>
            </a:r>
            <a:r>
              <a:rPr lang="es-CO" sz="1200" dirty="0" smtClean="0"/>
              <a:t>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a:t>
            </a:r>
            <a:r>
              <a:rPr lang="es-CO" sz="1200" dirty="0" smtClean="0"/>
              <a:t>en la paz</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Mejoramiento de la</a:t>
            </a:r>
            <a:r>
              <a:rPr lang="es-CO" sz="1200" dirty="0" smtClean="0"/>
              <a:t> </a:t>
            </a:r>
            <a:r>
              <a:rPr lang="es-CO" sz="1200" dirty="0" smtClean="0"/>
              <a:t>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estudios </a:t>
            </a:r>
            <a:r>
              <a:rPr lang="es-CO" sz="1200" dirty="0" smtClean="0"/>
              <a:t>de suelos </a:t>
            </a:r>
            <a:r>
              <a:rPr lang="es-CO" sz="1200" dirty="0" smtClean="0"/>
              <a:t> </a:t>
            </a:r>
            <a:r>
              <a:rPr lang="es-CO" sz="1200" dirty="0" smtClean="0"/>
              <a:t>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a:t>
            </a:r>
            <a:r>
              <a:rPr lang="es-CO" sz="1200" dirty="0" smtClean="0"/>
              <a:t>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a:t>
            </a:r>
            <a:r>
              <a:rPr lang="es-CO" sz="1200" dirty="0" smtClean="0"/>
              <a:t>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a:t>
            </a:r>
            <a:r>
              <a:rPr lang="es-CO" sz="1200" dirty="0" smtClean="0"/>
              <a:t> </a:t>
            </a:r>
            <a:r>
              <a:rPr lang="es-CO" sz="1200" dirty="0" smtClean="0"/>
              <a:t>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la </a:t>
            </a:r>
            <a:r>
              <a:rPr lang="es-CO" sz="1200" dirty="0" smtClean="0"/>
              <a:t>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Mayor fomento de la agricultura</a:t>
            </a:r>
            <a:r>
              <a:rPr lang="es-CO" sz="1200" dirty="0" smtClean="0"/>
              <a:t> </a:t>
            </a:r>
            <a:r>
              <a:rPr lang="es-CO" sz="1200" dirty="0" smtClean="0"/>
              <a:t>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a:t>
            </a:r>
            <a:r>
              <a:rPr lang="es-CO" sz="1200" dirty="0" smtClean="0"/>
              <a:t>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a:t>
            </a:r>
            <a:r>
              <a:rPr lang="es-CO" sz="1200" dirty="0" smtClean="0"/>
              <a:t> ambiente</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t>
            </a:r>
            <a:r>
              <a:rPr lang="es-CO" sz="1200" dirty="0" smtClean="0"/>
              <a:t>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a:t>
            </a:r>
            <a:r>
              <a:rPr lang="es-CO" dirty="0" smtClean="0"/>
              <a:t>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a:t>
            </a:r>
            <a:r>
              <a:rPr lang="es-CO" sz="1200" dirty="0" smtClean="0"/>
              <a:t> </a:t>
            </a:r>
            <a:r>
              <a:rPr lang="es-CO" sz="1200" dirty="0" smtClean="0"/>
              <a:t>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a:t>
            </a:r>
            <a:r>
              <a:rPr lang="es-CO" sz="1200" dirty="0" smtClean="0"/>
              <a:t>de </a:t>
            </a:r>
            <a:r>
              <a:rPr lang="es-CO" sz="1200" dirty="0" smtClean="0"/>
              <a:t>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a:t>
            </a:r>
            <a:r>
              <a:rPr lang="es-CO" sz="1200" dirty="0" smtClean="0"/>
              <a:t>del </a:t>
            </a:r>
            <a:r>
              <a:rPr lang="es-CO" sz="1200" dirty="0" smtClean="0"/>
              <a:t>recurso </a:t>
            </a:r>
            <a:r>
              <a:rPr lang="es-CO" sz="1200" dirty="0" smtClean="0"/>
              <a:t>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a:t>
            </a:r>
            <a:r>
              <a:rPr lang="es-CO" sz="1200" dirty="0" smtClean="0"/>
              <a:t> </a:t>
            </a:r>
            <a:r>
              <a:rPr lang="es-CO" sz="1200" dirty="0" smtClean="0"/>
              <a:t>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a:t>
            </a:r>
            <a:r>
              <a:rPr lang="es-CO" sz="1200" dirty="0" smtClean="0"/>
              <a:t> </a:t>
            </a:r>
            <a:r>
              <a:rPr lang="es-CO" sz="1200" dirty="0" smtClean="0"/>
              <a:t>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a:t>
            </a:r>
            <a:r>
              <a:rPr lang="es-CO" sz="1200" dirty="0" smtClean="0"/>
              <a:t>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a:t>
            </a:r>
            <a:r>
              <a:rPr lang="es-CO" sz="1200" dirty="0" smtClean="0"/>
              <a:t>nundaciones </a:t>
            </a:r>
            <a:r>
              <a:rPr lang="es-CO" sz="1200" dirty="0" smtClean="0"/>
              <a:t>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a:t>
            </a:r>
            <a:r>
              <a:rPr lang="es-CO" sz="1200" dirty="0" smtClean="0"/>
              <a:t> </a:t>
            </a:r>
            <a:r>
              <a:rPr lang="es-CO" sz="1200" dirty="0" smtClean="0"/>
              <a:t>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a:t>
            </a:r>
            <a:r>
              <a:rPr lang="es-CO" sz="1200" dirty="0" smtClean="0"/>
              <a:t>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Tree>
    <p:extLst>
      <p:ext uri="{BB962C8B-B14F-4D97-AF65-F5344CB8AC3E}">
        <p14:creationId xmlns:p14="http://schemas.microsoft.com/office/powerpoint/2010/main" val="399827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23703" y="1016354"/>
            <a:ext cx="11205556" cy="646331"/>
          </a:xfrm>
          <a:prstGeom prst="rect">
            <a:avLst/>
          </a:prstGeom>
          <a:noFill/>
        </p:spPr>
        <p:txBody>
          <a:bodyPr wrap="square" rtlCol="0">
            <a:spAutoFit/>
          </a:bodyPr>
          <a:lstStyle/>
          <a:p>
            <a:pPr algn="just"/>
            <a:r>
              <a:rPr lang="es-CO" dirty="0" smtClean="0"/>
              <a:t>Es el conjunto de técnicas para identificar combinaciones de medios-fines que pueden llegar a ser estrategias del proyecto; analizar las estrategias identificadas y decidir la estrategia a utilizarse.</a:t>
            </a:r>
            <a:endParaRPr lang="es-CO" dirty="0"/>
          </a:p>
        </p:txBody>
      </p:sp>
      <p:sp>
        <p:nvSpPr>
          <p:cNvPr id="5" name="CuadroTexto 4"/>
          <p:cNvSpPr txBox="1"/>
          <p:nvPr/>
        </p:nvSpPr>
        <p:spPr>
          <a:xfrm>
            <a:off x="523703" y="2216610"/>
            <a:ext cx="3798916" cy="369332"/>
          </a:xfrm>
          <a:prstGeom prst="rect">
            <a:avLst/>
          </a:prstGeom>
          <a:noFill/>
        </p:spPr>
        <p:txBody>
          <a:bodyPr wrap="square" rtlCol="0">
            <a:spAutoFit/>
          </a:bodyPr>
          <a:lstStyle/>
          <a:p>
            <a:r>
              <a:rPr lang="es-CO" b="1" dirty="0" smtClean="0"/>
              <a:t>¿Qué se logra?</a:t>
            </a:r>
            <a:endParaRPr lang="es-CO" b="1" dirty="0"/>
          </a:p>
        </p:txBody>
      </p:sp>
      <p:sp>
        <p:nvSpPr>
          <p:cNvPr id="7" name="CuadroTexto 6"/>
          <p:cNvSpPr txBox="1"/>
          <p:nvPr/>
        </p:nvSpPr>
        <p:spPr>
          <a:xfrm>
            <a:off x="523703" y="3176320"/>
            <a:ext cx="9484242" cy="461665"/>
          </a:xfrm>
          <a:prstGeom prst="rect">
            <a:avLst/>
          </a:prstGeom>
          <a:noFill/>
        </p:spPr>
        <p:txBody>
          <a:bodyPr wrap="square" rtlCol="0">
            <a:spAutoFit/>
          </a:bodyPr>
          <a:lstStyle/>
          <a:p>
            <a:r>
              <a:rPr lang="es-CO" sz="2400" b="1" dirty="0" smtClean="0"/>
              <a:t>I</a:t>
            </a:r>
            <a:r>
              <a:rPr lang="es-CO" dirty="0" smtClean="0"/>
              <a:t>dentificar las alternativas que puedan llegar a ser las estrategias del proyecto.</a:t>
            </a:r>
            <a:endParaRPr lang="es-CO" dirty="0"/>
          </a:p>
        </p:txBody>
      </p:sp>
      <p:sp>
        <p:nvSpPr>
          <p:cNvPr id="8" name="CuadroTexto 7"/>
          <p:cNvSpPr txBox="1"/>
          <p:nvPr/>
        </p:nvSpPr>
        <p:spPr>
          <a:xfrm>
            <a:off x="523703" y="4042676"/>
            <a:ext cx="9484242" cy="461665"/>
          </a:xfrm>
          <a:prstGeom prst="rect">
            <a:avLst/>
          </a:prstGeom>
          <a:noFill/>
        </p:spPr>
        <p:txBody>
          <a:bodyPr wrap="square" rtlCol="0">
            <a:spAutoFit/>
          </a:bodyPr>
          <a:lstStyle/>
          <a:p>
            <a:r>
              <a:rPr lang="es-CO" sz="2400" b="1" dirty="0" smtClean="0"/>
              <a:t>E</a:t>
            </a:r>
            <a:r>
              <a:rPr lang="es-CO" dirty="0" smtClean="0"/>
              <a:t>valuar la pertinencia y las posibilidades de ejecución de cada estrategia</a:t>
            </a:r>
            <a:endParaRPr lang="es-CO" dirty="0"/>
          </a:p>
        </p:txBody>
      </p:sp>
      <p:sp>
        <p:nvSpPr>
          <p:cNvPr id="9" name="CuadroTexto 8"/>
          <p:cNvSpPr txBox="1"/>
          <p:nvPr/>
        </p:nvSpPr>
        <p:spPr>
          <a:xfrm>
            <a:off x="523703" y="4920787"/>
            <a:ext cx="9484242" cy="461665"/>
          </a:xfrm>
          <a:prstGeom prst="rect">
            <a:avLst/>
          </a:prstGeom>
          <a:noFill/>
        </p:spPr>
        <p:txBody>
          <a:bodyPr wrap="square" rtlCol="0">
            <a:spAutoFit/>
          </a:bodyPr>
          <a:lstStyle/>
          <a:p>
            <a:r>
              <a:rPr lang="es-CO" sz="2400" b="1" dirty="0" smtClean="0"/>
              <a:t>D</a:t>
            </a:r>
            <a:r>
              <a:rPr lang="es-CO" dirty="0" smtClean="0"/>
              <a:t>eterminar la estrategia a ser adoptada por el proyecto.</a:t>
            </a:r>
            <a:endParaRPr lang="es-CO" dirty="0"/>
          </a:p>
        </p:txBody>
      </p:sp>
    </p:spTree>
    <p:extLst>
      <p:ext uri="{BB962C8B-B14F-4D97-AF65-F5344CB8AC3E}">
        <p14:creationId xmlns:p14="http://schemas.microsoft.com/office/powerpoint/2010/main" val="3801569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26492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370023" y="435276"/>
            <a:ext cx="847898" cy="369332"/>
          </a:xfrm>
          <a:prstGeom prst="rect">
            <a:avLst/>
          </a:prstGeom>
          <a:noFill/>
        </p:spPr>
        <p:txBody>
          <a:bodyPr wrap="square" rtlCol="0">
            <a:spAutoFit/>
          </a:bodyPr>
          <a:lstStyle/>
          <a:p>
            <a:r>
              <a:rPr lang="es-CO" dirty="0" smtClean="0"/>
              <a:t>Pasos</a:t>
            </a:r>
            <a:endParaRPr lang="es-CO" dirty="0"/>
          </a:p>
        </p:txBody>
      </p:sp>
      <p:sp>
        <p:nvSpPr>
          <p:cNvPr id="5" name="CuadroTexto 4"/>
          <p:cNvSpPr txBox="1"/>
          <p:nvPr/>
        </p:nvSpPr>
        <p:spPr>
          <a:xfrm>
            <a:off x="386789" y="916860"/>
            <a:ext cx="11305309" cy="5509200"/>
          </a:xfrm>
          <a:prstGeom prst="rect">
            <a:avLst/>
          </a:prstGeom>
          <a:noFill/>
        </p:spPr>
        <p:txBody>
          <a:bodyPr wrap="square" rtlCol="0">
            <a:spAutoFit/>
          </a:bodyPr>
          <a:lstStyle/>
          <a:p>
            <a:pPr algn="just"/>
            <a:r>
              <a:rPr lang="es-CO" sz="1600" b="1" dirty="0" smtClean="0"/>
              <a:t>Paso 1</a:t>
            </a:r>
            <a:r>
              <a:rPr lang="es-CO" sz="1600" dirty="0" smtClean="0"/>
              <a:t> </a:t>
            </a:r>
          </a:p>
          <a:p>
            <a:pPr algn="just"/>
            <a:r>
              <a:rPr lang="es-CO" sz="1600" dirty="0" smtClean="0"/>
              <a:t>Identificar diferentes conjuntos de objetivos (escalones medios-fines) que tengan cierta coherencia interna y que pudieran ser estrategias potenciales del programa o de uno o varios de sus proyectos.</a:t>
            </a:r>
          </a:p>
          <a:p>
            <a:pPr algn="just"/>
            <a:endParaRPr lang="es-CO" sz="1600" dirty="0"/>
          </a:p>
          <a:p>
            <a:pPr algn="just"/>
            <a:r>
              <a:rPr lang="es-CO" sz="1600" b="1" dirty="0" smtClean="0"/>
              <a:t>Paso 2</a:t>
            </a:r>
          </a:p>
          <a:p>
            <a:pPr algn="just"/>
            <a:r>
              <a:rPr lang="es-CO" sz="1600" dirty="0" smtClean="0"/>
              <a:t>Eliminar los objetivos que sean éticamente indeseables o políticamente inviables, o aquellos que ya estén considerados en otros programas o proyectos de la institución o el área.</a:t>
            </a:r>
          </a:p>
          <a:p>
            <a:pPr algn="just"/>
            <a:endParaRPr lang="es-CO" sz="1600" dirty="0"/>
          </a:p>
          <a:p>
            <a:pPr algn="just"/>
            <a:r>
              <a:rPr lang="es-CO" sz="1600" b="1" dirty="0" smtClean="0"/>
              <a:t>Paso 3</a:t>
            </a:r>
          </a:p>
          <a:p>
            <a:pPr algn="just"/>
            <a:r>
              <a:rPr lang="es-CO" sz="1600" dirty="0" smtClean="0"/>
              <a:t>Evaluar las alternativas a partir de los recursos disponibles, la viabilidad política, las posibles fuentes de financiamiento y los intereses de los beneficiaros y de la posible entidad ejecutora.</a:t>
            </a:r>
          </a:p>
          <a:p>
            <a:pPr algn="just"/>
            <a:endParaRPr lang="es-CO" sz="1600" dirty="0"/>
          </a:p>
          <a:p>
            <a:pPr algn="just"/>
            <a:r>
              <a:rPr lang="es-CO" sz="1600" b="1" dirty="0" smtClean="0"/>
              <a:t>Paso 4</a:t>
            </a:r>
          </a:p>
          <a:p>
            <a:pPr algn="just"/>
            <a:r>
              <a:rPr lang="es-CO" sz="1600" dirty="0" smtClean="0"/>
              <a:t>Llevar a cabo estudios: financiero, económico (valor presente neto económico, VPN, relación beneficio-costo, costo efectividad, para cada alternativa), social (impacto sobre los grupos afectados), ambiental, institucional.</a:t>
            </a:r>
          </a:p>
          <a:p>
            <a:pPr algn="just"/>
            <a:endParaRPr lang="es-CO" sz="1600" dirty="0"/>
          </a:p>
          <a:p>
            <a:pPr algn="just"/>
            <a:r>
              <a:rPr lang="es-CO" sz="1600" b="1" dirty="0" smtClean="0"/>
              <a:t>Paso 5</a:t>
            </a:r>
          </a:p>
          <a:p>
            <a:pPr algn="just"/>
            <a:r>
              <a:rPr lang="es-CO" sz="1600" dirty="0" smtClean="0"/>
              <a:t>Decidir cuál es la estrategia o combinación de estrategias (alternativas) más apropiadas para ser la del programa y por ende del proyecto o proyectos que al final se seleccionen.</a:t>
            </a:r>
          </a:p>
          <a:p>
            <a:pPr algn="just"/>
            <a:endParaRPr lang="es-CO" sz="1600" dirty="0"/>
          </a:p>
          <a:p>
            <a:pPr algn="just"/>
            <a:r>
              <a:rPr lang="es-CO" sz="1600" b="1" dirty="0" smtClean="0"/>
              <a:t>Paso 6</a:t>
            </a:r>
          </a:p>
          <a:p>
            <a:pPr algn="just"/>
            <a:r>
              <a:rPr lang="es-CO" sz="1600" dirty="0" smtClean="0"/>
              <a:t>Aquellas alternativas de solución que no sean competencia de la entidad ejecutora se deben comunicar a quien corresponda.</a:t>
            </a:r>
            <a:endParaRPr lang="es-CO" sz="1600" dirty="0"/>
          </a:p>
        </p:txBody>
      </p:sp>
    </p:spTree>
    <p:extLst>
      <p:ext uri="{BB962C8B-B14F-4D97-AF65-F5344CB8AC3E}">
        <p14:creationId xmlns:p14="http://schemas.microsoft.com/office/powerpoint/2010/main" val="7385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14" y="1907871"/>
            <a:ext cx="10058400" cy="2929977"/>
          </a:xfrm>
          <a:prstGeom prst="rect">
            <a:avLst/>
          </a:prstGeom>
        </p:spPr>
      </p:pic>
    </p:spTree>
    <p:extLst>
      <p:ext uri="{BB962C8B-B14F-4D97-AF65-F5344CB8AC3E}">
        <p14:creationId xmlns:p14="http://schemas.microsoft.com/office/powerpoint/2010/main" val="261069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33454" y="2160229"/>
            <a:ext cx="2104238"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a:t>
            </a:r>
            <a:r>
              <a:rPr lang="es-CO" sz="1200" b="1" dirty="0" smtClean="0"/>
              <a:t>de producción </a:t>
            </a:r>
            <a:r>
              <a:rPr lang="es-CO" sz="1200" b="1" dirty="0" smtClean="0"/>
              <a:t>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Acciones para la recuperación de </a:t>
            </a:r>
            <a:r>
              <a:rPr lang="es-CO" sz="1200" b="1" dirty="0" smtClean="0"/>
              <a:t>suelos </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a:t>
            </a:r>
            <a:r>
              <a:rPr lang="es-CO" sz="1200" dirty="0" smtClean="0"/>
              <a:t> </a:t>
            </a:r>
            <a:r>
              <a:rPr lang="es-CO" sz="1200" dirty="0" smtClean="0"/>
              <a:t>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a:t>
            </a:r>
            <a:r>
              <a:rPr lang="es-CO" sz="1200" dirty="0" smtClean="0"/>
              <a:t> </a:t>
            </a:r>
            <a:r>
              <a:rPr lang="es-CO" sz="1200" dirty="0" smtClean="0"/>
              <a:t>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impacto</a:t>
            </a:r>
            <a:r>
              <a:rPr lang="es-CO" sz="1200" dirty="0" smtClean="0"/>
              <a:t> </a:t>
            </a:r>
            <a:r>
              <a:rPr lang="es-CO" sz="1200" dirty="0" smtClean="0"/>
              <a:t>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a:t>
            </a:r>
            <a:r>
              <a:rPr lang="es-CO" sz="1200" dirty="0" smtClean="0"/>
              <a:t>de </a:t>
            </a:r>
            <a:r>
              <a:rPr lang="es-CO" sz="1200" dirty="0" smtClean="0"/>
              <a:t>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a:t>
            </a:r>
            <a:r>
              <a:rPr lang="es-CO" sz="1200" dirty="0" smtClean="0"/>
              <a:t>en la paz</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Mejoramiento de la</a:t>
            </a:r>
            <a:r>
              <a:rPr lang="es-CO" sz="1200" dirty="0" smtClean="0"/>
              <a:t> </a:t>
            </a:r>
            <a:r>
              <a:rPr lang="es-CO" sz="1200" dirty="0" smtClean="0"/>
              <a:t>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estudios </a:t>
            </a:r>
            <a:r>
              <a:rPr lang="es-CO" sz="1200" dirty="0" smtClean="0"/>
              <a:t>de suelos </a:t>
            </a:r>
            <a:r>
              <a:rPr lang="es-CO" sz="1200" dirty="0" smtClean="0"/>
              <a:t> </a:t>
            </a:r>
            <a:r>
              <a:rPr lang="es-CO" sz="1200" dirty="0" smtClean="0"/>
              <a:t>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a:t>
            </a:r>
            <a:r>
              <a:rPr lang="es-CO" sz="1200" dirty="0" smtClean="0"/>
              <a:t>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a:t>
            </a:r>
            <a:r>
              <a:rPr lang="es-CO" sz="1200" dirty="0" smtClean="0"/>
              <a:t>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a:t>
            </a:r>
            <a:r>
              <a:rPr lang="es-CO" sz="1200" dirty="0" smtClean="0"/>
              <a:t> </a:t>
            </a:r>
            <a:r>
              <a:rPr lang="es-CO" sz="1200" dirty="0" smtClean="0"/>
              <a:t>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la </a:t>
            </a:r>
            <a:r>
              <a:rPr lang="es-CO" sz="1200" dirty="0" smtClean="0"/>
              <a:t>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Mayor fomento de la agricultura</a:t>
            </a:r>
            <a:r>
              <a:rPr lang="es-CO" sz="1200" dirty="0" smtClean="0"/>
              <a:t> </a:t>
            </a:r>
            <a:r>
              <a:rPr lang="es-CO" sz="1200" dirty="0" smtClean="0"/>
              <a:t>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a:t>
            </a:r>
            <a:r>
              <a:rPr lang="es-CO" sz="1200" dirty="0" smtClean="0"/>
              <a:t>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a:t>
            </a:r>
            <a:r>
              <a:rPr lang="es-CO" sz="1200" dirty="0" smtClean="0"/>
              <a:t> ambiente</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t>
            </a:r>
            <a:r>
              <a:rPr lang="es-CO" sz="1200" dirty="0" smtClean="0"/>
              <a:t>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a:t>
            </a:r>
            <a:r>
              <a:rPr lang="es-CO" dirty="0" smtClean="0"/>
              <a:t>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a:t>
            </a:r>
            <a:r>
              <a:rPr lang="es-CO" sz="1200" dirty="0" smtClean="0"/>
              <a:t> </a:t>
            </a:r>
            <a:r>
              <a:rPr lang="es-CO" sz="1200" dirty="0" smtClean="0"/>
              <a:t>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a:t>
            </a:r>
            <a:r>
              <a:rPr lang="es-CO" sz="1200" dirty="0" smtClean="0"/>
              <a:t>de </a:t>
            </a:r>
            <a:r>
              <a:rPr lang="es-CO" sz="1200" dirty="0" smtClean="0"/>
              <a:t>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a:t>
            </a:r>
            <a:r>
              <a:rPr lang="es-CO" sz="1200" dirty="0" smtClean="0"/>
              <a:t>del </a:t>
            </a:r>
            <a:r>
              <a:rPr lang="es-CO" sz="1200" dirty="0" smtClean="0"/>
              <a:t>recurso </a:t>
            </a:r>
            <a:r>
              <a:rPr lang="es-CO" sz="1200" dirty="0" smtClean="0"/>
              <a:t>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a:t>
            </a:r>
            <a:r>
              <a:rPr lang="es-CO" sz="1200" dirty="0" smtClean="0"/>
              <a:t> </a:t>
            </a:r>
            <a:r>
              <a:rPr lang="es-CO" sz="1200" dirty="0" smtClean="0"/>
              <a:t>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a:t>
            </a:r>
            <a:r>
              <a:rPr lang="es-CO" sz="1200" dirty="0" smtClean="0"/>
              <a:t> </a:t>
            </a:r>
            <a:r>
              <a:rPr lang="es-CO" sz="1200" dirty="0" smtClean="0"/>
              <a:t>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a:t>
            </a:r>
            <a:r>
              <a:rPr lang="es-CO" sz="1200" dirty="0" smtClean="0"/>
              <a:t>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a:t>
            </a:r>
            <a:r>
              <a:rPr lang="es-CO" sz="1200" dirty="0" smtClean="0"/>
              <a:t>nundaciones </a:t>
            </a:r>
            <a:r>
              <a:rPr lang="es-CO" sz="1200" dirty="0" smtClean="0"/>
              <a:t>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a:t>
            </a:r>
            <a:r>
              <a:rPr lang="es-CO" sz="1200" dirty="0" smtClean="0"/>
              <a:t> </a:t>
            </a:r>
            <a:r>
              <a:rPr lang="es-CO" sz="1200" dirty="0" smtClean="0"/>
              <a:t>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a:t>
            </a:r>
            <a:r>
              <a:rPr lang="es-CO" sz="1200" dirty="0" smtClean="0"/>
              <a:t>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2" name="Rectángulo 1"/>
          <p:cNvSpPr/>
          <p:nvPr/>
        </p:nvSpPr>
        <p:spPr>
          <a:xfrm>
            <a:off x="3550017" y="3612659"/>
            <a:ext cx="3183788" cy="324534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ln w="28575">
                <a:solidFill>
                  <a:srgbClr val="C00000"/>
                </a:solidFill>
              </a:ln>
            </a:endParaRPr>
          </a:p>
        </p:txBody>
      </p:sp>
      <p:cxnSp>
        <p:nvCxnSpPr>
          <p:cNvPr id="27" name="Conector recto 26"/>
          <p:cNvCxnSpPr/>
          <p:nvPr/>
        </p:nvCxnSpPr>
        <p:spPr>
          <a:xfrm>
            <a:off x="3550017" y="3612659"/>
            <a:ext cx="3183788" cy="3245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H="1">
            <a:off x="3550017" y="3612659"/>
            <a:ext cx="3183788" cy="3245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62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36" y="67763"/>
            <a:ext cx="2078564" cy="743650"/>
          </a:xfrm>
          <a:prstGeom prst="rect">
            <a:avLst/>
          </a:prstGeom>
        </p:spPr>
      </p:pic>
      <p:sp>
        <p:nvSpPr>
          <p:cNvPr id="3" name="CuadroTexto 2"/>
          <p:cNvSpPr txBox="1"/>
          <p:nvPr/>
        </p:nvSpPr>
        <p:spPr>
          <a:xfrm>
            <a:off x="358884" y="1478537"/>
            <a:ext cx="2104238"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181022" y="3746252"/>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a:t>
            </a:r>
            <a:r>
              <a:rPr lang="es-CO" sz="1200" b="1" dirty="0" smtClean="0"/>
              <a:t>de producción </a:t>
            </a:r>
            <a:r>
              <a:rPr lang="es-CO" sz="1200" b="1" dirty="0" smtClean="0"/>
              <a:t>sustentables</a:t>
            </a:r>
            <a:endParaRPr lang="es-CO" sz="1200" b="1" dirty="0"/>
          </a:p>
        </p:txBody>
      </p:sp>
      <p:sp>
        <p:nvSpPr>
          <p:cNvPr id="8" name="Rectángulo redondeado 7"/>
          <p:cNvSpPr/>
          <p:nvPr/>
        </p:nvSpPr>
        <p:spPr>
          <a:xfrm>
            <a:off x="6365331" y="3746252"/>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7923968" y="4289349"/>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440365" y="4575610"/>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a:t>
            </a:r>
            <a:r>
              <a:rPr lang="es-CO" sz="1200" dirty="0" smtClean="0"/>
              <a:t> </a:t>
            </a:r>
            <a:r>
              <a:rPr lang="es-CO" sz="1200" dirty="0" smtClean="0"/>
              <a:t>cultura organizacional</a:t>
            </a:r>
            <a:endParaRPr lang="es-CO" sz="1200" dirty="0"/>
          </a:p>
        </p:txBody>
      </p:sp>
      <p:sp>
        <p:nvSpPr>
          <p:cNvPr id="21" name="Rectángulo redondeado 20"/>
          <p:cNvSpPr/>
          <p:nvPr/>
        </p:nvSpPr>
        <p:spPr>
          <a:xfrm>
            <a:off x="6431838" y="50547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a:t>
            </a:r>
            <a:r>
              <a:rPr lang="es-CO" sz="1200" dirty="0" smtClean="0"/>
              <a:t> </a:t>
            </a:r>
            <a:r>
              <a:rPr lang="es-CO" sz="1200" dirty="0" smtClean="0"/>
              <a:t>sentido de pertenencia</a:t>
            </a:r>
            <a:endParaRPr lang="es-CO" sz="1200" dirty="0"/>
          </a:p>
        </p:txBody>
      </p:sp>
      <p:sp>
        <p:nvSpPr>
          <p:cNvPr id="23" name="Rectángulo redondeado 22"/>
          <p:cNvSpPr/>
          <p:nvPr/>
        </p:nvSpPr>
        <p:spPr>
          <a:xfrm>
            <a:off x="6472669" y="550924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a:t>
            </a:r>
            <a:r>
              <a:rPr lang="es-CO" sz="1200" dirty="0" smtClean="0"/>
              <a:t>de </a:t>
            </a:r>
            <a:r>
              <a:rPr lang="es-CO" sz="1200" dirty="0" smtClean="0"/>
              <a:t>subcultura del dinero fácil</a:t>
            </a:r>
            <a:endParaRPr lang="es-CO" sz="1200" dirty="0"/>
          </a:p>
        </p:txBody>
      </p:sp>
      <p:sp>
        <p:nvSpPr>
          <p:cNvPr id="24" name="Rectángulo redondeado 23"/>
          <p:cNvSpPr/>
          <p:nvPr/>
        </p:nvSpPr>
        <p:spPr>
          <a:xfrm>
            <a:off x="6440365" y="5971979"/>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a:t>
            </a:r>
            <a:r>
              <a:rPr lang="es-CO" sz="1200" dirty="0" smtClean="0"/>
              <a:t>en la paz</a:t>
            </a:r>
            <a:endParaRPr lang="es-CO" sz="1200" dirty="0"/>
          </a:p>
        </p:txBody>
      </p:sp>
      <p:cxnSp>
        <p:nvCxnSpPr>
          <p:cNvPr id="33" name="Conector recto 32"/>
          <p:cNvCxnSpPr>
            <a:stCxn id="6" idx="2"/>
          </p:cNvCxnSpPr>
          <p:nvPr/>
        </p:nvCxnSpPr>
        <p:spPr>
          <a:xfrm flipH="1">
            <a:off x="4650432" y="4289349"/>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6440365" y="6406872"/>
            <a:ext cx="3050771" cy="429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Incremento en la </a:t>
            </a:r>
            <a:r>
              <a:rPr lang="es-CO" sz="1200" dirty="0" smtClean="0"/>
              <a:t>valoración de la riqueza cultural</a:t>
            </a:r>
            <a:endParaRPr lang="es-CO" sz="1200" dirty="0"/>
          </a:p>
        </p:txBody>
      </p:sp>
      <p:sp>
        <p:nvSpPr>
          <p:cNvPr id="12" name="Rectángulo redondeado 11"/>
          <p:cNvSpPr/>
          <p:nvPr/>
        </p:nvSpPr>
        <p:spPr>
          <a:xfrm>
            <a:off x="3238999" y="550941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a:t>
            </a:r>
            <a:r>
              <a:rPr lang="es-CO" sz="1200" dirty="0" smtClean="0"/>
              <a:t>distribución de la tierra </a:t>
            </a:r>
            <a:endParaRPr lang="es-CO" sz="1200" dirty="0"/>
          </a:p>
        </p:txBody>
      </p:sp>
      <p:sp>
        <p:nvSpPr>
          <p:cNvPr id="13" name="Rectángulo redondeado 12"/>
          <p:cNvSpPr/>
          <p:nvPr/>
        </p:nvSpPr>
        <p:spPr>
          <a:xfrm>
            <a:off x="9538088" y="5967696"/>
            <a:ext cx="2543845" cy="37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Conciencia en el cuidado del medio</a:t>
            </a:r>
            <a:r>
              <a:rPr lang="es-CO" sz="1200" dirty="0" smtClean="0"/>
              <a:t> ambiente</a:t>
            </a:r>
            <a:endParaRPr lang="es-CO" sz="1200" dirty="0"/>
          </a:p>
        </p:txBody>
      </p:sp>
      <p:sp>
        <p:nvSpPr>
          <p:cNvPr id="14" name="Rectángulo redondeado 13"/>
          <p:cNvSpPr/>
          <p:nvPr/>
        </p:nvSpPr>
        <p:spPr>
          <a:xfrm>
            <a:off x="3247529" y="642224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t>
            </a:r>
            <a:r>
              <a:rPr lang="es-CO" sz="1200" dirty="0" smtClean="0"/>
              <a:t>a la información</a:t>
            </a:r>
            <a:endParaRPr lang="es-CO" sz="1200" dirty="0"/>
          </a:p>
        </p:txBody>
      </p:sp>
      <p:sp>
        <p:nvSpPr>
          <p:cNvPr id="38" name="Rectángulo redondeado 37"/>
          <p:cNvSpPr/>
          <p:nvPr/>
        </p:nvSpPr>
        <p:spPr>
          <a:xfrm>
            <a:off x="4814286" y="2722556"/>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a:t>
            </a:r>
            <a:r>
              <a:rPr lang="es-CO" dirty="0" smtClean="0"/>
              <a:t>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3033466" y="122771"/>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a:t>
            </a:r>
            <a:r>
              <a:rPr lang="es-CO" sz="1200" dirty="0" smtClean="0"/>
              <a:t> </a:t>
            </a:r>
            <a:r>
              <a:rPr lang="es-CO" sz="1200" dirty="0" smtClean="0"/>
              <a:t>de la calidad de vida</a:t>
            </a:r>
            <a:endParaRPr lang="es-CO" sz="1200" dirty="0"/>
          </a:p>
        </p:txBody>
      </p:sp>
      <p:sp>
        <p:nvSpPr>
          <p:cNvPr id="41" name="Rectángulo redondeado 40"/>
          <p:cNvSpPr/>
          <p:nvPr/>
        </p:nvSpPr>
        <p:spPr>
          <a:xfrm>
            <a:off x="6272198" y="112337"/>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función de los sistemas</a:t>
            </a:r>
            <a:endParaRPr lang="es-CO" sz="1200" dirty="0"/>
          </a:p>
        </p:txBody>
      </p:sp>
      <p:cxnSp>
        <p:nvCxnSpPr>
          <p:cNvPr id="52" name="Conector recto 51"/>
          <p:cNvCxnSpPr>
            <a:endCxn id="51" idx="2"/>
          </p:cNvCxnSpPr>
          <p:nvPr/>
        </p:nvCxnSpPr>
        <p:spPr>
          <a:xfrm>
            <a:off x="7722551" y="537627"/>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6205169" y="2154324"/>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en la fertilidad de los suelos</a:t>
            </a:r>
            <a:endParaRPr lang="es-CO" sz="1200" dirty="0"/>
          </a:p>
        </p:txBody>
      </p:sp>
      <p:sp>
        <p:nvSpPr>
          <p:cNvPr id="50" name="Rectángulo redondeado 49"/>
          <p:cNvSpPr/>
          <p:nvPr/>
        </p:nvSpPr>
        <p:spPr>
          <a:xfrm>
            <a:off x="6251306" y="1820956"/>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a:t>
            </a:r>
            <a:r>
              <a:rPr lang="es-CO" sz="1200" dirty="0" smtClean="0"/>
              <a:t>de </a:t>
            </a:r>
            <a:r>
              <a:rPr lang="es-CO" sz="1200" dirty="0" smtClean="0"/>
              <a:t>los cultivos para uso ilícito</a:t>
            </a:r>
            <a:endParaRPr lang="es-CO" sz="1200" dirty="0"/>
          </a:p>
        </p:txBody>
      </p:sp>
      <p:sp>
        <p:nvSpPr>
          <p:cNvPr id="49" name="Rectángulo redondeado 48"/>
          <p:cNvSpPr/>
          <p:nvPr/>
        </p:nvSpPr>
        <p:spPr>
          <a:xfrm>
            <a:off x="6251307" y="1525338"/>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a:t>
            </a:r>
            <a:r>
              <a:rPr lang="es-CO" sz="1200" dirty="0" smtClean="0"/>
              <a:t>del </a:t>
            </a:r>
            <a:r>
              <a:rPr lang="es-CO" sz="1200" dirty="0" smtClean="0"/>
              <a:t>recurso </a:t>
            </a:r>
            <a:r>
              <a:rPr lang="es-CO" sz="1200" dirty="0" smtClean="0"/>
              <a:t>hídrico</a:t>
            </a:r>
            <a:endParaRPr lang="es-CO" sz="1200" dirty="0"/>
          </a:p>
        </p:txBody>
      </p:sp>
      <p:sp>
        <p:nvSpPr>
          <p:cNvPr id="48" name="Rectángulo redondeado 47"/>
          <p:cNvSpPr/>
          <p:nvPr/>
        </p:nvSpPr>
        <p:spPr>
          <a:xfrm>
            <a:off x="6230417" y="108943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a:t>
            </a:r>
            <a:r>
              <a:rPr lang="es-CO" sz="1200" dirty="0" smtClean="0"/>
              <a:t> </a:t>
            </a:r>
            <a:r>
              <a:rPr lang="es-CO" sz="1200" dirty="0" smtClean="0"/>
              <a:t>contaminación por productos químicos, residuos sólidos y líquidos.</a:t>
            </a:r>
            <a:endParaRPr lang="es-CO" sz="1200" dirty="0"/>
          </a:p>
        </p:txBody>
      </p:sp>
      <p:sp>
        <p:nvSpPr>
          <p:cNvPr id="47" name="Rectángulo redondeado 46"/>
          <p:cNvSpPr/>
          <p:nvPr/>
        </p:nvSpPr>
        <p:spPr>
          <a:xfrm>
            <a:off x="6251308" y="724706"/>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a:t>
            </a:r>
            <a:r>
              <a:rPr lang="es-CO" sz="1200" dirty="0" smtClean="0"/>
              <a:t> </a:t>
            </a:r>
            <a:r>
              <a:rPr lang="es-CO" sz="1200" dirty="0" smtClean="0"/>
              <a:t>de la biodiversidad</a:t>
            </a:r>
            <a:endParaRPr lang="es-CO" sz="1200" dirty="0"/>
          </a:p>
        </p:txBody>
      </p:sp>
      <p:cxnSp>
        <p:nvCxnSpPr>
          <p:cNvPr id="56" name="Conector recto 55"/>
          <p:cNvCxnSpPr/>
          <p:nvPr/>
        </p:nvCxnSpPr>
        <p:spPr>
          <a:xfrm>
            <a:off x="4517453" y="537627"/>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3013394" y="748206"/>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a:t>
            </a:r>
            <a:r>
              <a:rPr lang="es-CO" sz="1200" dirty="0" smtClean="0"/>
              <a:t> </a:t>
            </a:r>
            <a:r>
              <a:rPr lang="es-CO" sz="1200" dirty="0" smtClean="0"/>
              <a:t>niveles de ingreso</a:t>
            </a:r>
            <a:endParaRPr lang="es-CO" sz="1200" dirty="0"/>
          </a:p>
        </p:txBody>
      </p:sp>
      <p:sp>
        <p:nvSpPr>
          <p:cNvPr id="43" name="Rectángulo redondeado 42"/>
          <p:cNvSpPr/>
          <p:nvPr/>
        </p:nvSpPr>
        <p:spPr>
          <a:xfrm>
            <a:off x="3013393" y="1083733"/>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a:t>
            </a:r>
            <a:r>
              <a:rPr lang="es-CO" sz="1200" dirty="0" smtClean="0"/>
              <a:t>en épocas de sequía</a:t>
            </a:r>
            <a:endParaRPr lang="es-CO" sz="1200" dirty="0"/>
          </a:p>
        </p:txBody>
      </p:sp>
      <p:sp>
        <p:nvSpPr>
          <p:cNvPr id="44" name="Rectángulo redondeado 43"/>
          <p:cNvSpPr/>
          <p:nvPr/>
        </p:nvSpPr>
        <p:spPr>
          <a:xfrm>
            <a:off x="3013393" y="1396786"/>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a:t>
            </a:r>
            <a:r>
              <a:rPr lang="es-CO" sz="1200" dirty="0" smtClean="0"/>
              <a:t>nundaciones </a:t>
            </a:r>
            <a:r>
              <a:rPr lang="es-CO" sz="1200" dirty="0" smtClean="0"/>
              <a:t>en época de lluvia</a:t>
            </a:r>
            <a:endParaRPr lang="es-CO" sz="1200" dirty="0"/>
          </a:p>
        </p:txBody>
      </p:sp>
      <p:sp>
        <p:nvSpPr>
          <p:cNvPr id="45" name="Rectángulo redondeado 44"/>
          <p:cNvSpPr/>
          <p:nvPr/>
        </p:nvSpPr>
        <p:spPr>
          <a:xfrm>
            <a:off x="3013392" y="172925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a:t>
            </a:r>
            <a:r>
              <a:rPr lang="es-CO" sz="1200" dirty="0" smtClean="0"/>
              <a:t> </a:t>
            </a:r>
            <a:r>
              <a:rPr lang="es-CO" sz="1200" dirty="0" smtClean="0"/>
              <a:t>en el desplazamiento de la población</a:t>
            </a:r>
            <a:endParaRPr lang="es-CO" sz="1200" dirty="0"/>
          </a:p>
        </p:txBody>
      </p:sp>
      <p:sp>
        <p:nvSpPr>
          <p:cNvPr id="46" name="Rectángulo redondeado 45"/>
          <p:cNvSpPr/>
          <p:nvPr/>
        </p:nvSpPr>
        <p:spPr>
          <a:xfrm>
            <a:off x="3033466" y="2184029"/>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a:t>
            </a:r>
            <a:r>
              <a:rPr lang="es-CO" sz="1200" dirty="0" smtClean="0"/>
              <a:t>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54" name="Rectángulo redondeado 53"/>
          <p:cNvSpPr/>
          <p:nvPr/>
        </p:nvSpPr>
        <p:spPr>
          <a:xfrm>
            <a:off x="3200535" y="4577732"/>
            <a:ext cx="3050771" cy="3768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1200" dirty="0" smtClean="0"/>
              <a:t>Mayor producción para mercados alternativos</a:t>
            </a:r>
            <a:endParaRPr lang="es-CO" sz="1200" dirty="0"/>
          </a:p>
        </p:txBody>
      </p:sp>
      <p:sp>
        <p:nvSpPr>
          <p:cNvPr id="55" name="Rectángulo redondeado 54"/>
          <p:cNvSpPr/>
          <p:nvPr/>
        </p:nvSpPr>
        <p:spPr>
          <a:xfrm>
            <a:off x="3200535" y="5009577"/>
            <a:ext cx="3050771" cy="3768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1200" dirty="0" smtClean="0"/>
              <a:t>Mayor conocimiento de los mercados alternativos</a:t>
            </a:r>
            <a:endParaRPr lang="es-CO" sz="1200" dirty="0"/>
          </a:p>
        </p:txBody>
      </p:sp>
      <p:sp>
        <p:nvSpPr>
          <p:cNvPr id="62" name="Rectángulo redondeado 61"/>
          <p:cNvSpPr/>
          <p:nvPr/>
        </p:nvSpPr>
        <p:spPr>
          <a:xfrm>
            <a:off x="9599948" y="6398706"/>
            <a:ext cx="2481985" cy="37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Acceso adecuado </a:t>
            </a:r>
            <a:r>
              <a:rPr lang="es-CO" sz="1200" dirty="0" smtClean="0"/>
              <a:t>a la información</a:t>
            </a:r>
            <a:endParaRPr lang="es-CO" sz="1200" dirty="0"/>
          </a:p>
        </p:txBody>
      </p:sp>
      <p:sp>
        <p:nvSpPr>
          <p:cNvPr id="63" name="Rectángulo redondeado 62"/>
          <p:cNvSpPr/>
          <p:nvPr/>
        </p:nvSpPr>
        <p:spPr>
          <a:xfrm>
            <a:off x="3291102" y="5957131"/>
            <a:ext cx="3007198"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a:t>
            </a:r>
            <a:r>
              <a:rPr lang="es-CO" sz="1200" dirty="0" smtClean="0"/>
              <a:t> ambiente</a:t>
            </a:r>
            <a:endParaRPr lang="es-CO" sz="1200" dirty="0"/>
          </a:p>
        </p:txBody>
      </p:sp>
      <p:sp>
        <p:nvSpPr>
          <p:cNvPr id="9" name="CuadroTexto 8"/>
          <p:cNvSpPr txBox="1"/>
          <p:nvPr/>
        </p:nvSpPr>
        <p:spPr>
          <a:xfrm>
            <a:off x="347962" y="3694895"/>
            <a:ext cx="2285380" cy="2308324"/>
          </a:xfrm>
          <a:prstGeom prst="rect">
            <a:avLst/>
          </a:prstGeom>
          <a:noFill/>
        </p:spPr>
        <p:txBody>
          <a:bodyPr wrap="square" rtlCol="0">
            <a:spAutoFit/>
          </a:bodyPr>
          <a:lstStyle/>
          <a:p>
            <a:pPr algn="just"/>
            <a:r>
              <a:rPr lang="es-CO" dirty="0" smtClean="0"/>
              <a:t>Identifique diferentes relaciones de medios y fines como posibles alternativas para el proyecto. Si es necesario puede reorganizar los medios fines.</a:t>
            </a:r>
            <a:endParaRPr lang="es-CO" dirty="0"/>
          </a:p>
        </p:txBody>
      </p:sp>
    </p:spTree>
    <p:extLst>
      <p:ext uri="{BB962C8B-B14F-4D97-AF65-F5344CB8AC3E}">
        <p14:creationId xmlns:p14="http://schemas.microsoft.com/office/powerpoint/2010/main" val="1321187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74565" y="1359869"/>
            <a:ext cx="11804073" cy="646331"/>
          </a:xfrm>
          <a:prstGeom prst="rect">
            <a:avLst/>
          </a:prstGeom>
          <a:noFill/>
        </p:spPr>
        <p:txBody>
          <a:bodyPr wrap="square" rtlCol="0">
            <a:spAutoFit/>
          </a:bodyPr>
          <a:lstStyle/>
          <a:p>
            <a:pPr algn="just"/>
            <a:r>
              <a:rPr lang="es-CO" dirty="0" smtClean="0"/>
              <a:t>De las relaciones medios-fines que organizó, seleccione las alternativas que representan las mejores estrategias del proyecto. Puede escoger dos (2) o más. Las alternativas de solución son identificadas con  números o expresiones descriptivas. </a:t>
            </a:r>
            <a:endParaRPr lang="es-CO" dirty="0"/>
          </a:p>
        </p:txBody>
      </p:sp>
      <p:sp>
        <p:nvSpPr>
          <p:cNvPr id="5" name="CuadroTexto 4"/>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3" name="CuadroTexto 2"/>
          <p:cNvSpPr txBox="1"/>
          <p:nvPr/>
        </p:nvSpPr>
        <p:spPr>
          <a:xfrm>
            <a:off x="245225" y="2751513"/>
            <a:ext cx="11662755" cy="2031325"/>
          </a:xfrm>
          <a:prstGeom prst="rect">
            <a:avLst/>
          </a:prstGeom>
          <a:noFill/>
        </p:spPr>
        <p:txBody>
          <a:bodyPr wrap="square" rtlCol="0">
            <a:spAutoFit/>
          </a:bodyPr>
          <a:lstStyle/>
          <a:p>
            <a:r>
              <a:rPr lang="es-CO" b="1" dirty="0" smtClean="0"/>
              <a:t>Alternativa A</a:t>
            </a:r>
            <a:r>
              <a:rPr lang="es-CO" dirty="0" smtClean="0"/>
              <a:t>:</a:t>
            </a:r>
          </a:p>
          <a:p>
            <a:r>
              <a:rPr lang="es-CO" dirty="0" smtClean="0"/>
              <a:t>Creación de organizaciones comunitarias con conciencia ambiental, que representen los diferentes intereses de los sectores productivos.</a:t>
            </a:r>
          </a:p>
          <a:p>
            <a:endParaRPr lang="es-CO" dirty="0"/>
          </a:p>
          <a:p>
            <a:r>
              <a:rPr lang="es-CO" b="1" dirty="0"/>
              <a:t>Alternativa </a:t>
            </a:r>
            <a:r>
              <a:rPr lang="es-CO" b="1" dirty="0" smtClean="0"/>
              <a:t>B</a:t>
            </a:r>
            <a:r>
              <a:rPr lang="es-CO" dirty="0" smtClean="0"/>
              <a:t>:</a:t>
            </a:r>
            <a:endParaRPr lang="es-CO" dirty="0"/>
          </a:p>
          <a:p>
            <a:r>
              <a:rPr lang="es-CO" dirty="0" smtClean="0"/>
              <a:t>Creación de programas de formación cortos sobre mercados alternativos, producción sustentable y amigable con el medio ambiente, y agricultura orgánica.</a:t>
            </a:r>
            <a:endParaRPr lang="es-CO" dirty="0"/>
          </a:p>
        </p:txBody>
      </p:sp>
    </p:spTree>
    <p:extLst>
      <p:ext uri="{BB962C8B-B14F-4D97-AF65-F5344CB8AC3E}">
        <p14:creationId xmlns:p14="http://schemas.microsoft.com/office/powerpoint/2010/main" val="2468371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144466" y="1567193"/>
            <a:ext cx="4738254" cy="4247317"/>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Problemas e intereses de los involucrados</a:t>
            </a:r>
          </a:p>
          <a:p>
            <a:pPr marL="285750" indent="-285750">
              <a:buFont typeface="Wingdings" panose="05000000000000000000" pitchFamily="2" charset="2"/>
              <a:buChar char="§"/>
            </a:pPr>
            <a:r>
              <a:rPr lang="es-CO" dirty="0" smtClean="0"/>
              <a:t>Recursos y mandatos de los involucrados</a:t>
            </a:r>
          </a:p>
          <a:p>
            <a:pPr marL="285750" indent="-285750">
              <a:buFont typeface="Wingdings" panose="05000000000000000000" pitchFamily="2" charset="2"/>
              <a:buChar char="§"/>
            </a:pPr>
            <a:r>
              <a:rPr lang="es-CO" dirty="0" smtClean="0"/>
              <a:t>Recursos disponibles para el proyecto</a:t>
            </a:r>
          </a:p>
          <a:p>
            <a:pPr marL="285750" indent="-285750">
              <a:buFont typeface="Wingdings" panose="05000000000000000000" pitchFamily="2" charset="2"/>
              <a:buChar char="§"/>
            </a:pPr>
            <a:r>
              <a:rPr lang="es-CO" dirty="0" smtClean="0"/>
              <a:t>Posibilidad de alcanzar los objetivos</a:t>
            </a:r>
          </a:p>
          <a:p>
            <a:pPr marL="285750" indent="-285750">
              <a:buFont typeface="Wingdings" panose="05000000000000000000" pitchFamily="2" charset="2"/>
              <a:buChar char="§"/>
            </a:pPr>
            <a:r>
              <a:rPr lang="es-CO" dirty="0" smtClean="0"/>
              <a:t>Horizonte del proyecto</a:t>
            </a:r>
          </a:p>
          <a:p>
            <a:pPr marL="285750" indent="-285750">
              <a:buFont typeface="Wingdings" panose="05000000000000000000" pitchFamily="2" charset="2"/>
              <a:buChar char="§"/>
            </a:pPr>
            <a:r>
              <a:rPr lang="es-CO" dirty="0" smtClean="0"/>
              <a:t>Factibilidad política</a:t>
            </a:r>
          </a:p>
          <a:p>
            <a:pPr marL="285750" indent="-285750">
              <a:buFont typeface="Wingdings" panose="05000000000000000000" pitchFamily="2" charset="2"/>
              <a:buChar char="§"/>
            </a:pPr>
            <a:r>
              <a:rPr lang="es-CO" dirty="0" smtClean="0"/>
              <a:t>Análisis de relación costo-beneficio</a:t>
            </a:r>
          </a:p>
          <a:p>
            <a:pPr marL="285750" indent="-285750">
              <a:buFont typeface="Wingdings" panose="05000000000000000000" pitchFamily="2" charset="2"/>
              <a:buChar char="§"/>
            </a:pPr>
            <a:r>
              <a:rPr lang="es-CO" dirty="0" smtClean="0"/>
              <a:t>Costo-efectividad de la estrategia</a:t>
            </a:r>
          </a:p>
          <a:p>
            <a:pPr marL="285750" indent="-285750">
              <a:buFont typeface="Wingdings" panose="05000000000000000000" pitchFamily="2" charset="2"/>
              <a:buChar char="§"/>
            </a:pPr>
            <a:r>
              <a:rPr lang="es-CO" dirty="0" smtClean="0"/>
              <a:t>Efecto sobre el flujo de caja</a:t>
            </a:r>
          </a:p>
          <a:p>
            <a:pPr marL="285750" indent="-285750">
              <a:buFont typeface="Wingdings" panose="05000000000000000000" pitchFamily="2" charset="2"/>
              <a:buChar char="§"/>
            </a:pPr>
            <a:r>
              <a:rPr lang="es-CO" dirty="0" smtClean="0"/>
              <a:t>Criterios de genero</a:t>
            </a:r>
          </a:p>
          <a:p>
            <a:pPr marL="285750" indent="-285750">
              <a:buFont typeface="Wingdings" panose="05000000000000000000" pitchFamily="2" charset="2"/>
              <a:buChar char="§"/>
            </a:pPr>
            <a:r>
              <a:rPr lang="es-CO" dirty="0" smtClean="0"/>
              <a:t>Riesgos sociales</a:t>
            </a:r>
          </a:p>
          <a:p>
            <a:pPr marL="285750" indent="-285750">
              <a:buFont typeface="Wingdings" panose="05000000000000000000" pitchFamily="2" charset="2"/>
              <a:buChar char="§"/>
            </a:pPr>
            <a:r>
              <a:rPr lang="es-CO" dirty="0" smtClean="0"/>
              <a:t>Sustentabilidad y sostenibilidad</a:t>
            </a:r>
          </a:p>
          <a:p>
            <a:pPr marL="285750" indent="-285750">
              <a:buFont typeface="Wingdings" panose="05000000000000000000" pitchFamily="2" charset="2"/>
              <a:buChar char="§"/>
            </a:pPr>
            <a:r>
              <a:rPr lang="es-CO" dirty="0" smtClean="0"/>
              <a:t>Viabilidad de mercado, tecnológica, administrativa-legal, financiera, físico-natural, económica, política y social.</a:t>
            </a:r>
            <a:endParaRPr lang="es-CO" dirty="0"/>
          </a:p>
        </p:txBody>
      </p:sp>
      <p:sp>
        <p:nvSpPr>
          <p:cNvPr id="3" name="Cerrar llave 2"/>
          <p:cNvSpPr/>
          <p:nvPr/>
        </p:nvSpPr>
        <p:spPr>
          <a:xfrm>
            <a:off x="6509056" y="1305099"/>
            <a:ext cx="914400" cy="477150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5" name="CuadroTexto 4"/>
          <p:cNvSpPr txBox="1"/>
          <p:nvPr/>
        </p:nvSpPr>
        <p:spPr>
          <a:xfrm>
            <a:off x="8088475" y="1953491"/>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Pertinencia</a:t>
            </a:r>
            <a:endParaRPr lang="es-CO" dirty="0"/>
          </a:p>
        </p:txBody>
      </p:sp>
      <p:sp>
        <p:nvSpPr>
          <p:cNvPr id="6" name="CuadroTexto 5"/>
          <p:cNvSpPr txBox="1"/>
          <p:nvPr/>
        </p:nvSpPr>
        <p:spPr>
          <a:xfrm>
            <a:off x="8088475" y="2588029"/>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Coherencia</a:t>
            </a:r>
            <a:endParaRPr lang="es-CO" dirty="0"/>
          </a:p>
        </p:txBody>
      </p:sp>
      <p:sp>
        <p:nvSpPr>
          <p:cNvPr id="7" name="CuadroTexto 6"/>
          <p:cNvSpPr txBox="1"/>
          <p:nvPr/>
        </p:nvSpPr>
        <p:spPr>
          <a:xfrm>
            <a:off x="8088475" y="3321519"/>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Viabilidad</a:t>
            </a:r>
            <a:endParaRPr lang="es-CO" dirty="0"/>
          </a:p>
        </p:txBody>
      </p:sp>
      <p:sp>
        <p:nvSpPr>
          <p:cNvPr id="8" name="CuadroTexto 7"/>
          <p:cNvSpPr txBox="1"/>
          <p:nvPr/>
        </p:nvSpPr>
        <p:spPr>
          <a:xfrm>
            <a:off x="8088475" y="3970712"/>
            <a:ext cx="148797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Sostenibilidad</a:t>
            </a:r>
            <a:endParaRPr lang="es-CO" dirty="0"/>
          </a:p>
        </p:txBody>
      </p:sp>
      <p:sp>
        <p:nvSpPr>
          <p:cNvPr id="9" name="CuadroTexto 8"/>
          <p:cNvSpPr txBox="1"/>
          <p:nvPr/>
        </p:nvSpPr>
        <p:spPr>
          <a:xfrm>
            <a:off x="8088475" y="4619905"/>
            <a:ext cx="148797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Impacto</a:t>
            </a:r>
            <a:endParaRPr lang="es-CO" dirty="0"/>
          </a:p>
        </p:txBody>
      </p:sp>
      <p:sp>
        <p:nvSpPr>
          <p:cNvPr id="10" name="CuadroTexto 9"/>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804152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232756" y="881149"/>
            <a:ext cx="11837324" cy="646331"/>
          </a:xfrm>
          <a:prstGeom prst="rect">
            <a:avLst/>
          </a:prstGeom>
          <a:noFill/>
        </p:spPr>
        <p:txBody>
          <a:bodyPr wrap="square" rtlCol="0">
            <a:spAutoFit/>
          </a:bodyPr>
          <a:lstStyle/>
          <a:p>
            <a:pPr algn="just"/>
            <a:r>
              <a:rPr lang="es-CO" b="1" dirty="0" smtClean="0"/>
              <a:t>Evaluación Alternativa A: </a:t>
            </a:r>
            <a:r>
              <a:rPr lang="es-CO" dirty="0" smtClean="0"/>
              <a:t>Creación de organizaciones comunitarias con conciencia ambiental, que representen los diferentes intereses de los sectores productivos.</a:t>
            </a:r>
            <a:r>
              <a:rPr lang="es-CO" b="1" dirty="0" smtClean="0"/>
              <a:t> </a:t>
            </a:r>
            <a:endParaRPr lang="es-CO" b="1" dirty="0"/>
          </a:p>
        </p:txBody>
      </p:sp>
      <p:pic>
        <p:nvPicPr>
          <p:cNvPr id="6" name="Imagen 5"/>
          <p:cNvPicPr>
            <a:picLocks noChangeAspect="1"/>
          </p:cNvPicPr>
          <p:nvPr/>
        </p:nvPicPr>
        <p:blipFill>
          <a:blip r:embed="rId3"/>
          <a:stretch>
            <a:fillRect/>
          </a:stretch>
        </p:blipFill>
        <p:spPr>
          <a:xfrm>
            <a:off x="1622360" y="1527480"/>
            <a:ext cx="8648700" cy="5181600"/>
          </a:xfrm>
          <a:prstGeom prst="rect">
            <a:avLst/>
          </a:prstGeom>
        </p:spPr>
      </p:pic>
    </p:spTree>
    <p:extLst>
      <p:ext uri="{BB962C8B-B14F-4D97-AF65-F5344CB8AC3E}">
        <p14:creationId xmlns:p14="http://schemas.microsoft.com/office/powerpoint/2010/main" val="409294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1330581872"/>
              </p:ext>
            </p:extLst>
          </p:nvPr>
        </p:nvGraphicFramePr>
        <p:xfrm>
          <a:off x="223933" y="57665"/>
          <a:ext cx="11560629" cy="6675120"/>
        </p:xfrm>
        <a:graphic>
          <a:graphicData uri="http://schemas.openxmlformats.org/drawingml/2006/table">
            <a:tbl>
              <a:tblPr firstRow="1" bandRow="1">
                <a:tableStyleId>{073A0DAA-6AF3-43AB-8588-CEC1D06C72B9}</a:tableStyleId>
              </a:tblPr>
              <a:tblGrid>
                <a:gridCol w="3853543">
                  <a:extLst>
                    <a:ext uri="{9D8B030D-6E8A-4147-A177-3AD203B41FA5}">
                      <a16:colId xmlns:a16="http://schemas.microsoft.com/office/drawing/2014/main" val="4049454756"/>
                    </a:ext>
                  </a:extLst>
                </a:gridCol>
                <a:gridCol w="3853543">
                  <a:extLst>
                    <a:ext uri="{9D8B030D-6E8A-4147-A177-3AD203B41FA5}">
                      <a16:colId xmlns:a16="http://schemas.microsoft.com/office/drawing/2014/main" val="2856004276"/>
                    </a:ext>
                  </a:extLst>
                </a:gridCol>
                <a:gridCol w="3853543">
                  <a:extLst>
                    <a:ext uri="{9D8B030D-6E8A-4147-A177-3AD203B41FA5}">
                      <a16:colId xmlns:a16="http://schemas.microsoft.com/office/drawing/2014/main" val="3126371229"/>
                    </a:ext>
                  </a:extLst>
                </a:gridCol>
              </a:tblGrid>
              <a:tr h="370840">
                <a:tc>
                  <a:txBody>
                    <a:bodyPr/>
                    <a:lstStyle/>
                    <a:p>
                      <a:endParaRPr lang="es-CO" sz="1400" dirty="0"/>
                    </a:p>
                  </a:txBody>
                  <a:tcPr/>
                </a:tc>
                <a:tc gridSpan="2">
                  <a:txBody>
                    <a:bodyPr/>
                    <a:lstStyle/>
                    <a:p>
                      <a:pPr algn="ctr"/>
                      <a:r>
                        <a:rPr lang="es-CO" sz="1400" dirty="0" smtClean="0"/>
                        <a:t>Alternativas</a:t>
                      </a:r>
                      <a:endParaRPr lang="es-CO" sz="1400" dirty="0"/>
                    </a:p>
                  </a:txBody>
                  <a:tcPr/>
                </a:tc>
                <a:tc hMerge="1">
                  <a:txBody>
                    <a:bodyPr/>
                    <a:lstStyle/>
                    <a:p>
                      <a:endParaRPr lang="es-CO" dirty="0"/>
                    </a:p>
                  </a:txBody>
                  <a:tcPr/>
                </a:tc>
                <a:extLst>
                  <a:ext uri="{0D108BD9-81ED-4DB2-BD59-A6C34878D82A}">
                    <a16:rowId xmlns:a16="http://schemas.microsoft.com/office/drawing/2014/main" val="2819262858"/>
                  </a:ext>
                </a:extLst>
              </a:tr>
              <a:tr h="370840">
                <a:tc>
                  <a:txBody>
                    <a:bodyPr/>
                    <a:lstStyle/>
                    <a:p>
                      <a:pPr algn="ctr"/>
                      <a:r>
                        <a:rPr lang="es-CO" sz="1400" dirty="0" smtClean="0"/>
                        <a:t>Criterios</a:t>
                      </a:r>
                      <a:endParaRPr lang="es-CO" sz="1400" dirty="0"/>
                    </a:p>
                  </a:txBody>
                  <a:tcPr/>
                </a:tc>
                <a:tc>
                  <a:txBody>
                    <a:bodyPr/>
                    <a:lstStyle/>
                    <a:p>
                      <a:pPr algn="ctr"/>
                      <a:r>
                        <a:rPr lang="es-CO" sz="1400" dirty="0" smtClean="0"/>
                        <a:t>Alternativa A</a:t>
                      </a:r>
                      <a:endParaRPr lang="es-CO" sz="1400" dirty="0"/>
                    </a:p>
                  </a:txBody>
                  <a:tcPr/>
                </a:tc>
                <a:tc>
                  <a:txBody>
                    <a:bodyPr/>
                    <a:lstStyle/>
                    <a:p>
                      <a:pPr algn="ctr"/>
                      <a:r>
                        <a:rPr lang="es-CO" sz="1400" dirty="0" smtClean="0"/>
                        <a:t>Alternativa B</a:t>
                      </a:r>
                      <a:endParaRPr lang="es-CO" sz="1400" dirty="0"/>
                    </a:p>
                  </a:txBody>
                  <a:tcPr/>
                </a:tc>
                <a:extLst>
                  <a:ext uri="{0D108BD9-81ED-4DB2-BD59-A6C34878D82A}">
                    <a16:rowId xmlns:a16="http://schemas.microsoft.com/office/drawing/2014/main" val="3072266452"/>
                  </a:ext>
                </a:extLst>
              </a:tr>
              <a:tr h="370840">
                <a:tc>
                  <a:txBody>
                    <a:bodyPr/>
                    <a:lstStyle/>
                    <a:p>
                      <a:r>
                        <a:rPr lang="es-CO" sz="1400" dirty="0" smtClean="0"/>
                        <a:t>Necesidades de la población</a:t>
                      </a:r>
                      <a:endParaRPr lang="es-CO" sz="1400" dirty="0"/>
                    </a:p>
                  </a:txBody>
                  <a:tcPr/>
                </a:tc>
                <a:tc>
                  <a:txBody>
                    <a:bodyPr/>
                    <a:lstStyle/>
                    <a:p>
                      <a:pPr algn="ctr"/>
                      <a:r>
                        <a:rPr lang="es-CO" sz="1400" dirty="0" smtClean="0"/>
                        <a:t>1,50</a:t>
                      </a:r>
                      <a:endParaRPr lang="es-CO" sz="1400" dirty="0"/>
                    </a:p>
                  </a:txBody>
                  <a:tcPr/>
                </a:tc>
                <a:tc>
                  <a:txBody>
                    <a:bodyPr/>
                    <a:lstStyle/>
                    <a:p>
                      <a:pPr algn="ctr"/>
                      <a:r>
                        <a:rPr lang="es-CO" sz="1400" dirty="0" smtClean="0"/>
                        <a:t>1,50</a:t>
                      </a:r>
                      <a:endParaRPr lang="es-CO" sz="1400" dirty="0"/>
                    </a:p>
                  </a:txBody>
                  <a:tcPr/>
                </a:tc>
                <a:extLst>
                  <a:ext uri="{0D108BD9-81ED-4DB2-BD59-A6C34878D82A}">
                    <a16:rowId xmlns:a16="http://schemas.microsoft.com/office/drawing/2014/main" val="2437864067"/>
                  </a:ext>
                </a:extLst>
              </a:tr>
              <a:tr h="370840">
                <a:tc>
                  <a:txBody>
                    <a:bodyPr/>
                    <a:lstStyle/>
                    <a:p>
                      <a:r>
                        <a:rPr lang="es-CO" sz="1400" dirty="0" smtClean="0"/>
                        <a:t>Desafíos del desarrollo</a:t>
                      </a:r>
                      <a:endParaRPr lang="es-CO" sz="1400" dirty="0"/>
                    </a:p>
                  </a:txBody>
                  <a:tcPr/>
                </a:tc>
                <a:tc>
                  <a:txBody>
                    <a:bodyPr/>
                    <a:lstStyle/>
                    <a:p>
                      <a:pPr algn="ctr"/>
                      <a:r>
                        <a:rPr lang="es-CO" sz="1400" dirty="0" smtClean="0"/>
                        <a:t>0,90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3387031654"/>
                  </a:ext>
                </a:extLst>
              </a:tr>
              <a:tr h="370840">
                <a:tc>
                  <a:txBody>
                    <a:bodyPr/>
                    <a:lstStyle/>
                    <a:p>
                      <a:r>
                        <a:rPr lang="es-CO" sz="1400" dirty="0" smtClean="0"/>
                        <a:t>Relación entre el problema y la relación Solución</a:t>
                      </a:r>
                      <a:endParaRPr lang="es-CO" sz="1400" dirty="0"/>
                    </a:p>
                  </a:txBody>
                  <a:tcPr/>
                </a:tc>
                <a:tc>
                  <a:txBody>
                    <a:bodyPr/>
                    <a:lstStyle/>
                    <a:p>
                      <a:pPr algn="ctr"/>
                      <a:r>
                        <a:rPr lang="es-CO" sz="1400" dirty="0" smtClean="0"/>
                        <a:t>0,70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448184907"/>
                  </a:ext>
                </a:extLst>
              </a:tr>
              <a:tr h="370840">
                <a:tc>
                  <a:txBody>
                    <a:bodyPr/>
                    <a:lstStyle/>
                    <a:p>
                      <a:r>
                        <a:rPr lang="es-CO" sz="1400" dirty="0" smtClean="0"/>
                        <a:t>Relación entre el fin y el propósito</a:t>
                      </a:r>
                      <a:endParaRPr lang="es-CO" sz="1400" dirty="0"/>
                    </a:p>
                  </a:txBody>
                  <a:tcPr/>
                </a:tc>
                <a:tc>
                  <a:txBody>
                    <a:bodyPr/>
                    <a:lstStyle/>
                    <a:p>
                      <a:pPr algn="ctr"/>
                      <a:r>
                        <a:rPr lang="es-CO" sz="1400" dirty="0" smtClean="0"/>
                        <a:t>0,48</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175309739"/>
                  </a:ext>
                </a:extLst>
              </a:tr>
              <a:tr h="370840">
                <a:tc>
                  <a:txBody>
                    <a:bodyPr/>
                    <a:lstStyle/>
                    <a:p>
                      <a:r>
                        <a:rPr lang="es-CO" sz="1400" dirty="0" smtClean="0"/>
                        <a:t>Relación entre el propósito y los resultados</a:t>
                      </a:r>
                      <a:endParaRPr lang="es-CO" sz="1400" dirty="0"/>
                    </a:p>
                  </a:txBody>
                  <a:tcPr/>
                </a:tc>
                <a:tc>
                  <a:txBody>
                    <a:bodyPr/>
                    <a:lstStyle/>
                    <a:p>
                      <a:pPr algn="ctr"/>
                      <a:r>
                        <a:rPr lang="es-CO" sz="1400" dirty="0" smtClean="0"/>
                        <a:t>0,70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652890862"/>
                  </a:ext>
                </a:extLst>
              </a:tr>
              <a:tr h="370840">
                <a:tc>
                  <a:txBody>
                    <a:bodyPr/>
                    <a:lstStyle/>
                    <a:p>
                      <a:r>
                        <a:rPr lang="es-CO" sz="1400" dirty="0" smtClean="0"/>
                        <a:t>Comprensible en su entorno</a:t>
                      </a:r>
                      <a:r>
                        <a:rPr lang="es-CO" sz="1400" baseline="0" dirty="0" smtClean="0"/>
                        <a:t> cultural</a:t>
                      </a:r>
                      <a:endParaRPr lang="es-CO" sz="1400" dirty="0"/>
                    </a:p>
                  </a:txBody>
                  <a:tcPr/>
                </a:tc>
                <a:tc>
                  <a:txBody>
                    <a:bodyPr/>
                    <a:lstStyle/>
                    <a:p>
                      <a:pPr algn="ctr"/>
                      <a:r>
                        <a:rPr lang="es-CO" sz="1400" dirty="0" smtClean="0"/>
                        <a:t>0,36</a:t>
                      </a:r>
                      <a:endParaRPr lang="es-CO" sz="1400" dirty="0"/>
                    </a:p>
                  </a:txBody>
                  <a:tcPr/>
                </a:tc>
                <a:tc>
                  <a:txBody>
                    <a:bodyPr/>
                    <a:lstStyle/>
                    <a:p>
                      <a:pPr algn="ctr"/>
                      <a:r>
                        <a:rPr lang="es-CO" sz="1400" dirty="0" smtClean="0"/>
                        <a:t>0,36</a:t>
                      </a:r>
                      <a:endParaRPr lang="es-CO" sz="1400" dirty="0"/>
                    </a:p>
                  </a:txBody>
                  <a:tcPr/>
                </a:tc>
                <a:extLst>
                  <a:ext uri="{0D108BD9-81ED-4DB2-BD59-A6C34878D82A}">
                    <a16:rowId xmlns:a16="http://schemas.microsoft.com/office/drawing/2014/main" val="1321318837"/>
                  </a:ext>
                </a:extLst>
              </a:tr>
              <a:tr h="370840">
                <a:tc>
                  <a:txBody>
                    <a:bodyPr/>
                    <a:lstStyle/>
                    <a:p>
                      <a:r>
                        <a:rPr lang="es-CO" sz="1400" dirty="0" smtClean="0"/>
                        <a:t>Deseable</a:t>
                      </a:r>
                      <a:r>
                        <a:rPr lang="es-CO" sz="1400" baseline="0" dirty="0" smtClean="0"/>
                        <a:t> en el aspecto social</a:t>
                      </a:r>
                      <a:endParaRPr lang="es-CO" sz="1400" dirty="0"/>
                    </a:p>
                  </a:txBody>
                  <a:tcPr/>
                </a:tc>
                <a:tc>
                  <a:txBody>
                    <a:bodyPr/>
                    <a:lstStyle/>
                    <a:p>
                      <a:pPr algn="ctr"/>
                      <a:r>
                        <a:rPr lang="es-CO" sz="1400" dirty="0" smtClean="0"/>
                        <a:t>054</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1015468885"/>
                  </a:ext>
                </a:extLst>
              </a:tr>
              <a:tr h="370840">
                <a:tc>
                  <a:txBody>
                    <a:bodyPr/>
                    <a:lstStyle/>
                    <a:p>
                      <a:r>
                        <a:rPr lang="es-CO" sz="1400" dirty="0" smtClean="0"/>
                        <a:t>Manejable en </a:t>
                      </a:r>
                      <a:r>
                        <a:rPr lang="es-CO" sz="1400" baseline="0" dirty="0" smtClean="0"/>
                        <a:t>términos de la organización</a:t>
                      </a:r>
                      <a:endParaRPr lang="es-CO" sz="1400" dirty="0"/>
                    </a:p>
                  </a:txBody>
                  <a:tcPr/>
                </a:tc>
                <a:tc>
                  <a:txBody>
                    <a:bodyPr/>
                    <a:lstStyle/>
                    <a:p>
                      <a:pPr algn="ctr"/>
                      <a:r>
                        <a:rPr lang="es-CO" sz="1400" dirty="0" smtClean="0"/>
                        <a:t>0,40</a:t>
                      </a:r>
                      <a:endParaRPr lang="es-CO" sz="1400" dirty="0"/>
                    </a:p>
                  </a:txBody>
                  <a:tcPr/>
                </a:tc>
                <a:tc>
                  <a:txBody>
                    <a:bodyPr/>
                    <a:lstStyle/>
                    <a:p>
                      <a:pPr algn="ctr"/>
                      <a:r>
                        <a:rPr lang="es-CO" sz="1400" dirty="0" smtClean="0"/>
                        <a:t>0,40</a:t>
                      </a:r>
                      <a:endParaRPr lang="es-CO" sz="1400" dirty="0"/>
                    </a:p>
                  </a:txBody>
                  <a:tcPr/>
                </a:tc>
                <a:extLst>
                  <a:ext uri="{0D108BD9-81ED-4DB2-BD59-A6C34878D82A}">
                    <a16:rowId xmlns:a16="http://schemas.microsoft.com/office/drawing/2014/main" val="2166234639"/>
                  </a:ext>
                </a:extLst>
              </a:tr>
              <a:tr h="370840">
                <a:tc>
                  <a:txBody>
                    <a:bodyPr/>
                    <a:lstStyle/>
                    <a:p>
                      <a:r>
                        <a:rPr lang="es-CO" sz="1400" dirty="0" smtClean="0"/>
                        <a:t>Factibles en sus aspectos técnicos</a:t>
                      </a:r>
                      <a:r>
                        <a:rPr lang="es-CO" sz="1400" baseline="0" dirty="0" smtClean="0"/>
                        <a:t> y económicos</a:t>
                      </a:r>
                      <a:endParaRPr lang="es-CO" sz="1400" dirty="0"/>
                    </a:p>
                  </a:txBody>
                  <a:tcPr/>
                </a:tc>
                <a:tc>
                  <a:txBody>
                    <a:bodyPr/>
                    <a:lstStyle/>
                    <a:p>
                      <a:pPr algn="ctr"/>
                      <a:r>
                        <a:rPr lang="es-CO" sz="1400" dirty="0" smtClean="0"/>
                        <a:t>0,60</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3894107825"/>
                  </a:ext>
                </a:extLst>
              </a:tr>
              <a:tr h="370840">
                <a:tc>
                  <a:txBody>
                    <a:bodyPr/>
                    <a:lstStyle/>
                    <a:p>
                      <a:r>
                        <a:rPr lang="es-CO" sz="1400" dirty="0" smtClean="0"/>
                        <a:t>Económica</a:t>
                      </a:r>
                      <a:endParaRPr lang="es-CO" sz="1400" dirty="0"/>
                    </a:p>
                  </a:txBody>
                  <a:tcPr/>
                </a:tc>
                <a:tc>
                  <a:txBody>
                    <a:bodyPr/>
                    <a:lstStyle/>
                    <a:p>
                      <a:pPr algn="ctr"/>
                      <a:r>
                        <a:rPr lang="es-CO" sz="1400" dirty="0" smtClean="0"/>
                        <a:t>0,38</a:t>
                      </a:r>
                      <a:endParaRPr lang="es-CO" sz="1400" dirty="0"/>
                    </a:p>
                  </a:txBody>
                  <a:tcPr/>
                </a:tc>
                <a:tc>
                  <a:txBody>
                    <a:bodyPr/>
                    <a:lstStyle/>
                    <a:p>
                      <a:pPr algn="ctr"/>
                      <a:r>
                        <a:rPr lang="es-CO" sz="1400" dirty="0" smtClean="0"/>
                        <a:t>0,34</a:t>
                      </a:r>
                      <a:endParaRPr lang="es-CO" sz="1400" dirty="0"/>
                    </a:p>
                  </a:txBody>
                  <a:tcPr/>
                </a:tc>
                <a:extLst>
                  <a:ext uri="{0D108BD9-81ED-4DB2-BD59-A6C34878D82A}">
                    <a16:rowId xmlns:a16="http://schemas.microsoft.com/office/drawing/2014/main" val="1276613156"/>
                  </a:ext>
                </a:extLst>
              </a:tr>
              <a:tr h="370840">
                <a:tc>
                  <a:txBody>
                    <a:bodyPr/>
                    <a:lstStyle/>
                    <a:p>
                      <a:r>
                        <a:rPr lang="es-CO" sz="1400" dirty="0" smtClean="0"/>
                        <a:t>Ambiental</a:t>
                      </a:r>
                      <a:endParaRPr lang="es-CO" sz="1400" dirty="0"/>
                    </a:p>
                  </a:txBody>
                  <a:tcPr/>
                </a:tc>
                <a:tc>
                  <a:txBody>
                    <a:bodyPr/>
                    <a:lstStyle/>
                    <a:p>
                      <a:pPr algn="ctr"/>
                      <a:r>
                        <a:rPr lang="es-CO" sz="1400" dirty="0" smtClean="0"/>
                        <a:t>0,36</a:t>
                      </a:r>
                      <a:endParaRPr lang="es-CO" sz="1400" dirty="0"/>
                    </a:p>
                  </a:txBody>
                  <a:tcPr/>
                </a:tc>
                <a:tc>
                  <a:txBody>
                    <a:bodyPr/>
                    <a:lstStyle/>
                    <a:p>
                      <a:pPr algn="ctr"/>
                      <a:r>
                        <a:rPr lang="es-CO" sz="1400" dirty="0" smtClean="0"/>
                        <a:t>0,31</a:t>
                      </a:r>
                      <a:endParaRPr lang="es-CO" sz="1400" dirty="0"/>
                    </a:p>
                  </a:txBody>
                  <a:tcPr/>
                </a:tc>
                <a:extLst>
                  <a:ext uri="{0D108BD9-81ED-4DB2-BD59-A6C34878D82A}">
                    <a16:rowId xmlns:a16="http://schemas.microsoft.com/office/drawing/2014/main" val="641355342"/>
                  </a:ext>
                </a:extLst>
              </a:tr>
              <a:tr h="370840">
                <a:tc>
                  <a:txBody>
                    <a:bodyPr/>
                    <a:lstStyle/>
                    <a:p>
                      <a:r>
                        <a:rPr lang="es-CO" sz="1400" dirty="0" smtClean="0"/>
                        <a:t>Social</a:t>
                      </a:r>
                      <a:endParaRPr lang="es-CO" sz="1400" dirty="0"/>
                    </a:p>
                  </a:txBody>
                  <a:tcPr/>
                </a:tc>
                <a:tc>
                  <a:txBody>
                    <a:bodyPr/>
                    <a:lstStyle/>
                    <a:p>
                      <a:pPr algn="ctr"/>
                      <a:r>
                        <a:rPr lang="es-CO" sz="1400" dirty="0" smtClean="0"/>
                        <a:t>0,38</a:t>
                      </a:r>
                      <a:endParaRPr lang="es-CO" sz="1400" dirty="0"/>
                    </a:p>
                  </a:txBody>
                  <a:tcPr/>
                </a:tc>
                <a:tc>
                  <a:txBody>
                    <a:bodyPr/>
                    <a:lstStyle/>
                    <a:p>
                      <a:pPr algn="ctr"/>
                      <a:r>
                        <a:rPr lang="es-CO" sz="1400" dirty="0" smtClean="0"/>
                        <a:t>0,34</a:t>
                      </a:r>
                      <a:endParaRPr lang="es-CO" sz="1400" dirty="0"/>
                    </a:p>
                  </a:txBody>
                  <a:tcPr/>
                </a:tc>
                <a:extLst>
                  <a:ext uri="{0D108BD9-81ED-4DB2-BD59-A6C34878D82A}">
                    <a16:rowId xmlns:a16="http://schemas.microsoft.com/office/drawing/2014/main" val="3925488975"/>
                  </a:ext>
                </a:extLst>
              </a:tr>
              <a:tr h="370840">
                <a:tc>
                  <a:txBody>
                    <a:bodyPr/>
                    <a:lstStyle/>
                    <a:p>
                      <a:r>
                        <a:rPr lang="es-CO" sz="1400" dirty="0" smtClean="0"/>
                        <a:t>Política</a:t>
                      </a:r>
                      <a:endParaRPr lang="es-CO" sz="1400" dirty="0"/>
                    </a:p>
                  </a:txBody>
                  <a:tcPr/>
                </a:tc>
                <a:tc>
                  <a:txBody>
                    <a:bodyPr/>
                    <a:lstStyle/>
                    <a:p>
                      <a:pPr algn="ctr"/>
                      <a:r>
                        <a:rPr lang="es-CO" sz="1400" dirty="0" smtClean="0"/>
                        <a:t>0,30</a:t>
                      </a:r>
                      <a:endParaRPr lang="es-CO" sz="1400" dirty="0"/>
                    </a:p>
                  </a:txBody>
                  <a:tcPr/>
                </a:tc>
                <a:tc>
                  <a:txBody>
                    <a:bodyPr/>
                    <a:lstStyle/>
                    <a:p>
                      <a:pPr algn="ctr"/>
                      <a:r>
                        <a:rPr lang="es-CO" sz="1400" dirty="0" smtClean="0"/>
                        <a:t>0,30</a:t>
                      </a:r>
                      <a:endParaRPr lang="es-CO" sz="1400" dirty="0"/>
                    </a:p>
                  </a:txBody>
                  <a:tcPr/>
                </a:tc>
                <a:extLst>
                  <a:ext uri="{0D108BD9-81ED-4DB2-BD59-A6C34878D82A}">
                    <a16:rowId xmlns:a16="http://schemas.microsoft.com/office/drawing/2014/main" val="3986091887"/>
                  </a:ext>
                </a:extLst>
              </a:tr>
              <a:tr h="370840">
                <a:tc>
                  <a:txBody>
                    <a:bodyPr/>
                    <a:lstStyle/>
                    <a:p>
                      <a:r>
                        <a:rPr lang="es-CO" sz="1400" dirty="0" smtClean="0"/>
                        <a:t>Contribución a mejorar la calidad de vida</a:t>
                      </a:r>
                      <a:r>
                        <a:rPr lang="es-CO" sz="1400" baseline="0" dirty="0" smtClean="0"/>
                        <a:t> de los I</a:t>
                      </a:r>
                      <a:endParaRPr lang="es-CO" sz="1400" dirty="0"/>
                    </a:p>
                  </a:txBody>
                  <a:tcPr/>
                </a:tc>
                <a:tc>
                  <a:txBody>
                    <a:bodyPr/>
                    <a:lstStyle/>
                    <a:p>
                      <a:pPr algn="ctr"/>
                      <a:r>
                        <a:rPr lang="es-CO" sz="1400" dirty="0" smtClean="0"/>
                        <a:t>1,04</a:t>
                      </a:r>
                      <a:endParaRPr lang="es-CO" sz="1400" dirty="0"/>
                    </a:p>
                  </a:txBody>
                  <a:tcPr/>
                </a:tc>
                <a:tc>
                  <a:txBody>
                    <a:bodyPr/>
                    <a:lstStyle/>
                    <a:p>
                      <a:pPr algn="ctr"/>
                      <a:r>
                        <a:rPr lang="es-CO" sz="1400" dirty="0" smtClean="0"/>
                        <a:t>1,30</a:t>
                      </a:r>
                      <a:endParaRPr lang="es-CO" sz="1400" dirty="0"/>
                    </a:p>
                  </a:txBody>
                  <a:tcPr/>
                </a:tc>
                <a:extLst>
                  <a:ext uri="{0D108BD9-81ED-4DB2-BD59-A6C34878D82A}">
                    <a16:rowId xmlns:a16="http://schemas.microsoft.com/office/drawing/2014/main" val="3996952079"/>
                  </a:ext>
                </a:extLst>
              </a:tr>
              <a:tr h="370840">
                <a:tc>
                  <a:txBody>
                    <a:bodyPr/>
                    <a:lstStyle/>
                    <a:p>
                      <a:r>
                        <a:rPr lang="es-CO" sz="1400" dirty="0" smtClean="0"/>
                        <a:t>El impacto que generará</a:t>
                      </a:r>
                      <a:r>
                        <a:rPr lang="es-CO" sz="1400" baseline="0" dirty="0" smtClean="0"/>
                        <a:t> es significativo</a:t>
                      </a:r>
                      <a:endParaRPr lang="es-CO" sz="1400" dirty="0"/>
                    </a:p>
                  </a:txBody>
                  <a:tcPr/>
                </a:tc>
                <a:tc>
                  <a:txBody>
                    <a:bodyPr/>
                    <a:lstStyle/>
                    <a:p>
                      <a:pPr algn="ctr"/>
                      <a:r>
                        <a:rPr lang="es-CO" sz="1400" dirty="0" smtClean="0"/>
                        <a:t>0,63</a:t>
                      </a:r>
                      <a:endParaRPr lang="es-CO" sz="1400" dirty="0"/>
                    </a:p>
                  </a:txBody>
                  <a:tcPr/>
                </a:tc>
                <a:tc>
                  <a:txBody>
                    <a:bodyPr/>
                    <a:lstStyle/>
                    <a:p>
                      <a:pPr algn="ctr"/>
                      <a:r>
                        <a:rPr lang="es-CO" sz="1400" dirty="0" smtClean="0"/>
                        <a:t>0,63</a:t>
                      </a:r>
                    </a:p>
                  </a:txBody>
                  <a:tcPr/>
                </a:tc>
                <a:extLst>
                  <a:ext uri="{0D108BD9-81ED-4DB2-BD59-A6C34878D82A}">
                    <a16:rowId xmlns:a16="http://schemas.microsoft.com/office/drawing/2014/main" val="2135160406"/>
                  </a:ext>
                </a:extLst>
              </a:tr>
              <a:tr h="370840">
                <a:tc>
                  <a:txBody>
                    <a:bodyPr/>
                    <a:lstStyle/>
                    <a:p>
                      <a:r>
                        <a:rPr lang="es-CO" sz="1400" b="1" dirty="0" smtClean="0"/>
                        <a:t>TOTAL</a:t>
                      </a:r>
                      <a:r>
                        <a:rPr lang="es-CO" sz="1400" b="1" baseline="0" dirty="0" smtClean="0"/>
                        <a:t> CALIFICACIÓN PONDERADA</a:t>
                      </a:r>
                      <a:endParaRPr lang="es-CO" sz="1400" b="1" dirty="0"/>
                    </a:p>
                  </a:txBody>
                  <a:tcPr/>
                </a:tc>
                <a:tc>
                  <a:txBody>
                    <a:bodyPr/>
                    <a:lstStyle/>
                    <a:p>
                      <a:pPr algn="ctr"/>
                      <a:r>
                        <a:rPr lang="es-CO" sz="1600" b="1" dirty="0" smtClean="0"/>
                        <a:t>9,26</a:t>
                      </a:r>
                      <a:endParaRPr lang="es-CO" sz="1600" b="1" dirty="0"/>
                    </a:p>
                  </a:txBody>
                  <a:tcPr/>
                </a:tc>
                <a:tc>
                  <a:txBody>
                    <a:bodyPr/>
                    <a:lstStyle/>
                    <a:p>
                      <a:pPr algn="ctr"/>
                      <a:r>
                        <a:rPr lang="es-CO" sz="1600" b="1" dirty="0" smtClean="0"/>
                        <a:t>9,13</a:t>
                      </a:r>
                      <a:endParaRPr lang="es-CO" sz="1600" b="1" dirty="0"/>
                    </a:p>
                  </a:txBody>
                  <a:tcPr/>
                </a:tc>
                <a:extLst>
                  <a:ext uri="{0D108BD9-81ED-4DB2-BD59-A6C34878D82A}">
                    <a16:rowId xmlns:a16="http://schemas.microsoft.com/office/drawing/2014/main" val="775835826"/>
                  </a:ext>
                </a:extLst>
              </a:tr>
            </a:tbl>
          </a:graphicData>
        </a:graphic>
      </p:graphicFrame>
    </p:spTree>
    <p:extLst>
      <p:ext uri="{BB962C8B-B14F-4D97-AF65-F5344CB8AC3E}">
        <p14:creationId xmlns:p14="http://schemas.microsoft.com/office/powerpoint/2010/main" val="3378802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901960" y="2406179"/>
            <a:ext cx="9371043" cy="1200329"/>
          </a:xfrm>
          <a:prstGeom prst="rect">
            <a:avLst/>
          </a:prstGeom>
          <a:noFill/>
        </p:spPr>
        <p:txBody>
          <a:bodyPr wrap="square" rtlCol="0">
            <a:spAutoFit/>
          </a:bodyPr>
          <a:lstStyle/>
          <a:p>
            <a:pPr algn="just"/>
            <a:r>
              <a:rPr lang="es-CO" dirty="0" smtClean="0"/>
              <a:t>Alternativa escogida:</a:t>
            </a:r>
          </a:p>
          <a:p>
            <a:pPr algn="just"/>
            <a:endParaRPr lang="es-CO" dirty="0" smtClean="0"/>
          </a:p>
          <a:p>
            <a:pPr algn="just"/>
            <a:r>
              <a:rPr lang="es-CO" dirty="0" smtClean="0"/>
              <a:t>Creación de organizaciones comunitarias con conciencia ambiental, que representen los diferentes intereses de los sectores productivos. </a:t>
            </a:r>
            <a:endParaRPr lang="es-CO" dirty="0"/>
          </a:p>
        </p:txBody>
      </p:sp>
      <p:sp>
        <p:nvSpPr>
          <p:cNvPr id="5" name="CuadroTexto 4"/>
          <p:cNvSpPr txBox="1"/>
          <p:nvPr/>
        </p:nvSpPr>
        <p:spPr>
          <a:xfrm>
            <a:off x="3405673" y="1944514"/>
            <a:ext cx="830425" cy="923330"/>
          </a:xfrm>
          <a:prstGeom prst="rect">
            <a:avLst/>
          </a:prstGeom>
          <a:noFill/>
        </p:spPr>
        <p:txBody>
          <a:bodyPr wrap="square" rtlCol="0">
            <a:spAutoFit/>
          </a:bodyPr>
          <a:lstStyle/>
          <a:p>
            <a:pPr algn="ctr"/>
            <a:r>
              <a:rPr lang="es-CO" sz="5400" b="1" dirty="0" smtClean="0"/>
              <a:t>A</a:t>
            </a:r>
            <a:endParaRPr lang="es-CO" sz="5400" b="1" dirty="0"/>
          </a:p>
        </p:txBody>
      </p:sp>
    </p:spTree>
    <p:extLst>
      <p:ext uri="{BB962C8B-B14F-4D97-AF65-F5344CB8AC3E}">
        <p14:creationId xmlns:p14="http://schemas.microsoft.com/office/powerpoint/2010/main" val="1693224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839755" y="1809021"/>
            <a:ext cx="10515599" cy="2862322"/>
          </a:xfrm>
          <a:prstGeom prst="rect">
            <a:avLst/>
          </a:prstGeom>
          <a:noFill/>
        </p:spPr>
        <p:txBody>
          <a:bodyPr wrap="square" rtlCol="0">
            <a:spAutoFit/>
          </a:bodyPr>
          <a:lstStyle/>
          <a:p>
            <a:pPr algn="just"/>
            <a:r>
              <a:rPr lang="es-CO" b="1" dirty="0" smtClean="0"/>
              <a:t>Conclusiones: </a:t>
            </a:r>
          </a:p>
          <a:p>
            <a:pPr algn="just"/>
            <a:endParaRPr lang="es-CO" dirty="0" smtClean="0"/>
          </a:p>
          <a:p>
            <a:pPr marL="285750" indent="-285750" algn="just">
              <a:buFont typeface="Wingdings" panose="05000000000000000000" pitchFamily="2" charset="2"/>
              <a:buChar char="§"/>
            </a:pPr>
            <a:r>
              <a:rPr lang="es-CO" dirty="0" smtClean="0"/>
              <a:t>La solución de alternativas contribuyen a la solución del problema identificado, más no resuelve el problema. </a:t>
            </a:r>
          </a:p>
          <a:p>
            <a:pPr marL="285750" indent="-285750" algn="just">
              <a:buFont typeface="Wingdings" panose="05000000000000000000" pitchFamily="2" charset="2"/>
              <a:buChar char="§"/>
            </a:pPr>
            <a:endParaRPr lang="es-CO" dirty="0"/>
          </a:p>
          <a:p>
            <a:pPr marL="285750" indent="-285750" algn="just">
              <a:buFont typeface="Wingdings" panose="05000000000000000000" pitchFamily="2" charset="2"/>
              <a:buChar char="§"/>
            </a:pPr>
            <a:r>
              <a:rPr lang="es-CO" dirty="0" smtClean="0"/>
              <a:t>Las instituciones por lo general solicitan dos alternativas de proyecto, bien sea por que la cofinanciación del proyecto así lo exige, o por qué se pretende formular varios proyectos a partir del problema identificado.</a:t>
            </a:r>
          </a:p>
          <a:p>
            <a:pPr algn="just"/>
            <a:endParaRPr lang="es-CO" dirty="0"/>
          </a:p>
          <a:p>
            <a:pPr marL="285750" indent="-285750" algn="just">
              <a:buFont typeface="Wingdings" panose="05000000000000000000" pitchFamily="2" charset="2"/>
              <a:buChar char="§"/>
            </a:pPr>
            <a:r>
              <a:rPr lang="es-CO" dirty="0" smtClean="0"/>
              <a:t>En teoría el problema solo será resuelto si todas las soluciones se implementan a través de la formulación y evaluación de proyectos.</a:t>
            </a:r>
            <a:endParaRPr lang="es-CO" dirty="0"/>
          </a:p>
        </p:txBody>
      </p:sp>
    </p:spTree>
    <p:extLst>
      <p:ext uri="{BB962C8B-B14F-4D97-AF65-F5344CB8AC3E}">
        <p14:creationId xmlns:p14="http://schemas.microsoft.com/office/powerpoint/2010/main" val="1891464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5103847" y="229144"/>
            <a:ext cx="1875453" cy="369332"/>
          </a:xfrm>
          <a:prstGeom prst="rect">
            <a:avLst/>
          </a:prstGeom>
          <a:noFill/>
        </p:spPr>
        <p:txBody>
          <a:bodyPr wrap="square" rtlCol="0">
            <a:spAutoFit/>
          </a:bodyPr>
          <a:lstStyle/>
          <a:p>
            <a:r>
              <a:rPr lang="es-CO" dirty="0" smtClean="0"/>
              <a:t>Tenga en cuenta:</a:t>
            </a:r>
            <a:endParaRPr lang="es-CO" dirty="0"/>
          </a:p>
        </p:txBody>
      </p:sp>
      <p:sp>
        <p:nvSpPr>
          <p:cNvPr id="3" name="CuadroTexto 2"/>
          <p:cNvSpPr txBox="1"/>
          <p:nvPr/>
        </p:nvSpPr>
        <p:spPr>
          <a:xfrm>
            <a:off x="2393301" y="3325520"/>
            <a:ext cx="22953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Involucrados</a:t>
            </a:r>
            <a:endParaRPr lang="es-CO" dirty="0"/>
          </a:p>
        </p:txBody>
      </p:sp>
      <p:sp>
        <p:nvSpPr>
          <p:cNvPr id="5" name="Rectángulo redondeado 4"/>
          <p:cNvSpPr/>
          <p:nvPr/>
        </p:nvSpPr>
        <p:spPr>
          <a:xfrm>
            <a:off x="2262673" y="1311655"/>
            <a:ext cx="2164703" cy="1623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dirty="0" smtClean="0"/>
              <a:t>Situación</a:t>
            </a:r>
          </a:p>
          <a:p>
            <a:pPr algn="ctr"/>
            <a:r>
              <a:rPr lang="es-CO" dirty="0" smtClean="0"/>
              <a:t> Actual</a:t>
            </a:r>
            <a:endParaRPr lang="es-CO" dirty="0"/>
          </a:p>
        </p:txBody>
      </p:sp>
      <p:sp>
        <p:nvSpPr>
          <p:cNvPr id="6" name="Rectángulo redondeado 5"/>
          <p:cNvSpPr/>
          <p:nvPr/>
        </p:nvSpPr>
        <p:spPr>
          <a:xfrm>
            <a:off x="7655767" y="1254123"/>
            <a:ext cx="2164703" cy="1623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dirty="0" smtClean="0"/>
              <a:t>Situación Futura</a:t>
            </a:r>
          </a:p>
          <a:p>
            <a:pPr algn="ctr"/>
            <a:r>
              <a:rPr lang="es-CO" dirty="0" smtClean="0"/>
              <a:t> “Deseada”</a:t>
            </a:r>
            <a:endParaRPr lang="es-CO" dirty="0"/>
          </a:p>
        </p:txBody>
      </p:sp>
      <p:sp>
        <p:nvSpPr>
          <p:cNvPr id="7" name="CuadroTexto 6"/>
          <p:cNvSpPr txBox="1"/>
          <p:nvPr/>
        </p:nvSpPr>
        <p:spPr>
          <a:xfrm>
            <a:off x="7550020" y="3258657"/>
            <a:ext cx="258146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CO" dirty="0" smtClean="0"/>
              <a:t>Análisis de Objetivos o Soluciones Árbol de objetivos o Soluciones.</a:t>
            </a:r>
            <a:endParaRPr lang="es-CO" dirty="0"/>
          </a:p>
        </p:txBody>
      </p:sp>
      <p:sp>
        <p:nvSpPr>
          <p:cNvPr id="8" name="CuadroTexto 7"/>
          <p:cNvSpPr txBox="1"/>
          <p:nvPr/>
        </p:nvSpPr>
        <p:spPr>
          <a:xfrm>
            <a:off x="2393301" y="4629857"/>
            <a:ext cx="22953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Problemas</a:t>
            </a:r>
          </a:p>
          <a:p>
            <a:pPr algn="ctr"/>
            <a:r>
              <a:rPr lang="es-CO" dirty="0" smtClean="0"/>
              <a:t>(Árbol de problemas)</a:t>
            </a:r>
            <a:endParaRPr lang="es-CO" dirty="0"/>
          </a:p>
        </p:txBody>
      </p:sp>
      <p:sp>
        <p:nvSpPr>
          <p:cNvPr id="9" name="CuadroTexto 8"/>
          <p:cNvSpPr txBox="1"/>
          <p:nvPr/>
        </p:nvSpPr>
        <p:spPr>
          <a:xfrm>
            <a:off x="7550020" y="4562994"/>
            <a:ext cx="25814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Alternativas</a:t>
            </a:r>
            <a:endParaRPr lang="es-CO" dirty="0"/>
          </a:p>
        </p:txBody>
      </p:sp>
      <p:sp>
        <p:nvSpPr>
          <p:cNvPr id="12" name="Flecha derecha 11"/>
          <p:cNvSpPr/>
          <p:nvPr/>
        </p:nvSpPr>
        <p:spPr>
          <a:xfrm>
            <a:off x="5607699" y="2877650"/>
            <a:ext cx="923730" cy="89573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3" name="CuadroTexto 12"/>
          <p:cNvSpPr txBox="1"/>
          <p:nvPr/>
        </p:nvSpPr>
        <p:spPr>
          <a:xfrm>
            <a:off x="373225" y="5728996"/>
            <a:ext cx="11485984" cy="646331"/>
          </a:xfrm>
          <a:prstGeom prst="rect">
            <a:avLst/>
          </a:prstGeom>
          <a:noFill/>
        </p:spPr>
        <p:txBody>
          <a:bodyPr wrap="square" rtlCol="0">
            <a:spAutoFit/>
          </a:bodyPr>
          <a:lstStyle/>
          <a:p>
            <a:r>
              <a:rPr lang="es-CO" dirty="0" smtClean="0"/>
              <a:t>Una de las mayores fortalezas de la metodología de marco lógico es el trabajo en equipo con los grupos de involucrados en el proyecto.</a:t>
            </a:r>
            <a:endParaRPr lang="es-CO" dirty="0"/>
          </a:p>
        </p:txBody>
      </p:sp>
    </p:spTree>
    <p:extLst>
      <p:ext uri="{BB962C8B-B14F-4D97-AF65-F5344CB8AC3E}">
        <p14:creationId xmlns:p14="http://schemas.microsoft.com/office/powerpoint/2010/main" val="975608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Tree>
    <p:extLst>
      <p:ext uri="{BB962C8B-B14F-4D97-AF65-F5344CB8AC3E}">
        <p14:creationId xmlns:p14="http://schemas.microsoft.com/office/powerpoint/2010/main" val="20583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07" y="1015278"/>
            <a:ext cx="10058400" cy="5644474"/>
          </a:xfrm>
          <a:prstGeom prst="rect">
            <a:avLst/>
          </a:prstGeom>
        </p:spPr>
      </p:pic>
    </p:spTree>
    <p:extLst>
      <p:ext uri="{BB962C8B-B14F-4D97-AF65-F5344CB8AC3E}">
        <p14:creationId xmlns:p14="http://schemas.microsoft.com/office/powerpoint/2010/main" val="3963646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Tree>
    <p:extLst>
      <p:ext uri="{BB962C8B-B14F-4D97-AF65-F5344CB8AC3E}">
        <p14:creationId xmlns:p14="http://schemas.microsoft.com/office/powerpoint/2010/main" val="160784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Rectángulo 2"/>
          <p:cNvSpPr/>
          <p:nvPr/>
        </p:nvSpPr>
        <p:spPr>
          <a:xfrm>
            <a:off x="752219" y="1893329"/>
            <a:ext cx="2625783" cy="369332"/>
          </a:xfrm>
          <a:prstGeom prst="rect">
            <a:avLst/>
          </a:prstGeom>
        </p:spPr>
        <p:txBody>
          <a:bodyPr wrap="none">
            <a:spAutoFit/>
          </a:bodyPr>
          <a:lstStyle/>
          <a:p>
            <a:pPr lvl="0"/>
            <a:r>
              <a:rPr lang="es-CO" b="1" dirty="0" smtClean="0"/>
              <a:t>¿Defina qué es inversión</a:t>
            </a:r>
            <a:r>
              <a:rPr lang="es-CO" b="1" i="1" dirty="0" smtClean="0"/>
              <a:t>?</a:t>
            </a:r>
            <a:endParaRPr lang="es-CO" b="1" dirty="0"/>
          </a:p>
        </p:txBody>
      </p:sp>
      <p:sp>
        <p:nvSpPr>
          <p:cNvPr id="5" name="Rectángulo 4"/>
          <p:cNvSpPr/>
          <p:nvPr/>
        </p:nvSpPr>
        <p:spPr>
          <a:xfrm>
            <a:off x="752219" y="2789135"/>
            <a:ext cx="10832757" cy="1131079"/>
          </a:xfrm>
          <a:prstGeom prst="rect">
            <a:avLst/>
          </a:prstGeom>
        </p:spPr>
        <p:txBody>
          <a:bodyPr wrap="square">
            <a:spAutoFit/>
          </a:bodyPr>
          <a:lstStyle/>
          <a:p>
            <a:pPr algn="just">
              <a:lnSpc>
                <a:spcPct val="125000"/>
              </a:lnSpc>
            </a:pPr>
            <a:r>
              <a:rPr lang="es-MX" dirty="0" smtClean="0">
                <a:sym typeface="Math C" pitchFamily="2" charset="2"/>
              </a:rPr>
              <a:t>Asignación irrevocable de recursos (De capital, naturales, técnicos, humanos, etc.) medidos en unidades monetarias, para la producción y/o comercialización de bienes y/o servicios que la empresa utilizará en desarrollo de su objeto social.</a:t>
            </a:r>
            <a:endParaRPr lang="es-ES" dirty="0">
              <a:sym typeface="Math C" pitchFamily="2" charset="2"/>
            </a:endParaRPr>
          </a:p>
        </p:txBody>
      </p:sp>
    </p:spTree>
    <p:extLst>
      <p:ext uri="{BB962C8B-B14F-4D97-AF65-F5344CB8AC3E}">
        <p14:creationId xmlns:p14="http://schemas.microsoft.com/office/powerpoint/2010/main" val="368582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stretch>
            <a:fillRect/>
          </a:stretch>
        </p:blipFill>
        <p:spPr>
          <a:xfrm>
            <a:off x="724930" y="1159352"/>
            <a:ext cx="10791567" cy="4737003"/>
          </a:xfrm>
          <a:prstGeom prst="rect">
            <a:avLst/>
          </a:prstGeom>
        </p:spPr>
      </p:pic>
    </p:spTree>
    <p:extLst>
      <p:ext uri="{BB962C8B-B14F-4D97-AF65-F5344CB8AC3E}">
        <p14:creationId xmlns:p14="http://schemas.microsoft.com/office/powerpoint/2010/main" val="209479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816864" y="355349"/>
            <a:ext cx="11375136" cy="2739211"/>
          </a:xfrm>
          <a:prstGeom prst="rect">
            <a:avLst/>
          </a:prstGeom>
          <a:noFill/>
        </p:spPr>
        <p:txBody>
          <a:bodyPr wrap="square" rtlCol="0">
            <a:spAutoFit/>
          </a:bodyPr>
          <a:lstStyle/>
          <a:p>
            <a:pPr algn="ctr"/>
            <a:r>
              <a:rPr lang="es-CO" sz="2800" b="1" dirty="0" smtClean="0">
                <a:solidFill>
                  <a:schemeClr val="accent6">
                    <a:lumMod val="50000"/>
                  </a:schemeClr>
                </a:solidFill>
              </a:rPr>
              <a:t>Evaluación</a:t>
            </a:r>
          </a:p>
          <a:p>
            <a:pPr algn="just"/>
            <a:r>
              <a:rPr lang="es-CO" sz="2400" dirty="0" smtClean="0"/>
              <a:t>El curso será evaluado de la siguiente manera:</a:t>
            </a:r>
          </a:p>
          <a:p>
            <a:pPr algn="just"/>
            <a:endParaRPr lang="es-CO" sz="2400" dirty="0" smtClean="0"/>
          </a:p>
          <a:p>
            <a:pPr algn="just"/>
            <a:endParaRPr lang="es-CO" sz="2400" dirty="0" smtClean="0"/>
          </a:p>
          <a:p>
            <a:pPr algn="just"/>
            <a:endParaRPr lang="es-CO" sz="2400" b="1" i="1" dirty="0" smtClean="0"/>
          </a:p>
          <a:p>
            <a:pPr algn="just"/>
            <a:endParaRPr lang="es-CO" sz="2400" b="1" i="1" dirty="0"/>
          </a:p>
          <a:p>
            <a:pPr algn="just"/>
            <a:endParaRPr lang="es-CO" sz="2400" b="1" i="1" dirty="0"/>
          </a:p>
        </p:txBody>
      </p:sp>
      <p:pic>
        <p:nvPicPr>
          <p:cNvPr id="2" name="Imagen 1"/>
          <p:cNvPicPr>
            <a:picLocks noChangeAspect="1"/>
          </p:cNvPicPr>
          <p:nvPr/>
        </p:nvPicPr>
        <p:blipFill>
          <a:blip r:embed="rId3"/>
          <a:stretch>
            <a:fillRect/>
          </a:stretch>
        </p:blipFill>
        <p:spPr>
          <a:xfrm>
            <a:off x="481420" y="1327136"/>
            <a:ext cx="11168840" cy="3346994"/>
          </a:xfrm>
          <a:prstGeom prst="rect">
            <a:avLst/>
          </a:prstGeom>
        </p:spPr>
      </p:pic>
      <p:pic>
        <p:nvPicPr>
          <p:cNvPr id="5" name="Imagen 4"/>
          <p:cNvPicPr>
            <a:picLocks noChangeAspect="1"/>
          </p:cNvPicPr>
          <p:nvPr/>
        </p:nvPicPr>
        <p:blipFill>
          <a:blip r:embed="rId4"/>
          <a:stretch>
            <a:fillRect/>
          </a:stretch>
        </p:blipFill>
        <p:spPr>
          <a:xfrm>
            <a:off x="329007" y="4582040"/>
            <a:ext cx="11321253" cy="2109399"/>
          </a:xfrm>
          <a:prstGeom prst="rect">
            <a:avLst/>
          </a:prstGeom>
        </p:spPr>
      </p:pic>
    </p:spTree>
    <p:extLst>
      <p:ext uri="{BB962C8B-B14F-4D97-AF65-F5344CB8AC3E}">
        <p14:creationId xmlns:p14="http://schemas.microsoft.com/office/powerpoint/2010/main" val="3899019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4778" y="295657"/>
            <a:ext cx="301504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Generalidades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5" name="CuadroTexto 4"/>
          <p:cNvSpPr txBox="1"/>
          <p:nvPr/>
        </p:nvSpPr>
        <p:spPr>
          <a:xfrm>
            <a:off x="807308" y="1056759"/>
            <a:ext cx="3385751" cy="369332"/>
          </a:xfrm>
          <a:prstGeom prst="rect">
            <a:avLst/>
          </a:prstGeom>
          <a:noFill/>
        </p:spPr>
        <p:txBody>
          <a:bodyPr wrap="square" rtlCol="0">
            <a:spAutoFit/>
          </a:bodyPr>
          <a:lstStyle/>
          <a:p>
            <a:r>
              <a:rPr lang="es-CO" b="1" dirty="0" smtClean="0"/>
              <a:t>Definición de Proyecto</a:t>
            </a:r>
            <a:endParaRPr lang="es-CO" b="1" dirty="0"/>
          </a:p>
        </p:txBody>
      </p:sp>
      <p:sp>
        <p:nvSpPr>
          <p:cNvPr id="6" name="CuadroTexto 5"/>
          <p:cNvSpPr txBox="1"/>
          <p:nvPr/>
        </p:nvSpPr>
        <p:spPr>
          <a:xfrm>
            <a:off x="1039281" y="1704965"/>
            <a:ext cx="9695935" cy="369332"/>
          </a:xfrm>
          <a:prstGeom prst="rect">
            <a:avLst/>
          </a:prstGeom>
          <a:noFill/>
        </p:spPr>
        <p:txBody>
          <a:bodyPr wrap="square" rtlCol="0">
            <a:spAutoFit/>
          </a:bodyPr>
          <a:lstStyle/>
          <a:p>
            <a:r>
              <a:rPr lang="es-CO" dirty="0" smtClean="0"/>
              <a:t>Es un esfuerzo temporal que en forma gradual permite lograr un resultado único o entregable único.</a:t>
            </a:r>
            <a:endParaRPr lang="es-CO" dirty="0"/>
          </a:p>
        </p:txBody>
      </p:sp>
      <p:sp>
        <p:nvSpPr>
          <p:cNvPr id="7" name="CuadroTexto 6"/>
          <p:cNvSpPr txBox="1"/>
          <p:nvPr/>
        </p:nvSpPr>
        <p:spPr>
          <a:xfrm>
            <a:off x="733167" y="2459961"/>
            <a:ext cx="3385751" cy="369332"/>
          </a:xfrm>
          <a:prstGeom prst="rect">
            <a:avLst/>
          </a:prstGeom>
          <a:noFill/>
        </p:spPr>
        <p:txBody>
          <a:bodyPr wrap="square" rtlCol="0">
            <a:spAutoFit/>
          </a:bodyPr>
          <a:lstStyle/>
          <a:p>
            <a:r>
              <a:rPr lang="es-CO" b="1" dirty="0" smtClean="0"/>
              <a:t>¿Qué se entiende por temporal?</a:t>
            </a:r>
            <a:endParaRPr lang="es-CO" b="1" dirty="0"/>
          </a:p>
        </p:txBody>
      </p:sp>
      <p:sp>
        <p:nvSpPr>
          <p:cNvPr id="8" name="CuadroTexto 7"/>
          <p:cNvSpPr txBox="1"/>
          <p:nvPr/>
        </p:nvSpPr>
        <p:spPr>
          <a:xfrm>
            <a:off x="675371" y="3933031"/>
            <a:ext cx="4291915" cy="369332"/>
          </a:xfrm>
          <a:prstGeom prst="rect">
            <a:avLst/>
          </a:prstGeom>
          <a:noFill/>
        </p:spPr>
        <p:txBody>
          <a:bodyPr wrap="square" rtlCol="0">
            <a:spAutoFit/>
          </a:bodyPr>
          <a:lstStyle/>
          <a:p>
            <a:pPr lvl="0"/>
            <a:r>
              <a:rPr lang="es-CO" b="1" dirty="0" smtClean="0"/>
              <a:t>¿Qué </a:t>
            </a:r>
            <a:r>
              <a:rPr lang="es-CO" b="1" dirty="0"/>
              <a:t>se interpreta como </a:t>
            </a:r>
            <a:r>
              <a:rPr lang="es-CO" b="1" i="1" dirty="0" smtClean="0"/>
              <a:t>resultado único?</a:t>
            </a:r>
            <a:endParaRPr lang="es-CO" b="1" dirty="0"/>
          </a:p>
        </p:txBody>
      </p:sp>
      <p:sp>
        <p:nvSpPr>
          <p:cNvPr id="9" name="CuadroTexto 8"/>
          <p:cNvSpPr txBox="1"/>
          <p:nvPr/>
        </p:nvSpPr>
        <p:spPr>
          <a:xfrm>
            <a:off x="1031044" y="3091835"/>
            <a:ext cx="10041925" cy="646331"/>
          </a:xfrm>
          <a:prstGeom prst="rect">
            <a:avLst/>
          </a:prstGeom>
          <a:noFill/>
        </p:spPr>
        <p:txBody>
          <a:bodyPr wrap="square" rtlCol="0">
            <a:spAutoFit/>
          </a:bodyPr>
          <a:lstStyle/>
          <a:p>
            <a:r>
              <a:rPr lang="es-CO" dirty="0" smtClean="0"/>
              <a:t>Quiere decir que el proyecto tiene un punto de iniciación y otro de terminación o cierre.</a:t>
            </a:r>
          </a:p>
          <a:p>
            <a:r>
              <a:rPr lang="es-CO" dirty="0" smtClean="0"/>
              <a:t>Es decir, tiene una duración limitada: Horas, días, meses o años. </a:t>
            </a:r>
            <a:endParaRPr lang="es-CO" dirty="0"/>
          </a:p>
        </p:txBody>
      </p:sp>
      <p:sp>
        <p:nvSpPr>
          <p:cNvPr id="11" name="Rectangle 3"/>
          <p:cNvSpPr>
            <a:spLocks noGrp="1" noChangeArrowheads="1"/>
          </p:cNvSpPr>
          <p:nvPr>
            <p:ph type="subTitle" idx="4294967295"/>
          </p:nvPr>
        </p:nvSpPr>
        <p:spPr>
          <a:xfrm>
            <a:off x="2073526" y="5484251"/>
            <a:ext cx="1971252" cy="576263"/>
          </a:xfrm>
        </p:spPr>
        <p:txBody>
          <a:bodyPr/>
          <a:lstStyle/>
          <a:p>
            <a:pPr marL="0" indent="0" algn="ctr">
              <a:buFont typeface="Wingdings" panose="05000000000000000000" pitchFamily="2" charset="2"/>
              <a:buNone/>
            </a:pPr>
            <a:r>
              <a:rPr lang="es-CO" sz="1800" b="1" dirty="0"/>
              <a:t>Productos</a:t>
            </a:r>
          </a:p>
        </p:txBody>
      </p:sp>
      <p:sp>
        <p:nvSpPr>
          <p:cNvPr id="12" name="AutoShape 4"/>
          <p:cNvSpPr>
            <a:spLocks/>
          </p:cNvSpPr>
          <p:nvPr/>
        </p:nvSpPr>
        <p:spPr bwMode="auto">
          <a:xfrm rot="10800000">
            <a:off x="3928113" y="4843296"/>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3" name="Rectangle 5"/>
          <p:cNvSpPr>
            <a:spLocks noChangeArrowheads="1"/>
          </p:cNvSpPr>
          <p:nvPr/>
        </p:nvSpPr>
        <p:spPr bwMode="auto">
          <a:xfrm>
            <a:off x="5360718" y="4338121"/>
            <a:ext cx="2251282" cy="138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Intermedios</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Finales</a:t>
            </a:r>
          </a:p>
        </p:txBody>
      </p:sp>
      <p:sp>
        <p:nvSpPr>
          <p:cNvPr id="14" name="Rectangle 6"/>
          <p:cNvSpPr>
            <a:spLocks noChangeArrowheads="1"/>
          </p:cNvSpPr>
          <p:nvPr/>
        </p:nvSpPr>
        <p:spPr bwMode="auto">
          <a:xfrm>
            <a:off x="4143632" y="4883858"/>
            <a:ext cx="1324545" cy="150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dirty="0">
                <a:latin typeface="+mn-lt"/>
              </a:rPr>
              <a:t>Bienes</a:t>
            </a:r>
          </a:p>
          <a:p>
            <a:pPr algn="just">
              <a:spcBef>
                <a:spcPct val="20000"/>
              </a:spcBef>
              <a:buFont typeface="Wingdings" panose="05000000000000000000" pitchFamily="2" charset="2"/>
              <a:buNone/>
            </a:pPr>
            <a:endParaRPr lang="es-CO" b="1" dirty="0">
              <a:latin typeface="+mn-lt"/>
            </a:endParaRPr>
          </a:p>
          <a:p>
            <a:pPr algn="just">
              <a:spcBef>
                <a:spcPct val="20000"/>
              </a:spcBef>
              <a:buFont typeface="Wingdings" panose="05000000000000000000" pitchFamily="2" charset="2"/>
              <a:buNone/>
            </a:pPr>
            <a:endParaRPr lang="es-CO" b="1" dirty="0" smtClean="0">
              <a:latin typeface="+mn-lt"/>
            </a:endParaRPr>
          </a:p>
          <a:p>
            <a:pPr algn="just">
              <a:spcBef>
                <a:spcPct val="20000"/>
              </a:spcBef>
              <a:buFont typeface="Wingdings" panose="05000000000000000000" pitchFamily="2" charset="2"/>
              <a:buNone/>
            </a:pPr>
            <a:r>
              <a:rPr lang="es-CO" b="1" dirty="0" smtClean="0">
                <a:latin typeface="+mn-lt"/>
              </a:rPr>
              <a:t>Servicios</a:t>
            </a:r>
            <a:endParaRPr lang="es-CO" b="1" dirty="0">
              <a:latin typeface="+mn-lt"/>
            </a:endParaRPr>
          </a:p>
        </p:txBody>
      </p:sp>
      <p:sp>
        <p:nvSpPr>
          <p:cNvPr id="16" name="Rectangle 8"/>
          <p:cNvSpPr>
            <a:spLocks noChangeArrowheads="1"/>
          </p:cNvSpPr>
          <p:nvPr/>
        </p:nvSpPr>
        <p:spPr bwMode="auto">
          <a:xfrm>
            <a:off x="6904113" y="4882018"/>
            <a:ext cx="2470617" cy="98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De </a:t>
            </a:r>
            <a:r>
              <a:rPr lang="es-CO" b="1" i="1" dirty="0" smtClean="0">
                <a:latin typeface="+mn-lt"/>
              </a:rPr>
              <a:t>Capital</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De Consumo</a:t>
            </a:r>
          </a:p>
        </p:txBody>
      </p:sp>
      <p:sp>
        <p:nvSpPr>
          <p:cNvPr id="18" name="AutoShape 4"/>
          <p:cNvSpPr>
            <a:spLocks/>
          </p:cNvSpPr>
          <p:nvPr/>
        </p:nvSpPr>
        <p:spPr bwMode="auto">
          <a:xfrm rot="10800000">
            <a:off x="5058646" y="428390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9" name="AutoShape 4"/>
          <p:cNvSpPr>
            <a:spLocks/>
          </p:cNvSpPr>
          <p:nvPr/>
        </p:nvSpPr>
        <p:spPr bwMode="auto">
          <a:xfrm rot="10800000">
            <a:off x="6591938" y="475897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Tree>
    <p:extLst>
      <p:ext uri="{BB962C8B-B14F-4D97-AF65-F5344CB8AC3E}">
        <p14:creationId xmlns:p14="http://schemas.microsoft.com/office/powerpoint/2010/main" val="12946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animBg="1"/>
      <p:bldP spid="13" grpId="0"/>
      <p:bldP spid="14" grpId="0"/>
      <p:bldP spid="16" grpId="0"/>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43" y="1643353"/>
            <a:ext cx="3671899" cy="2445485"/>
          </a:xfrm>
          <a:prstGeom prst="rect">
            <a:avLst/>
          </a:prstGeom>
        </p:spPr>
      </p:pic>
      <p:sp>
        <p:nvSpPr>
          <p:cNvPr id="5" name="CuadroTexto 4"/>
          <p:cNvSpPr txBox="1"/>
          <p:nvPr/>
        </p:nvSpPr>
        <p:spPr>
          <a:xfrm>
            <a:off x="4415480" y="216540"/>
            <a:ext cx="191117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Ejemplos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6" name="CuadroTexto 5"/>
          <p:cNvSpPr txBox="1"/>
          <p:nvPr/>
        </p:nvSpPr>
        <p:spPr>
          <a:xfrm>
            <a:off x="453082" y="4781884"/>
            <a:ext cx="3880022" cy="1200329"/>
          </a:xfrm>
          <a:prstGeom prst="rect">
            <a:avLst/>
          </a:prstGeom>
          <a:noFill/>
        </p:spPr>
        <p:txBody>
          <a:bodyPr wrap="square" rtlCol="0">
            <a:spAutoFit/>
          </a:bodyPr>
          <a:lstStyle/>
          <a:p>
            <a:pPr algn="just"/>
            <a:r>
              <a:rPr lang="es-CO" dirty="0" smtClean="0"/>
              <a:t>Es un entregable típico en todo proyecto de investigación, informe, asesoría, estudio de pre inversión, estudios técnicos.</a:t>
            </a:r>
          </a:p>
        </p:txBody>
      </p:sp>
      <p:sp>
        <p:nvSpPr>
          <p:cNvPr id="3" name="CuadroTexto 2"/>
          <p:cNvSpPr txBox="1"/>
          <p:nvPr/>
        </p:nvSpPr>
        <p:spPr>
          <a:xfrm>
            <a:off x="1626974" y="915250"/>
            <a:ext cx="153223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Documentos</a:t>
            </a:r>
            <a:endParaRPr lang="es-CO" b="1" dirty="0"/>
          </a:p>
        </p:txBody>
      </p:sp>
      <p:sp>
        <p:nvSpPr>
          <p:cNvPr id="7" name="CuadroTexto 6"/>
          <p:cNvSpPr txBox="1"/>
          <p:nvPr/>
        </p:nvSpPr>
        <p:spPr>
          <a:xfrm>
            <a:off x="7747107" y="788508"/>
            <a:ext cx="14216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Un elemento</a:t>
            </a:r>
            <a:endParaRPr lang="es-CO" b="1" dirty="0"/>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9204" y="1284582"/>
            <a:ext cx="3863546" cy="4179705"/>
          </a:xfrm>
          <a:prstGeom prst="rect">
            <a:avLst/>
          </a:prstGeom>
        </p:spPr>
      </p:pic>
      <p:sp>
        <p:nvSpPr>
          <p:cNvPr id="9" name="CuadroTexto 8"/>
          <p:cNvSpPr txBox="1"/>
          <p:nvPr/>
        </p:nvSpPr>
        <p:spPr>
          <a:xfrm>
            <a:off x="5523703" y="5540567"/>
            <a:ext cx="2055342" cy="369332"/>
          </a:xfrm>
          <a:prstGeom prst="rect">
            <a:avLst/>
          </a:prstGeom>
          <a:noFill/>
        </p:spPr>
        <p:txBody>
          <a:bodyPr wrap="square" rtlCol="0">
            <a:spAutoFit/>
          </a:bodyPr>
          <a:lstStyle/>
          <a:p>
            <a:r>
              <a:rPr lang="es-CO" b="1" dirty="0" smtClean="0"/>
              <a:t>Edificio terminado</a:t>
            </a:r>
            <a:endParaRPr lang="es-CO" b="1" dirty="0"/>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645" y="1284582"/>
            <a:ext cx="2566198" cy="3010202"/>
          </a:xfrm>
          <a:prstGeom prst="rect">
            <a:avLst/>
          </a:prstGeom>
        </p:spPr>
      </p:pic>
      <p:sp>
        <p:nvSpPr>
          <p:cNvPr id="11" name="CuadroTexto 10"/>
          <p:cNvSpPr txBox="1"/>
          <p:nvPr/>
        </p:nvSpPr>
        <p:spPr>
          <a:xfrm>
            <a:off x="8769645" y="4294784"/>
            <a:ext cx="2593093" cy="369332"/>
          </a:xfrm>
          <a:prstGeom prst="rect">
            <a:avLst/>
          </a:prstGeom>
          <a:noFill/>
        </p:spPr>
        <p:txBody>
          <a:bodyPr wrap="square" rtlCol="0">
            <a:spAutoFit/>
          </a:bodyPr>
          <a:lstStyle/>
          <a:p>
            <a:r>
              <a:rPr lang="es-CO" b="1" dirty="0" smtClean="0"/>
              <a:t>Componente del Edificio</a:t>
            </a:r>
            <a:endParaRPr lang="es-CO" b="1" dirty="0"/>
          </a:p>
        </p:txBody>
      </p:sp>
      <p:sp>
        <p:nvSpPr>
          <p:cNvPr id="12" name="CuadroTexto 11"/>
          <p:cNvSpPr txBox="1"/>
          <p:nvPr/>
        </p:nvSpPr>
        <p:spPr>
          <a:xfrm>
            <a:off x="8769645" y="4709571"/>
            <a:ext cx="2664474" cy="2031325"/>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Cimientos</a:t>
            </a:r>
          </a:p>
          <a:p>
            <a:pPr marL="285750" indent="-285750">
              <a:buFont typeface="Wingdings" panose="05000000000000000000" pitchFamily="2" charset="2"/>
              <a:buChar char="§"/>
            </a:pPr>
            <a:r>
              <a:rPr lang="es-CO" dirty="0" smtClean="0"/>
              <a:t>Estructura</a:t>
            </a:r>
          </a:p>
          <a:p>
            <a:pPr marL="285750" indent="-285750">
              <a:buFont typeface="Wingdings" panose="05000000000000000000" pitchFamily="2" charset="2"/>
              <a:buChar char="§"/>
            </a:pPr>
            <a:r>
              <a:rPr lang="es-CO" dirty="0" smtClean="0"/>
              <a:t>Suelos y techos</a:t>
            </a:r>
          </a:p>
          <a:p>
            <a:pPr marL="285750" indent="-285750">
              <a:buFont typeface="Wingdings" panose="05000000000000000000" pitchFamily="2" charset="2"/>
              <a:buChar char="§"/>
            </a:pPr>
            <a:r>
              <a:rPr lang="es-CO" dirty="0" smtClean="0"/>
              <a:t>Tabiques externos</a:t>
            </a:r>
          </a:p>
          <a:p>
            <a:pPr marL="285750" indent="-285750">
              <a:buFont typeface="Wingdings" panose="05000000000000000000" pitchFamily="2" charset="2"/>
              <a:buChar char="§"/>
            </a:pPr>
            <a:r>
              <a:rPr lang="es-CO" dirty="0" smtClean="0"/>
              <a:t>Ventanas</a:t>
            </a:r>
          </a:p>
          <a:p>
            <a:pPr marL="285750" indent="-285750">
              <a:buFont typeface="Wingdings" panose="05000000000000000000" pitchFamily="2" charset="2"/>
              <a:buChar char="§"/>
            </a:pPr>
            <a:r>
              <a:rPr lang="es-CO" dirty="0" smtClean="0"/>
              <a:t>Cubiertas</a:t>
            </a:r>
          </a:p>
          <a:p>
            <a:pPr marL="285750" indent="-285750">
              <a:buFont typeface="Wingdings" panose="05000000000000000000" pitchFamily="2" charset="2"/>
              <a:buChar char="§"/>
            </a:pPr>
            <a:r>
              <a:rPr lang="es-CO" dirty="0" smtClean="0"/>
              <a:t>Tabiques exteriores</a:t>
            </a:r>
            <a:endParaRPr lang="es-CO" dirty="0"/>
          </a:p>
        </p:txBody>
      </p:sp>
    </p:spTree>
    <p:extLst>
      <p:ext uri="{BB962C8B-B14F-4D97-AF65-F5344CB8AC3E}">
        <p14:creationId xmlns:p14="http://schemas.microsoft.com/office/powerpoint/2010/main" val="3360826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4353</Words>
  <Application>Microsoft Office PowerPoint</Application>
  <PresentationFormat>Panorámica</PresentationFormat>
  <Paragraphs>725</Paragraphs>
  <Slides>51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Aharoni</vt:lpstr>
      <vt:lpstr>Arial</vt:lpstr>
      <vt:lpstr>Calibri</vt:lpstr>
      <vt:lpstr>Calibri Light</vt:lpstr>
      <vt:lpstr>Courier New</vt:lpstr>
      <vt:lpstr>Math 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Azul2</dc:creator>
  <cp:lastModifiedBy>Ricardo Ching</cp:lastModifiedBy>
  <cp:revision>100</cp:revision>
  <dcterms:created xsi:type="dcterms:W3CDTF">2019-08-03T19:31:24Z</dcterms:created>
  <dcterms:modified xsi:type="dcterms:W3CDTF">2019-08-26T23:14:20Z</dcterms:modified>
</cp:coreProperties>
</file>