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8" r:id="rId13"/>
    <p:sldId id="279" r:id="rId14"/>
    <p:sldId id="269" r:id="rId15"/>
    <p:sldId id="270" r:id="rId16"/>
    <p:sldId id="271" r:id="rId17"/>
    <p:sldId id="272" r:id="rId18"/>
    <p:sldId id="274" r:id="rId19"/>
    <p:sldId id="273" r:id="rId20"/>
    <p:sldId id="276" r:id="rId21"/>
    <p:sldId id="277" r:id="rId22"/>
    <p:sldId id="280" r:id="rId23"/>
    <p:sldId id="282" r:id="rId24"/>
    <p:sldId id="281" r:id="rId25"/>
    <p:sldId id="278" r:id="rId26"/>
    <p:sldId id="275" r:id="rId27"/>
    <p:sldId id="285" r:id="rId28"/>
    <p:sldId id="293" r:id="rId29"/>
    <p:sldId id="298" r:id="rId30"/>
    <p:sldId id="299" r:id="rId31"/>
    <p:sldId id="301" r:id="rId32"/>
    <p:sldId id="300" r:id="rId33"/>
    <p:sldId id="292" r:id="rId34"/>
    <p:sldId id="296" r:id="rId35"/>
    <p:sldId id="294" r:id="rId36"/>
    <p:sldId id="295" r:id="rId37"/>
    <p:sldId id="302" r:id="rId38"/>
    <p:sldId id="297" r:id="rId39"/>
    <p:sldId id="286" r:id="rId40"/>
    <p:sldId id="303" r:id="rId41"/>
    <p:sldId id="304" r:id="rId42"/>
    <p:sldId id="287" r:id="rId43"/>
    <p:sldId id="288" r:id="rId44"/>
    <p:sldId id="289" r:id="rId45"/>
    <p:sldId id="290" r:id="rId46"/>
    <p:sldId id="291" r:id="rId47"/>
    <p:sldId id="306" r:id="rId48"/>
    <p:sldId id="305" r:id="rId49"/>
    <p:sldId id="284" r:id="rId50"/>
    <p:sldId id="319" r:id="rId51"/>
    <p:sldId id="283" r:id="rId52"/>
    <p:sldId id="313" r:id="rId53"/>
    <p:sldId id="314" r:id="rId54"/>
    <p:sldId id="315" r:id="rId55"/>
    <p:sldId id="316" r:id="rId56"/>
    <p:sldId id="317" r:id="rId57"/>
    <p:sldId id="318" r:id="rId58"/>
    <p:sldId id="312" r:id="rId59"/>
    <p:sldId id="320" r:id="rId60"/>
    <p:sldId id="321" r:id="rId61"/>
    <p:sldId id="311" r:id="rId62"/>
    <p:sldId id="322" r:id="rId63"/>
    <p:sldId id="310" r:id="rId64"/>
    <p:sldId id="309" r:id="rId65"/>
    <p:sldId id="323" r:id="rId66"/>
    <p:sldId id="324" r:id="rId67"/>
    <p:sldId id="325" r:id="rId68"/>
    <p:sldId id="326" r:id="rId69"/>
    <p:sldId id="308" r:id="rId70"/>
    <p:sldId id="327" r:id="rId71"/>
    <p:sldId id="328" r:id="rId72"/>
    <p:sldId id="307" r:id="rId73"/>
    <p:sldId id="265" r:id="rId74"/>
  </p:sldIdLst>
  <p:sldSz cx="12192000" cy="6858000"/>
  <p:notesSz cx="7010400" cy="9296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02/09/2019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17514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02/09/2019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631463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02/09/2019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118109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10"/>
          </p:nvPr>
        </p:nvSpPr>
        <p:spPr/>
        <p:txBody>
          <a:bodyPr/>
          <a:lstStyle/>
          <a:p>
            <a:fld id="{57A1B1AB-55C4-4E67-9CF2-5AD1D41E844F}" type="datetimeFigureOut">
              <a:rPr lang="es-CO" smtClean="0"/>
              <a:t>02/09/2019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13131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57A1B1AB-55C4-4E67-9CF2-5AD1D41E844F}" type="datetimeFigureOut">
              <a:rPr lang="es-CO" smtClean="0"/>
              <a:t>02/09/2019</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360997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fecha 4"/>
          <p:cNvSpPr>
            <a:spLocks noGrp="1"/>
          </p:cNvSpPr>
          <p:nvPr>
            <p:ph type="dt" sz="half" idx="10"/>
          </p:nvPr>
        </p:nvSpPr>
        <p:spPr/>
        <p:txBody>
          <a:bodyPr/>
          <a:lstStyle/>
          <a:p>
            <a:fld id="{57A1B1AB-55C4-4E67-9CF2-5AD1D41E844F}" type="datetimeFigureOut">
              <a:rPr lang="es-CO" smtClean="0"/>
              <a:t>02/09/2019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228928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7" name="Marcador de fecha 6"/>
          <p:cNvSpPr>
            <a:spLocks noGrp="1"/>
          </p:cNvSpPr>
          <p:nvPr>
            <p:ph type="dt" sz="half" idx="10"/>
          </p:nvPr>
        </p:nvSpPr>
        <p:spPr/>
        <p:txBody>
          <a:bodyPr/>
          <a:lstStyle/>
          <a:p>
            <a:fld id="{57A1B1AB-55C4-4E67-9CF2-5AD1D41E844F}" type="datetimeFigureOut">
              <a:rPr lang="es-CO" smtClean="0"/>
              <a:t>02/09/2019</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242740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CO"/>
          </a:p>
        </p:txBody>
      </p:sp>
      <p:sp>
        <p:nvSpPr>
          <p:cNvPr id="3" name="Marcador de fecha 2"/>
          <p:cNvSpPr>
            <a:spLocks noGrp="1"/>
          </p:cNvSpPr>
          <p:nvPr>
            <p:ph type="dt" sz="half" idx="10"/>
          </p:nvPr>
        </p:nvSpPr>
        <p:spPr/>
        <p:txBody>
          <a:bodyPr/>
          <a:lstStyle/>
          <a:p>
            <a:fld id="{57A1B1AB-55C4-4E67-9CF2-5AD1D41E844F}" type="datetimeFigureOut">
              <a:rPr lang="es-CO" smtClean="0"/>
              <a:t>02/09/2019</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4100937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57A1B1AB-55C4-4E67-9CF2-5AD1D41E844F}" type="datetimeFigureOut">
              <a:rPr lang="es-CO" smtClean="0"/>
              <a:t>02/09/2019</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3762418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7A1B1AB-55C4-4E67-9CF2-5AD1D41E844F}" type="datetimeFigureOut">
              <a:rPr lang="es-CO" smtClean="0"/>
              <a:t>02/09/2019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39664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57A1B1AB-55C4-4E67-9CF2-5AD1D41E844F}" type="datetimeFigureOut">
              <a:rPr lang="es-CO" smtClean="0"/>
              <a:t>02/09/2019</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ED1AE58-B11E-4A1A-B95E-D76AAAADC861}" type="slidenum">
              <a:rPr lang="es-CO" smtClean="0"/>
              <a:t>‹Nº›</a:t>
            </a:fld>
            <a:endParaRPr lang="es-CO"/>
          </a:p>
        </p:txBody>
      </p:sp>
    </p:spTree>
    <p:extLst>
      <p:ext uri="{BB962C8B-B14F-4D97-AF65-F5344CB8AC3E}">
        <p14:creationId xmlns:p14="http://schemas.microsoft.com/office/powerpoint/2010/main" val="87003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1B1AB-55C4-4E67-9CF2-5AD1D41E844F}" type="datetimeFigureOut">
              <a:rPr lang="es-CO" smtClean="0"/>
              <a:t>02/09/2019</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1AE58-B11E-4A1A-B95E-D76AAAADC861}" type="slidenum">
              <a:rPr lang="es-CO" smtClean="0"/>
              <a:t>‹Nº›</a:t>
            </a:fld>
            <a:endParaRPr lang="es-CO"/>
          </a:p>
        </p:txBody>
      </p:sp>
    </p:spTree>
    <p:extLst>
      <p:ext uri="{BB962C8B-B14F-4D97-AF65-F5344CB8AC3E}">
        <p14:creationId xmlns:p14="http://schemas.microsoft.com/office/powerpoint/2010/main" val="1405563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3.gif"/><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022" y="890190"/>
            <a:ext cx="10585621" cy="5836178"/>
          </a:xfrm>
          <a:prstGeom prst="rect">
            <a:avLst/>
          </a:prstGeom>
        </p:spPr>
      </p:pic>
    </p:spTree>
    <p:extLst>
      <p:ext uri="{BB962C8B-B14F-4D97-AF65-F5344CB8AC3E}">
        <p14:creationId xmlns:p14="http://schemas.microsoft.com/office/powerpoint/2010/main" val="32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2012" y="194747"/>
            <a:ext cx="9119286" cy="3914775"/>
          </a:xfrm>
          <a:prstGeom prst="rect">
            <a:avLst/>
          </a:prstGeom>
        </p:spPr>
      </p:pic>
      <p:sp>
        <p:nvSpPr>
          <p:cNvPr id="3" name="CuadroTexto 2"/>
          <p:cNvSpPr txBox="1"/>
          <p:nvPr/>
        </p:nvSpPr>
        <p:spPr>
          <a:xfrm>
            <a:off x="362467" y="2088797"/>
            <a:ext cx="2151388" cy="646331"/>
          </a:xfrm>
          <a:prstGeom prst="rect">
            <a:avLst/>
          </a:prstGeom>
          <a:noFill/>
        </p:spPr>
        <p:txBody>
          <a:bodyPr wrap="square" rtlCol="0">
            <a:spAutoFit/>
          </a:bodyPr>
          <a:lstStyle/>
          <a:p>
            <a:pPr algn="ctr"/>
            <a:r>
              <a:rPr lang="es-CO" dirty="0" smtClean="0"/>
              <a:t>Centro Comercial</a:t>
            </a:r>
          </a:p>
          <a:p>
            <a:pPr algn="ctr"/>
            <a:r>
              <a:rPr lang="es-CO" dirty="0" smtClean="0"/>
              <a:t>Montado</a:t>
            </a:r>
            <a:endParaRPr lang="es-CO" dirty="0"/>
          </a:p>
        </p:txBody>
      </p:sp>
      <p:sp>
        <p:nvSpPr>
          <p:cNvPr id="5" name="CuadroTexto 4"/>
          <p:cNvSpPr txBox="1"/>
          <p:nvPr/>
        </p:nvSpPr>
        <p:spPr>
          <a:xfrm>
            <a:off x="446814" y="1202725"/>
            <a:ext cx="218171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smtClean="0"/>
              <a:t>Elemento Terminado</a:t>
            </a:r>
            <a:endParaRPr lang="es-CO" dirty="0"/>
          </a:p>
        </p:txBody>
      </p:sp>
      <p:sp>
        <p:nvSpPr>
          <p:cNvPr id="6" name="CuadroTexto 5"/>
          <p:cNvSpPr txBox="1"/>
          <p:nvPr/>
        </p:nvSpPr>
        <p:spPr>
          <a:xfrm>
            <a:off x="362467" y="3653278"/>
            <a:ext cx="218171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smtClean="0"/>
              <a:t>Componentes</a:t>
            </a:r>
            <a:endParaRPr lang="es-CO" dirty="0"/>
          </a:p>
        </p:txBody>
      </p:sp>
      <p:sp>
        <p:nvSpPr>
          <p:cNvPr id="7" name="CuadroTexto 6"/>
          <p:cNvSpPr txBox="1"/>
          <p:nvPr/>
        </p:nvSpPr>
        <p:spPr>
          <a:xfrm>
            <a:off x="251256" y="4366559"/>
            <a:ext cx="5020960" cy="2308324"/>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Documentos de cada estudio de </a:t>
            </a:r>
            <a:r>
              <a:rPr lang="es-CO" i="1" dirty="0" smtClean="0"/>
              <a:t>preinversión</a:t>
            </a:r>
            <a:r>
              <a:rPr lang="es-CO" dirty="0" smtClean="0"/>
              <a:t>.</a:t>
            </a:r>
          </a:p>
          <a:p>
            <a:pPr marL="285750" indent="-285750">
              <a:buFont typeface="Wingdings" panose="05000000000000000000" pitchFamily="2" charset="2"/>
              <a:buChar char="§"/>
            </a:pPr>
            <a:r>
              <a:rPr lang="es-CO" dirty="0" smtClean="0"/>
              <a:t>Terreno adecuado.</a:t>
            </a:r>
          </a:p>
          <a:p>
            <a:pPr marL="285750" indent="-285750">
              <a:buFont typeface="Wingdings" panose="05000000000000000000" pitchFamily="2" charset="2"/>
              <a:buChar char="§"/>
            </a:pPr>
            <a:r>
              <a:rPr lang="es-CO" dirty="0" smtClean="0"/>
              <a:t>Documentos de los estudios arquitectónicos.</a:t>
            </a:r>
          </a:p>
          <a:p>
            <a:pPr marL="285750" indent="-285750">
              <a:buFont typeface="Wingdings" panose="05000000000000000000" pitchFamily="2" charset="2"/>
              <a:buChar char="§"/>
            </a:pPr>
            <a:r>
              <a:rPr lang="es-CO" dirty="0" smtClean="0"/>
              <a:t>Documentos de los estudios de ingeniería.</a:t>
            </a:r>
          </a:p>
          <a:p>
            <a:pPr marL="285750" indent="-285750">
              <a:buFont typeface="Wingdings" panose="05000000000000000000" pitchFamily="2" charset="2"/>
              <a:buChar char="§"/>
            </a:pPr>
            <a:r>
              <a:rPr lang="es-CO" dirty="0" smtClean="0"/>
              <a:t>Contratos de para movimiento de suelos, construcción de estructura, suministro e instalación de equipos, equipos suministrados e instalados.</a:t>
            </a:r>
            <a:endParaRPr lang="es-CO" dirty="0"/>
          </a:p>
        </p:txBody>
      </p:sp>
      <p:sp>
        <p:nvSpPr>
          <p:cNvPr id="8" name="CuadroTexto 7"/>
          <p:cNvSpPr txBox="1"/>
          <p:nvPr/>
        </p:nvSpPr>
        <p:spPr>
          <a:xfrm>
            <a:off x="5988910" y="4289658"/>
            <a:ext cx="5020960" cy="2585323"/>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Subestación de energía, cableado eléctrico, iluminación áreas comunes.</a:t>
            </a:r>
          </a:p>
          <a:p>
            <a:pPr marL="285750" indent="-285750">
              <a:buFont typeface="Wingdings" panose="05000000000000000000" pitchFamily="2" charset="2"/>
              <a:buChar char="§"/>
            </a:pPr>
            <a:r>
              <a:rPr lang="es-CO" dirty="0" smtClean="0"/>
              <a:t>Adecuación de cableado estructurado de datos</a:t>
            </a:r>
          </a:p>
          <a:p>
            <a:pPr marL="285750" indent="-285750">
              <a:buFont typeface="Wingdings" panose="05000000000000000000" pitchFamily="2" charset="2"/>
              <a:buChar char="§"/>
            </a:pPr>
            <a:r>
              <a:rPr lang="es-CO" dirty="0" smtClean="0"/>
              <a:t>Acueducto y alcantarillados</a:t>
            </a:r>
          </a:p>
          <a:p>
            <a:pPr marL="285750" indent="-285750">
              <a:buFont typeface="Wingdings" panose="05000000000000000000" pitchFamily="2" charset="2"/>
              <a:buChar char="§"/>
            </a:pPr>
            <a:r>
              <a:rPr lang="es-CO" dirty="0" smtClean="0"/>
              <a:t>Pruebas de funcionamiento.</a:t>
            </a:r>
          </a:p>
          <a:p>
            <a:pPr marL="285750" indent="-285750">
              <a:buFont typeface="Wingdings" panose="05000000000000000000" pitchFamily="2" charset="2"/>
              <a:buChar char="§"/>
            </a:pPr>
            <a:r>
              <a:rPr lang="es-CO" dirty="0" smtClean="0"/>
              <a:t>Personal contratado de la fase.</a:t>
            </a:r>
          </a:p>
          <a:p>
            <a:pPr marL="285750" indent="-285750">
              <a:buFont typeface="Wingdings" panose="05000000000000000000" pitchFamily="2" charset="2"/>
              <a:buChar char="§"/>
            </a:pPr>
            <a:r>
              <a:rPr lang="es-CO" dirty="0" smtClean="0"/>
              <a:t>Puesta en marcha</a:t>
            </a:r>
          </a:p>
          <a:p>
            <a:pPr marL="285750" indent="-285750">
              <a:buFont typeface="Wingdings" panose="05000000000000000000" pitchFamily="2" charset="2"/>
              <a:buChar char="§"/>
            </a:pPr>
            <a:r>
              <a:rPr lang="es-CO" dirty="0" smtClean="0"/>
              <a:t>Seguridad y respaldo de la inversión del proyecto</a:t>
            </a:r>
            <a:endParaRPr lang="es-CO" dirty="0"/>
          </a:p>
        </p:txBody>
      </p:sp>
    </p:spTree>
    <p:extLst>
      <p:ext uri="{BB962C8B-B14F-4D97-AF65-F5344CB8AC3E}">
        <p14:creationId xmlns:p14="http://schemas.microsoft.com/office/powerpoint/2010/main" val="424329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211" y="908407"/>
            <a:ext cx="10592834" cy="5031074"/>
          </a:xfrm>
          <a:prstGeom prst="rect">
            <a:avLst/>
          </a:prstGeom>
        </p:spPr>
      </p:pic>
    </p:spTree>
    <p:extLst>
      <p:ext uri="{BB962C8B-B14F-4D97-AF65-F5344CB8AC3E}">
        <p14:creationId xmlns:p14="http://schemas.microsoft.com/office/powerpoint/2010/main" val="4205218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2696346" y="262029"/>
            <a:ext cx="7311783" cy="584775"/>
          </a:xfrm>
          <a:prstGeom prst="rect">
            <a:avLst/>
          </a:prstGeom>
          <a:noFill/>
        </p:spPr>
        <p:txBody>
          <a:bodyPr wrap="square" rtlCol="0">
            <a:spAutoFit/>
          </a:bodyPr>
          <a:lstStyle/>
          <a:p>
            <a:r>
              <a:rPr lang="es-CO" sz="3200" i="1" dirty="0">
                <a:solidFill>
                  <a:schemeClr val="accent6">
                    <a:lumMod val="50000"/>
                  </a:schemeClr>
                </a:solidFill>
                <a:latin typeface="Aharoni" panose="02010803020104030203" pitchFamily="2" charset="-79"/>
                <a:cs typeface="Aharoni" panose="02010803020104030203" pitchFamily="2" charset="-79"/>
              </a:rPr>
              <a:t>Los proyectos abarcan cuatro temas</a:t>
            </a:r>
          </a:p>
        </p:txBody>
      </p:sp>
      <p:sp>
        <p:nvSpPr>
          <p:cNvPr id="5" name="2 CuadroTexto"/>
          <p:cNvSpPr txBox="1"/>
          <p:nvPr/>
        </p:nvSpPr>
        <p:spPr>
          <a:xfrm>
            <a:off x="4516650" y="1738517"/>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Identificación</a:t>
            </a:r>
          </a:p>
        </p:txBody>
      </p:sp>
      <p:sp>
        <p:nvSpPr>
          <p:cNvPr id="6" name="2 CuadroTexto"/>
          <p:cNvSpPr txBox="1"/>
          <p:nvPr/>
        </p:nvSpPr>
        <p:spPr>
          <a:xfrm>
            <a:off x="4516650" y="2437220"/>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Formulación</a:t>
            </a:r>
          </a:p>
        </p:txBody>
      </p:sp>
      <p:sp>
        <p:nvSpPr>
          <p:cNvPr id="7" name="2 CuadroTexto"/>
          <p:cNvSpPr txBox="1"/>
          <p:nvPr/>
        </p:nvSpPr>
        <p:spPr>
          <a:xfrm>
            <a:off x="4516650" y="3135923"/>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Evaluación</a:t>
            </a:r>
          </a:p>
        </p:txBody>
      </p:sp>
      <p:sp>
        <p:nvSpPr>
          <p:cNvPr id="8" name="2 CuadroTexto"/>
          <p:cNvSpPr txBox="1"/>
          <p:nvPr/>
        </p:nvSpPr>
        <p:spPr>
          <a:xfrm>
            <a:off x="4516649" y="3845110"/>
            <a:ext cx="152510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Gerencia</a:t>
            </a:r>
          </a:p>
        </p:txBody>
      </p:sp>
      <p:sp>
        <p:nvSpPr>
          <p:cNvPr id="9" name="CuadroTexto 8"/>
          <p:cNvSpPr txBox="1"/>
          <p:nvPr/>
        </p:nvSpPr>
        <p:spPr>
          <a:xfrm>
            <a:off x="2173245" y="2795344"/>
            <a:ext cx="104620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b="1" dirty="0" smtClean="0"/>
              <a:t>Proyecto</a:t>
            </a:r>
            <a:endParaRPr lang="es-CO" b="1" dirty="0"/>
          </a:p>
        </p:txBody>
      </p:sp>
      <p:sp>
        <p:nvSpPr>
          <p:cNvPr id="10" name="CuadroTexto 9"/>
          <p:cNvSpPr txBox="1"/>
          <p:nvPr/>
        </p:nvSpPr>
        <p:spPr>
          <a:xfrm>
            <a:off x="6840272" y="2810916"/>
            <a:ext cx="238610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CO" b="1" dirty="0" smtClean="0"/>
              <a:t>Estudio de Viabilidad</a:t>
            </a:r>
            <a:endParaRPr lang="es-CO" b="1" dirty="0"/>
          </a:p>
        </p:txBody>
      </p:sp>
      <p:sp>
        <p:nvSpPr>
          <p:cNvPr id="11" name="CuadroTexto 10"/>
          <p:cNvSpPr txBox="1"/>
          <p:nvPr/>
        </p:nvSpPr>
        <p:spPr>
          <a:xfrm>
            <a:off x="516023" y="2691688"/>
            <a:ext cx="1531722"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Wingdings" panose="05000000000000000000" pitchFamily="2" charset="2"/>
              <a:buChar char="§"/>
            </a:pPr>
            <a:r>
              <a:rPr lang="es-CO" sz="1200" dirty="0" smtClean="0"/>
              <a:t>Técnicas</a:t>
            </a:r>
          </a:p>
          <a:p>
            <a:pPr marL="171450" indent="-171450">
              <a:buFont typeface="Wingdings" panose="05000000000000000000" pitchFamily="2" charset="2"/>
              <a:buChar char="§"/>
            </a:pPr>
            <a:r>
              <a:rPr lang="es-CO" sz="1200" dirty="0" smtClean="0"/>
              <a:t>Herramientas</a:t>
            </a:r>
          </a:p>
          <a:p>
            <a:pPr marL="171450" indent="-171450">
              <a:buFont typeface="Wingdings" panose="05000000000000000000" pitchFamily="2" charset="2"/>
              <a:buChar char="§"/>
            </a:pPr>
            <a:r>
              <a:rPr lang="es-CO" sz="1200" dirty="0" smtClean="0"/>
              <a:t>Procedimientos</a:t>
            </a:r>
          </a:p>
        </p:txBody>
      </p:sp>
      <p:sp>
        <p:nvSpPr>
          <p:cNvPr id="17" name="CuadroTexto 16"/>
          <p:cNvSpPr txBox="1"/>
          <p:nvPr/>
        </p:nvSpPr>
        <p:spPr>
          <a:xfrm>
            <a:off x="9501094" y="2691688"/>
            <a:ext cx="2204875" cy="2492990"/>
          </a:xfrm>
          <a:prstGeom prst="rect">
            <a:avLst/>
          </a:prstGeom>
          <a:noFill/>
        </p:spPr>
        <p:txBody>
          <a:bodyPr wrap="square" rtlCol="0">
            <a:spAutoFit/>
          </a:bodyPr>
          <a:lstStyle/>
          <a:p>
            <a:pPr marL="171450" indent="-171450" algn="just">
              <a:buFont typeface="Wingdings" panose="05000000000000000000" pitchFamily="2" charset="2"/>
              <a:buChar char="§"/>
            </a:pPr>
            <a:r>
              <a:rPr lang="es-CO" sz="1200" dirty="0" smtClean="0"/>
              <a:t>Estudio de viabilidad de montar una empresa nueva.</a:t>
            </a:r>
          </a:p>
          <a:p>
            <a:pPr marL="171450" indent="-171450" algn="just">
              <a:buFont typeface="Wingdings" panose="05000000000000000000" pitchFamily="2" charset="2"/>
              <a:buChar char="§"/>
            </a:pPr>
            <a:r>
              <a:rPr lang="es-CO" sz="1200" dirty="0" smtClean="0"/>
              <a:t>Estudio de viabilidad de ampliar una empresa existente.</a:t>
            </a:r>
          </a:p>
          <a:p>
            <a:pPr marL="171450" indent="-171450" algn="just">
              <a:buFont typeface="Wingdings" panose="05000000000000000000" pitchFamily="2" charset="2"/>
              <a:buChar char="§"/>
            </a:pPr>
            <a:r>
              <a:rPr lang="es-CO" sz="1200" dirty="0" smtClean="0"/>
              <a:t>Estudio de viabilidad de mejorar la calidad de un producto (bien o servicio) de una empresa existente.</a:t>
            </a:r>
          </a:p>
          <a:p>
            <a:pPr marL="171450" indent="-171450" algn="just">
              <a:buFont typeface="Wingdings" panose="05000000000000000000" pitchFamily="2" charset="2"/>
              <a:buChar char="§"/>
            </a:pPr>
            <a:r>
              <a:rPr lang="es-CO" sz="1200" dirty="0" smtClean="0"/>
              <a:t>Estudio de viabilidad del lanzamiento de un nuevo producto (bien o servicio) en una empresa existente.</a:t>
            </a:r>
            <a:endParaRPr lang="es-CO" sz="1200" dirty="0"/>
          </a:p>
        </p:txBody>
      </p:sp>
      <p:cxnSp>
        <p:nvCxnSpPr>
          <p:cNvPr id="28" name="Conector angular 27"/>
          <p:cNvCxnSpPr>
            <a:stCxn id="5" idx="1"/>
            <a:endCxn id="9" idx="0"/>
          </p:cNvCxnSpPr>
          <p:nvPr/>
        </p:nvCxnSpPr>
        <p:spPr>
          <a:xfrm rot="10800000" flipV="1">
            <a:off x="2696348" y="1923182"/>
            <a:ext cx="1820303" cy="87216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p:cNvCxnSpPr>
            <a:stCxn id="8" idx="1"/>
            <a:endCxn id="9" idx="2"/>
          </p:cNvCxnSpPr>
          <p:nvPr/>
        </p:nvCxnSpPr>
        <p:spPr>
          <a:xfrm rot="10800000">
            <a:off x="2696347" y="3164676"/>
            <a:ext cx="1820302" cy="865100"/>
          </a:xfrm>
          <a:prstGeom prst="bentConnector2">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31"/>
          <p:cNvCxnSpPr>
            <a:stCxn id="7" idx="3"/>
            <a:endCxn id="10" idx="2"/>
          </p:cNvCxnSpPr>
          <p:nvPr/>
        </p:nvCxnSpPr>
        <p:spPr>
          <a:xfrm flipV="1">
            <a:off x="6041753" y="3180248"/>
            <a:ext cx="1991573" cy="1403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33"/>
          <p:cNvCxnSpPr>
            <a:stCxn id="6" idx="3"/>
            <a:endCxn id="10" idx="0"/>
          </p:cNvCxnSpPr>
          <p:nvPr/>
        </p:nvCxnSpPr>
        <p:spPr>
          <a:xfrm>
            <a:off x="6041753" y="2621886"/>
            <a:ext cx="1991573" cy="1890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p:cNvSpPr txBox="1"/>
          <p:nvPr/>
        </p:nvSpPr>
        <p:spPr>
          <a:xfrm>
            <a:off x="1105184" y="5572193"/>
            <a:ext cx="1012726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O" i="1" dirty="0">
                <a:solidFill>
                  <a:schemeClr val="accent6">
                    <a:lumMod val="50000"/>
                  </a:schemeClr>
                </a:solidFill>
                <a:cs typeface="Aharoni" panose="02010803020104030203" pitchFamily="2" charset="-79"/>
              </a:rPr>
              <a:t>El estudio de viabilidad de un proyecto también se denomina ‘</a:t>
            </a:r>
            <a:r>
              <a:rPr lang="es-CO" b="1" i="1" dirty="0">
                <a:solidFill>
                  <a:schemeClr val="accent6">
                    <a:lumMod val="50000"/>
                  </a:schemeClr>
                </a:solidFill>
                <a:cs typeface="Aharoni" panose="02010803020104030203" pitchFamily="2" charset="-79"/>
              </a:rPr>
              <a:t>Estudio de </a:t>
            </a:r>
            <a:r>
              <a:rPr lang="es-CO" b="1" i="1" dirty="0" smtClean="0">
                <a:solidFill>
                  <a:schemeClr val="accent6">
                    <a:lumMod val="50000"/>
                  </a:schemeClr>
                </a:solidFill>
                <a:cs typeface="Aharoni" panose="02010803020104030203" pitchFamily="2" charset="-79"/>
              </a:rPr>
              <a:t>preinversión</a:t>
            </a:r>
            <a:r>
              <a:rPr lang="es-CO" i="1" dirty="0">
                <a:solidFill>
                  <a:schemeClr val="accent6">
                    <a:lumMod val="50000"/>
                  </a:schemeClr>
                </a:solidFill>
                <a:cs typeface="Aharoni" panose="02010803020104030203" pitchFamily="2" charset="-79"/>
              </a:rPr>
              <a:t>’ o ‘</a:t>
            </a:r>
            <a:r>
              <a:rPr lang="es-CO" b="1" i="1" dirty="0">
                <a:solidFill>
                  <a:schemeClr val="accent6">
                    <a:lumMod val="50000"/>
                  </a:schemeClr>
                </a:solidFill>
                <a:cs typeface="Aharoni" panose="02010803020104030203" pitchFamily="2" charset="-79"/>
              </a:rPr>
              <a:t>Plan de negocio</a:t>
            </a:r>
            <a:r>
              <a:rPr lang="es-CO" i="1" dirty="0">
                <a:solidFill>
                  <a:schemeClr val="accent6">
                    <a:lumMod val="50000"/>
                  </a:schemeClr>
                </a:solidFill>
                <a:cs typeface="Aharoni" panose="02010803020104030203" pitchFamily="2" charset="-79"/>
              </a:rPr>
              <a:t>’.</a:t>
            </a:r>
          </a:p>
        </p:txBody>
      </p:sp>
    </p:spTree>
    <p:extLst>
      <p:ext uri="{BB962C8B-B14F-4D97-AF65-F5344CB8AC3E}">
        <p14:creationId xmlns:p14="http://schemas.microsoft.com/office/powerpoint/2010/main" val="3614365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182725" y="339650"/>
            <a:ext cx="3764243"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Identificación de Proyectos</a:t>
            </a:r>
            <a:endParaRPr lang="es-CO" sz="2400" b="1" i="1" dirty="0">
              <a:solidFill>
                <a:schemeClr val="accent6">
                  <a:lumMod val="50000"/>
                </a:schemeClr>
              </a:solidFill>
              <a:cs typeface="Aharoni" panose="02010803020104030203" pitchFamily="2" charset="-79"/>
            </a:endParaRPr>
          </a:p>
        </p:txBody>
      </p:sp>
      <p:sp>
        <p:nvSpPr>
          <p:cNvPr id="6" name="CuadroTexto 5"/>
          <p:cNvSpPr txBox="1"/>
          <p:nvPr/>
        </p:nvSpPr>
        <p:spPr>
          <a:xfrm>
            <a:off x="3882044" y="1983261"/>
            <a:ext cx="5419898" cy="646331"/>
          </a:xfrm>
          <a:prstGeom prst="rect">
            <a:avLst/>
          </a:prstGeom>
          <a:noFill/>
        </p:spPr>
        <p:txBody>
          <a:bodyPr wrap="square" rtlCol="0">
            <a:spAutoFit/>
          </a:bodyPr>
          <a:lstStyle/>
          <a:p>
            <a:pPr marL="285750" indent="-285750" algn="just">
              <a:buFont typeface="Wingdings" panose="05000000000000000000" pitchFamily="2" charset="2"/>
              <a:buChar char="§"/>
            </a:pPr>
            <a:r>
              <a:rPr lang="es-CO" dirty="0" smtClean="0"/>
              <a:t>Identificar la necesidad y luego</a:t>
            </a:r>
          </a:p>
          <a:p>
            <a:pPr marL="285750" indent="-285750" algn="just">
              <a:buFont typeface="Wingdings" panose="05000000000000000000" pitchFamily="2" charset="2"/>
              <a:buChar char="§"/>
            </a:pPr>
            <a:r>
              <a:rPr lang="es-CO" dirty="0" smtClean="0"/>
              <a:t>Definir el bien o servicio que satisface la necesidad.</a:t>
            </a:r>
            <a:endParaRPr lang="es-CO" dirty="0"/>
          </a:p>
        </p:txBody>
      </p:sp>
      <p:sp>
        <p:nvSpPr>
          <p:cNvPr id="7" name="CuadroTexto 6"/>
          <p:cNvSpPr txBox="1"/>
          <p:nvPr/>
        </p:nvSpPr>
        <p:spPr>
          <a:xfrm>
            <a:off x="2331721" y="1844762"/>
            <a:ext cx="98505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5400" dirty="0" smtClean="0"/>
              <a:t>1.</a:t>
            </a:r>
            <a:endParaRPr lang="es-CO" sz="5400" dirty="0"/>
          </a:p>
        </p:txBody>
      </p:sp>
      <p:sp>
        <p:nvSpPr>
          <p:cNvPr id="8" name="CuadroTexto 7"/>
          <p:cNvSpPr txBox="1"/>
          <p:nvPr/>
        </p:nvSpPr>
        <p:spPr>
          <a:xfrm>
            <a:off x="2331721" y="3665826"/>
            <a:ext cx="985058"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5400" dirty="0" smtClean="0"/>
              <a:t>2.</a:t>
            </a:r>
            <a:endParaRPr lang="es-CO" sz="5400" dirty="0"/>
          </a:p>
        </p:txBody>
      </p:sp>
      <p:sp>
        <p:nvSpPr>
          <p:cNvPr id="9" name="CuadroTexto 8"/>
          <p:cNvSpPr txBox="1"/>
          <p:nvPr/>
        </p:nvSpPr>
        <p:spPr>
          <a:xfrm>
            <a:off x="1296785" y="1072342"/>
            <a:ext cx="4621877" cy="369332"/>
          </a:xfrm>
          <a:prstGeom prst="rect">
            <a:avLst/>
          </a:prstGeom>
          <a:noFill/>
        </p:spPr>
        <p:txBody>
          <a:bodyPr wrap="square" rtlCol="0">
            <a:spAutoFit/>
          </a:bodyPr>
          <a:lstStyle/>
          <a:p>
            <a:r>
              <a:rPr lang="es-CO" dirty="0" smtClean="0"/>
              <a:t>Se tienen dos enfoques:</a:t>
            </a:r>
            <a:endParaRPr lang="es-CO" dirty="0"/>
          </a:p>
        </p:txBody>
      </p:sp>
      <p:sp>
        <p:nvSpPr>
          <p:cNvPr id="10" name="CuadroTexto 9"/>
          <p:cNvSpPr txBox="1"/>
          <p:nvPr/>
        </p:nvSpPr>
        <p:spPr>
          <a:xfrm>
            <a:off x="3810001" y="3811538"/>
            <a:ext cx="5419898" cy="646331"/>
          </a:xfrm>
          <a:prstGeom prst="rect">
            <a:avLst/>
          </a:prstGeom>
          <a:noFill/>
        </p:spPr>
        <p:txBody>
          <a:bodyPr wrap="square" rtlCol="0">
            <a:spAutoFit/>
          </a:bodyPr>
          <a:lstStyle/>
          <a:p>
            <a:pPr marL="285750" indent="-285750" algn="just">
              <a:buFont typeface="Wingdings" panose="05000000000000000000" pitchFamily="2" charset="2"/>
              <a:buChar char="§"/>
            </a:pPr>
            <a:r>
              <a:rPr lang="es-CO" dirty="0" smtClean="0"/>
              <a:t>Buscar una idea de bien o servicio y luego</a:t>
            </a:r>
          </a:p>
          <a:p>
            <a:pPr marL="285750" indent="-285750" algn="just">
              <a:buFont typeface="Wingdings" panose="05000000000000000000" pitchFamily="2" charset="2"/>
              <a:buChar char="§"/>
            </a:pPr>
            <a:r>
              <a:rPr lang="es-CO" dirty="0" smtClean="0"/>
              <a:t>Determinar la magnitud de la necesidad.</a:t>
            </a:r>
            <a:endParaRPr lang="es-CO" dirty="0"/>
          </a:p>
        </p:txBody>
      </p:sp>
      <p:sp>
        <p:nvSpPr>
          <p:cNvPr id="11" name="CuadroTexto 10"/>
          <p:cNvSpPr txBox="1"/>
          <p:nvPr/>
        </p:nvSpPr>
        <p:spPr>
          <a:xfrm>
            <a:off x="1296785" y="5625389"/>
            <a:ext cx="9775767" cy="369332"/>
          </a:xfrm>
          <a:prstGeom prst="rect">
            <a:avLst/>
          </a:prstGeom>
          <a:noFill/>
        </p:spPr>
        <p:txBody>
          <a:bodyPr wrap="square" rtlCol="0">
            <a:spAutoFit/>
          </a:bodyPr>
          <a:lstStyle/>
          <a:p>
            <a:r>
              <a:rPr lang="es-CO" b="1" dirty="0" smtClean="0">
                <a:solidFill>
                  <a:schemeClr val="accent6">
                    <a:lumMod val="50000"/>
                  </a:schemeClr>
                </a:solidFill>
              </a:rPr>
              <a:t>El sistema de marco lógico - SML, es la técnica más utilizada en la actualidad en todo el mundo.</a:t>
            </a:r>
            <a:endParaRPr lang="es-CO" b="1" dirty="0">
              <a:solidFill>
                <a:schemeClr val="accent6">
                  <a:lumMod val="50000"/>
                </a:schemeClr>
              </a:solidFill>
            </a:endParaRPr>
          </a:p>
        </p:txBody>
      </p:sp>
    </p:spTree>
    <p:extLst>
      <p:ext uri="{BB962C8B-B14F-4D97-AF65-F5344CB8AC3E}">
        <p14:creationId xmlns:p14="http://schemas.microsoft.com/office/powerpoint/2010/main" val="4100814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147177" y="956962"/>
            <a:ext cx="1477736"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s-CO" dirty="0" smtClean="0"/>
              <a:t>Necesidades</a:t>
            </a:r>
            <a:endParaRPr lang="es-CO" dirty="0"/>
          </a:p>
        </p:txBody>
      </p:sp>
      <p:sp>
        <p:nvSpPr>
          <p:cNvPr id="5" name="CuadroTexto 4"/>
          <p:cNvSpPr txBox="1"/>
          <p:nvPr/>
        </p:nvSpPr>
        <p:spPr>
          <a:xfrm>
            <a:off x="532714" y="1400793"/>
            <a:ext cx="465666" cy="507831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CO" dirty="0" smtClean="0"/>
              <a:t>N1</a:t>
            </a:r>
          </a:p>
          <a:p>
            <a:endParaRPr lang="es-CO" dirty="0" smtClean="0"/>
          </a:p>
          <a:p>
            <a:r>
              <a:rPr lang="es-CO" dirty="0" smtClean="0"/>
              <a:t>N2</a:t>
            </a:r>
          </a:p>
          <a:p>
            <a:endParaRPr lang="es-CO" dirty="0" smtClean="0"/>
          </a:p>
          <a:p>
            <a:r>
              <a:rPr lang="es-CO" dirty="0" smtClean="0"/>
              <a:t>N3</a:t>
            </a:r>
          </a:p>
          <a:p>
            <a:endParaRPr lang="es-CO" dirty="0" smtClean="0"/>
          </a:p>
          <a:p>
            <a:r>
              <a:rPr lang="es-CO" dirty="0" smtClean="0"/>
              <a:t>N4</a:t>
            </a:r>
          </a:p>
          <a:p>
            <a:endParaRPr lang="es-CO" dirty="0" smtClean="0"/>
          </a:p>
          <a:p>
            <a:r>
              <a:rPr lang="es-CO" dirty="0" smtClean="0"/>
              <a:t>N5</a:t>
            </a:r>
          </a:p>
          <a:p>
            <a:endParaRPr lang="es-CO" dirty="0" smtClean="0"/>
          </a:p>
          <a:p>
            <a:r>
              <a:rPr lang="es-CO" dirty="0" smtClean="0"/>
              <a:t>.</a:t>
            </a:r>
          </a:p>
          <a:p>
            <a:endParaRPr lang="es-CO" dirty="0" smtClean="0"/>
          </a:p>
          <a:p>
            <a:r>
              <a:rPr lang="es-CO" dirty="0" smtClean="0"/>
              <a:t>.</a:t>
            </a:r>
          </a:p>
          <a:p>
            <a:endParaRPr lang="es-CO" dirty="0"/>
          </a:p>
          <a:p>
            <a:r>
              <a:rPr lang="es-CO" dirty="0" smtClean="0"/>
              <a:t>.</a:t>
            </a:r>
          </a:p>
          <a:p>
            <a:endParaRPr lang="es-CO" dirty="0"/>
          </a:p>
          <a:p>
            <a:r>
              <a:rPr lang="es-CO" dirty="0" smtClean="0"/>
              <a:t>Nn</a:t>
            </a:r>
          </a:p>
          <a:p>
            <a:endParaRPr lang="es-CO" dirty="0"/>
          </a:p>
        </p:txBody>
      </p:sp>
      <p:sp>
        <p:nvSpPr>
          <p:cNvPr id="6" name="Elipse 5"/>
          <p:cNvSpPr/>
          <p:nvPr/>
        </p:nvSpPr>
        <p:spPr>
          <a:xfrm>
            <a:off x="464980" y="2888443"/>
            <a:ext cx="639234" cy="667785"/>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s-CO" dirty="0" smtClean="0"/>
              <a:t>N4</a:t>
            </a:r>
            <a:endParaRPr lang="es-CO" dirty="0"/>
          </a:p>
        </p:txBody>
      </p:sp>
      <p:sp>
        <p:nvSpPr>
          <p:cNvPr id="7" name="Flecha derecha 6"/>
          <p:cNvSpPr/>
          <p:nvPr/>
        </p:nvSpPr>
        <p:spPr>
          <a:xfrm>
            <a:off x="1184645" y="3149829"/>
            <a:ext cx="541867" cy="2794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8" name="CuadroTexto 7"/>
          <p:cNvSpPr txBox="1"/>
          <p:nvPr/>
        </p:nvSpPr>
        <p:spPr>
          <a:xfrm>
            <a:off x="1887380" y="2966363"/>
            <a:ext cx="18034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Producto </a:t>
            </a:r>
          </a:p>
          <a:p>
            <a:pPr algn="ctr"/>
            <a:r>
              <a:rPr lang="es-CO" b="1" dirty="0" smtClean="0"/>
              <a:t>(Bien o Servicio)</a:t>
            </a:r>
            <a:endParaRPr lang="es-CO" b="1" dirty="0"/>
          </a:p>
        </p:txBody>
      </p:sp>
      <p:sp>
        <p:nvSpPr>
          <p:cNvPr id="9" name="Flecha derecha 8"/>
          <p:cNvSpPr/>
          <p:nvPr/>
        </p:nvSpPr>
        <p:spPr>
          <a:xfrm>
            <a:off x="3851648" y="3149829"/>
            <a:ext cx="541867" cy="2794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10" name="CuadroTexto 9"/>
          <p:cNvSpPr txBox="1"/>
          <p:nvPr/>
        </p:nvSpPr>
        <p:spPr>
          <a:xfrm>
            <a:off x="4473947" y="3104862"/>
            <a:ext cx="1054100" cy="369332"/>
          </a:xfrm>
          <a:prstGeom prst="rect">
            <a:avLst/>
          </a:prstGeom>
          <a:noFill/>
        </p:spPr>
        <p:txBody>
          <a:bodyPr wrap="square" rtlCol="0">
            <a:spAutoFit/>
          </a:bodyPr>
          <a:lstStyle/>
          <a:p>
            <a:r>
              <a:rPr lang="es-CO" b="1" dirty="0" smtClean="0"/>
              <a:t>Empresa</a:t>
            </a:r>
            <a:endParaRPr lang="es-CO" b="1" dirty="0"/>
          </a:p>
        </p:txBody>
      </p:sp>
      <p:sp>
        <p:nvSpPr>
          <p:cNvPr id="11" name="Elipse 10"/>
          <p:cNvSpPr/>
          <p:nvPr/>
        </p:nvSpPr>
        <p:spPr>
          <a:xfrm>
            <a:off x="5459403" y="3104862"/>
            <a:ext cx="314177" cy="324367"/>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s-CO" dirty="0"/>
          </a:p>
        </p:txBody>
      </p:sp>
      <p:cxnSp>
        <p:nvCxnSpPr>
          <p:cNvPr id="12" name="Conector recto 11"/>
          <p:cNvCxnSpPr>
            <a:stCxn id="11" idx="6"/>
          </p:cNvCxnSpPr>
          <p:nvPr/>
        </p:nvCxnSpPr>
        <p:spPr>
          <a:xfrm>
            <a:off x="5773580" y="3267046"/>
            <a:ext cx="6293454" cy="9783"/>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Conector recto 12"/>
          <p:cNvCxnSpPr/>
          <p:nvPr/>
        </p:nvCxnSpPr>
        <p:spPr>
          <a:xfrm>
            <a:off x="7239673" y="3104862"/>
            <a:ext cx="0" cy="291052"/>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Conector recto 13"/>
          <p:cNvCxnSpPr/>
          <p:nvPr/>
        </p:nvCxnSpPr>
        <p:spPr>
          <a:xfrm>
            <a:off x="8930134" y="3121519"/>
            <a:ext cx="0" cy="291052"/>
          </a:xfrm>
          <a:prstGeom prst="line">
            <a:avLst/>
          </a:prstGeom>
          <a:ln w="38100"/>
        </p:spPr>
        <p:style>
          <a:lnRef idx="3">
            <a:schemeClr val="dk1"/>
          </a:lnRef>
          <a:fillRef idx="0">
            <a:schemeClr val="dk1"/>
          </a:fillRef>
          <a:effectRef idx="2">
            <a:schemeClr val="dk1"/>
          </a:effectRef>
          <a:fontRef idx="minor">
            <a:schemeClr val="tx1"/>
          </a:fontRef>
        </p:style>
      </p:cxnSp>
      <p:cxnSp>
        <p:nvCxnSpPr>
          <p:cNvPr id="15" name="Conector recto 14"/>
          <p:cNvCxnSpPr/>
          <p:nvPr/>
        </p:nvCxnSpPr>
        <p:spPr>
          <a:xfrm>
            <a:off x="12059927" y="3138177"/>
            <a:ext cx="0" cy="291052"/>
          </a:xfrm>
          <a:prstGeom prst="line">
            <a:avLst/>
          </a:prstGeom>
          <a:ln w="38100"/>
        </p:spPr>
        <p:style>
          <a:lnRef idx="3">
            <a:schemeClr val="dk1"/>
          </a:lnRef>
          <a:fillRef idx="0">
            <a:schemeClr val="dk1"/>
          </a:fillRef>
          <a:effectRef idx="2">
            <a:schemeClr val="dk1"/>
          </a:effectRef>
          <a:fontRef idx="minor">
            <a:schemeClr val="tx1"/>
          </a:fontRef>
        </p:style>
      </p:cxnSp>
      <p:sp>
        <p:nvSpPr>
          <p:cNvPr id="16" name="CuadroTexto 15"/>
          <p:cNvSpPr txBox="1"/>
          <p:nvPr/>
        </p:nvSpPr>
        <p:spPr>
          <a:xfrm>
            <a:off x="5719289" y="2641995"/>
            <a:ext cx="1506767" cy="646331"/>
          </a:xfrm>
          <a:prstGeom prst="rect">
            <a:avLst/>
          </a:prstGeom>
          <a:noFill/>
        </p:spPr>
        <p:txBody>
          <a:bodyPr wrap="square" rtlCol="0">
            <a:spAutoFit/>
          </a:bodyPr>
          <a:lstStyle/>
          <a:p>
            <a:pPr algn="ctr"/>
            <a:r>
              <a:rPr lang="es-CO" dirty="0" smtClean="0"/>
              <a:t>Fase de</a:t>
            </a:r>
          </a:p>
          <a:p>
            <a:pPr algn="ctr"/>
            <a:r>
              <a:rPr lang="es-CO" dirty="0" smtClean="0"/>
              <a:t> Pre Inversión</a:t>
            </a:r>
            <a:endParaRPr lang="es-CO" dirty="0"/>
          </a:p>
        </p:txBody>
      </p:sp>
      <p:sp>
        <p:nvSpPr>
          <p:cNvPr id="17" name="CuadroTexto 16"/>
          <p:cNvSpPr txBox="1"/>
          <p:nvPr/>
        </p:nvSpPr>
        <p:spPr>
          <a:xfrm>
            <a:off x="7396221" y="2620714"/>
            <a:ext cx="1506767" cy="646331"/>
          </a:xfrm>
          <a:prstGeom prst="rect">
            <a:avLst/>
          </a:prstGeom>
          <a:noFill/>
        </p:spPr>
        <p:txBody>
          <a:bodyPr wrap="square" rtlCol="0">
            <a:spAutoFit/>
          </a:bodyPr>
          <a:lstStyle/>
          <a:p>
            <a:pPr algn="ctr"/>
            <a:r>
              <a:rPr lang="es-CO" dirty="0" smtClean="0"/>
              <a:t>Fase de</a:t>
            </a:r>
          </a:p>
          <a:p>
            <a:pPr algn="ctr"/>
            <a:r>
              <a:rPr lang="es-CO" dirty="0" smtClean="0"/>
              <a:t>Inversión</a:t>
            </a:r>
            <a:endParaRPr lang="es-CO" dirty="0"/>
          </a:p>
        </p:txBody>
      </p:sp>
      <p:sp>
        <p:nvSpPr>
          <p:cNvPr id="18" name="CuadroTexto 17"/>
          <p:cNvSpPr txBox="1"/>
          <p:nvPr/>
        </p:nvSpPr>
        <p:spPr>
          <a:xfrm>
            <a:off x="9642844" y="2565277"/>
            <a:ext cx="1506767" cy="646331"/>
          </a:xfrm>
          <a:prstGeom prst="rect">
            <a:avLst/>
          </a:prstGeom>
          <a:noFill/>
        </p:spPr>
        <p:txBody>
          <a:bodyPr wrap="square" rtlCol="0">
            <a:spAutoFit/>
          </a:bodyPr>
          <a:lstStyle/>
          <a:p>
            <a:pPr algn="ctr"/>
            <a:r>
              <a:rPr lang="es-CO" dirty="0" smtClean="0"/>
              <a:t>Fase Operacional</a:t>
            </a:r>
            <a:endParaRPr lang="es-CO" dirty="0"/>
          </a:p>
        </p:txBody>
      </p:sp>
      <p:sp>
        <p:nvSpPr>
          <p:cNvPr id="19" name="CuadroTexto 18"/>
          <p:cNvSpPr txBox="1"/>
          <p:nvPr/>
        </p:nvSpPr>
        <p:spPr>
          <a:xfrm>
            <a:off x="9558180" y="1751589"/>
            <a:ext cx="180340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b="1" dirty="0" smtClean="0"/>
              <a:t>Producto </a:t>
            </a:r>
          </a:p>
          <a:p>
            <a:pPr algn="ctr"/>
            <a:r>
              <a:rPr lang="es-CO" b="1" dirty="0" smtClean="0"/>
              <a:t>(Bien o Servicio)</a:t>
            </a:r>
            <a:endParaRPr lang="es-CO" b="1" dirty="0"/>
          </a:p>
        </p:txBody>
      </p:sp>
      <p:cxnSp>
        <p:nvCxnSpPr>
          <p:cNvPr id="20" name="Conector curvado 19"/>
          <p:cNvCxnSpPr/>
          <p:nvPr/>
        </p:nvCxnSpPr>
        <p:spPr>
          <a:xfrm rot="10800000" flipV="1">
            <a:off x="3775446" y="1751589"/>
            <a:ext cx="5706534" cy="1213572"/>
          </a:xfrm>
          <a:prstGeom prst="curvedConnector3">
            <a:avLst>
              <a:gd name="adj1" fmla="val 50000"/>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21" name="CuadroTexto 20"/>
          <p:cNvSpPr txBox="1"/>
          <p:nvPr/>
        </p:nvSpPr>
        <p:spPr>
          <a:xfrm>
            <a:off x="2626662" y="2481014"/>
            <a:ext cx="1506767" cy="338554"/>
          </a:xfrm>
          <a:prstGeom prst="rect">
            <a:avLst/>
          </a:prstGeom>
          <a:noFill/>
        </p:spPr>
        <p:txBody>
          <a:bodyPr wrap="square" rtlCol="0">
            <a:spAutoFit/>
          </a:bodyPr>
          <a:lstStyle/>
          <a:p>
            <a:pPr algn="ctr"/>
            <a:r>
              <a:rPr lang="es-CO" sz="1600" i="1" dirty="0" smtClean="0"/>
              <a:t>Se necesita</a:t>
            </a:r>
            <a:endParaRPr lang="es-CO" sz="1600" i="1" dirty="0"/>
          </a:p>
        </p:txBody>
      </p:sp>
      <p:sp>
        <p:nvSpPr>
          <p:cNvPr id="22" name="CuadroTexto 21"/>
          <p:cNvSpPr txBox="1"/>
          <p:nvPr/>
        </p:nvSpPr>
        <p:spPr>
          <a:xfrm>
            <a:off x="8184195" y="3513493"/>
            <a:ext cx="1506767" cy="584775"/>
          </a:xfrm>
          <a:prstGeom prst="rect">
            <a:avLst/>
          </a:prstGeom>
          <a:noFill/>
        </p:spPr>
        <p:txBody>
          <a:bodyPr wrap="square" rtlCol="0">
            <a:spAutoFit/>
          </a:bodyPr>
          <a:lstStyle/>
          <a:p>
            <a:pPr algn="ctr"/>
            <a:r>
              <a:rPr lang="es-CO" sz="1600" i="1" dirty="0" smtClean="0"/>
              <a:t>(Empresa*</a:t>
            </a:r>
          </a:p>
          <a:p>
            <a:pPr algn="ctr"/>
            <a:r>
              <a:rPr lang="es-CO" sz="1600" i="1" dirty="0" smtClean="0"/>
              <a:t>Montada)</a:t>
            </a:r>
            <a:endParaRPr lang="es-CO" sz="1600" i="1" dirty="0"/>
          </a:p>
        </p:txBody>
      </p:sp>
      <p:sp>
        <p:nvSpPr>
          <p:cNvPr id="23" name="CuadroTexto 22"/>
          <p:cNvSpPr txBox="1"/>
          <p:nvPr/>
        </p:nvSpPr>
        <p:spPr>
          <a:xfrm>
            <a:off x="9481980" y="1400335"/>
            <a:ext cx="1506767" cy="338554"/>
          </a:xfrm>
          <a:prstGeom prst="rect">
            <a:avLst/>
          </a:prstGeom>
          <a:noFill/>
        </p:spPr>
        <p:txBody>
          <a:bodyPr wrap="square" rtlCol="0">
            <a:spAutoFit/>
          </a:bodyPr>
          <a:lstStyle/>
          <a:p>
            <a:pPr algn="ctr"/>
            <a:r>
              <a:rPr lang="es-CO" sz="1600" i="1" dirty="0" smtClean="0"/>
              <a:t>Se tiene</a:t>
            </a:r>
            <a:endParaRPr lang="es-CO" sz="1600" i="1" dirty="0"/>
          </a:p>
        </p:txBody>
      </p:sp>
      <p:sp>
        <p:nvSpPr>
          <p:cNvPr id="24" name="CuadroTexto 23"/>
          <p:cNvSpPr txBox="1"/>
          <p:nvPr/>
        </p:nvSpPr>
        <p:spPr>
          <a:xfrm>
            <a:off x="4863107" y="3529632"/>
            <a:ext cx="1506767" cy="830997"/>
          </a:xfrm>
          <a:prstGeom prst="rect">
            <a:avLst/>
          </a:prstGeom>
          <a:noFill/>
        </p:spPr>
        <p:txBody>
          <a:bodyPr wrap="square" rtlCol="0">
            <a:spAutoFit/>
          </a:bodyPr>
          <a:lstStyle/>
          <a:p>
            <a:pPr algn="ctr"/>
            <a:r>
              <a:rPr lang="es-CO" sz="1600" b="1" i="1" dirty="0" smtClean="0"/>
              <a:t>Idea</a:t>
            </a:r>
          </a:p>
          <a:p>
            <a:pPr algn="ctr"/>
            <a:r>
              <a:rPr lang="es-CO" sz="1600" i="1" dirty="0" smtClean="0"/>
              <a:t>(de Empresa</a:t>
            </a:r>
          </a:p>
          <a:p>
            <a:pPr algn="ctr"/>
            <a:r>
              <a:rPr lang="es-CO" sz="1600" i="1" dirty="0" smtClean="0"/>
              <a:t>Montada*)</a:t>
            </a:r>
            <a:endParaRPr lang="es-CO" sz="1600" i="1" dirty="0"/>
          </a:p>
        </p:txBody>
      </p:sp>
      <p:sp>
        <p:nvSpPr>
          <p:cNvPr id="25" name="CuadroTexto 24"/>
          <p:cNvSpPr txBox="1"/>
          <p:nvPr/>
        </p:nvSpPr>
        <p:spPr>
          <a:xfrm>
            <a:off x="1184645" y="4735320"/>
            <a:ext cx="10875282"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s-CO" dirty="0" smtClean="0"/>
              <a:t>El término empresa tiene cuatro connotaciones:</a:t>
            </a:r>
          </a:p>
          <a:p>
            <a:endParaRPr lang="es-CO" dirty="0"/>
          </a:p>
          <a:p>
            <a:pPr marL="342900" indent="-342900">
              <a:buAutoNum type="arabicPeriod"/>
            </a:pPr>
            <a:r>
              <a:rPr lang="es-CO" dirty="0" smtClean="0"/>
              <a:t>Empresa Nueva</a:t>
            </a:r>
          </a:p>
          <a:p>
            <a:pPr marL="342900" indent="-342900">
              <a:buAutoNum type="arabicPeriod"/>
            </a:pPr>
            <a:r>
              <a:rPr lang="es-CO" dirty="0" smtClean="0"/>
              <a:t>Ampliación de la empresa actual</a:t>
            </a:r>
          </a:p>
          <a:p>
            <a:pPr marL="342900" indent="-342900">
              <a:buAutoNum type="arabicPeriod"/>
            </a:pPr>
            <a:r>
              <a:rPr lang="es-CO" dirty="0" smtClean="0"/>
              <a:t>Mejoramiento de la calidad del producto (bien o servicio)</a:t>
            </a:r>
          </a:p>
          <a:p>
            <a:pPr marL="342900" indent="-342900">
              <a:buAutoNum type="arabicPeriod"/>
            </a:pPr>
            <a:r>
              <a:rPr lang="es-CO" dirty="0" smtClean="0"/>
              <a:t>Nuevo producto.</a:t>
            </a:r>
            <a:endParaRPr lang="es-CO" dirty="0"/>
          </a:p>
        </p:txBody>
      </p:sp>
      <p:sp>
        <p:nvSpPr>
          <p:cNvPr id="26" name="CuadroTexto 25"/>
          <p:cNvSpPr txBox="1"/>
          <p:nvPr/>
        </p:nvSpPr>
        <p:spPr>
          <a:xfrm>
            <a:off x="3994815" y="304594"/>
            <a:ext cx="4189380" cy="830997"/>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CO" sz="2400" b="1" i="1" dirty="0" smtClean="0">
                <a:solidFill>
                  <a:schemeClr val="accent6">
                    <a:lumMod val="50000"/>
                  </a:schemeClr>
                </a:solidFill>
                <a:cs typeface="Aharoni" panose="02010803020104030203" pitchFamily="2" charset="-79"/>
              </a:rPr>
              <a:t>Formulación y Evaluación de Proyectos Empresariales</a:t>
            </a:r>
            <a:endParaRPr lang="es-CO" sz="2400" b="1" i="1" dirty="0">
              <a:solidFill>
                <a:schemeClr val="accent6">
                  <a:lumMod val="50000"/>
                </a:schemeClr>
              </a:solidFill>
              <a:cs typeface="Aharoni" panose="02010803020104030203" pitchFamily="2" charset="-79"/>
            </a:endParaRPr>
          </a:p>
        </p:txBody>
      </p:sp>
    </p:spTree>
    <p:extLst>
      <p:ext uri="{BB962C8B-B14F-4D97-AF65-F5344CB8AC3E}">
        <p14:creationId xmlns:p14="http://schemas.microsoft.com/office/powerpoint/2010/main" val="2232035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5118409" y="870428"/>
            <a:ext cx="944639"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Formular el Proyecto</a:t>
            </a:r>
            <a:endParaRPr lang="es-CO" sz="1000" dirty="0"/>
          </a:p>
        </p:txBody>
      </p:sp>
      <p:sp>
        <p:nvSpPr>
          <p:cNvPr id="5" name="CuadroTexto 4"/>
          <p:cNvSpPr txBox="1"/>
          <p:nvPr/>
        </p:nvSpPr>
        <p:spPr>
          <a:xfrm>
            <a:off x="5078832" y="1659288"/>
            <a:ext cx="10237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Evaluar el Proyecto</a:t>
            </a:r>
            <a:endParaRPr lang="es-CO" sz="1000" dirty="0"/>
          </a:p>
        </p:txBody>
      </p:sp>
      <p:sp>
        <p:nvSpPr>
          <p:cNvPr id="6" name="CuadroTexto 5"/>
          <p:cNvSpPr txBox="1"/>
          <p:nvPr/>
        </p:nvSpPr>
        <p:spPr>
          <a:xfrm>
            <a:off x="3414180" y="2836647"/>
            <a:ext cx="10745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Se archiva el Proyecto</a:t>
            </a:r>
            <a:endParaRPr lang="es-CO" sz="1000" dirty="0"/>
          </a:p>
        </p:txBody>
      </p:sp>
      <p:sp>
        <p:nvSpPr>
          <p:cNvPr id="7" name="Decisión 6"/>
          <p:cNvSpPr/>
          <p:nvPr/>
        </p:nvSpPr>
        <p:spPr>
          <a:xfrm>
            <a:off x="4954735" y="4628886"/>
            <a:ext cx="1271978" cy="1151466"/>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CO" sz="1000" dirty="0"/>
          </a:p>
        </p:txBody>
      </p:sp>
      <p:sp>
        <p:nvSpPr>
          <p:cNvPr id="8" name="CuadroTexto 7"/>
          <p:cNvSpPr txBox="1"/>
          <p:nvPr/>
        </p:nvSpPr>
        <p:spPr>
          <a:xfrm>
            <a:off x="6885511" y="2843957"/>
            <a:ext cx="1411561"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Gerenciar la ejecución del proyecto</a:t>
            </a:r>
            <a:endParaRPr lang="es-CO" sz="1000" dirty="0"/>
          </a:p>
        </p:txBody>
      </p:sp>
      <p:sp>
        <p:nvSpPr>
          <p:cNvPr id="9" name="CuadroTexto 8"/>
          <p:cNvSpPr txBox="1"/>
          <p:nvPr/>
        </p:nvSpPr>
        <p:spPr>
          <a:xfrm>
            <a:off x="3366949" y="4018510"/>
            <a:ext cx="10745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Actualizar el proyecto</a:t>
            </a:r>
            <a:endParaRPr lang="es-CO" sz="1000" dirty="0"/>
          </a:p>
        </p:txBody>
      </p:sp>
      <p:sp>
        <p:nvSpPr>
          <p:cNvPr id="10" name="CuadroTexto 9"/>
          <p:cNvSpPr txBox="1"/>
          <p:nvPr/>
        </p:nvSpPr>
        <p:spPr>
          <a:xfrm>
            <a:off x="5064609" y="6108760"/>
            <a:ext cx="1074587" cy="40011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Ejecutar el Proyecto</a:t>
            </a:r>
            <a:endParaRPr lang="es-CO" sz="1000" dirty="0"/>
          </a:p>
        </p:txBody>
      </p:sp>
      <p:sp>
        <p:nvSpPr>
          <p:cNvPr id="11" name="Proceso 10"/>
          <p:cNvSpPr/>
          <p:nvPr/>
        </p:nvSpPr>
        <p:spPr>
          <a:xfrm>
            <a:off x="4888839" y="4033939"/>
            <a:ext cx="1403771" cy="333855"/>
          </a:xfrm>
          <a:prstGeom prst="flowChartProcess">
            <a:avLst/>
          </a:prstGeom>
          <a:solidFill>
            <a:schemeClr val="accent4">
              <a:lumMod val="20000"/>
              <a:lumOff val="80000"/>
            </a:schemeClr>
          </a:solid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dirty="0" smtClean="0">
                <a:solidFill>
                  <a:schemeClr val="tx1"/>
                </a:solidFill>
              </a:rPr>
              <a:t>BANCO DE PROYECTOS</a:t>
            </a:r>
            <a:endParaRPr lang="es-CO" sz="1000" dirty="0">
              <a:solidFill>
                <a:schemeClr val="tx1"/>
              </a:solidFill>
            </a:endParaRPr>
          </a:p>
        </p:txBody>
      </p:sp>
      <p:sp>
        <p:nvSpPr>
          <p:cNvPr id="12" name="Decisión 11"/>
          <p:cNvSpPr/>
          <p:nvPr/>
        </p:nvSpPr>
        <p:spPr>
          <a:xfrm>
            <a:off x="5042257" y="2465214"/>
            <a:ext cx="1096940" cy="1151466"/>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CO" sz="1000" dirty="0"/>
          </a:p>
        </p:txBody>
      </p:sp>
      <p:sp>
        <p:nvSpPr>
          <p:cNvPr id="13" name="CuadroTexto 12"/>
          <p:cNvSpPr txBox="1"/>
          <p:nvPr/>
        </p:nvSpPr>
        <p:spPr>
          <a:xfrm>
            <a:off x="5042257" y="4696787"/>
            <a:ext cx="1096939" cy="1015663"/>
          </a:xfrm>
          <a:prstGeom prst="rect">
            <a:avLst/>
          </a:prstGeom>
          <a:noFill/>
        </p:spPr>
        <p:txBody>
          <a:bodyPr wrap="square" rtlCol="0">
            <a:spAutoFit/>
          </a:bodyPr>
          <a:lstStyle/>
          <a:p>
            <a:pPr algn="ctr"/>
            <a:r>
              <a:rPr lang="es-CO" sz="1000" dirty="0" smtClean="0"/>
              <a:t>¿La junta directiva o el órgano de control decide invertir en el proyecto?</a:t>
            </a:r>
            <a:endParaRPr lang="es-CO" sz="1000" dirty="0"/>
          </a:p>
        </p:txBody>
      </p:sp>
      <p:sp>
        <p:nvSpPr>
          <p:cNvPr id="14" name="CuadroTexto 13"/>
          <p:cNvSpPr txBox="1"/>
          <p:nvPr/>
        </p:nvSpPr>
        <p:spPr>
          <a:xfrm>
            <a:off x="5042257" y="2744677"/>
            <a:ext cx="1096939" cy="553998"/>
          </a:xfrm>
          <a:prstGeom prst="rect">
            <a:avLst/>
          </a:prstGeom>
          <a:noFill/>
        </p:spPr>
        <p:txBody>
          <a:bodyPr wrap="square" rtlCol="0">
            <a:spAutoFit/>
          </a:bodyPr>
          <a:lstStyle/>
          <a:p>
            <a:pPr algn="ctr"/>
            <a:r>
              <a:rPr lang="es-CO" sz="1000" dirty="0" smtClean="0"/>
              <a:t>¿Se justifica ejecutar el proyecto?</a:t>
            </a:r>
            <a:endParaRPr lang="es-CO" sz="1000" dirty="0"/>
          </a:p>
        </p:txBody>
      </p:sp>
      <p:cxnSp>
        <p:nvCxnSpPr>
          <p:cNvPr id="15" name="Conector recto de flecha 14"/>
          <p:cNvCxnSpPr>
            <a:stCxn id="3" idx="2"/>
            <a:endCxn id="5" idx="0"/>
          </p:cNvCxnSpPr>
          <p:nvPr/>
        </p:nvCxnSpPr>
        <p:spPr>
          <a:xfrm flipH="1">
            <a:off x="5590726" y="1270538"/>
            <a:ext cx="3" cy="388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H="1">
            <a:off x="5590725" y="2066464"/>
            <a:ext cx="3" cy="388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a:off x="4512861" y="3036702"/>
            <a:ext cx="513199" cy="42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a:off x="5590725" y="3617747"/>
            <a:ext cx="3" cy="388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flipH="1">
            <a:off x="5590724" y="4397915"/>
            <a:ext cx="1" cy="2103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stCxn id="7" idx="2"/>
          </p:cNvCxnSpPr>
          <p:nvPr/>
        </p:nvCxnSpPr>
        <p:spPr>
          <a:xfrm>
            <a:off x="5590724" y="5780352"/>
            <a:ext cx="0" cy="328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H="1">
            <a:off x="4441536" y="5200373"/>
            <a:ext cx="513199" cy="42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4488767" y="4200866"/>
            <a:ext cx="3509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p:cNvSpPr txBox="1"/>
          <p:nvPr/>
        </p:nvSpPr>
        <p:spPr>
          <a:xfrm>
            <a:off x="3117385" y="4921503"/>
            <a:ext cx="1324151" cy="55399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sz="1000" dirty="0" smtClean="0"/>
              <a:t>El proyecto espera nueva decisión de invertir</a:t>
            </a:r>
            <a:endParaRPr lang="es-CO" sz="1000" dirty="0"/>
          </a:p>
        </p:txBody>
      </p:sp>
      <p:cxnSp>
        <p:nvCxnSpPr>
          <p:cNvPr id="24" name="Conector angular 23"/>
          <p:cNvCxnSpPr>
            <a:endCxn id="8" idx="0"/>
          </p:cNvCxnSpPr>
          <p:nvPr/>
        </p:nvCxnSpPr>
        <p:spPr>
          <a:xfrm rot="16200000" flipH="1">
            <a:off x="5960218" y="1212883"/>
            <a:ext cx="1773474" cy="1488673"/>
          </a:xfrm>
          <a:prstGeom prst="bentConnector3">
            <a:avLst>
              <a:gd name="adj1" fmla="val -52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p:cNvCxnSpPr>
            <a:stCxn id="8" idx="2"/>
            <a:endCxn id="10" idx="3"/>
          </p:cNvCxnSpPr>
          <p:nvPr/>
        </p:nvCxnSpPr>
        <p:spPr>
          <a:xfrm rot="5400000">
            <a:off x="5332870" y="4050393"/>
            <a:ext cx="3064748" cy="145209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5553956" y="3549845"/>
            <a:ext cx="301752" cy="246221"/>
          </a:xfrm>
          <a:prstGeom prst="rect">
            <a:avLst/>
          </a:prstGeom>
          <a:noFill/>
        </p:spPr>
        <p:txBody>
          <a:bodyPr wrap="square" rtlCol="0">
            <a:spAutoFit/>
          </a:bodyPr>
          <a:lstStyle/>
          <a:p>
            <a:r>
              <a:rPr lang="es-CO" sz="1000" b="1" dirty="0" smtClean="0"/>
              <a:t>Si</a:t>
            </a:r>
            <a:endParaRPr lang="es-CO" sz="1000" b="1" dirty="0"/>
          </a:p>
        </p:txBody>
      </p:sp>
      <p:sp>
        <p:nvSpPr>
          <p:cNvPr id="27" name="CuadroTexto 26"/>
          <p:cNvSpPr txBox="1"/>
          <p:nvPr/>
        </p:nvSpPr>
        <p:spPr>
          <a:xfrm>
            <a:off x="4777033" y="2812683"/>
            <a:ext cx="341376" cy="246221"/>
          </a:xfrm>
          <a:prstGeom prst="rect">
            <a:avLst/>
          </a:prstGeom>
          <a:noFill/>
        </p:spPr>
        <p:txBody>
          <a:bodyPr wrap="square" rtlCol="0">
            <a:spAutoFit/>
          </a:bodyPr>
          <a:lstStyle/>
          <a:p>
            <a:r>
              <a:rPr lang="es-CO" sz="1000" b="1" dirty="0" smtClean="0"/>
              <a:t>No</a:t>
            </a:r>
            <a:endParaRPr lang="es-CO" sz="1000" b="1" dirty="0"/>
          </a:p>
        </p:txBody>
      </p:sp>
      <p:sp>
        <p:nvSpPr>
          <p:cNvPr id="28" name="CuadroTexto 27"/>
          <p:cNvSpPr txBox="1"/>
          <p:nvPr/>
        </p:nvSpPr>
        <p:spPr>
          <a:xfrm>
            <a:off x="4720426" y="4979947"/>
            <a:ext cx="341376" cy="246221"/>
          </a:xfrm>
          <a:prstGeom prst="rect">
            <a:avLst/>
          </a:prstGeom>
          <a:noFill/>
        </p:spPr>
        <p:txBody>
          <a:bodyPr wrap="square" rtlCol="0">
            <a:spAutoFit/>
          </a:bodyPr>
          <a:lstStyle/>
          <a:p>
            <a:r>
              <a:rPr lang="es-CO" sz="1000" b="1" dirty="0" smtClean="0"/>
              <a:t>No</a:t>
            </a:r>
            <a:endParaRPr lang="es-CO" sz="1000" b="1" dirty="0"/>
          </a:p>
        </p:txBody>
      </p:sp>
      <p:sp>
        <p:nvSpPr>
          <p:cNvPr id="29" name="CuadroTexto 28"/>
          <p:cNvSpPr txBox="1"/>
          <p:nvPr/>
        </p:nvSpPr>
        <p:spPr>
          <a:xfrm>
            <a:off x="5601902" y="5708446"/>
            <a:ext cx="301752" cy="246221"/>
          </a:xfrm>
          <a:prstGeom prst="rect">
            <a:avLst/>
          </a:prstGeom>
          <a:noFill/>
        </p:spPr>
        <p:txBody>
          <a:bodyPr wrap="square" rtlCol="0">
            <a:spAutoFit/>
          </a:bodyPr>
          <a:lstStyle/>
          <a:p>
            <a:r>
              <a:rPr lang="es-CO" sz="1000" b="1" dirty="0" smtClean="0"/>
              <a:t>Si</a:t>
            </a:r>
            <a:endParaRPr lang="es-CO" sz="1000" b="1" dirty="0"/>
          </a:p>
        </p:txBody>
      </p:sp>
      <p:sp>
        <p:nvSpPr>
          <p:cNvPr id="30" name="CuadroTexto 29"/>
          <p:cNvSpPr txBox="1"/>
          <p:nvPr/>
        </p:nvSpPr>
        <p:spPr>
          <a:xfrm>
            <a:off x="2533556" y="175096"/>
            <a:ext cx="7764798"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a:solidFill>
                  <a:schemeClr val="accent6">
                    <a:lumMod val="50000"/>
                  </a:schemeClr>
                </a:solidFill>
                <a:cs typeface="Aharoni" panose="02010803020104030203" pitchFamily="2" charset="-79"/>
              </a:rPr>
              <a:t>Esquema de formulación, evaluación, gerencia de Proyectos</a:t>
            </a:r>
          </a:p>
        </p:txBody>
      </p:sp>
      <p:cxnSp>
        <p:nvCxnSpPr>
          <p:cNvPr id="31" name="Conector recto de flecha 30"/>
          <p:cNvCxnSpPr>
            <a:endCxn id="9" idx="2"/>
          </p:cNvCxnSpPr>
          <p:nvPr/>
        </p:nvCxnSpPr>
        <p:spPr>
          <a:xfrm flipV="1">
            <a:off x="3904242" y="4418620"/>
            <a:ext cx="1" cy="5028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22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487610" y="128857"/>
            <a:ext cx="5326876"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Formulación de proyectos empresariales</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3487610" y="553186"/>
            <a:ext cx="6301946" cy="369332"/>
          </a:xfrm>
          <a:prstGeom prst="rect">
            <a:avLst/>
          </a:prstGeom>
          <a:noFill/>
        </p:spPr>
        <p:txBody>
          <a:bodyPr wrap="square" rtlCol="0">
            <a:spAutoFit/>
          </a:bodyPr>
          <a:lstStyle/>
          <a:p>
            <a:r>
              <a:rPr lang="es-CO" b="1" dirty="0" smtClean="0"/>
              <a:t>Sinónimos: </a:t>
            </a:r>
            <a:r>
              <a:rPr lang="es-CO" dirty="0" smtClean="0"/>
              <a:t>Preparación, Elaboración, Planeación y diseño.</a:t>
            </a:r>
            <a:endParaRPr lang="es-CO" dirty="0"/>
          </a:p>
        </p:txBody>
      </p:sp>
      <p:sp>
        <p:nvSpPr>
          <p:cNvPr id="6" name="CuadroTexto 5"/>
          <p:cNvSpPr txBox="1"/>
          <p:nvPr/>
        </p:nvSpPr>
        <p:spPr>
          <a:xfrm>
            <a:off x="276696" y="1172496"/>
            <a:ext cx="11536363"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lgn="just">
              <a:buAutoNum type="arabicPeriod"/>
            </a:pPr>
            <a:r>
              <a:rPr lang="es-CO" b="1" dirty="0" smtClean="0"/>
              <a:t>Estudio de Mercado</a:t>
            </a:r>
            <a:r>
              <a:rPr lang="es-CO" dirty="0" smtClean="0"/>
              <a:t>: Cuantificar el tamaño de la necesidad del producto, bien o servicio.</a:t>
            </a:r>
          </a:p>
        </p:txBody>
      </p:sp>
      <p:sp>
        <p:nvSpPr>
          <p:cNvPr id="7" name="CuadroTexto 6"/>
          <p:cNvSpPr txBox="1"/>
          <p:nvPr/>
        </p:nvSpPr>
        <p:spPr>
          <a:xfrm>
            <a:off x="276696" y="3585737"/>
            <a:ext cx="11700570" cy="36933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CO" b="1" dirty="0" smtClean="0"/>
              <a:t>6</a:t>
            </a:r>
            <a:r>
              <a:rPr lang="es-CO" dirty="0" smtClean="0"/>
              <a:t>. </a:t>
            </a:r>
            <a:r>
              <a:rPr lang="es-CO" b="1" dirty="0" smtClean="0"/>
              <a:t>Programa para la ejecución</a:t>
            </a:r>
            <a:r>
              <a:rPr lang="es-CO" dirty="0" smtClean="0"/>
              <a:t>: para poder estimar el tiempo total que dicho proyecto puede tomar (ruta crítica).</a:t>
            </a:r>
          </a:p>
        </p:txBody>
      </p:sp>
      <p:sp>
        <p:nvSpPr>
          <p:cNvPr id="8" name="Rectángulo 7"/>
          <p:cNvSpPr/>
          <p:nvPr/>
        </p:nvSpPr>
        <p:spPr>
          <a:xfrm>
            <a:off x="283349" y="1696231"/>
            <a:ext cx="11693917" cy="369332"/>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AutoNum type="arabicPeriod" startAt="2"/>
            </a:pPr>
            <a:r>
              <a:rPr lang="es-CO" b="1" dirty="0"/>
              <a:t>Tamaño del Proyecto</a:t>
            </a:r>
            <a:r>
              <a:rPr lang="es-CO" dirty="0"/>
              <a:t>: Definir la capacidad de producción.</a:t>
            </a:r>
          </a:p>
        </p:txBody>
      </p:sp>
      <p:sp>
        <p:nvSpPr>
          <p:cNvPr id="9" name="Rectángulo 8"/>
          <p:cNvSpPr/>
          <p:nvPr/>
        </p:nvSpPr>
        <p:spPr>
          <a:xfrm>
            <a:off x="283349" y="2128760"/>
            <a:ext cx="11618780" cy="36933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s-CO" b="1" dirty="0" smtClean="0"/>
              <a:t>3</a:t>
            </a:r>
            <a:r>
              <a:rPr lang="es-CO" dirty="0" smtClean="0"/>
              <a:t>.  </a:t>
            </a:r>
            <a:r>
              <a:rPr lang="es-CO" b="1" dirty="0" smtClean="0"/>
              <a:t>Localización</a:t>
            </a:r>
            <a:r>
              <a:rPr lang="es-CO" b="1" dirty="0"/>
              <a:t>:</a:t>
            </a:r>
            <a:r>
              <a:rPr lang="es-CO" dirty="0"/>
              <a:t> establecer el punto o sitio donde es la mejor opción</a:t>
            </a:r>
          </a:p>
        </p:txBody>
      </p:sp>
      <p:sp>
        <p:nvSpPr>
          <p:cNvPr id="10" name="Rectángulo 9"/>
          <p:cNvSpPr/>
          <p:nvPr/>
        </p:nvSpPr>
        <p:spPr>
          <a:xfrm>
            <a:off x="264607" y="2616731"/>
            <a:ext cx="11618780"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s-CO" b="1" dirty="0" smtClean="0"/>
              <a:t>4</a:t>
            </a:r>
            <a:r>
              <a:rPr lang="es-CO" dirty="0" smtClean="0"/>
              <a:t>. </a:t>
            </a:r>
            <a:r>
              <a:rPr lang="es-CO" b="1" dirty="0" smtClean="0"/>
              <a:t>Ingeniería </a:t>
            </a:r>
            <a:r>
              <a:rPr lang="es-CO" b="1" dirty="0"/>
              <a:t>de Proyecto</a:t>
            </a:r>
            <a:r>
              <a:rPr lang="es-CO" dirty="0"/>
              <a:t>: Para diseñar el departamento Técnico.</a:t>
            </a:r>
          </a:p>
        </p:txBody>
      </p:sp>
      <p:sp>
        <p:nvSpPr>
          <p:cNvPr id="11" name="Rectángulo 10"/>
          <p:cNvSpPr/>
          <p:nvPr/>
        </p:nvSpPr>
        <p:spPr>
          <a:xfrm>
            <a:off x="264607" y="3124072"/>
            <a:ext cx="1161878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s-CO" b="1" dirty="0" smtClean="0"/>
              <a:t>5</a:t>
            </a:r>
            <a:r>
              <a:rPr lang="es-CO" dirty="0" smtClean="0"/>
              <a:t>. </a:t>
            </a:r>
            <a:r>
              <a:rPr lang="es-CO" b="1" dirty="0" smtClean="0"/>
              <a:t>Organización</a:t>
            </a:r>
            <a:r>
              <a:rPr lang="es-CO" b="1" dirty="0"/>
              <a:t>:</a:t>
            </a:r>
            <a:r>
              <a:rPr lang="es-CO" dirty="0"/>
              <a:t> define dos estructuras a) estructura para la ejecución, b) estructura administrativa.</a:t>
            </a:r>
          </a:p>
        </p:txBody>
      </p:sp>
      <p:sp>
        <p:nvSpPr>
          <p:cNvPr id="12" name="CuadroTexto 11"/>
          <p:cNvSpPr txBox="1"/>
          <p:nvPr/>
        </p:nvSpPr>
        <p:spPr>
          <a:xfrm>
            <a:off x="264607" y="4121405"/>
            <a:ext cx="11700570" cy="36933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CO" b="1" dirty="0" smtClean="0"/>
              <a:t>7</a:t>
            </a:r>
            <a:r>
              <a:rPr lang="es-CO" dirty="0" smtClean="0"/>
              <a:t>. </a:t>
            </a:r>
            <a:r>
              <a:rPr lang="es-CO" b="1" dirty="0" smtClean="0"/>
              <a:t>Inversiones</a:t>
            </a:r>
            <a:r>
              <a:rPr lang="es-CO" dirty="0" smtClean="0"/>
              <a:t>: Para poder cuantificar la suma total de dinero que se requiere.</a:t>
            </a:r>
          </a:p>
        </p:txBody>
      </p:sp>
      <p:sp>
        <p:nvSpPr>
          <p:cNvPr id="13" name="CuadroTexto 12"/>
          <p:cNvSpPr txBox="1"/>
          <p:nvPr/>
        </p:nvSpPr>
        <p:spPr>
          <a:xfrm>
            <a:off x="264607" y="4609341"/>
            <a:ext cx="11724749" cy="646331"/>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CO" b="1" dirty="0" smtClean="0"/>
              <a:t>8</a:t>
            </a:r>
            <a:r>
              <a:rPr lang="es-CO" dirty="0" smtClean="0"/>
              <a:t>. </a:t>
            </a:r>
            <a:r>
              <a:rPr lang="es-CO" b="1" dirty="0" smtClean="0"/>
              <a:t>Costos de Operación y de Financiación</a:t>
            </a:r>
            <a:r>
              <a:rPr lang="es-CO" dirty="0" smtClean="0"/>
              <a:t>: Para poder estimar la magnitud de los costos periódicos (materia prima e insumos, mano de obra, gastos generales, prestamos bancarios).</a:t>
            </a:r>
          </a:p>
        </p:txBody>
      </p:sp>
      <p:sp>
        <p:nvSpPr>
          <p:cNvPr id="14" name="CuadroTexto 13"/>
          <p:cNvSpPr txBox="1"/>
          <p:nvPr/>
        </p:nvSpPr>
        <p:spPr>
          <a:xfrm>
            <a:off x="264608" y="5398142"/>
            <a:ext cx="11724749" cy="369332"/>
          </a:xfrm>
          <a:prstGeom prst="rect">
            <a:avLst/>
          </a:prstGeom>
          <a:no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CO" b="1" dirty="0" smtClean="0"/>
              <a:t>9</a:t>
            </a:r>
            <a:r>
              <a:rPr lang="es-CO" dirty="0" smtClean="0"/>
              <a:t>. </a:t>
            </a:r>
            <a:r>
              <a:rPr lang="es-CO" b="1" dirty="0" smtClean="0"/>
              <a:t>Financiación</a:t>
            </a:r>
            <a:r>
              <a:rPr lang="es-CO" dirty="0" smtClean="0"/>
              <a:t>: Para poder conocer la procedencia de los recursos (aportes de los socios, partidas presupuestales, créditos).</a:t>
            </a:r>
          </a:p>
        </p:txBody>
      </p:sp>
      <p:sp>
        <p:nvSpPr>
          <p:cNvPr id="15" name="Rectángulo 14"/>
          <p:cNvSpPr/>
          <p:nvPr/>
        </p:nvSpPr>
        <p:spPr>
          <a:xfrm>
            <a:off x="264608" y="5909944"/>
            <a:ext cx="11725745" cy="646331"/>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a:spAutoFit/>
          </a:bodyPr>
          <a:lstStyle/>
          <a:p>
            <a:r>
              <a:rPr lang="es-CO" b="1" dirty="0" smtClean="0"/>
              <a:t>10. Proyección Financiera</a:t>
            </a:r>
            <a:r>
              <a:rPr lang="es-CO" dirty="0" smtClean="0"/>
              <a:t>: Para poder elaborar los pronósticos de estados financieros en cada una de sus fases de inversión operacional (estado de resultado, flujo de caja, cuadro de fuentes, balance proyectado, punto de equilibrio, indicadores).</a:t>
            </a:r>
            <a:endParaRPr lang="es-CO" dirty="0"/>
          </a:p>
        </p:txBody>
      </p:sp>
    </p:spTree>
    <p:extLst>
      <p:ext uri="{BB962C8B-B14F-4D97-AF65-F5344CB8AC3E}">
        <p14:creationId xmlns:p14="http://schemas.microsoft.com/office/powerpoint/2010/main" val="23321440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487610" y="236010"/>
            <a:ext cx="5326876"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Evaluación de proyectos empresariales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6812692" y="1408086"/>
            <a:ext cx="3114733" cy="1200329"/>
          </a:xfrm>
          <a:prstGeom prst="rect">
            <a:avLst/>
          </a:prstGeom>
          <a:noFill/>
        </p:spPr>
        <p:txBody>
          <a:bodyPr wrap="square" rtlCol="0">
            <a:spAutoFit/>
          </a:bodyPr>
          <a:lstStyle/>
          <a:p>
            <a:pPr marL="285750" indent="-285750">
              <a:buFont typeface="Wingdings" panose="05000000000000000000" pitchFamily="2" charset="2"/>
              <a:buChar char="§"/>
            </a:pPr>
            <a:r>
              <a:rPr lang="es-CO" b="1" dirty="0" smtClean="0"/>
              <a:t>Evaluación Financiera</a:t>
            </a:r>
          </a:p>
          <a:p>
            <a:pPr marL="742950" lvl="1" indent="-285750">
              <a:buFont typeface="Courier New" panose="02070309020205020404" pitchFamily="49" charset="0"/>
              <a:buChar char="o"/>
            </a:pPr>
            <a:r>
              <a:rPr lang="es-CO" dirty="0" smtClean="0"/>
              <a:t>Sector público</a:t>
            </a:r>
          </a:p>
          <a:p>
            <a:pPr marL="742950" lvl="1" indent="-285750">
              <a:buFont typeface="Courier New" panose="02070309020205020404" pitchFamily="49" charset="0"/>
              <a:buChar char="o"/>
            </a:pPr>
            <a:r>
              <a:rPr lang="es-CO" dirty="0" smtClean="0"/>
              <a:t>Sector privado</a:t>
            </a:r>
          </a:p>
          <a:p>
            <a:pPr marL="742950" lvl="1" indent="-285750">
              <a:buFont typeface="Courier New" panose="02070309020205020404" pitchFamily="49" charset="0"/>
              <a:buChar char="o"/>
            </a:pPr>
            <a:r>
              <a:rPr lang="es-CO" dirty="0" smtClean="0"/>
              <a:t>Otros</a:t>
            </a:r>
          </a:p>
        </p:txBody>
      </p:sp>
      <p:sp>
        <p:nvSpPr>
          <p:cNvPr id="6" name="20 CuadroTexto"/>
          <p:cNvSpPr txBox="1"/>
          <p:nvPr/>
        </p:nvSpPr>
        <p:spPr>
          <a:xfrm>
            <a:off x="1737030" y="3163854"/>
            <a:ext cx="1194707" cy="307777"/>
          </a:xfrm>
          <a:prstGeom prst="rect">
            <a:avLst/>
          </a:prstGeom>
          <a:noFill/>
        </p:spPr>
        <p:txBody>
          <a:bodyPr wrap="square" rtlCol="0">
            <a:spAutoFit/>
          </a:bodyPr>
          <a:lstStyle/>
          <a:p>
            <a:r>
              <a:rPr lang="es-CO" sz="1400" dirty="0" smtClean="0"/>
              <a:t>Surge o nace</a:t>
            </a:r>
            <a:endParaRPr lang="es-CO" sz="1400" dirty="0"/>
          </a:p>
        </p:txBody>
      </p:sp>
      <p:sp>
        <p:nvSpPr>
          <p:cNvPr id="7" name="21 Llamada de nube"/>
          <p:cNvSpPr/>
          <p:nvPr/>
        </p:nvSpPr>
        <p:spPr>
          <a:xfrm>
            <a:off x="1583860" y="1473844"/>
            <a:ext cx="1738993" cy="1191985"/>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O" dirty="0" smtClean="0">
                <a:solidFill>
                  <a:schemeClr val="tx1"/>
                </a:solidFill>
              </a:rPr>
              <a:t>Idea</a:t>
            </a:r>
            <a:endParaRPr lang="es-CO" dirty="0">
              <a:solidFill>
                <a:schemeClr val="tx1"/>
              </a:solidFill>
            </a:endParaRPr>
          </a:p>
        </p:txBody>
      </p:sp>
      <p:pic>
        <p:nvPicPr>
          <p:cNvPr id="8" name="2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4579" y="3791142"/>
            <a:ext cx="2376013" cy="1415142"/>
          </a:xfrm>
          <a:prstGeom prst="rect">
            <a:avLst/>
          </a:prstGeom>
        </p:spPr>
      </p:pic>
      <p:sp>
        <p:nvSpPr>
          <p:cNvPr id="9" name="66 Flecha curvada hacia la izquierda"/>
          <p:cNvSpPr/>
          <p:nvPr/>
        </p:nvSpPr>
        <p:spPr>
          <a:xfrm>
            <a:off x="4465852" y="2384161"/>
            <a:ext cx="432707" cy="2310494"/>
          </a:xfrm>
          <a:prstGeom prst="curved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 name="67 CuadroTexto"/>
          <p:cNvSpPr txBox="1"/>
          <p:nvPr/>
        </p:nvSpPr>
        <p:spPr>
          <a:xfrm>
            <a:off x="3448809" y="1746641"/>
            <a:ext cx="943568" cy="523220"/>
          </a:xfrm>
          <a:prstGeom prst="rect">
            <a:avLst/>
          </a:prstGeom>
          <a:noFill/>
        </p:spPr>
        <p:txBody>
          <a:bodyPr wrap="square" rtlCol="0">
            <a:spAutoFit/>
          </a:bodyPr>
          <a:lstStyle/>
          <a:p>
            <a:r>
              <a:rPr lang="es-CO" sz="1400" dirty="0" smtClean="0"/>
              <a:t>Bienes y/o Servicios</a:t>
            </a:r>
            <a:endParaRPr lang="es-CO" sz="1400" dirty="0"/>
          </a:p>
        </p:txBody>
      </p:sp>
      <p:sp>
        <p:nvSpPr>
          <p:cNvPr id="11" name="CuadroTexto 10"/>
          <p:cNvSpPr txBox="1"/>
          <p:nvPr/>
        </p:nvSpPr>
        <p:spPr>
          <a:xfrm>
            <a:off x="6812692" y="2665829"/>
            <a:ext cx="3608174" cy="646331"/>
          </a:xfrm>
          <a:prstGeom prst="rect">
            <a:avLst/>
          </a:prstGeom>
          <a:noFill/>
        </p:spPr>
        <p:txBody>
          <a:bodyPr wrap="square" rtlCol="0">
            <a:spAutoFit/>
          </a:bodyPr>
          <a:lstStyle/>
          <a:p>
            <a:pPr marL="285750" indent="-285750">
              <a:buFont typeface="Wingdings" panose="05000000000000000000" pitchFamily="2" charset="2"/>
              <a:buChar char="§"/>
            </a:pPr>
            <a:r>
              <a:rPr lang="es-CO" b="1" dirty="0" smtClean="0"/>
              <a:t>Evaluación Económica</a:t>
            </a:r>
          </a:p>
          <a:p>
            <a:pPr marL="742950" lvl="1" indent="-285750">
              <a:buFont typeface="Courier New" panose="02070309020205020404" pitchFamily="49" charset="0"/>
              <a:buChar char="o"/>
            </a:pPr>
            <a:r>
              <a:rPr lang="es-CO" dirty="0" smtClean="0"/>
              <a:t>Buena para la comunidad</a:t>
            </a:r>
          </a:p>
        </p:txBody>
      </p:sp>
      <p:sp>
        <p:nvSpPr>
          <p:cNvPr id="12" name="CuadroTexto 11"/>
          <p:cNvSpPr txBox="1"/>
          <p:nvPr/>
        </p:nvSpPr>
        <p:spPr>
          <a:xfrm>
            <a:off x="6812692" y="3604533"/>
            <a:ext cx="4613190" cy="1200329"/>
          </a:xfrm>
          <a:prstGeom prst="rect">
            <a:avLst/>
          </a:prstGeom>
          <a:noFill/>
        </p:spPr>
        <p:txBody>
          <a:bodyPr wrap="square" rtlCol="0">
            <a:spAutoFit/>
          </a:bodyPr>
          <a:lstStyle/>
          <a:p>
            <a:pPr marL="285750" indent="-285750">
              <a:buFont typeface="Wingdings" panose="05000000000000000000" pitchFamily="2" charset="2"/>
              <a:buChar char="§"/>
            </a:pPr>
            <a:r>
              <a:rPr lang="es-CO" b="1" dirty="0" smtClean="0"/>
              <a:t>Evaluación Social</a:t>
            </a:r>
          </a:p>
          <a:p>
            <a:pPr marL="742950" lvl="1" indent="-285750" algn="just">
              <a:buFont typeface="Courier New" panose="02070309020205020404" pitchFamily="49" charset="0"/>
              <a:buChar char="o"/>
            </a:pPr>
            <a:r>
              <a:rPr lang="es-CO" dirty="0" smtClean="0"/>
              <a:t>Establece como se distribuye el bienestar en los diferentes estratos socio – económicos.</a:t>
            </a:r>
          </a:p>
        </p:txBody>
      </p:sp>
      <p:sp>
        <p:nvSpPr>
          <p:cNvPr id="13" name="CuadroTexto 12"/>
          <p:cNvSpPr txBox="1"/>
          <p:nvPr/>
        </p:nvSpPr>
        <p:spPr>
          <a:xfrm>
            <a:off x="6895070" y="5206284"/>
            <a:ext cx="4316628" cy="1477328"/>
          </a:xfrm>
          <a:prstGeom prst="rect">
            <a:avLst/>
          </a:prstGeom>
          <a:noFill/>
        </p:spPr>
        <p:txBody>
          <a:bodyPr wrap="square" rtlCol="0">
            <a:spAutoFit/>
          </a:bodyPr>
          <a:lstStyle/>
          <a:p>
            <a:pPr marL="285750" indent="-285750" algn="just">
              <a:buFont typeface="Wingdings" panose="05000000000000000000" pitchFamily="2" charset="2"/>
              <a:buChar char="§"/>
            </a:pPr>
            <a:r>
              <a:rPr lang="es-CO" b="1" dirty="0" smtClean="0"/>
              <a:t>Evaluación Ambiental</a:t>
            </a:r>
          </a:p>
          <a:p>
            <a:pPr marL="742950" lvl="1" indent="-285750" algn="just">
              <a:buFont typeface="Courier New" panose="02070309020205020404" pitchFamily="49" charset="0"/>
              <a:buChar char="o"/>
            </a:pPr>
            <a:r>
              <a:rPr lang="es-CO" dirty="0" smtClean="0"/>
              <a:t>Garantizar que  en cada una de las fases (</a:t>
            </a:r>
            <a:r>
              <a:rPr lang="es-CO" dirty="0" err="1" smtClean="0"/>
              <a:t>preinversión</a:t>
            </a:r>
            <a:r>
              <a:rPr lang="es-CO" dirty="0" smtClean="0"/>
              <a:t>, montaje, operación) no tendrá efectos negativos en el medio ambiente</a:t>
            </a:r>
          </a:p>
        </p:txBody>
      </p:sp>
      <p:sp>
        <p:nvSpPr>
          <p:cNvPr id="14" name="CuadroTexto 13"/>
          <p:cNvSpPr txBox="1"/>
          <p:nvPr/>
        </p:nvSpPr>
        <p:spPr>
          <a:xfrm>
            <a:off x="7611762" y="811150"/>
            <a:ext cx="1005017"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2400" b="1" dirty="0" smtClean="0"/>
              <a:t>FESA</a:t>
            </a:r>
            <a:endParaRPr lang="es-CO" sz="2400" b="1" dirty="0"/>
          </a:p>
        </p:txBody>
      </p:sp>
    </p:spTree>
    <p:extLst>
      <p:ext uri="{BB962C8B-B14F-4D97-AF65-F5344CB8AC3E}">
        <p14:creationId xmlns:p14="http://schemas.microsoft.com/office/powerpoint/2010/main" val="1382386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ángulo 25"/>
          <p:cNvSpPr/>
          <p:nvPr/>
        </p:nvSpPr>
        <p:spPr>
          <a:xfrm>
            <a:off x="5040383" y="212553"/>
            <a:ext cx="5261956" cy="6517178"/>
          </a:xfrm>
          <a:prstGeom prst="rect">
            <a:avLst/>
          </a:prstGeom>
          <a:ln w="28575">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922713" y="2580282"/>
            <a:ext cx="3406277" cy="107721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CO" sz="3200" b="1" i="1" dirty="0" smtClean="0">
                <a:solidFill>
                  <a:schemeClr val="accent6">
                    <a:lumMod val="50000"/>
                  </a:schemeClr>
                </a:solidFill>
                <a:cs typeface="Aharoni" panose="02010803020104030203" pitchFamily="2" charset="-79"/>
              </a:rPr>
              <a:t>Clasificación de </a:t>
            </a:r>
          </a:p>
          <a:p>
            <a:pPr algn="ctr"/>
            <a:r>
              <a:rPr lang="es-CO" sz="3200" b="1" i="1" dirty="0" smtClean="0">
                <a:solidFill>
                  <a:schemeClr val="accent6">
                    <a:lumMod val="50000"/>
                  </a:schemeClr>
                </a:solidFill>
                <a:cs typeface="Aharoni" panose="02010803020104030203" pitchFamily="2" charset="-79"/>
              </a:rPr>
              <a:t>los proyectos</a:t>
            </a:r>
            <a:endParaRPr lang="es-CO" sz="3200" b="1" i="1" dirty="0">
              <a:solidFill>
                <a:schemeClr val="accent6">
                  <a:lumMod val="50000"/>
                </a:schemeClr>
              </a:solidFill>
              <a:cs typeface="Aharoni" panose="02010803020104030203" pitchFamily="2" charset="-79"/>
            </a:endParaRPr>
          </a:p>
        </p:txBody>
      </p:sp>
      <p:sp>
        <p:nvSpPr>
          <p:cNvPr id="2" name="Rectángulo redondeado 1"/>
          <p:cNvSpPr/>
          <p:nvPr/>
        </p:nvSpPr>
        <p:spPr>
          <a:xfrm>
            <a:off x="5286895" y="406533"/>
            <a:ext cx="4757651" cy="21886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carácter del proyecto</a:t>
            </a:r>
            <a:endParaRPr lang="es-CO" sz="1400" dirty="0"/>
          </a:p>
        </p:txBody>
      </p:sp>
      <p:sp>
        <p:nvSpPr>
          <p:cNvPr id="5" name="CuadroTexto 4"/>
          <p:cNvSpPr txBox="1"/>
          <p:nvPr/>
        </p:nvSpPr>
        <p:spPr>
          <a:xfrm>
            <a:off x="5391364" y="1407510"/>
            <a:ext cx="1849395"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Agropecuarios</a:t>
            </a:r>
            <a:endParaRPr lang="es-CO" sz="1400" dirty="0"/>
          </a:p>
        </p:txBody>
      </p:sp>
      <p:sp>
        <p:nvSpPr>
          <p:cNvPr id="6" name="CuadroTexto 5"/>
          <p:cNvSpPr txBox="1"/>
          <p:nvPr/>
        </p:nvSpPr>
        <p:spPr>
          <a:xfrm>
            <a:off x="7714991" y="719013"/>
            <a:ext cx="1334829"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Financieros</a:t>
            </a:r>
            <a:endParaRPr lang="es-CO" sz="1400" dirty="0"/>
          </a:p>
        </p:txBody>
      </p:sp>
      <p:sp>
        <p:nvSpPr>
          <p:cNvPr id="7" name="Rectángulo redondeado 6"/>
          <p:cNvSpPr/>
          <p:nvPr/>
        </p:nvSpPr>
        <p:spPr>
          <a:xfrm>
            <a:off x="5286895" y="1074262"/>
            <a:ext cx="4757651" cy="256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sector de la economía al cual están dirigidos</a:t>
            </a:r>
            <a:endParaRPr lang="es-CO" sz="1400" dirty="0"/>
          </a:p>
        </p:txBody>
      </p:sp>
      <p:sp>
        <p:nvSpPr>
          <p:cNvPr id="8" name="CuadroTexto 7"/>
          <p:cNvSpPr txBox="1"/>
          <p:nvPr/>
        </p:nvSpPr>
        <p:spPr>
          <a:xfrm>
            <a:off x="5556307" y="750195"/>
            <a:ext cx="1252151"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Sociales</a:t>
            </a:r>
            <a:endParaRPr lang="es-CO" sz="1400" dirty="0"/>
          </a:p>
        </p:txBody>
      </p:sp>
      <p:sp>
        <p:nvSpPr>
          <p:cNvPr id="9" name="CuadroTexto 8"/>
          <p:cNvSpPr txBox="1"/>
          <p:nvPr/>
        </p:nvSpPr>
        <p:spPr>
          <a:xfrm>
            <a:off x="5391363" y="1674110"/>
            <a:ext cx="1849395"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Industriales</a:t>
            </a:r>
            <a:endParaRPr lang="es-CO" sz="1400" dirty="0"/>
          </a:p>
        </p:txBody>
      </p:sp>
      <p:sp>
        <p:nvSpPr>
          <p:cNvPr id="10" name="CuadroTexto 9"/>
          <p:cNvSpPr txBox="1"/>
          <p:nvPr/>
        </p:nvSpPr>
        <p:spPr>
          <a:xfrm>
            <a:off x="5391363" y="1989599"/>
            <a:ext cx="2504305"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Infraestructura social</a:t>
            </a:r>
            <a:endParaRPr lang="es-CO" sz="1400" dirty="0"/>
          </a:p>
        </p:txBody>
      </p:sp>
      <p:sp>
        <p:nvSpPr>
          <p:cNvPr id="11" name="CuadroTexto 10"/>
          <p:cNvSpPr txBox="1"/>
          <p:nvPr/>
        </p:nvSpPr>
        <p:spPr>
          <a:xfrm>
            <a:off x="7713663" y="1457528"/>
            <a:ext cx="2410992"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Infraestructura Económica</a:t>
            </a:r>
            <a:endParaRPr lang="es-CO" sz="1400" dirty="0"/>
          </a:p>
        </p:txBody>
      </p:sp>
      <p:sp>
        <p:nvSpPr>
          <p:cNvPr id="12" name="CuadroTexto 11"/>
          <p:cNvSpPr txBox="1"/>
          <p:nvPr/>
        </p:nvSpPr>
        <p:spPr>
          <a:xfrm>
            <a:off x="7710273" y="1783130"/>
            <a:ext cx="2311240"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Servicios</a:t>
            </a:r>
            <a:endParaRPr lang="es-CO" sz="1400" dirty="0"/>
          </a:p>
        </p:txBody>
      </p:sp>
      <p:sp>
        <p:nvSpPr>
          <p:cNvPr id="13" name="Rectángulo redondeado 12"/>
          <p:cNvSpPr/>
          <p:nvPr/>
        </p:nvSpPr>
        <p:spPr>
          <a:xfrm>
            <a:off x="5293187" y="2321384"/>
            <a:ext cx="4751359"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objetivo del proyecto</a:t>
            </a:r>
            <a:endParaRPr lang="es-CO" sz="1400" dirty="0"/>
          </a:p>
        </p:txBody>
      </p:sp>
      <p:sp>
        <p:nvSpPr>
          <p:cNvPr id="14" name="CuadroTexto 13"/>
          <p:cNvSpPr txBox="1"/>
          <p:nvPr/>
        </p:nvSpPr>
        <p:spPr>
          <a:xfrm>
            <a:off x="5391363" y="2618531"/>
            <a:ext cx="2669062" cy="1169551"/>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Producción de bienes: primarios (extracción), secundarios (transformación): consumo final, intermedio o de capital.</a:t>
            </a:r>
          </a:p>
        </p:txBody>
      </p:sp>
      <p:sp>
        <p:nvSpPr>
          <p:cNvPr id="15" name="CuadroTexto 14"/>
          <p:cNvSpPr txBox="1"/>
          <p:nvPr/>
        </p:nvSpPr>
        <p:spPr>
          <a:xfrm>
            <a:off x="7917119" y="2682601"/>
            <a:ext cx="2265402" cy="307777"/>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 Prestación de servicios:</a:t>
            </a:r>
          </a:p>
        </p:txBody>
      </p:sp>
      <p:sp>
        <p:nvSpPr>
          <p:cNvPr id="16" name="CuadroTexto 15"/>
          <p:cNvSpPr txBox="1"/>
          <p:nvPr/>
        </p:nvSpPr>
        <p:spPr>
          <a:xfrm>
            <a:off x="7937266" y="3061674"/>
            <a:ext cx="2171642" cy="738664"/>
          </a:xfrm>
          <a:prstGeom prst="rect">
            <a:avLst/>
          </a:prstGeom>
          <a:noFill/>
        </p:spPr>
        <p:txBody>
          <a:bodyPr wrap="square" rtlCol="0">
            <a:spAutoFit/>
          </a:bodyPr>
          <a:lstStyle/>
          <a:p>
            <a:pPr marL="285750" indent="-285750" algn="just">
              <a:buFont typeface="Wingdings" panose="05000000000000000000" pitchFamily="2" charset="2"/>
              <a:buChar char="§"/>
            </a:pPr>
            <a:r>
              <a:rPr lang="es-CO" sz="1400" dirty="0" smtClean="0"/>
              <a:t> Investigación: en ciencias, investigación aplicada</a:t>
            </a:r>
          </a:p>
        </p:txBody>
      </p:sp>
      <p:sp>
        <p:nvSpPr>
          <p:cNvPr id="17" name="Rectángulo redondeado 16"/>
          <p:cNvSpPr/>
          <p:nvPr/>
        </p:nvSpPr>
        <p:spPr>
          <a:xfrm>
            <a:off x="5303252" y="3816643"/>
            <a:ext cx="4719161"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el ejecutor del proyecto</a:t>
            </a:r>
            <a:endParaRPr lang="es-CO" sz="1400" dirty="0"/>
          </a:p>
        </p:txBody>
      </p:sp>
      <p:sp>
        <p:nvSpPr>
          <p:cNvPr id="18" name="CuadroTexto 17"/>
          <p:cNvSpPr txBox="1"/>
          <p:nvPr/>
        </p:nvSpPr>
        <p:spPr>
          <a:xfrm>
            <a:off x="5361885" y="4126348"/>
            <a:ext cx="2172879"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públicos u oficiales</a:t>
            </a:r>
          </a:p>
        </p:txBody>
      </p:sp>
      <p:sp>
        <p:nvSpPr>
          <p:cNvPr id="19" name="CuadroTexto 18"/>
          <p:cNvSpPr txBox="1"/>
          <p:nvPr/>
        </p:nvSpPr>
        <p:spPr>
          <a:xfrm>
            <a:off x="7966915" y="4126348"/>
            <a:ext cx="1906288"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privados</a:t>
            </a:r>
          </a:p>
          <a:p>
            <a:pPr marL="285750" indent="-285750">
              <a:buFont typeface="Wingdings" panose="05000000000000000000" pitchFamily="2" charset="2"/>
              <a:buChar char="§"/>
            </a:pPr>
            <a:r>
              <a:rPr lang="es-CO" sz="1400" dirty="0" smtClean="0"/>
              <a:t>Proyectos mixtos</a:t>
            </a:r>
          </a:p>
        </p:txBody>
      </p:sp>
      <p:sp>
        <p:nvSpPr>
          <p:cNvPr id="20" name="CuadroTexto 19"/>
          <p:cNvSpPr txBox="1"/>
          <p:nvPr/>
        </p:nvSpPr>
        <p:spPr>
          <a:xfrm>
            <a:off x="5361885" y="5064728"/>
            <a:ext cx="2309476"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locales</a:t>
            </a:r>
          </a:p>
          <a:p>
            <a:pPr marL="285750" indent="-285750">
              <a:buFont typeface="Wingdings" panose="05000000000000000000" pitchFamily="2" charset="2"/>
              <a:buChar char="§"/>
            </a:pPr>
            <a:r>
              <a:rPr lang="es-CO" sz="1400" dirty="0" smtClean="0"/>
              <a:t>Proyectos regionales</a:t>
            </a:r>
          </a:p>
        </p:txBody>
      </p:sp>
      <p:sp>
        <p:nvSpPr>
          <p:cNvPr id="21" name="Rectángulo redondeado 20"/>
          <p:cNvSpPr/>
          <p:nvPr/>
        </p:nvSpPr>
        <p:spPr>
          <a:xfrm>
            <a:off x="5286895" y="4698566"/>
            <a:ext cx="4757651"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su área de influencia</a:t>
            </a:r>
            <a:endParaRPr lang="es-CO" sz="1400" dirty="0"/>
          </a:p>
        </p:txBody>
      </p:sp>
      <p:sp>
        <p:nvSpPr>
          <p:cNvPr id="22" name="Rectángulo redondeado 21"/>
          <p:cNvSpPr/>
          <p:nvPr/>
        </p:nvSpPr>
        <p:spPr>
          <a:xfrm>
            <a:off x="5286895" y="5630127"/>
            <a:ext cx="4757651" cy="2613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dirty="0" smtClean="0"/>
              <a:t>De acuerdo con su tamaño</a:t>
            </a:r>
            <a:endParaRPr lang="es-CO" sz="1400" dirty="0"/>
          </a:p>
        </p:txBody>
      </p:sp>
      <p:sp>
        <p:nvSpPr>
          <p:cNvPr id="23" name="CuadroTexto 22"/>
          <p:cNvSpPr txBox="1"/>
          <p:nvPr/>
        </p:nvSpPr>
        <p:spPr>
          <a:xfrm>
            <a:off x="7966915" y="5034608"/>
            <a:ext cx="2404574"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nacionales</a:t>
            </a:r>
          </a:p>
          <a:p>
            <a:pPr marL="285750" indent="-285750">
              <a:buFont typeface="Wingdings" panose="05000000000000000000" pitchFamily="2" charset="2"/>
              <a:buChar char="§"/>
            </a:pPr>
            <a:r>
              <a:rPr lang="es-CO" sz="1400" dirty="0" smtClean="0"/>
              <a:t>Proyectos multinacionales</a:t>
            </a:r>
          </a:p>
        </p:txBody>
      </p:sp>
      <p:sp>
        <p:nvSpPr>
          <p:cNvPr id="24" name="CuadroTexto 23"/>
          <p:cNvSpPr txBox="1"/>
          <p:nvPr/>
        </p:nvSpPr>
        <p:spPr>
          <a:xfrm>
            <a:off x="5361885" y="6008186"/>
            <a:ext cx="2231259"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pequeños</a:t>
            </a:r>
          </a:p>
          <a:p>
            <a:pPr marL="285750" indent="-285750">
              <a:buFont typeface="Wingdings" panose="05000000000000000000" pitchFamily="2" charset="2"/>
              <a:buChar char="§"/>
            </a:pPr>
            <a:r>
              <a:rPr lang="es-CO" sz="1400" dirty="0" smtClean="0"/>
              <a:t>Proyectos medianos</a:t>
            </a:r>
          </a:p>
        </p:txBody>
      </p:sp>
      <p:sp>
        <p:nvSpPr>
          <p:cNvPr id="25" name="CuadroTexto 24"/>
          <p:cNvSpPr txBox="1"/>
          <p:nvPr/>
        </p:nvSpPr>
        <p:spPr>
          <a:xfrm>
            <a:off x="7983562" y="6040403"/>
            <a:ext cx="1889641" cy="523220"/>
          </a:xfrm>
          <a:prstGeom prst="rect">
            <a:avLst/>
          </a:prstGeom>
          <a:noFill/>
        </p:spPr>
        <p:txBody>
          <a:bodyPr wrap="square" rtlCol="0">
            <a:spAutoFit/>
          </a:bodyPr>
          <a:lstStyle/>
          <a:p>
            <a:pPr marL="285750" indent="-285750">
              <a:buFont typeface="Wingdings" panose="05000000000000000000" pitchFamily="2" charset="2"/>
              <a:buChar char="§"/>
            </a:pPr>
            <a:r>
              <a:rPr lang="es-CO" sz="1400" dirty="0" smtClean="0"/>
              <a:t>Proyectos grandes</a:t>
            </a:r>
          </a:p>
          <a:p>
            <a:pPr marL="285750" indent="-285750">
              <a:buFont typeface="Wingdings" panose="05000000000000000000" pitchFamily="2" charset="2"/>
              <a:buChar char="§"/>
            </a:pPr>
            <a:r>
              <a:rPr lang="es-CO" sz="1400" dirty="0" err="1" smtClean="0"/>
              <a:t>Macroproyectos</a:t>
            </a:r>
            <a:r>
              <a:rPr lang="es-CO" sz="1400" dirty="0" smtClean="0"/>
              <a:t> </a:t>
            </a:r>
          </a:p>
        </p:txBody>
      </p:sp>
    </p:spTree>
    <p:extLst>
      <p:ext uri="{BB962C8B-B14F-4D97-AF65-F5344CB8AC3E}">
        <p14:creationId xmlns:p14="http://schemas.microsoft.com/office/powerpoint/2010/main" val="3494919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2586681" y="339650"/>
            <a:ext cx="7537622"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Diferencia entre los proyectos de acuerdo con el carácter</a:t>
            </a:r>
            <a:endParaRPr lang="es-CO" sz="2400" b="1" i="1" dirty="0">
              <a:solidFill>
                <a:schemeClr val="accent6">
                  <a:lumMod val="50000"/>
                </a:schemeClr>
              </a:solidFill>
              <a:cs typeface="Aharoni" panose="02010803020104030203" pitchFamily="2" charset="-79"/>
            </a:endParaRPr>
          </a:p>
        </p:txBody>
      </p:sp>
      <p:graphicFrame>
        <p:nvGraphicFramePr>
          <p:cNvPr id="2" name="Tabla 1"/>
          <p:cNvGraphicFramePr>
            <a:graphicFrameLocks noGrp="1"/>
          </p:cNvGraphicFramePr>
          <p:nvPr>
            <p:extLst>
              <p:ext uri="{D42A27DB-BD31-4B8C-83A1-F6EECF244321}">
                <p14:modId xmlns:p14="http://schemas.microsoft.com/office/powerpoint/2010/main" val="1038341411"/>
              </p:ext>
            </p:extLst>
          </p:nvPr>
        </p:nvGraphicFramePr>
        <p:xfrm>
          <a:off x="247137" y="1090368"/>
          <a:ext cx="11565921" cy="4947920"/>
        </p:xfrm>
        <a:graphic>
          <a:graphicData uri="http://schemas.openxmlformats.org/drawingml/2006/table">
            <a:tbl>
              <a:tblPr firstRow="1" bandRow="1">
                <a:tableStyleId>{073A0DAA-6AF3-43AB-8588-CEC1D06C72B9}</a:tableStyleId>
              </a:tblPr>
              <a:tblGrid>
                <a:gridCol w="3855307">
                  <a:extLst>
                    <a:ext uri="{9D8B030D-6E8A-4147-A177-3AD203B41FA5}">
                      <a16:colId xmlns:a16="http://schemas.microsoft.com/office/drawing/2014/main" val="20000"/>
                    </a:ext>
                  </a:extLst>
                </a:gridCol>
                <a:gridCol w="3855307">
                  <a:extLst>
                    <a:ext uri="{9D8B030D-6E8A-4147-A177-3AD203B41FA5}">
                      <a16:colId xmlns:a16="http://schemas.microsoft.com/office/drawing/2014/main" val="20001"/>
                    </a:ext>
                  </a:extLst>
                </a:gridCol>
                <a:gridCol w="3855307">
                  <a:extLst>
                    <a:ext uri="{9D8B030D-6E8A-4147-A177-3AD203B41FA5}">
                      <a16:colId xmlns:a16="http://schemas.microsoft.com/office/drawing/2014/main" val="20002"/>
                    </a:ext>
                  </a:extLst>
                </a:gridCol>
              </a:tblGrid>
              <a:tr h="370840">
                <a:tc>
                  <a:txBody>
                    <a:bodyPr/>
                    <a:lstStyle/>
                    <a:p>
                      <a:pPr algn="ctr"/>
                      <a:r>
                        <a:rPr lang="es-CO" dirty="0" smtClean="0"/>
                        <a:t>Aspecto</a:t>
                      </a:r>
                      <a:endParaRPr lang="es-CO" dirty="0"/>
                    </a:p>
                  </a:txBody>
                  <a:tcPr/>
                </a:tc>
                <a:tc>
                  <a:txBody>
                    <a:bodyPr/>
                    <a:lstStyle/>
                    <a:p>
                      <a:pPr algn="ctr"/>
                      <a:r>
                        <a:rPr lang="es-CO" dirty="0" smtClean="0"/>
                        <a:t>Proyectos Sociales</a:t>
                      </a:r>
                      <a:endParaRPr lang="es-CO" dirty="0"/>
                    </a:p>
                  </a:txBody>
                  <a:tcPr/>
                </a:tc>
                <a:tc>
                  <a:txBody>
                    <a:bodyPr/>
                    <a:lstStyle/>
                    <a:p>
                      <a:pPr algn="ctr"/>
                      <a:r>
                        <a:rPr lang="es-CO" dirty="0" smtClean="0"/>
                        <a:t>Proyectos Financieros</a:t>
                      </a:r>
                      <a:endParaRPr lang="es-CO" dirty="0"/>
                    </a:p>
                  </a:txBody>
                  <a:tcPr/>
                </a:tc>
                <a:extLst>
                  <a:ext uri="{0D108BD9-81ED-4DB2-BD59-A6C34878D82A}">
                    <a16:rowId xmlns:a16="http://schemas.microsoft.com/office/drawing/2014/main" val="10000"/>
                  </a:ext>
                </a:extLst>
              </a:tr>
              <a:tr h="370840">
                <a:tc>
                  <a:txBody>
                    <a:bodyPr/>
                    <a:lstStyle/>
                    <a:p>
                      <a:pPr algn="l"/>
                      <a:r>
                        <a:rPr lang="es-CO" sz="1600" dirty="0" smtClean="0"/>
                        <a:t>¿A quién va dirigida la acción?</a:t>
                      </a:r>
                      <a:endParaRPr lang="es-CO" sz="1600" dirty="0"/>
                    </a:p>
                  </a:txBody>
                  <a:tcPr anchor="ctr"/>
                </a:tc>
                <a:tc>
                  <a:txBody>
                    <a:bodyPr/>
                    <a:lstStyle/>
                    <a:p>
                      <a:pPr algn="just"/>
                      <a:r>
                        <a:rPr lang="es-CO" sz="1600" dirty="0" smtClean="0"/>
                        <a:t>A los individuos directamente, por su condición de la comunidad.</a:t>
                      </a:r>
                      <a:endParaRPr lang="es-CO" sz="1600" dirty="0"/>
                    </a:p>
                  </a:txBody>
                  <a:tcPr anchor="ctr"/>
                </a:tc>
                <a:tc>
                  <a:txBody>
                    <a:bodyPr/>
                    <a:lstStyle/>
                    <a:p>
                      <a:pPr algn="just"/>
                      <a:r>
                        <a:rPr lang="es-CO" sz="1600" dirty="0" smtClean="0"/>
                        <a:t>A los individuos.</a:t>
                      </a:r>
                      <a:endParaRPr lang="es-CO" sz="1600" dirty="0"/>
                    </a:p>
                  </a:txBody>
                  <a:tcPr anchor="ctr"/>
                </a:tc>
                <a:extLst>
                  <a:ext uri="{0D108BD9-81ED-4DB2-BD59-A6C34878D82A}">
                    <a16:rowId xmlns:a16="http://schemas.microsoft.com/office/drawing/2014/main" val="10001"/>
                  </a:ext>
                </a:extLst>
              </a:tr>
              <a:tr h="370840">
                <a:tc>
                  <a:txBody>
                    <a:bodyPr/>
                    <a:lstStyle/>
                    <a:p>
                      <a:pPr algn="l"/>
                      <a:r>
                        <a:rPr lang="es-CO" sz="1600" dirty="0" smtClean="0"/>
                        <a:t>¿Cómo</a:t>
                      </a:r>
                      <a:r>
                        <a:rPr lang="es-CO" sz="1600" baseline="0" dirty="0" smtClean="0"/>
                        <a:t> se financia?</a:t>
                      </a:r>
                      <a:endParaRPr lang="es-CO" sz="1600" dirty="0"/>
                    </a:p>
                  </a:txBody>
                  <a:tcPr anchor="ctr"/>
                </a:tc>
                <a:tc>
                  <a:txBody>
                    <a:bodyPr/>
                    <a:lstStyle/>
                    <a:p>
                      <a:pPr algn="just"/>
                      <a:r>
                        <a:rPr lang="es-CO" sz="1600" dirty="0" smtClean="0"/>
                        <a:t>Se financia independientemente de la capacidad de pago del usuario.</a:t>
                      </a:r>
                      <a:endParaRPr lang="es-CO" sz="1600" dirty="0"/>
                    </a:p>
                  </a:txBody>
                  <a:tcPr anchor="ctr"/>
                </a:tc>
                <a:tc>
                  <a:txBody>
                    <a:bodyPr/>
                    <a:lstStyle/>
                    <a:p>
                      <a:pPr algn="just"/>
                      <a:r>
                        <a:rPr lang="es-CO" sz="1600" dirty="0" smtClean="0"/>
                        <a:t>Está relacionado con el mercado en términos de la capacidad de pago del usuario.</a:t>
                      </a:r>
                      <a:endParaRPr lang="es-CO" sz="1600" dirty="0"/>
                    </a:p>
                  </a:txBody>
                  <a:tcPr anchor="ctr"/>
                </a:tc>
                <a:extLst>
                  <a:ext uri="{0D108BD9-81ED-4DB2-BD59-A6C34878D82A}">
                    <a16:rowId xmlns:a16="http://schemas.microsoft.com/office/drawing/2014/main" val="10002"/>
                  </a:ext>
                </a:extLst>
              </a:tr>
              <a:tr h="370840">
                <a:tc>
                  <a:txBody>
                    <a:bodyPr/>
                    <a:lstStyle/>
                    <a:p>
                      <a:pPr algn="l"/>
                      <a:r>
                        <a:rPr lang="es-CO" sz="1600" dirty="0" smtClean="0"/>
                        <a:t>¿Cuál es la motivación?</a:t>
                      </a:r>
                      <a:endParaRPr lang="es-CO" sz="1600" dirty="0"/>
                    </a:p>
                  </a:txBody>
                  <a:tcPr anchor="ctr"/>
                </a:tc>
                <a:tc>
                  <a:txBody>
                    <a:bodyPr/>
                    <a:lstStyle/>
                    <a:p>
                      <a:pPr algn="just"/>
                      <a:r>
                        <a:rPr lang="es-CO" sz="1600" dirty="0" smtClean="0"/>
                        <a:t>Producir beneficios al individuo por formar parte de la comunidad (niveles mínimos de consumo social).</a:t>
                      </a:r>
                      <a:endParaRPr lang="es-CO" sz="1600" dirty="0"/>
                    </a:p>
                  </a:txBody>
                  <a:tcPr anchor="ctr"/>
                </a:tc>
                <a:tc>
                  <a:txBody>
                    <a:bodyPr/>
                    <a:lstStyle/>
                    <a:p>
                      <a:pPr algn="just"/>
                      <a:r>
                        <a:rPr lang="es-CO" sz="1600" dirty="0" smtClean="0"/>
                        <a:t>No busca necesariamente</a:t>
                      </a:r>
                      <a:r>
                        <a:rPr lang="es-CO" sz="1600" baseline="0" dirty="0" smtClean="0"/>
                        <a:t> el beneficio del individuo como integrante de la comunidad.</a:t>
                      </a:r>
                      <a:endParaRPr lang="es-CO" sz="1600" dirty="0"/>
                    </a:p>
                  </a:txBody>
                  <a:tcPr anchor="ctr"/>
                </a:tc>
                <a:extLst>
                  <a:ext uri="{0D108BD9-81ED-4DB2-BD59-A6C34878D82A}">
                    <a16:rowId xmlns:a16="http://schemas.microsoft.com/office/drawing/2014/main" val="10003"/>
                  </a:ext>
                </a:extLst>
              </a:tr>
              <a:tr h="370840">
                <a:tc>
                  <a:txBody>
                    <a:bodyPr/>
                    <a:lstStyle/>
                    <a:p>
                      <a:pPr algn="l"/>
                      <a:r>
                        <a:rPr lang="es-CO" sz="1600" dirty="0" smtClean="0"/>
                        <a:t>¿Exige respaldo colectivo?</a:t>
                      </a:r>
                      <a:endParaRPr lang="es-CO" sz="1600" dirty="0"/>
                    </a:p>
                  </a:txBody>
                  <a:tcPr anchor="ctr"/>
                </a:tc>
                <a:tc>
                  <a:txBody>
                    <a:bodyPr/>
                    <a:lstStyle/>
                    <a:p>
                      <a:pPr algn="just"/>
                      <a:r>
                        <a:rPr lang="es-CO" sz="1600" dirty="0" smtClean="0"/>
                        <a:t>Exige alguna forma de respaldo colectivo (consenso</a:t>
                      </a:r>
                      <a:r>
                        <a:rPr lang="es-CO" sz="1600" baseline="0" dirty="0" smtClean="0"/>
                        <a:t> social).</a:t>
                      </a:r>
                      <a:endParaRPr lang="es-CO" sz="1600" dirty="0"/>
                    </a:p>
                  </a:txBody>
                  <a:tcPr anchor="ctr"/>
                </a:tc>
                <a:tc>
                  <a:txBody>
                    <a:bodyPr/>
                    <a:lstStyle/>
                    <a:p>
                      <a:pPr algn="just"/>
                      <a:r>
                        <a:rPr lang="es-CO" sz="1600" dirty="0" smtClean="0"/>
                        <a:t>No necesariamente.</a:t>
                      </a:r>
                      <a:endParaRPr lang="es-CO" sz="1600" dirty="0"/>
                    </a:p>
                  </a:txBody>
                  <a:tcPr anchor="ctr"/>
                </a:tc>
                <a:extLst>
                  <a:ext uri="{0D108BD9-81ED-4DB2-BD59-A6C34878D82A}">
                    <a16:rowId xmlns:a16="http://schemas.microsoft.com/office/drawing/2014/main" val="10004"/>
                  </a:ext>
                </a:extLst>
              </a:tr>
              <a:tr h="370840">
                <a:tc>
                  <a:txBody>
                    <a:bodyPr/>
                    <a:lstStyle/>
                    <a:p>
                      <a:pPr algn="l"/>
                      <a:r>
                        <a:rPr lang="es-CO" sz="1600" dirty="0" smtClean="0"/>
                        <a:t>¿Cuál</a:t>
                      </a:r>
                      <a:r>
                        <a:rPr lang="es-CO" sz="1600" baseline="0" dirty="0" smtClean="0"/>
                        <a:t> es el producto?</a:t>
                      </a:r>
                      <a:endParaRPr lang="es-CO" sz="1600" dirty="0"/>
                    </a:p>
                  </a:txBody>
                  <a:tcPr anchor="ctr"/>
                </a:tc>
                <a:tc>
                  <a:txBody>
                    <a:bodyPr/>
                    <a:lstStyle/>
                    <a:p>
                      <a:pPr algn="just"/>
                      <a:r>
                        <a:rPr lang="es-CO" sz="1600" dirty="0" smtClean="0"/>
                        <a:t>En</a:t>
                      </a:r>
                      <a:r>
                        <a:rPr lang="es-CO" sz="1600" baseline="0" dirty="0" smtClean="0"/>
                        <a:t> general, servicios o conocimientos.</a:t>
                      </a:r>
                      <a:endParaRPr lang="es-CO" sz="1600" dirty="0"/>
                    </a:p>
                  </a:txBody>
                  <a:tcPr anchor="ctr"/>
                </a:tc>
                <a:tc>
                  <a:txBody>
                    <a:bodyPr/>
                    <a:lstStyle/>
                    <a:p>
                      <a:pPr algn="just"/>
                      <a:r>
                        <a:rPr lang="es-CO" sz="1600" dirty="0" smtClean="0"/>
                        <a:t>Bienes,</a:t>
                      </a:r>
                      <a:r>
                        <a:rPr lang="es-CO" sz="1600" baseline="0" dirty="0" smtClean="0"/>
                        <a:t> servicios o conocimiento.</a:t>
                      </a:r>
                      <a:endParaRPr lang="es-CO" sz="1600" dirty="0"/>
                    </a:p>
                  </a:txBody>
                  <a:tcPr anchor="ctr"/>
                </a:tc>
                <a:extLst>
                  <a:ext uri="{0D108BD9-81ED-4DB2-BD59-A6C34878D82A}">
                    <a16:rowId xmlns:a16="http://schemas.microsoft.com/office/drawing/2014/main" val="10005"/>
                  </a:ext>
                </a:extLst>
              </a:tr>
              <a:tr h="370840">
                <a:tc>
                  <a:txBody>
                    <a:bodyPr/>
                    <a:lstStyle/>
                    <a:p>
                      <a:pPr algn="l"/>
                      <a:r>
                        <a:rPr lang="es-CO" sz="1600" dirty="0" smtClean="0"/>
                        <a:t>¿Cómo se genera la idea del proyecto?</a:t>
                      </a:r>
                      <a:endParaRPr lang="es-CO" sz="1600" dirty="0"/>
                    </a:p>
                  </a:txBody>
                  <a:tcPr anchor="ctr"/>
                </a:tc>
                <a:tc>
                  <a:txBody>
                    <a:bodyPr/>
                    <a:lstStyle/>
                    <a:p>
                      <a:pPr algn="just"/>
                      <a:r>
                        <a:rPr lang="es-CO" sz="1600" dirty="0" smtClean="0"/>
                        <a:t>Analizando</a:t>
                      </a:r>
                      <a:r>
                        <a:rPr lang="es-CO" sz="1600" baseline="0" dirty="0" smtClean="0"/>
                        <a:t> una necesidad colectiva y la existencia de presión de consenso por satisfacerla.</a:t>
                      </a:r>
                      <a:endParaRPr lang="es-CO" sz="1600" dirty="0"/>
                    </a:p>
                  </a:txBody>
                  <a:tcPr anchor="ctr"/>
                </a:tc>
                <a:tc>
                  <a:txBody>
                    <a:bodyPr/>
                    <a:lstStyle/>
                    <a:p>
                      <a:pPr algn="just"/>
                      <a:r>
                        <a:rPr lang="es-CO" sz="1600" dirty="0" smtClean="0"/>
                        <a:t>Detectando necesidades (no necesariamente colectivas) o partiendo de insumos disponibles.</a:t>
                      </a:r>
                      <a:endParaRPr lang="es-CO" sz="1600" dirty="0"/>
                    </a:p>
                  </a:txBody>
                  <a:tcPr anchor="ctr"/>
                </a:tc>
                <a:extLst>
                  <a:ext uri="{0D108BD9-81ED-4DB2-BD59-A6C34878D82A}">
                    <a16:rowId xmlns:a16="http://schemas.microsoft.com/office/drawing/2014/main" val="10006"/>
                  </a:ext>
                </a:extLst>
              </a:tr>
              <a:tr h="370840">
                <a:tc>
                  <a:txBody>
                    <a:bodyPr/>
                    <a:lstStyle/>
                    <a:p>
                      <a:pPr algn="l"/>
                      <a:r>
                        <a:rPr lang="es-CO" sz="1600" dirty="0" smtClean="0"/>
                        <a:t>¿Cuál es la zona geográfica</a:t>
                      </a:r>
                      <a:r>
                        <a:rPr lang="es-CO" sz="1600" baseline="0" dirty="0" smtClean="0"/>
                        <a:t> del proyecto?</a:t>
                      </a:r>
                      <a:endParaRPr lang="es-CO" sz="1600" dirty="0"/>
                    </a:p>
                  </a:txBody>
                  <a:tcPr anchor="ctr"/>
                </a:tc>
                <a:tc>
                  <a:txBody>
                    <a:bodyPr/>
                    <a:lstStyle/>
                    <a:p>
                      <a:pPr algn="just"/>
                      <a:r>
                        <a:rPr lang="es-CO" sz="1600" dirty="0" smtClean="0"/>
                        <a:t>La misma donde</a:t>
                      </a:r>
                      <a:r>
                        <a:rPr lang="es-CO" sz="1600" baseline="0" dirty="0" smtClean="0"/>
                        <a:t> se consume el servicio; no es importable.</a:t>
                      </a:r>
                      <a:endParaRPr lang="es-CO" sz="1600" dirty="0"/>
                    </a:p>
                  </a:txBody>
                  <a:tcPr anchor="ctr"/>
                </a:tc>
                <a:tc>
                  <a:txBody>
                    <a:bodyPr/>
                    <a:lstStyle/>
                    <a:p>
                      <a:pPr algn="just"/>
                      <a:r>
                        <a:rPr lang="es-CO" sz="1600" dirty="0" smtClean="0"/>
                        <a:t>Puede producirse fuera del área de demanda.</a:t>
                      </a:r>
                      <a:endParaRPr lang="es-CO" sz="160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1274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03" y="893982"/>
            <a:ext cx="10683488" cy="4946645"/>
          </a:xfrm>
          <a:prstGeom prst="rect">
            <a:avLst/>
          </a:prstGeom>
        </p:spPr>
      </p:pic>
    </p:spTree>
    <p:extLst>
      <p:ext uri="{BB962C8B-B14F-4D97-AF65-F5344CB8AC3E}">
        <p14:creationId xmlns:p14="http://schemas.microsoft.com/office/powerpoint/2010/main" val="109618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07168" y="167746"/>
            <a:ext cx="3257166"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Gerencia de  proyectos </a:t>
            </a:r>
            <a:endParaRPr lang="es-CO" sz="2400" b="1" i="1" dirty="0">
              <a:solidFill>
                <a:schemeClr val="accent6">
                  <a:lumMod val="50000"/>
                </a:schemeClr>
              </a:solidFill>
              <a:cs typeface="Aharoni" panose="02010803020104030203" pitchFamily="2" charset="-79"/>
            </a:endParaRPr>
          </a:p>
        </p:txBody>
      </p:sp>
      <p:graphicFrame>
        <p:nvGraphicFramePr>
          <p:cNvPr id="2" name="Tabla 1"/>
          <p:cNvGraphicFramePr>
            <a:graphicFrameLocks noGrp="1"/>
          </p:cNvGraphicFramePr>
          <p:nvPr>
            <p:extLst>
              <p:ext uri="{D42A27DB-BD31-4B8C-83A1-F6EECF244321}">
                <p14:modId xmlns:p14="http://schemas.microsoft.com/office/powerpoint/2010/main" val="1404589573"/>
              </p:ext>
            </p:extLst>
          </p:nvPr>
        </p:nvGraphicFramePr>
        <p:xfrm>
          <a:off x="2323320" y="801315"/>
          <a:ext cx="9181324" cy="3352800"/>
        </p:xfrm>
        <a:graphic>
          <a:graphicData uri="http://schemas.openxmlformats.org/drawingml/2006/table">
            <a:tbl>
              <a:tblPr firstRow="1" bandRow="1">
                <a:tableStyleId>{073A0DAA-6AF3-43AB-8588-CEC1D06C72B9}</a:tableStyleId>
              </a:tblPr>
              <a:tblGrid>
                <a:gridCol w="2295331">
                  <a:extLst>
                    <a:ext uri="{9D8B030D-6E8A-4147-A177-3AD203B41FA5}">
                      <a16:colId xmlns:a16="http://schemas.microsoft.com/office/drawing/2014/main" val="3889117167"/>
                    </a:ext>
                  </a:extLst>
                </a:gridCol>
                <a:gridCol w="2295331">
                  <a:extLst>
                    <a:ext uri="{9D8B030D-6E8A-4147-A177-3AD203B41FA5}">
                      <a16:colId xmlns:a16="http://schemas.microsoft.com/office/drawing/2014/main" val="1108388183"/>
                    </a:ext>
                  </a:extLst>
                </a:gridCol>
                <a:gridCol w="2295331">
                  <a:extLst>
                    <a:ext uri="{9D8B030D-6E8A-4147-A177-3AD203B41FA5}">
                      <a16:colId xmlns:a16="http://schemas.microsoft.com/office/drawing/2014/main" val="1501495940"/>
                    </a:ext>
                  </a:extLst>
                </a:gridCol>
                <a:gridCol w="2295331">
                  <a:extLst>
                    <a:ext uri="{9D8B030D-6E8A-4147-A177-3AD203B41FA5}">
                      <a16:colId xmlns:a16="http://schemas.microsoft.com/office/drawing/2014/main" val="925458016"/>
                    </a:ext>
                  </a:extLst>
                </a:gridCol>
              </a:tblGrid>
              <a:tr h="486989">
                <a:tc gridSpan="4">
                  <a:txBody>
                    <a:bodyPr/>
                    <a:lstStyle/>
                    <a:p>
                      <a:pPr algn="ctr"/>
                      <a:r>
                        <a:rPr lang="es-CO" sz="1600" dirty="0" smtClean="0"/>
                        <a:t>PROYECTO</a:t>
                      </a:r>
                    </a:p>
                    <a:p>
                      <a:pPr algn="ctr"/>
                      <a:r>
                        <a:rPr lang="es-CO" sz="1600" dirty="0" smtClean="0"/>
                        <a:t>Para</a:t>
                      </a:r>
                      <a:r>
                        <a:rPr lang="es-CO" sz="1600" baseline="0" dirty="0" smtClean="0"/>
                        <a:t> su adecuada definición:</a:t>
                      </a:r>
                      <a:endParaRPr lang="es-CO" sz="1600" dirty="0"/>
                    </a:p>
                  </a:txBody>
                  <a:tcPr/>
                </a:tc>
                <a:tc hMerge="1">
                  <a:txBody>
                    <a:bodyPr/>
                    <a:lstStyle/>
                    <a:p>
                      <a:endParaRPr lang="es-CO" dirty="0"/>
                    </a:p>
                  </a:txBody>
                  <a:tcPr/>
                </a:tc>
                <a:tc hMerge="1">
                  <a:txBody>
                    <a:bodyPr/>
                    <a:lstStyle/>
                    <a:p>
                      <a:endParaRPr lang="es-CO" dirty="0"/>
                    </a:p>
                  </a:txBody>
                  <a:tcPr/>
                </a:tc>
                <a:tc hMerge="1">
                  <a:txBody>
                    <a:bodyPr/>
                    <a:lstStyle/>
                    <a:p>
                      <a:endParaRPr lang="es-CO" dirty="0"/>
                    </a:p>
                  </a:txBody>
                  <a:tcPr/>
                </a:tc>
                <a:extLst>
                  <a:ext uri="{0D108BD9-81ED-4DB2-BD59-A6C34878D82A}">
                    <a16:rowId xmlns:a16="http://schemas.microsoft.com/office/drawing/2014/main" val="2509783066"/>
                  </a:ext>
                </a:extLst>
              </a:tr>
              <a:tr h="2742520">
                <a:tc>
                  <a:txBody>
                    <a:bodyPr/>
                    <a:lstStyle/>
                    <a:p>
                      <a:r>
                        <a:rPr lang="es-CO" sz="1600" dirty="0" smtClean="0"/>
                        <a:t>Como mínimo</a:t>
                      </a:r>
                      <a:r>
                        <a:rPr lang="es-CO" sz="1600" baseline="0" dirty="0" smtClean="0"/>
                        <a:t> se debe conocer:</a:t>
                      </a:r>
                      <a:endParaRPr lang="es-CO" sz="1600" dirty="0"/>
                    </a:p>
                  </a:txBody>
                  <a:tcPr vert="vert270" anchor="ctr"/>
                </a:tc>
                <a:tc>
                  <a:txBody>
                    <a:bodyPr/>
                    <a:lstStyle/>
                    <a:p>
                      <a:pPr marL="285750" indent="-285750">
                        <a:buFont typeface="Wingdings" panose="05000000000000000000" pitchFamily="2" charset="2"/>
                        <a:buChar char="§"/>
                      </a:pPr>
                      <a:r>
                        <a:rPr lang="es-CO" sz="1600" dirty="0" smtClean="0"/>
                        <a:t>Alcance del proyecto.</a:t>
                      </a:r>
                    </a:p>
                    <a:p>
                      <a:pPr marL="0" indent="0">
                        <a:buFont typeface="Wingdings" panose="05000000000000000000" pitchFamily="2" charset="2"/>
                        <a:buNone/>
                      </a:pPr>
                      <a:endParaRPr lang="es-CO" sz="1600" dirty="0" smtClean="0"/>
                    </a:p>
                    <a:p>
                      <a:pPr marL="285750" indent="-285750">
                        <a:buFont typeface="Wingdings" panose="05000000000000000000" pitchFamily="2" charset="2"/>
                        <a:buChar char="§"/>
                      </a:pPr>
                      <a:r>
                        <a:rPr lang="es-CO" sz="1600" dirty="0" smtClean="0"/>
                        <a:t>Costo del proyecto.</a:t>
                      </a:r>
                    </a:p>
                    <a:p>
                      <a:pPr marL="0" indent="0">
                        <a:buFont typeface="Wingdings" panose="05000000000000000000" pitchFamily="2" charset="2"/>
                        <a:buNone/>
                      </a:pPr>
                      <a:endParaRPr lang="es-CO" sz="1600" dirty="0" smtClean="0"/>
                    </a:p>
                    <a:p>
                      <a:pPr marL="285750" indent="-285750">
                        <a:buFont typeface="Wingdings" panose="05000000000000000000" pitchFamily="2" charset="2"/>
                        <a:buChar char="§"/>
                      </a:pPr>
                      <a:r>
                        <a:rPr lang="es-CO" sz="1600" dirty="0" smtClean="0"/>
                        <a:t>Tiempo del proyecto.</a:t>
                      </a:r>
                    </a:p>
                    <a:p>
                      <a:pPr marL="0" indent="0">
                        <a:buFont typeface="Wingdings" panose="05000000000000000000" pitchFamily="2" charset="2"/>
                        <a:buNone/>
                      </a:pPr>
                      <a:endParaRPr lang="es-CO" sz="1600" dirty="0" smtClean="0"/>
                    </a:p>
                    <a:p>
                      <a:pPr marL="285750" indent="-285750">
                        <a:buFont typeface="Wingdings" panose="05000000000000000000" pitchFamily="2" charset="2"/>
                        <a:buChar char="§"/>
                      </a:pPr>
                      <a:r>
                        <a:rPr lang="es-CO" sz="1600" dirty="0" smtClean="0"/>
                        <a:t>Calidad del proyecto.</a:t>
                      </a:r>
                      <a:endParaRPr lang="es-CO" sz="1600" dirty="0"/>
                    </a:p>
                  </a:txBody>
                  <a:tcPr anchor="ctr"/>
                </a:tc>
                <a:tc>
                  <a:txBody>
                    <a:bodyPr/>
                    <a:lstStyle/>
                    <a:p>
                      <a:pPr algn="ctr"/>
                      <a:r>
                        <a:rPr lang="es-CO" sz="1600" baseline="0" dirty="0" smtClean="0"/>
                        <a:t>A los aspectos anteriores se agregan:</a:t>
                      </a:r>
                      <a:endParaRPr lang="es-CO" sz="1600" dirty="0"/>
                    </a:p>
                  </a:txBody>
                  <a:tcPr vert="vert270" anchor="ctr"/>
                </a:tc>
                <a:tc>
                  <a:txBody>
                    <a:bodyPr/>
                    <a:lstStyle/>
                    <a:p>
                      <a:pPr marL="285750" indent="-285750">
                        <a:buFont typeface="Wingdings" panose="05000000000000000000" pitchFamily="2" charset="2"/>
                        <a:buChar char="ü"/>
                      </a:pPr>
                      <a:r>
                        <a:rPr lang="es-CO" sz="1600" dirty="0" smtClean="0"/>
                        <a:t>Integración del proyecto.</a:t>
                      </a:r>
                    </a:p>
                    <a:p>
                      <a:pPr marL="285750" indent="-285750">
                        <a:buFont typeface="Wingdings" panose="05000000000000000000" pitchFamily="2" charset="2"/>
                        <a:buChar char="ü"/>
                      </a:pPr>
                      <a:r>
                        <a:rPr lang="es-CO" sz="1600" dirty="0" smtClean="0"/>
                        <a:t>Recursos</a:t>
                      </a:r>
                      <a:r>
                        <a:rPr lang="es-CO" sz="1600" baseline="0" dirty="0" smtClean="0"/>
                        <a:t> Humanos del proyecto.</a:t>
                      </a:r>
                    </a:p>
                    <a:p>
                      <a:pPr marL="285750" indent="-285750">
                        <a:buFont typeface="Wingdings" panose="05000000000000000000" pitchFamily="2" charset="2"/>
                        <a:buChar char="ü"/>
                      </a:pPr>
                      <a:r>
                        <a:rPr lang="es-CO" sz="1600" baseline="0" dirty="0" smtClean="0"/>
                        <a:t>Comunicaciones del proyecto.</a:t>
                      </a:r>
                    </a:p>
                    <a:p>
                      <a:pPr marL="285750" indent="-285750">
                        <a:buFont typeface="Wingdings" panose="05000000000000000000" pitchFamily="2" charset="2"/>
                        <a:buChar char="ü"/>
                      </a:pPr>
                      <a:r>
                        <a:rPr lang="es-CO" sz="1600" baseline="0" dirty="0" smtClean="0"/>
                        <a:t>Riesgos del proyecto.</a:t>
                      </a:r>
                    </a:p>
                    <a:p>
                      <a:pPr marL="285750" indent="-285750">
                        <a:buFont typeface="Wingdings" panose="05000000000000000000" pitchFamily="2" charset="2"/>
                        <a:buChar char="ü"/>
                      </a:pPr>
                      <a:r>
                        <a:rPr lang="es-CO" sz="1600" baseline="0" dirty="0" smtClean="0"/>
                        <a:t>Adquisiciones del proyecto.</a:t>
                      </a:r>
                    </a:p>
                    <a:p>
                      <a:pPr marL="285750" indent="-285750">
                        <a:buFont typeface="Wingdings" panose="05000000000000000000" pitchFamily="2" charset="2"/>
                        <a:buChar char="ü"/>
                      </a:pPr>
                      <a:r>
                        <a:rPr lang="es-CO" sz="1600" baseline="0" dirty="0" smtClean="0"/>
                        <a:t>Interesados en el proyecto.</a:t>
                      </a:r>
                      <a:endParaRPr lang="es-CO" sz="1600" dirty="0"/>
                    </a:p>
                  </a:txBody>
                  <a:tcPr/>
                </a:tc>
                <a:extLst>
                  <a:ext uri="{0D108BD9-81ED-4DB2-BD59-A6C34878D82A}">
                    <a16:rowId xmlns:a16="http://schemas.microsoft.com/office/drawing/2014/main" val="3171030481"/>
                  </a:ext>
                </a:extLst>
              </a:tr>
            </a:tbl>
          </a:graphicData>
        </a:graphic>
      </p:graphicFrame>
      <p:sp>
        <p:nvSpPr>
          <p:cNvPr id="5" name="CuadroTexto 4"/>
          <p:cNvSpPr txBox="1"/>
          <p:nvPr/>
        </p:nvSpPr>
        <p:spPr>
          <a:xfrm>
            <a:off x="2323320" y="4831817"/>
            <a:ext cx="129538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s-CO" dirty="0" smtClean="0"/>
              <a:t>Ejecución</a:t>
            </a:r>
          </a:p>
        </p:txBody>
      </p:sp>
      <p:graphicFrame>
        <p:nvGraphicFramePr>
          <p:cNvPr id="6" name="Tabla 5"/>
          <p:cNvGraphicFramePr>
            <a:graphicFrameLocks noGrp="1"/>
          </p:cNvGraphicFramePr>
          <p:nvPr>
            <p:extLst>
              <p:ext uri="{D42A27DB-BD31-4B8C-83A1-F6EECF244321}">
                <p14:modId xmlns:p14="http://schemas.microsoft.com/office/powerpoint/2010/main" val="1843177741"/>
              </p:ext>
            </p:extLst>
          </p:nvPr>
        </p:nvGraphicFramePr>
        <p:xfrm>
          <a:off x="6960636" y="4648349"/>
          <a:ext cx="4544008" cy="1828800"/>
        </p:xfrm>
        <a:graphic>
          <a:graphicData uri="http://schemas.openxmlformats.org/drawingml/2006/table">
            <a:tbl>
              <a:tblPr firstRow="1" bandRow="1">
                <a:tableStyleId>{073A0DAA-6AF3-43AB-8588-CEC1D06C72B9}</a:tableStyleId>
              </a:tblPr>
              <a:tblGrid>
                <a:gridCol w="2272004">
                  <a:extLst>
                    <a:ext uri="{9D8B030D-6E8A-4147-A177-3AD203B41FA5}">
                      <a16:colId xmlns:a16="http://schemas.microsoft.com/office/drawing/2014/main" val="3007057614"/>
                    </a:ext>
                  </a:extLst>
                </a:gridCol>
                <a:gridCol w="2272004">
                  <a:extLst>
                    <a:ext uri="{9D8B030D-6E8A-4147-A177-3AD203B41FA5}">
                      <a16:colId xmlns:a16="http://schemas.microsoft.com/office/drawing/2014/main" val="2134979536"/>
                    </a:ext>
                  </a:extLst>
                </a:gridCol>
              </a:tblGrid>
              <a:tr h="370840">
                <a:tc gridSpan="2">
                  <a:txBody>
                    <a:bodyPr/>
                    <a:lstStyle/>
                    <a:p>
                      <a:pPr algn="ctr"/>
                      <a:r>
                        <a:rPr lang="es-CO" dirty="0" smtClean="0"/>
                        <a:t>Gerencia</a:t>
                      </a:r>
                    </a:p>
                    <a:p>
                      <a:pPr algn="ctr"/>
                      <a:r>
                        <a:rPr lang="es-CO" dirty="0" smtClean="0"/>
                        <a:t>(gestión,</a:t>
                      </a:r>
                      <a:r>
                        <a:rPr lang="es-CO" baseline="0" dirty="0" smtClean="0"/>
                        <a:t> o administración)</a:t>
                      </a:r>
                      <a:endParaRPr lang="es-CO" dirty="0"/>
                    </a:p>
                  </a:txBody>
                  <a:tcPr/>
                </a:tc>
                <a:tc hMerge="1">
                  <a:txBody>
                    <a:bodyPr/>
                    <a:lstStyle/>
                    <a:p>
                      <a:endParaRPr lang="es-CO" dirty="0"/>
                    </a:p>
                  </a:txBody>
                  <a:tcPr/>
                </a:tc>
                <a:extLst>
                  <a:ext uri="{0D108BD9-81ED-4DB2-BD59-A6C34878D82A}">
                    <a16:rowId xmlns:a16="http://schemas.microsoft.com/office/drawing/2014/main" val="564454762"/>
                  </a:ext>
                </a:extLst>
              </a:tr>
              <a:tr h="370840">
                <a:tc>
                  <a:txBody>
                    <a:bodyPr/>
                    <a:lstStyle/>
                    <a:p>
                      <a:pPr marL="285750" indent="-285750">
                        <a:buFont typeface="Arial" panose="020B0604020202020204" pitchFamily="34" charset="0"/>
                        <a:buChar char="•"/>
                      </a:pPr>
                      <a:r>
                        <a:rPr lang="es-CO" dirty="0" smtClean="0"/>
                        <a:t>Planificar</a:t>
                      </a:r>
                    </a:p>
                    <a:p>
                      <a:pPr marL="285750" indent="-285750">
                        <a:buFont typeface="Arial" panose="020B0604020202020204" pitchFamily="34" charset="0"/>
                        <a:buChar char="•"/>
                      </a:pPr>
                      <a:r>
                        <a:rPr lang="es-CO" dirty="0" smtClean="0"/>
                        <a:t>Dirigir</a:t>
                      </a:r>
                    </a:p>
                    <a:p>
                      <a:pPr marL="285750" indent="-285750">
                        <a:buFont typeface="Arial" panose="020B0604020202020204" pitchFamily="34" charset="0"/>
                        <a:buChar char="•"/>
                      </a:pPr>
                      <a:r>
                        <a:rPr lang="es-CO" dirty="0" smtClean="0"/>
                        <a:t>Coordinar</a:t>
                      </a:r>
                    </a:p>
                    <a:p>
                      <a:pPr marL="285750" indent="-285750">
                        <a:buFont typeface="Arial" panose="020B0604020202020204" pitchFamily="34" charset="0"/>
                        <a:buChar char="•"/>
                      </a:pPr>
                      <a:r>
                        <a:rPr lang="es-CO" dirty="0" smtClean="0"/>
                        <a:t>Controlar</a:t>
                      </a:r>
                      <a:endParaRPr lang="es-CO" dirty="0"/>
                    </a:p>
                  </a:txBody>
                  <a:tcPr/>
                </a:tc>
                <a:tc>
                  <a:txBody>
                    <a:bodyPr/>
                    <a:lstStyle/>
                    <a:p>
                      <a:r>
                        <a:rPr lang="es-CO" dirty="0" smtClean="0"/>
                        <a:t>Cada una de</a:t>
                      </a:r>
                      <a:r>
                        <a:rPr lang="es-CO" baseline="0" dirty="0" smtClean="0"/>
                        <a:t> los diez aspectos del proyecto</a:t>
                      </a:r>
                      <a:endParaRPr lang="es-CO" dirty="0"/>
                    </a:p>
                  </a:txBody>
                  <a:tcPr/>
                </a:tc>
                <a:extLst>
                  <a:ext uri="{0D108BD9-81ED-4DB2-BD59-A6C34878D82A}">
                    <a16:rowId xmlns:a16="http://schemas.microsoft.com/office/drawing/2014/main" val="1566649429"/>
                  </a:ext>
                </a:extLst>
              </a:tr>
            </a:tbl>
          </a:graphicData>
        </a:graphic>
      </p:graphicFrame>
      <p:sp>
        <p:nvSpPr>
          <p:cNvPr id="7" name="Flecha izquierda 6"/>
          <p:cNvSpPr/>
          <p:nvPr/>
        </p:nvSpPr>
        <p:spPr>
          <a:xfrm rot="21043761" flipV="1">
            <a:off x="3452288" y="4370521"/>
            <a:ext cx="2578622" cy="167684"/>
          </a:xfrm>
          <a:prstGeom prst="lef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8" name="Flecha izquierda 7"/>
          <p:cNvSpPr/>
          <p:nvPr/>
        </p:nvSpPr>
        <p:spPr>
          <a:xfrm rot="11237602" flipV="1">
            <a:off x="6114822" y="4298316"/>
            <a:ext cx="2160104" cy="198353"/>
          </a:xfrm>
          <a:prstGeom prst="leftArrow">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cxnSp>
        <p:nvCxnSpPr>
          <p:cNvPr id="10" name="Conector recto de flecha 9"/>
          <p:cNvCxnSpPr/>
          <p:nvPr/>
        </p:nvCxnSpPr>
        <p:spPr>
          <a:xfrm>
            <a:off x="3956180" y="5016483"/>
            <a:ext cx="2845836" cy="0"/>
          </a:xfrm>
          <a:prstGeom prst="straightConnector1">
            <a:avLst/>
          </a:prstGeom>
          <a:ln w="571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764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827046" y="270383"/>
            <a:ext cx="1937648"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Identificación</a:t>
            </a:r>
            <a:endParaRPr lang="es-CO" sz="2400" b="1" i="1" dirty="0">
              <a:solidFill>
                <a:schemeClr val="accent6">
                  <a:lumMod val="50000"/>
                </a:schemeClr>
              </a:solidFill>
              <a:cs typeface="Aharoni" panose="02010803020104030203" pitchFamily="2" charset="-79"/>
            </a:endParaRPr>
          </a:p>
        </p:txBody>
      </p:sp>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858416" y="1007707"/>
            <a:ext cx="10235681" cy="5141166"/>
          </a:xfrm>
          <a:prstGeom prst="rect">
            <a:avLst/>
          </a:prstGeom>
        </p:spPr>
      </p:pic>
    </p:spTree>
    <p:extLst>
      <p:ext uri="{BB962C8B-B14F-4D97-AF65-F5344CB8AC3E}">
        <p14:creationId xmlns:p14="http://schemas.microsoft.com/office/powerpoint/2010/main" val="378784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880115" y="882936"/>
            <a:ext cx="10689844" cy="1138773"/>
          </a:xfrm>
          <a:prstGeom prst="rect">
            <a:avLst/>
          </a:prstGeom>
          <a:noFill/>
        </p:spPr>
        <p:txBody>
          <a:bodyPr wrap="square" rtlCol="0">
            <a:spAutoFit/>
          </a:bodyPr>
          <a:lstStyle/>
          <a:p>
            <a:r>
              <a:rPr lang="es-CO" sz="3200" dirty="0" smtClean="0">
                <a:solidFill>
                  <a:schemeClr val="accent6">
                    <a:lumMod val="50000"/>
                  </a:schemeClr>
                </a:solidFill>
              </a:rPr>
              <a:t>Ejemplo</a:t>
            </a:r>
            <a:r>
              <a:rPr lang="es-CO" dirty="0" smtClean="0"/>
              <a:t> </a:t>
            </a:r>
          </a:p>
          <a:p>
            <a:endParaRPr lang="es-CO" dirty="0" smtClean="0"/>
          </a:p>
          <a:p>
            <a:r>
              <a:rPr lang="es-CO" dirty="0" smtClean="0"/>
              <a:t>Proyecto ambiental y de sustentabilidad en el eje cafetero.</a:t>
            </a:r>
            <a:endParaRPr lang="es-CO" dirty="0"/>
          </a:p>
        </p:txBody>
      </p:sp>
      <p:sp>
        <p:nvSpPr>
          <p:cNvPr id="3" name="CuadroTexto 2"/>
          <p:cNvSpPr txBox="1"/>
          <p:nvPr/>
        </p:nvSpPr>
        <p:spPr>
          <a:xfrm>
            <a:off x="880115" y="2523208"/>
            <a:ext cx="10689844" cy="2308324"/>
          </a:xfrm>
          <a:prstGeom prst="rect">
            <a:avLst/>
          </a:prstGeom>
          <a:noFill/>
        </p:spPr>
        <p:txBody>
          <a:bodyPr wrap="square" rtlCol="0">
            <a:spAutoFit/>
          </a:bodyPr>
          <a:lstStyle/>
          <a:p>
            <a:pPr algn="just"/>
            <a:r>
              <a:rPr lang="es-CO" dirty="0" smtClean="0"/>
              <a:t>El norte caldense del eje cafetero conformado por los municipios de aguadas, pácora y Salamina. Es una región que se caracteriza por la confluencia de varias actividades económicas sustentables para el desarrollo de la región y sus habitantes, sin embargo también hay graves problemáticas ambientales e inquietudes por parte de la comunidad. </a:t>
            </a:r>
          </a:p>
          <a:p>
            <a:pPr algn="just"/>
            <a:endParaRPr lang="es-CO" dirty="0"/>
          </a:p>
          <a:p>
            <a:pPr algn="just"/>
            <a:r>
              <a:rPr lang="es-CO" dirty="0" smtClean="0"/>
              <a:t>El primer paso es realizar el análisis de involucrados, para ello, se observa y se indaga con los grupos y organizaciones acerca de cuáles son los inconvenientes que presentan para el desarrollo de sus actividades económicas y en general establecer un diagnóstico de la situación. </a:t>
            </a:r>
            <a:r>
              <a:rPr lang="es-CO" dirty="0"/>
              <a:t> </a:t>
            </a:r>
          </a:p>
        </p:txBody>
      </p:sp>
    </p:spTree>
    <p:extLst>
      <p:ext uri="{BB962C8B-B14F-4D97-AF65-F5344CB8AC3E}">
        <p14:creationId xmlns:p14="http://schemas.microsoft.com/office/powerpoint/2010/main" val="1691442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1365189" y="4825435"/>
            <a:ext cx="3830217"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smtClean="0"/>
              <a:t>Asociación de productores de plátano</a:t>
            </a:r>
            <a:endParaRPr lang="es-CO" dirty="0"/>
          </a:p>
        </p:txBody>
      </p:sp>
      <p:sp>
        <p:nvSpPr>
          <p:cNvPr id="3" name="CuadroTexto 2"/>
          <p:cNvSpPr txBox="1"/>
          <p:nvPr/>
        </p:nvSpPr>
        <p:spPr>
          <a:xfrm>
            <a:off x="1578630" y="4287481"/>
            <a:ext cx="361561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Cooperativa Artesanal de Caldas</a:t>
            </a:r>
          </a:p>
        </p:txBody>
      </p:sp>
      <p:sp>
        <p:nvSpPr>
          <p:cNvPr id="5" name="CuadroTexto 4"/>
          <p:cNvSpPr txBox="1"/>
          <p:nvPr/>
        </p:nvSpPr>
        <p:spPr>
          <a:xfrm>
            <a:off x="3989423" y="1766506"/>
            <a:ext cx="120364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a:t>Cafeteros</a:t>
            </a:r>
          </a:p>
        </p:txBody>
      </p:sp>
      <p:sp>
        <p:nvSpPr>
          <p:cNvPr id="6" name="CuadroTexto 5"/>
          <p:cNvSpPr txBox="1"/>
          <p:nvPr/>
        </p:nvSpPr>
        <p:spPr>
          <a:xfrm>
            <a:off x="65902" y="5762539"/>
            <a:ext cx="5145832"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Grupo de Investigación de la universidad de Caldas</a:t>
            </a:r>
          </a:p>
        </p:txBody>
      </p:sp>
      <p:sp>
        <p:nvSpPr>
          <p:cNvPr id="7" name="CuadroTexto 6"/>
          <p:cNvSpPr txBox="1"/>
          <p:nvPr/>
        </p:nvSpPr>
        <p:spPr>
          <a:xfrm>
            <a:off x="1246222" y="5310913"/>
            <a:ext cx="396551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Departamento de </a:t>
            </a:r>
            <a:r>
              <a:rPr lang="es-CO" dirty="0" smtClean="0"/>
              <a:t>planeación de Caldas</a:t>
            </a:r>
            <a:endParaRPr lang="es-CO" dirty="0"/>
          </a:p>
        </p:txBody>
      </p:sp>
      <p:sp>
        <p:nvSpPr>
          <p:cNvPr id="8" name="CuadroTexto 7"/>
          <p:cNvSpPr txBox="1"/>
          <p:nvPr/>
        </p:nvSpPr>
        <p:spPr>
          <a:xfrm>
            <a:off x="4177204" y="2226836"/>
            <a:ext cx="101703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Turistas</a:t>
            </a:r>
          </a:p>
        </p:txBody>
      </p:sp>
      <p:sp>
        <p:nvSpPr>
          <p:cNvPr id="9" name="CuadroTexto 8"/>
          <p:cNvSpPr txBox="1"/>
          <p:nvPr/>
        </p:nvSpPr>
        <p:spPr>
          <a:xfrm>
            <a:off x="1955933" y="2726646"/>
            <a:ext cx="3247054"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Corporación de Caldas</a:t>
            </a:r>
          </a:p>
        </p:txBody>
      </p:sp>
      <p:sp>
        <p:nvSpPr>
          <p:cNvPr id="10" name="CuadroTexto 9"/>
          <p:cNvSpPr txBox="1"/>
          <p:nvPr/>
        </p:nvSpPr>
        <p:spPr>
          <a:xfrm>
            <a:off x="3681511" y="801315"/>
            <a:ext cx="153022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a:t>Amas de Casa</a:t>
            </a:r>
          </a:p>
        </p:txBody>
      </p:sp>
      <p:sp>
        <p:nvSpPr>
          <p:cNvPr id="11" name="CuadroTexto 10"/>
          <p:cNvSpPr txBox="1"/>
          <p:nvPr/>
        </p:nvSpPr>
        <p:spPr>
          <a:xfrm>
            <a:off x="1921530" y="3274487"/>
            <a:ext cx="327271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a:t>Vendedores de Golosinas</a:t>
            </a:r>
          </a:p>
        </p:txBody>
      </p:sp>
      <p:sp>
        <p:nvSpPr>
          <p:cNvPr id="12" name="CuadroTexto 11"/>
          <p:cNvSpPr txBox="1"/>
          <p:nvPr/>
        </p:nvSpPr>
        <p:spPr>
          <a:xfrm>
            <a:off x="3947435" y="1301125"/>
            <a:ext cx="123164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dirty="0" smtClean="0"/>
              <a:t>Ganaderos </a:t>
            </a:r>
            <a:endParaRPr lang="es-CO" dirty="0"/>
          </a:p>
        </p:txBody>
      </p:sp>
      <p:sp>
        <p:nvSpPr>
          <p:cNvPr id="13" name="CuadroTexto 12"/>
          <p:cNvSpPr txBox="1"/>
          <p:nvPr/>
        </p:nvSpPr>
        <p:spPr>
          <a:xfrm>
            <a:off x="1947187" y="3794229"/>
            <a:ext cx="3247053"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CO" dirty="0" smtClean="0"/>
              <a:t>Cultivadores de caña panelera</a:t>
            </a:r>
            <a:endParaRPr lang="es-CO" dirty="0"/>
          </a:p>
        </p:txBody>
      </p:sp>
      <p:sp>
        <p:nvSpPr>
          <p:cNvPr id="14" name="Abrir llave 13"/>
          <p:cNvSpPr/>
          <p:nvPr/>
        </p:nvSpPr>
        <p:spPr>
          <a:xfrm rot="10800000">
            <a:off x="5384350" y="587827"/>
            <a:ext cx="583162" cy="5919779"/>
          </a:xfrm>
          <a:prstGeom prst="leftBrace">
            <a:avLst>
              <a:gd name="adj1" fmla="val 1171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5" name="CuadroTexto 14"/>
          <p:cNvSpPr txBox="1"/>
          <p:nvPr/>
        </p:nvSpPr>
        <p:spPr>
          <a:xfrm>
            <a:off x="6374914" y="2235294"/>
            <a:ext cx="4538406" cy="2308324"/>
          </a:xfrm>
          <a:prstGeom prst="rect">
            <a:avLst/>
          </a:prstGeom>
          <a:noFill/>
        </p:spPr>
        <p:txBody>
          <a:bodyPr wrap="square" rtlCol="0">
            <a:spAutoFit/>
          </a:bodyPr>
          <a:lstStyle/>
          <a:p>
            <a:r>
              <a:rPr lang="es-CO" dirty="0" smtClean="0"/>
              <a:t>Estos son los grupos que tienen incidencia en el proyecto.</a:t>
            </a:r>
          </a:p>
          <a:p>
            <a:endParaRPr lang="es-CO" dirty="0"/>
          </a:p>
          <a:p>
            <a:r>
              <a:rPr lang="es-CO" b="1" dirty="0" smtClean="0"/>
              <a:t>Beneficiarios</a:t>
            </a:r>
            <a:r>
              <a:rPr lang="es-CO" dirty="0" smtClean="0"/>
              <a:t>/</a:t>
            </a:r>
            <a:r>
              <a:rPr lang="es-CO" b="1" dirty="0" smtClean="0"/>
              <a:t>Afectados</a:t>
            </a:r>
          </a:p>
          <a:p>
            <a:r>
              <a:rPr lang="es-CO" b="1" dirty="0" smtClean="0"/>
              <a:t>Oponentes</a:t>
            </a:r>
            <a:r>
              <a:rPr lang="es-CO" dirty="0" smtClean="0"/>
              <a:t>/C</a:t>
            </a:r>
            <a:r>
              <a:rPr lang="es-CO" b="1" dirty="0" smtClean="0"/>
              <a:t>ooperantes</a:t>
            </a:r>
          </a:p>
          <a:p>
            <a:endParaRPr lang="es-CO" dirty="0"/>
          </a:p>
          <a:p>
            <a:r>
              <a:rPr lang="es-CO" dirty="0" smtClean="0"/>
              <a:t>Aportarán sus ideas, intereses y colaboración a cada una de las acciones propuestas.</a:t>
            </a:r>
            <a:endParaRPr lang="es-CO" dirty="0"/>
          </a:p>
        </p:txBody>
      </p:sp>
    </p:spTree>
    <p:extLst>
      <p:ext uri="{BB962C8B-B14F-4D97-AF65-F5344CB8AC3E}">
        <p14:creationId xmlns:p14="http://schemas.microsoft.com/office/powerpoint/2010/main" val="96140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graphicFrame>
        <p:nvGraphicFramePr>
          <p:cNvPr id="2" name="Tabla 1"/>
          <p:cNvGraphicFramePr>
            <a:graphicFrameLocks noGrp="1"/>
          </p:cNvGraphicFramePr>
          <p:nvPr>
            <p:extLst>
              <p:ext uri="{D42A27DB-BD31-4B8C-83A1-F6EECF244321}">
                <p14:modId xmlns:p14="http://schemas.microsoft.com/office/powerpoint/2010/main" val="3836406605"/>
              </p:ext>
            </p:extLst>
          </p:nvPr>
        </p:nvGraphicFramePr>
        <p:xfrm>
          <a:off x="522511" y="720242"/>
          <a:ext cx="11374020" cy="5582920"/>
        </p:xfrm>
        <a:graphic>
          <a:graphicData uri="http://schemas.openxmlformats.org/drawingml/2006/table">
            <a:tbl>
              <a:tblPr firstRow="1" bandRow="1">
                <a:tableStyleId>{5940675A-B579-460E-94D1-54222C63F5DA}</a:tableStyleId>
              </a:tblPr>
              <a:tblGrid>
                <a:gridCol w="2843505">
                  <a:extLst>
                    <a:ext uri="{9D8B030D-6E8A-4147-A177-3AD203B41FA5}">
                      <a16:colId xmlns:a16="http://schemas.microsoft.com/office/drawing/2014/main" val="4240494883"/>
                    </a:ext>
                  </a:extLst>
                </a:gridCol>
                <a:gridCol w="2843505">
                  <a:extLst>
                    <a:ext uri="{9D8B030D-6E8A-4147-A177-3AD203B41FA5}">
                      <a16:colId xmlns:a16="http://schemas.microsoft.com/office/drawing/2014/main" val="3535816637"/>
                    </a:ext>
                  </a:extLst>
                </a:gridCol>
                <a:gridCol w="2843505">
                  <a:extLst>
                    <a:ext uri="{9D8B030D-6E8A-4147-A177-3AD203B41FA5}">
                      <a16:colId xmlns:a16="http://schemas.microsoft.com/office/drawing/2014/main" val="1996491532"/>
                    </a:ext>
                  </a:extLst>
                </a:gridCol>
                <a:gridCol w="2843505">
                  <a:extLst>
                    <a:ext uri="{9D8B030D-6E8A-4147-A177-3AD203B41FA5}">
                      <a16:colId xmlns:a16="http://schemas.microsoft.com/office/drawing/2014/main" val="4161134818"/>
                    </a:ext>
                  </a:extLst>
                </a:gridCol>
              </a:tblGrid>
              <a:tr h="370840">
                <a:tc>
                  <a:txBody>
                    <a:bodyPr/>
                    <a:lstStyle/>
                    <a:p>
                      <a:pPr algn="ctr"/>
                      <a:r>
                        <a:rPr lang="es-CO" sz="1800" b="1" dirty="0" smtClean="0"/>
                        <a:t>Grupos</a:t>
                      </a:r>
                      <a:endParaRPr lang="es-CO" sz="1800" b="1" dirty="0"/>
                    </a:p>
                  </a:txBody>
                  <a:tcPr>
                    <a:solidFill>
                      <a:schemeClr val="accent6"/>
                    </a:solidFill>
                  </a:tcPr>
                </a:tc>
                <a:tc>
                  <a:txBody>
                    <a:bodyPr/>
                    <a:lstStyle/>
                    <a:p>
                      <a:pPr algn="ctr"/>
                      <a:r>
                        <a:rPr lang="es-CO" sz="1800" b="1" dirty="0" smtClean="0"/>
                        <a:t>Interéses</a:t>
                      </a:r>
                      <a:endParaRPr lang="es-CO" sz="1800" b="1" dirty="0"/>
                    </a:p>
                  </a:txBody>
                  <a:tcPr>
                    <a:solidFill>
                      <a:schemeClr val="accent6"/>
                    </a:solidFill>
                  </a:tcPr>
                </a:tc>
                <a:tc>
                  <a:txBody>
                    <a:bodyPr/>
                    <a:lstStyle/>
                    <a:p>
                      <a:pPr algn="ctr"/>
                      <a:r>
                        <a:rPr lang="es-CO" sz="1800" b="1" dirty="0" smtClean="0"/>
                        <a:t>Problemas Percibidos</a:t>
                      </a:r>
                      <a:endParaRPr lang="es-CO" sz="1800" b="1" dirty="0"/>
                    </a:p>
                  </a:txBody>
                  <a:tcPr>
                    <a:solidFill>
                      <a:schemeClr val="accent6"/>
                    </a:solidFill>
                  </a:tcPr>
                </a:tc>
                <a:tc>
                  <a:txBody>
                    <a:bodyPr/>
                    <a:lstStyle/>
                    <a:p>
                      <a:pPr algn="ctr"/>
                      <a:r>
                        <a:rPr lang="es-CO" sz="1800" b="1" dirty="0" smtClean="0"/>
                        <a:t>Recursos</a:t>
                      </a:r>
                      <a:r>
                        <a:rPr lang="es-CO" sz="1800" b="1" baseline="0" dirty="0" smtClean="0"/>
                        <a:t> y Mandatos</a:t>
                      </a:r>
                      <a:endParaRPr lang="es-CO" sz="1800" b="1" dirty="0"/>
                    </a:p>
                  </a:txBody>
                  <a:tcPr>
                    <a:solidFill>
                      <a:schemeClr val="accent6"/>
                    </a:solidFill>
                  </a:tcPr>
                </a:tc>
                <a:extLst>
                  <a:ext uri="{0D108BD9-81ED-4DB2-BD59-A6C34878D82A}">
                    <a16:rowId xmlns:a16="http://schemas.microsoft.com/office/drawing/2014/main" val="2140458315"/>
                  </a:ext>
                </a:extLst>
              </a:tr>
              <a:tr h="370840">
                <a:tc>
                  <a:txBody>
                    <a:bodyPr/>
                    <a:lstStyle/>
                    <a:p>
                      <a:pPr algn="l"/>
                      <a:r>
                        <a:rPr lang="es-CO" sz="1200" b="1" dirty="0" smtClean="0"/>
                        <a:t>Cooperativa</a:t>
                      </a:r>
                      <a:r>
                        <a:rPr lang="es-CO" sz="1200" b="1" baseline="0" dirty="0" smtClean="0"/>
                        <a:t> Artesanal de Aguadas</a:t>
                      </a:r>
                      <a:endParaRPr lang="es-CO" sz="1200" b="1" dirty="0"/>
                    </a:p>
                  </a:txBody>
                  <a:tcPr>
                    <a:solidFill>
                      <a:schemeClr val="bg1">
                        <a:lumMod val="95000"/>
                      </a:schemeClr>
                    </a:solidFill>
                  </a:tcPr>
                </a:tc>
                <a:tc>
                  <a:txBody>
                    <a:bodyPr/>
                    <a:lstStyle/>
                    <a:p>
                      <a:pPr algn="l"/>
                      <a:r>
                        <a:rPr lang="es-CO" sz="1200" dirty="0" smtClean="0"/>
                        <a:t>Vender al mejor precio los sombreros</a:t>
                      </a:r>
                      <a:r>
                        <a:rPr lang="es-CO" sz="1200" baseline="0" dirty="0" smtClean="0"/>
                        <a:t> aguadeños.</a:t>
                      </a:r>
                      <a:endParaRPr lang="es-CO" sz="1200" dirty="0"/>
                    </a:p>
                  </a:txBody>
                  <a:tcPr/>
                </a:tc>
                <a:tc>
                  <a:txBody>
                    <a:bodyPr/>
                    <a:lstStyle/>
                    <a:p>
                      <a:r>
                        <a:rPr lang="es-CO" sz="1200" dirty="0" smtClean="0"/>
                        <a:t>Venta de sombreros,</a:t>
                      </a:r>
                      <a:r>
                        <a:rPr lang="es-CO" sz="1200" baseline="0" dirty="0" smtClean="0"/>
                        <a:t> tipo imitación provenientes de china a menor precio.</a:t>
                      </a:r>
                      <a:endParaRPr lang="es-CO" sz="1200" dirty="0"/>
                    </a:p>
                  </a:txBody>
                  <a:tcPr/>
                </a:tc>
                <a:tc>
                  <a:txBody>
                    <a:bodyPr/>
                    <a:lstStyle/>
                    <a:p>
                      <a:r>
                        <a:rPr lang="es-CO" sz="1200" dirty="0" smtClean="0"/>
                        <a:t>Hacer protestas, quemar</a:t>
                      </a:r>
                      <a:r>
                        <a:rPr lang="es-CO" sz="1200" baseline="0" dirty="0" smtClean="0"/>
                        <a:t> llantas, llamar la atención de los medios de comunicación.</a:t>
                      </a:r>
                      <a:endParaRPr lang="es-CO" sz="1200" dirty="0"/>
                    </a:p>
                  </a:txBody>
                  <a:tcPr/>
                </a:tc>
                <a:extLst>
                  <a:ext uri="{0D108BD9-81ED-4DB2-BD59-A6C34878D82A}">
                    <a16:rowId xmlns:a16="http://schemas.microsoft.com/office/drawing/2014/main" val="4175708685"/>
                  </a:ext>
                </a:extLst>
              </a:tr>
              <a:tr h="370840">
                <a:tc>
                  <a:txBody>
                    <a:bodyPr/>
                    <a:lstStyle/>
                    <a:p>
                      <a:pPr algn="l"/>
                      <a:r>
                        <a:rPr lang="es-CO" sz="1200" b="1" dirty="0" smtClean="0"/>
                        <a:t>Ganaderos</a:t>
                      </a:r>
                      <a:endParaRPr lang="es-CO" sz="1200" b="1" dirty="0"/>
                    </a:p>
                  </a:txBody>
                  <a:tcPr>
                    <a:solidFill>
                      <a:schemeClr val="bg1">
                        <a:lumMod val="95000"/>
                      </a:schemeClr>
                    </a:solidFill>
                  </a:tcPr>
                </a:tc>
                <a:tc>
                  <a:txBody>
                    <a:bodyPr/>
                    <a:lstStyle/>
                    <a:p>
                      <a:pPr algn="l"/>
                      <a:r>
                        <a:rPr lang="es-CO" sz="1200" dirty="0" smtClean="0"/>
                        <a:t>Tener aguas y pastos en buen</a:t>
                      </a:r>
                      <a:r>
                        <a:rPr lang="es-CO" sz="1200" baseline="0" dirty="0" smtClean="0"/>
                        <a:t> estado para la comida del ganado.</a:t>
                      </a:r>
                      <a:endParaRPr lang="es-CO" sz="1200" dirty="0"/>
                    </a:p>
                  </a:txBody>
                  <a:tcPr/>
                </a:tc>
                <a:tc>
                  <a:txBody>
                    <a:bodyPr/>
                    <a:lstStyle/>
                    <a:p>
                      <a:r>
                        <a:rPr lang="es-CO" sz="1200" dirty="0" smtClean="0"/>
                        <a:t>Aguas contaminadas por los cafetaleros.</a:t>
                      </a:r>
                      <a:endParaRPr lang="es-CO" sz="1200" dirty="0"/>
                    </a:p>
                  </a:txBody>
                  <a:tcPr/>
                </a:tc>
                <a:tc>
                  <a:txBody>
                    <a:bodyPr/>
                    <a:lstStyle/>
                    <a:p>
                      <a:r>
                        <a:rPr lang="es-CO" sz="1200" dirty="0" smtClean="0"/>
                        <a:t>Hacer protesta</a:t>
                      </a:r>
                      <a:r>
                        <a:rPr lang="es-CO" sz="1200" baseline="0" dirty="0" smtClean="0"/>
                        <a:t> si los cafetaleros no dejan de contaminar. </a:t>
                      </a:r>
                      <a:endParaRPr lang="es-CO" sz="1200" dirty="0"/>
                    </a:p>
                  </a:txBody>
                  <a:tcPr/>
                </a:tc>
                <a:extLst>
                  <a:ext uri="{0D108BD9-81ED-4DB2-BD59-A6C34878D82A}">
                    <a16:rowId xmlns:a16="http://schemas.microsoft.com/office/drawing/2014/main" val="1856291271"/>
                  </a:ext>
                </a:extLst>
              </a:tr>
              <a:tr h="370840">
                <a:tc>
                  <a:txBody>
                    <a:bodyPr/>
                    <a:lstStyle/>
                    <a:p>
                      <a:pPr algn="l"/>
                      <a:r>
                        <a:rPr lang="es-CO" sz="1200" b="1" dirty="0" smtClean="0"/>
                        <a:t>Departamento de planeación</a:t>
                      </a:r>
                      <a:endParaRPr lang="es-CO" sz="1200" b="1" dirty="0"/>
                    </a:p>
                  </a:txBody>
                  <a:tcPr>
                    <a:solidFill>
                      <a:schemeClr val="bg1">
                        <a:lumMod val="95000"/>
                      </a:schemeClr>
                    </a:solidFill>
                  </a:tcPr>
                </a:tc>
                <a:tc>
                  <a:txBody>
                    <a:bodyPr/>
                    <a:lstStyle/>
                    <a:p>
                      <a:pPr algn="l"/>
                      <a:r>
                        <a:rPr lang="es-CO" sz="1200" dirty="0" smtClean="0"/>
                        <a:t>Desarrollar</a:t>
                      </a:r>
                      <a:r>
                        <a:rPr lang="es-CO" sz="1200" baseline="0" dirty="0" smtClean="0"/>
                        <a:t> plan ambiental 2012 – 2025.</a:t>
                      </a:r>
                      <a:endParaRPr lang="es-CO" sz="1200" dirty="0"/>
                    </a:p>
                  </a:txBody>
                  <a:tcPr/>
                </a:tc>
                <a:tc>
                  <a:txBody>
                    <a:bodyPr/>
                    <a:lstStyle/>
                    <a:p>
                      <a:r>
                        <a:rPr lang="es-CO" sz="1200" dirty="0" smtClean="0"/>
                        <a:t>No hay presupuesto por problemas</a:t>
                      </a:r>
                      <a:r>
                        <a:rPr lang="es-CO" sz="1200" baseline="0" dirty="0" smtClean="0"/>
                        <a:t> de corrupción.</a:t>
                      </a:r>
                      <a:endParaRPr lang="es-CO" sz="1200" dirty="0"/>
                    </a:p>
                  </a:txBody>
                  <a:tcPr/>
                </a:tc>
                <a:tc>
                  <a:txBody>
                    <a:bodyPr/>
                    <a:lstStyle/>
                    <a:p>
                      <a:r>
                        <a:rPr lang="es-CO" sz="1200" dirty="0" smtClean="0"/>
                        <a:t>Realizar plan de contingencia, mientras</a:t>
                      </a:r>
                      <a:r>
                        <a:rPr lang="es-CO" sz="1200" baseline="0" dirty="0" smtClean="0"/>
                        <a:t> se desembolsa el presupuesto. </a:t>
                      </a:r>
                      <a:endParaRPr lang="es-CO" sz="1200" dirty="0"/>
                    </a:p>
                  </a:txBody>
                  <a:tcPr/>
                </a:tc>
                <a:extLst>
                  <a:ext uri="{0D108BD9-81ED-4DB2-BD59-A6C34878D82A}">
                    <a16:rowId xmlns:a16="http://schemas.microsoft.com/office/drawing/2014/main" val="172589527"/>
                  </a:ext>
                </a:extLst>
              </a:tr>
              <a:tr h="370840">
                <a:tc>
                  <a:txBody>
                    <a:bodyPr/>
                    <a:lstStyle/>
                    <a:p>
                      <a:pPr algn="l"/>
                      <a:r>
                        <a:rPr lang="es-CO" sz="1200" b="1" dirty="0" smtClean="0"/>
                        <a:t>Grupo</a:t>
                      </a:r>
                      <a:r>
                        <a:rPr lang="es-CO" sz="1200" b="1" baseline="0" dirty="0" smtClean="0"/>
                        <a:t> de Investigación U de Caldas</a:t>
                      </a:r>
                      <a:endParaRPr lang="es-CO" sz="1200" b="1" dirty="0"/>
                    </a:p>
                  </a:txBody>
                  <a:tcPr>
                    <a:solidFill>
                      <a:schemeClr val="bg1">
                        <a:lumMod val="95000"/>
                      </a:schemeClr>
                    </a:solidFill>
                  </a:tcPr>
                </a:tc>
                <a:tc>
                  <a:txBody>
                    <a:bodyPr/>
                    <a:lstStyle/>
                    <a:p>
                      <a:pPr algn="l"/>
                      <a:r>
                        <a:rPr lang="es-CO" sz="1200" dirty="0" smtClean="0"/>
                        <a:t>Proyecto de capacitación ambiental para los cafetaleros</a:t>
                      </a:r>
                      <a:endParaRPr lang="es-CO" sz="1200" dirty="0"/>
                    </a:p>
                  </a:txBody>
                  <a:tcPr/>
                </a:tc>
                <a:tc>
                  <a:txBody>
                    <a:bodyPr/>
                    <a:lstStyle/>
                    <a:p>
                      <a:r>
                        <a:rPr lang="es-CO" sz="1200" dirty="0" smtClean="0"/>
                        <a:t>Los cafetaleros reacios</a:t>
                      </a:r>
                      <a:r>
                        <a:rPr lang="es-CO" sz="1200" baseline="0" dirty="0" smtClean="0"/>
                        <a:t> a recibir capacitación. </a:t>
                      </a:r>
                      <a:endParaRPr lang="es-CO" sz="1200" dirty="0"/>
                    </a:p>
                  </a:txBody>
                  <a:tcPr/>
                </a:tc>
                <a:tc>
                  <a:txBody>
                    <a:bodyPr/>
                    <a:lstStyle/>
                    <a:p>
                      <a:r>
                        <a:rPr lang="es-CO" sz="1200" dirty="0" smtClean="0"/>
                        <a:t>Hacer plan de capacitaciones</a:t>
                      </a:r>
                      <a:r>
                        <a:rPr lang="es-CO" sz="1200" baseline="0" dirty="0" smtClean="0"/>
                        <a:t> incentivándolos a no usar pesticidas.</a:t>
                      </a:r>
                      <a:endParaRPr lang="es-CO" sz="1200" dirty="0"/>
                    </a:p>
                  </a:txBody>
                  <a:tcPr/>
                </a:tc>
                <a:extLst>
                  <a:ext uri="{0D108BD9-81ED-4DB2-BD59-A6C34878D82A}">
                    <a16:rowId xmlns:a16="http://schemas.microsoft.com/office/drawing/2014/main" val="4114747319"/>
                  </a:ext>
                </a:extLst>
              </a:tr>
              <a:tr h="370840">
                <a:tc>
                  <a:txBody>
                    <a:bodyPr/>
                    <a:lstStyle/>
                    <a:p>
                      <a:pPr algn="l"/>
                      <a:r>
                        <a:rPr lang="es-CO" sz="1200" b="1" dirty="0" err="1" smtClean="0"/>
                        <a:t>Corpocaldas</a:t>
                      </a:r>
                      <a:endParaRPr lang="es-CO" sz="1200" b="1" dirty="0"/>
                    </a:p>
                  </a:txBody>
                  <a:tcPr>
                    <a:solidFill>
                      <a:schemeClr val="bg1">
                        <a:lumMod val="95000"/>
                      </a:schemeClr>
                    </a:solidFill>
                  </a:tcPr>
                </a:tc>
                <a:tc>
                  <a:txBody>
                    <a:bodyPr/>
                    <a:lstStyle/>
                    <a:p>
                      <a:pPr algn="l"/>
                      <a:r>
                        <a:rPr lang="es-CO" sz="1200" dirty="0" smtClean="0"/>
                        <a:t>Velar por la biodiversidad y el ecosistema.</a:t>
                      </a:r>
                      <a:r>
                        <a:rPr lang="es-CO" sz="1200" baseline="0" dirty="0" smtClean="0"/>
                        <a:t> </a:t>
                      </a:r>
                      <a:endParaRPr lang="es-CO" sz="1200" dirty="0"/>
                    </a:p>
                  </a:txBody>
                  <a:tcPr/>
                </a:tc>
                <a:tc>
                  <a:txBody>
                    <a:bodyPr/>
                    <a:lstStyle/>
                    <a:p>
                      <a:r>
                        <a:rPr lang="es-CO" sz="1200" dirty="0" smtClean="0"/>
                        <a:t>Los cafetaleros están contaminando las aguas, hay sequía</a:t>
                      </a:r>
                      <a:r>
                        <a:rPr lang="es-CO" sz="1200" baseline="0" dirty="0" smtClean="0"/>
                        <a:t> de bosques.</a:t>
                      </a:r>
                      <a:endParaRPr lang="es-CO" sz="1200" dirty="0"/>
                    </a:p>
                  </a:txBody>
                  <a:tcPr/>
                </a:tc>
                <a:tc>
                  <a:txBody>
                    <a:bodyPr/>
                    <a:lstStyle/>
                    <a:p>
                      <a:r>
                        <a:rPr lang="es-CO" sz="1200" dirty="0" smtClean="0"/>
                        <a:t>Unir fuerzas</a:t>
                      </a:r>
                      <a:r>
                        <a:rPr lang="es-CO" sz="1200" baseline="0" dirty="0" smtClean="0"/>
                        <a:t> con el ministerio del medio ambiente para evaluar los contaminantes. </a:t>
                      </a:r>
                      <a:endParaRPr lang="es-CO" sz="1200" dirty="0"/>
                    </a:p>
                  </a:txBody>
                  <a:tcPr/>
                </a:tc>
                <a:extLst>
                  <a:ext uri="{0D108BD9-81ED-4DB2-BD59-A6C34878D82A}">
                    <a16:rowId xmlns:a16="http://schemas.microsoft.com/office/drawing/2014/main" val="2740263664"/>
                  </a:ext>
                </a:extLst>
              </a:tr>
              <a:tr h="370840">
                <a:tc>
                  <a:txBody>
                    <a:bodyPr/>
                    <a:lstStyle/>
                    <a:p>
                      <a:pPr algn="l"/>
                      <a:r>
                        <a:rPr lang="es-CO" sz="1200" b="1" dirty="0" smtClean="0"/>
                        <a:t>Asociación de productores de plátano </a:t>
                      </a:r>
                      <a:endParaRPr lang="es-CO" sz="1200" b="1" dirty="0"/>
                    </a:p>
                  </a:txBody>
                  <a:tcPr>
                    <a:solidFill>
                      <a:schemeClr val="bg1">
                        <a:lumMod val="95000"/>
                      </a:schemeClr>
                    </a:solidFill>
                  </a:tcPr>
                </a:tc>
                <a:tc>
                  <a:txBody>
                    <a:bodyPr/>
                    <a:lstStyle/>
                    <a:p>
                      <a:pPr algn="l"/>
                      <a:r>
                        <a:rPr lang="es-CO" sz="1200" dirty="0" smtClean="0"/>
                        <a:t>Exportar</a:t>
                      </a:r>
                      <a:r>
                        <a:rPr lang="es-CO" sz="1200" baseline="0" dirty="0" smtClean="0"/>
                        <a:t> su producción.</a:t>
                      </a:r>
                      <a:endParaRPr lang="es-CO" sz="1200" dirty="0"/>
                    </a:p>
                  </a:txBody>
                  <a:tcPr/>
                </a:tc>
                <a:tc>
                  <a:txBody>
                    <a:bodyPr/>
                    <a:lstStyle/>
                    <a:p>
                      <a:r>
                        <a:rPr lang="es-CO" sz="1200" dirty="0" smtClean="0"/>
                        <a:t>No hay centro de acopio para su producción </a:t>
                      </a:r>
                      <a:endParaRPr lang="es-CO" sz="1200" dirty="0"/>
                    </a:p>
                  </a:txBody>
                  <a:tcPr/>
                </a:tc>
                <a:tc>
                  <a:txBody>
                    <a:bodyPr/>
                    <a:lstStyle/>
                    <a:p>
                      <a:r>
                        <a:rPr lang="es-CO" sz="1200" dirty="0" smtClean="0"/>
                        <a:t>Representar</a:t>
                      </a:r>
                      <a:r>
                        <a:rPr lang="es-CO" sz="1200" baseline="0" dirty="0" smtClean="0"/>
                        <a:t> los intereses de los miembros de la asociación. </a:t>
                      </a:r>
                      <a:endParaRPr lang="es-CO" sz="1200" dirty="0"/>
                    </a:p>
                  </a:txBody>
                  <a:tcPr/>
                </a:tc>
                <a:extLst>
                  <a:ext uri="{0D108BD9-81ED-4DB2-BD59-A6C34878D82A}">
                    <a16:rowId xmlns:a16="http://schemas.microsoft.com/office/drawing/2014/main" val="140313127"/>
                  </a:ext>
                </a:extLst>
              </a:tr>
              <a:tr h="370840">
                <a:tc>
                  <a:txBody>
                    <a:bodyPr/>
                    <a:lstStyle/>
                    <a:p>
                      <a:pPr algn="l"/>
                      <a:r>
                        <a:rPr lang="es-CO" sz="1200" b="1" dirty="0" smtClean="0"/>
                        <a:t>Cafeteros</a:t>
                      </a:r>
                      <a:endParaRPr lang="es-CO" sz="1200" b="1" dirty="0"/>
                    </a:p>
                  </a:txBody>
                  <a:tcPr>
                    <a:solidFill>
                      <a:schemeClr val="bg1">
                        <a:lumMod val="95000"/>
                      </a:schemeClr>
                    </a:solidFill>
                  </a:tcPr>
                </a:tc>
                <a:tc>
                  <a:txBody>
                    <a:bodyPr/>
                    <a:lstStyle/>
                    <a:p>
                      <a:pPr algn="l"/>
                      <a:r>
                        <a:rPr lang="es-CO" sz="1200" dirty="0" smtClean="0"/>
                        <a:t>Producir más café para competir con el mercado internacional. </a:t>
                      </a:r>
                      <a:endParaRPr lang="es-CO" sz="1200" dirty="0"/>
                    </a:p>
                  </a:txBody>
                  <a:tcPr/>
                </a:tc>
                <a:tc>
                  <a:txBody>
                    <a:bodyPr/>
                    <a:lstStyle/>
                    <a:p>
                      <a:r>
                        <a:rPr lang="es-CO" sz="1200" dirty="0" smtClean="0"/>
                        <a:t>Insumos costosos, la sequía</a:t>
                      </a:r>
                      <a:r>
                        <a:rPr lang="es-CO" sz="1200" baseline="0" dirty="0" smtClean="0"/>
                        <a:t> trajo plaga de broca, pesticidas costosos.</a:t>
                      </a:r>
                      <a:endParaRPr lang="es-CO" sz="1200" dirty="0"/>
                    </a:p>
                  </a:txBody>
                  <a:tcPr/>
                </a:tc>
                <a:tc>
                  <a:txBody>
                    <a:bodyPr/>
                    <a:lstStyle/>
                    <a:p>
                      <a:r>
                        <a:rPr lang="es-CO" sz="1200" dirty="0" smtClean="0"/>
                        <a:t>Disminuir</a:t>
                      </a:r>
                      <a:r>
                        <a:rPr lang="es-CO" sz="1200" baseline="0" dirty="0" smtClean="0"/>
                        <a:t> el uso de agroquímicos.</a:t>
                      </a:r>
                      <a:endParaRPr lang="es-CO" sz="1200" dirty="0"/>
                    </a:p>
                  </a:txBody>
                  <a:tcPr/>
                </a:tc>
                <a:extLst>
                  <a:ext uri="{0D108BD9-81ED-4DB2-BD59-A6C34878D82A}">
                    <a16:rowId xmlns:a16="http://schemas.microsoft.com/office/drawing/2014/main" val="3035895201"/>
                  </a:ext>
                </a:extLst>
              </a:tr>
              <a:tr h="370840">
                <a:tc>
                  <a:txBody>
                    <a:bodyPr/>
                    <a:lstStyle/>
                    <a:p>
                      <a:pPr algn="l"/>
                      <a:r>
                        <a:rPr lang="es-CO" sz="1200" b="1" dirty="0" smtClean="0"/>
                        <a:t>Cultivadores de caña panelera</a:t>
                      </a:r>
                      <a:endParaRPr lang="es-CO" sz="1200" b="1" dirty="0"/>
                    </a:p>
                  </a:txBody>
                  <a:tcPr>
                    <a:solidFill>
                      <a:schemeClr val="bg1">
                        <a:lumMod val="95000"/>
                      </a:schemeClr>
                    </a:solidFill>
                  </a:tcPr>
                </a:tc>
                <a:tc>
                  <a:txBody>
                    <a:bodyPr/>
                    <a:lstStyle/>
                    <a:p>
                      <a:pPr algn="l"/>
                      <a:r>
                        <a:rPr lang="es-CO" sz="1200" dirty="0" smtClean="0"/>
                        <a:t>Obtener créditos para modernizar maquinaria.</a:t>
                      </a:r>
                      <a:endParaRPr lang="es-CO" sz="1200" dirty="0"/>
                    </a:p>
                  </a:txBody>
                  <a:tcPr/>
                </a:tc>
                <a:tc>
                  <a:txBody>
                    <a:bodyPr/>
                    <a:lstStyle/>
                    <a:p>
                      <a:r>
                        <a:rPr lang="es-CO" sz="1200" dirty="0" smtClean="0"/>
                        <a:t>Bancos ofrecen créditos con</a:t>
                      </a:r>
                      <a:r>
                        <a:rPr lang="es-CO" sz="1200" baseline="0" dirty="0" smtClean="0"/>
                        <a:t> tasas muy altas. </a:t>
                      </a:r>
                      <a:endParaRPr lang="es-CO" sz="1200" dirty="0"/>
                    </a:p>
                  </a:txBody>
                  <a:tcPr/>
                </a:tc>
                <a:tc>
                  <a:txBody>
                    <a:bodyPr/>
                    <a:lstStyle/>
                    <a:p>
                      <a:r>
                        <a:rPr lang="es-CO" sz="1200" dirty="0" smtClean="0"/>
                        <a:t>Crear</a:t>
                      </a:r>
                      <a:r>
                        <a:rPr lang="es-CO" sz="1200" baseline="0" dirty="0" smtClean="0"/>
                        <a:t> asociación que represente sus intereses.</a:t>
                      </a:r>
                      <a:endParaRPr lang="es-CO" sz="1200" dirty="0"/>
                    </a:p>
                  </a:txBody>
                  <a:tcPr/>
                </a:tc>
                <a:extLst>
                  <a:ext uri="{0D108BD9-81ED-4DB2-BD59-A6C34878D82A}">
                    <a16:rowId xmlns:a16="http://schemas.microsoft.com/office/drawing/2014/main" val="4240757908"/>
                  </a:ext>
                </a:extLst>
              </a:tr>
              <a:tr h="370840">
                <a:tc>
                  <a:txBody>
                    <a:bodyPr/>
                    <a:lstStyle/>
                    <a:p>
                      <a:pPr algn="l"/>
                      <a:r>
                        <a:rPr lang="es-CO" sz="1200" b="1" dirty="0" smtClean="0"/>
                        <a:t>Amas de casa</a:t>
                      </a:r>
                      <a:endParaRPr lang="es-CO" sz="1200" b="1" dirty="0"/>
                    </a:p>
                  </a:txBody>
                  <a:tcPr>
                    <a:solidFill>
                      <a:schemeClr val="bg1">
                        <a:lumMod val="95000"/>
                      </a:schemeClr>
                    </a:solidFill>
                  </a:tcPr>
                </a:tc>
                <a:tc>
                  <a:txBody>
                    <a:bodyPr/>
                    <a:lstStyle/>
                    <a:p>
                      <a:pPr algn="l"/>
                      <a:r>
                        <a:rPr lang="es-CO" sz="1200" dirty="0" smtClean="0"/>
                        <a:t>Utilizar el agua</a:t>
                      </a:r>
                      <a:r>
                        <a:rPr lang="es-CO" sz="1200" baseline="0" dirty="0" smtClean="0"/>
                        <a:t> de rio como potable</a:t>
                      </a:r>
                      <a:endParaRPr lang="es-CO" sz="1200" dirty="0"/>
                    </a:p>
                  </a:txBody>
                  <a:tcPr/>
                </a:tc>
                <a:tc>
                  <a:txBody>
                    <a:bodyPr/>
                    <a:lstStyle/>
                    <a:p>
                      <a:r>
                        <a:rPr lang="es-CO" sz="1200" dirty="0" smtClean="0"/>
                        <a:t>El agua contaminada</a:t>
                      </a:r>
                      <a:r>
                        <a:rPr lang="es-CO" sz="1200" baseline="0" dirty="0" smtClean="0"/>
                        <a:t> hace que la comunidad se encuentre enferma.</a:t>
                      </a:r>
                      <a:endParaRPr lang="es-CO" sz="1200" dirty="0"/>
                    </a:p>
                  </a:txBody>
                  <a:tcPr/>
                </a:tc>
                <a:tc>
                  <a:txBody>
                    <a:bodyPr/>
                    <a:lstStyle/>
                    <a:p>
                      <a:r>
                        <a:rPr lang="es-CO" sz="1200" dirty="0" smtClean="0"/>
                        <a:t>Hacer</a:t>
                      </a:r>
                      <a:r>
                        <a:rPr lang="es-CO" sz="1200" baseline="0" dirty="0" smtClean="0"/>
                        <a:t> llamado a la alcaldía para que intervenga.</a:t>
                      </a:r>
                      <a:endParaRPr lang="es-CO" sz="1200" dirty="0"/>
                    </a:p>
                  </a:txBody>
                  <a:tcPr/>
                </a:tc>
                <a:extLst>
                  <a:ext uri="{0D108BD9-81ED-4DB2-BD59-A6C34878D82A}">
                    <a16:rowId xmlns:a16="http://schemas.microsoft.com/office/drawing/2014/main" val="1094435355"/>
                  </a:ext>
                </a:extLst>
              </a:tr>
              <a:tr h="370840">
                <a:tc>
                  <a:txBody>
                    <a:bodyPr/>
                    <a:lstStyle/>
                    <a:p>
                      <a:pPr algn="l"/>
                      <a:r>
                        <a:rPr lang="es-CO" sz="1200" b="1" dirty="0" smtClean="0"/>
                        <a:t>Turistas</a:t>
                      </a:r>
                      <a:endParaRPr lang="es-CO" sz="1200" b="1" dirty="0"/>
                    </a:p>
                  </a:txBody>
                  <a:tcPr>
                    <a:solidFill>
                      <a:schemeClr val="bg1">
                        <a:lumMod val="95000"/>
                      </a:schemeClr>
                    </a:solidFill>
                  </a:tcPr>
                </a:tc>
                <a:tc>
                  <a:txBody>
                    <a:bodyPr/>
                    <a:lstStyle/>
                    <a:p>
                      <a:pPr algn="l"/>
                      <a:r>
                        <a:rPr lang="es-CO" sz="1200" dirty="0" smtClean="0"/>
                        <a:t>Disfrutar de las artesanías</a:t>
                      </a:r>
                      <a:r>
                        <a:rPr lang="es-CO" sz="1200" baseline="0" dirty="0" smtClean="0"/>
                        <a:t> y dulces de la región. </a:t>
                      </a:r>
                      <a:endParaRPr lang="es-CO" sz="1200" dirty="0"/>
                    </a:p>
                  </a:txBody>
                  <a:tcPr/>
                </a:tc>
                <a:tc>
                  <a:txBody>
                    <a:bodyPr/>
                    <a:lstStyle/>
                    <a:p>
                      <a:r>
                        <a:rPr lang="es-CO" sz="1200" dirty="0" smtClean="0"/>
                        <a:t>Carreteras destruidas, sombreros</a:t>
                      </a:r>
                      <a:r>
                        <a:rPr lang="es-CO" sz="1200" baseline="0" dirty="0" smtClean="0"/>
                        <a:t> aguadeños no son originales y son de mala calidad, los dulces tampoco son buenos.</a:t>
                      </a:r>
                      <a:endParaRPr lang="es-CO" sz="1200" dirty="0"/>
                    </a:p>
                  </a:txBody>
                  <a:tcPr/>
                </a:tc>
                <a:tc>
                  <a:txBody>
                    <a:bodyPr/>
                    <a:lstStyle/>
                    <a:p>
                      <a:r>
                        <a:rPr lang="es-CO" sz="1200" dirty="0" smtClean="0"/>
                        <a:t>Disponibilidad de pagar por productos de calidad.</a:t>
                      </a:r>
                      <a:endParaRPr lang="es-CO" sz="1200" dirty="0"/>
                    </a:p>
                  </a:txBody>
                  <a:tcPr/>
                </a:tc>
                <a:extLst>
                  <a:ext uri="{0D108BD9-81ED-4DB2-BD59-A6C34878D82A}">
                    <a16:rowId xmlns:a16="http://schemas.microsoft.com/office/drawing/2014/main" val="2079401087"/>
                  </a:ext>
                </a:extLst>
              </a:tr>
              <a:tr h="370840">
                <a:tc>
                  <a:txBody>
                    <a:bodyPr/>
                    <a:lstStyle/>
                    <a:p>
                      <a:pPr algn="l"/>
                      <a:r>
                        <a:rPr lang="es-CO" sz="1200" b="1" dirty="0" smtClean="0"/>
                        <a:t>Vendedores de golosinas</a:t>
                      </a:r>
                      <a:endParaRPr lang="es-CO" sz="1200" b="1" dirty="0"/>
                    </a:p>
                  </a:txBody>
                  <a:tcPr>
                    <a:solidFill>
                      <a:schemeClr val="bg1">
                        <a:lumMod val="95000"/>
                      </a:schemeClr>
                    </a:solidFill>
                  </a:tcPr>
                </a:tc>
                <a:tc>
                  <a:txBody>
                    <a:bodyPr/>
                    <a:lstStyle/>
                    <a:p>
                      <a:pPr algn="l"/>
                      <a:r>
                        <a:rPr lang="es-CO" sz="1200" dirty="0" smtClean="0"/>
                        <a:t>Fortalecer sus ventas</a:t>
                      </a:r>
                      <a:r>
                        <a:rPr lang="es-CO" sz="1200" baseline="0" dirty="0" smtClean="0"/>
                        <a:t> para la sostenibilidad de su familia.</a:t>
                      </a:r>
                      <a:endParaRPr lang="es-CO" sz="1200" dirty="0"/>
                    </a:p>
                  </a:txBody>
                  <a:tcPr/>
                </a:tc>
                <a:tc>
                  <a:txBody>
                    <a:bodyPr/>
                    <a:lstStyle/>
                    <a:p>
                      <a:r>
                        <a:rPr lang="es-CO" sz="1200" dirty="0" smtClean="0"/>
                        <a:t>Los turistas no volvieron por la región.</a:t>
                      </a:r>
                      <a:r>
                        <a:rPr lang="es-CO" sz="1200" baseline="0" dirty="0" smtClean="0"/>
                        <a:t> Café de mala calidad para hacer los dulces.</a:t>
                      </a:r>
                      <a:endParaRPr lang="es-CO" sz="1200" dirty="0"/>
                    </a:p>
                  </a:txBody>
                  <a:tcPr/>
                </a:tc>
                <a:tc>
                  <a:txBody>
                    <a:bodyPr/>
                    <a:lstStyle/>
                    <a:p>
                      <a:r>
                        <a:rPr lang="es-CO" sz="1200" dirty="0" err="1" smtClean="0"/>
                        <a:t>Búscar</a:t>
                      </a:r>
                      <a:r>
                        <a:rPr lang="es-CO" sz="1200" dirty="0" smtClean="0"/>
                        <a:t> café de calidad, en otros departamentos</a:t>
                      </a:r>
                      <a:r>
                        <a:rPr lang="es-CO" sz="1200" baseline="0" dirty="0" smtClean="0"/>
                        <a:t> y a menor precio. </a:t>
                      </a:r>
                      <a:endParaRPr lang="es-CO" sz="1200" dirty="0"/>
                    </a:p>
                  </a:txBody>
                  <a:tcPr/>
                </a:tc>
                <a:extLst>
                  <a:ext uri="{0D108BD9-81ED-4DB2-BD59-A6C34878D82A}">
                    <a16:rowId xmlns:a16="http://schemas.microsoft.com/office/drawing/2014/main" val="17818994"/>
                  </a:ext>
                </a:extLst>
              </a:tr>
            </a:tbl>
          </a:graphicData>
        </a:graphic>
      </p:graphicFrame>
    </p:spTree>
    <p:extLst>
      <p:ext uri="{BB962C8B-B14F-4D97-AF65-F5344CB8AC3E}">
        <p14:creationId xmlns:p14="http://schemas.microsoft.com/office/powerpoint/2010/main" val="1164083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872975" y="57665"/>
            <a:ext cx="2998900"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del Problema</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5102594" y="537003"/>
            <a:ext cx="2349275" cy="369332"/>
          </a:xfrm>
          <a:prstGeom prst="rect">
            <a:avLst/>
          </a:prstGeom>
          <a:noFill/>
        </p:spPr>
        <p:txBody>
          <a:bodyPr wrap="square" rtlCol="0">
            <a:spAutoFit/>
          </a:bodyPr>
          <a:lstStyle/>
          <a:p>
            <a:r>
              <a:rPr lang="es-CO" b="1" dirty="0" smtClean="0"/>
              <a:t>El Árbol de Problemas</a:t>
            </a:r>
            <a:endParaRPr lang="es-CO" b="1" dirty="0"/>
          </a:p>
        </p:txBody>
      </p:sp>
      <p:pic>
        <p:nvPicPr>
          <p:cNvPr id="5" name="Imagen 4"/>
          <p:cNvPicPr>
            <a:picLocks noChangeAspect="1"/>
          </p:cNvPicPr>
          <p:nvPr/>
        </p:nvPicPr>
        <p:blipFill rotWithShape="1">
          <a:blip r:embed="rId3">
            <a:extLst>
              <a:ext uri="{28A0092B-C50C-407E-A947-70E740481C1C}">
                <a14:useLocalDpi xmlns:a14="http://schemas.microsoft.com/office/drawing/2010/main" val="0"/>
              </a:ext>
            </a:extLst>
          </a:blip>
          <a:srcRect r="7826"/>
          <a:stretch/>
        </p:blipFill>
        <p:spPr>
          <a:xfrm>
            <a:off x="3266760" y="1080358"/>
            <a:ext cx="6020941" cy="5039328"/>
          </a:xfrm>
          <a:prstGeom prst="rect">
            <a:avLst/>
          </a:prstGeom>
        </p:spPr>
      </p:pic>
      <p:sp>
        <p:nvSpPr>
          <p:cNvPr id="6" name="CuadroTexto 5"/>
          <p:cNvSpPr txBox="1"/>
          <p:nvPr/>
        </p:nvSpPr>
        <p:spPr>
          <a:xfrm>
            <a:off x="4448432" y="6293709"/>
            <a:ext cx="4069492" cy="369332"/>
          </a:xfrm>
          <a:prstGeom prst="rect">
            <a:avLst/>
          </a:prstGeom>
          <a:noFill/>
        </p:spPr>
        <p:txBody>
          <a:bodyPr wrap="square" rtlCol="0">
            <a:spAutoFit/>
          </a:bodyPr>
          <a:lstStyle/>
          <a:p>
            <a:r>
              <a:rPr lang="es-CO" dirty="0" smtClean="0"/>
              <a:t>¿Qué se logra con el árbol de problemas?</a:t>
            </a:r>
            <a:endParaRPr lang="es-CO" dirty="0"/>
          </a:p>
        </p:txBody>
      </p:sp>
    </p:spTree>
    <p:extLst>
      <p:ext uri="{BB962C8B-B14F-4D97-AF65-F5344CB8AC3E}">
        <p14:creationId xmlns:p14="http://schemas.microsoft.com/office/powerpoint/2010/main" val="514209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2012408" y="1438025"/>
            <a:ext cx="7104185" cy="1077218"/>
          </a:xfrm>
          <a:prstGeom prst="rect">
            <a:avLst/>
          </a:prstGeom>
          <a:noFill/>
        </p:spPr>
        <p:txBody>
          <a:bodyPr wrap="square" rtlCol="0">
            <a:spAutoFit/>
          </a:bodyPr>
          <a:lstStyle/>
          <a:p>
            <a:r>
              <a:rPr lang="es-CO" sz="2800" b="1" dirty="0" smtClean="0"/>
              <a:t>A</a:t>
            </a:r>
            <a:r>
              <a:rPr lang="es-CO" dirty="0" smtClean="0"/>
              <a:t>nalizar </a:t>
            </a:r>
          </a:p>
          <a:p>
            <a:r>
              <a:rPr lang="es-CO" dirty="0" smtClean="0"/>
              <a:t>la situación  existente en relación  con la problemática identificada por cada grupo en el análisis de involucrados</a:t>
            </a:r>
            <a:endParaRPr lang="es-CO" dirty="0"/>
          </a:p>
        </p:txBody>
      </p:sp>
      <p:sp>
        <p:nvSpPr>
          <p:cNvPr id="5" name="CuadroTexto 4"/>
          <p:cNvSpPr txBox="1"/>
          <p:nvPr/>
        </p:nvSpPr>
        <p:spPr>
          <a:xfrm>
            <a:off x="2012407" y="2783713"/>
            <a:ext cx="7104185" cy="1354217"/>
          </a:xfrm>
          <a:prstGeom prst="rect">
            <a:avLst/>
          </a:prstGeom>
          <a:noFill/>
        </p:spPr>
        <p:txBody>
          <a:bodyPr wrap="square" rtlCol="0">
            <a:spAutoFit/>
          </a:bodyPr>
          <a:lstStyle/>
          <a:p>
            <a:r>
              <a:rPr lang="es-CO" sz="2800" b="1" dirty="0" smtClean="0"/>
              <a:t>I</a:t>
            </a:r>
            <a:r>
              <a:rPr lang="es-CO" dirty="0" smtClean="0"/>
              <a:t>dentificar</a:t>
            </a:r>
          </a:p>
          <a:p>
            <a:r>
              <a:rPr lang="es-CO" dirty="0" smtClean="0"/>
              <a:t>Los problemas principales</a:t>
            </a:r>
          </a:p>
          <a:p>
            <a:r>
              <a:rPr lang="es-CO" dirty="0" smtClean="0"/>
              <a:t>Sus relaciones de causa-efecto</a:t>
            </a:r>
          </a:p>
          <a:p>
            <a:r>
              <a:rPr lang="es-CO" dirty="0" smtClean="0"/>
              <a:t>Las interrelaciones entre problemas</a:t>
            </a:r>
            <a:endParaRPr lang="es-CO" dirty="0"/>
          </a:p>
        </p:txBody>
      </p:sp>
      <p:sp>
        <p:nvSpPr>
          <p:cNvPr id="6" name="CuadroTexto 5"/>
          <p:cNvSpPr txBox="1"/>
          <p:nvPr/>
        </p:nvSpPr>
        <p:spPr>
          <a:xfrm>
            <a:off x="2012409" y="4406401"/>
            <a:ext cx="7104185" cy="1631216"/>
          </a:xfrm>
          <a:prstGeom prst="rect">
            <a:avLst/>
          </a:prstGeom>
          <a:noFill/>
        </p:spPr>
        <p:txBody>
          <a:bodyPr wrap="square" rtlCol="0">
            <a:spAutoFit/>
          </a:bodyPr>
          <a:lstStyle/>
          <a:p>
            <a:r>
              <a:rPr lang="es-CO" sz="2800" b="1" dirty="0" smtClean="0"/>
              <a:t>O</a:t>
            </a:r>
            <a:r>
              <a:rPr lang="es-CO" dirty="0" smtClean="0"/>
              <a:t>rganizar</a:t>
            </a:r>
          </a:p>
          <a:p>
            <a:pPr algn="just"/>
            <a:r>
              <a:rPr lang="es-CO" dirty="0" smtClean="0"/>
              <a:t>Las relacionas encontradas en un diagrama, que consta de raíces (causas), tronco (problema principal) y ramas (efectos); tal forma se facilita la comprensión y visualización por parte de los grupos, de sus aportes a la construcción del proyecto.</a:t>
            </a:r>
            <a:endParaRPr lang="es-CO" dirty="0"/>
          </a:p>
        </p:txBody>
      </p:sp>
      <p:sp>
        <p:nvSpPr>
          <p:cNvPr id="7" name="CuadroTexto 6"/>
          <p:cNvSpPr txBox="1"/>
          <p:nvPr/>
        </p:nvSpPr>
        <p:spPr>
          <a:xfrm>
            <a:off x="4827046" y="57665"/>
            <a:ext cx="2998900"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del Problema</a:t>
            </a:r>
            <a:endParaRPr lang="es-CO" sz="2400" b="1" i="1" dirty="0">
              <a:solidFill>
                <a:schemeClr val="accent6">
                  <a:lumMod val="50000"/>
                </a:schemeClr>
              </a:solidFill>
              <a:cs typeface="Aharoni" panose="02010803020104030203" pitchFamily="2" charset="-79"/>
            </a:endParaRPr>
          </a:p>
        </p:txBody>
      </p:sp>
    </p:spTree>
    <p:extLst>
      <p:ext uri="{BB962C8B-B14F-4D97-AF65-F5344CB8AC3E}">
        <p14:creationId xmlns:p14="http://schemas.microsoft.com/office/powerpoint/2010/main" val="52814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5284246" y="437580"/>
            <a:ext cx="2084500"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tx1"/>
                </a:solidFill>
                <a:cs typeface="Aharoni" panose="02010803020104030203" pitchFamily="2" charset="-79"/>
              </a:rPr>
              <a:t>Procedimiento</a:t>
            </a:r>
            <a:endParaRPr lang="es-CO" sz="2400" b="1" i="1" dirty="0">
              <a:solidFill>
                <a:schemeClr val="tx1"/>
              </a:solidFill>
              <a:cs typeface="Aharoni" panose="02010803020104030203" pitchFamily="2" charset="-79"/>
            </a:endParaRPr>
          </a:p>
        </p:txBody>
      </p:sp>
      <p:sp>
        <p:nvSpPr>
          <p:cNvPr id="2" name="CuadroTexto 1"/>
          <p:cNvSpPr txBox="1"/>
          <p:nvPr/>
        </p:nvSpPr>
        <p:spPr>
          <a:xfrm>
            <a:off x="156519" y="1031975"/>
            <a:ext cx="11796583" cy="5355312"/>
          </a:xfrm>
          <a:prstGeom prst="rect">
            <a:avLst/>
          </a:prstGeom>
          <a:noFill/>
        </p:spPr>
        <p:txBody>
          <a:bodyPr wrap="square" rtlCol="0">
            <a:spAutoFit/>
          </a:bodyPr>
          <a:lstStyle/>
          <a:p>
            <a:pPr marL="342900" indent="-342900" algn="just">
              <a:buFont typeface="+mj-lt"/>
              <a:buAutoNum type="arabicPeriod"/>
            </a:pPr>
            <a:r>
              <a:rPr lang="es-CO" dirty="0" smtClean="0"/>
              <a:t>Convoque a las sesiones necesarias de taller, reunión, plenaria o conversatorio, con los representantes de los grupos del análisis de involucrados.</a:t>
            </a:r>
          </a:p>
          <a:p>
            <a:pPr marL="342900" indent="-342900" algn="just">
              <a:buFont typeface="+mj-lt"/>
              <a:buAutoNum type="arabicPeriod"/>
            </a:pPr>
            <a:r>
              <a:rPr lang="es-CO" dirty="0" smtClean="0"/>
              <a:t>Tenga a la mano marcadores y tarjetas de cartulina de diferentes colores de una medida aproximada de 20 x 10. Repártalas entre los participantes.</a:t>
            </a:r>
          </a:p>
          <a:p>
            <a:pPr marL="342900" indent="-342900" algn="just">
              <a:buFont typeface="+mj-lt"/>
              <a:buAutoNum type="arabicPeriod"/>
            </a:pPr>
            <a:r>
              <a:rPr lang="es-CO" dirty="0" smtClean="0"/>
              <a:t>Explique al grupo la metodología y los objetivos de la sesión. (Tenga en cuenta los tipos y recomendaciones que se enuncian en la presente unidad de estudio)</a:t>
            </a:r>
          </a:p>
          <a:p>
            <a:pPr marL="342900" indent="-342900" algn="just">
              <a:buFont typeface="+mj-lt"/>
              <a:buAutoNum type="arabicPeriod"/>
            </a:pPr>
            <a:r>
              <a:rPr lang="es-CO" dirty="0" smtClean="0"/>
              <a:t>Empiece haciendo una lluvia de ideas de los problemas que afectan a los grupos, partiendo del análisis de involucrados. Los participantes deberán escribir los problemas identificados, en la forma correcta, en sus respectivas tarjetas.</a:t>
            </a:r>
          </a:p>
          <a:p>
            <a:pPr marL="342900" indent="-342900" algn="just">
              <a:buFont typeface="+mj-lt"/>
              <a:buAutoNum type="arabicPeriod"/>
            </a:pPr>
            <a:r>
              <a:rPr lang="es-CO" dirty="0" smtClean="0"/>
              <a:t>Entre dichos problemas, establezca junto a los grupos, el problema principal; mediante el acuerdo, el trabajo en equipo, el análisis, la priorización y la definición de la problemática que afecta a la mayoría. Una vez definido, aparte la tarjeta, donde se encuentra dicho problema y colóquela en el centro, a la vista de todos los participantes.</a:t>
            </a:r>
          </a:p>
          <a:p>
            <a:pPr marL="342900" indent="-342900" algn="just">
              <a:buFont typeface="+mj-lt"/>
              <a:buAutoNum type="arabicPeriod"/>
            </a:pPr>
            <a:r>
              <a:rPr lang="es-CO" dirty="0" smtClean="0"/>
              <a:t>Dentro de las tarjetas restantes, escoja junto a los grupos las causas esenciales y directas del problema central.</a:t>
            </a:r>
          </a:p>
          <a:p>
            <a:pPr marL="342900" indent="-342900" algn="just">
              <a:buFont typeface="+mj-lt"/>
              <a:buAutoNum type="arabicPeriod"/>
            </a:pPr>
            <a:r>
              <a:rPr lang="es-CO" dirty="0" smtClean="0"/>
              <a:t>Dentro de las ahora tarjetas restantes, escoja junto a los grupos las causas esenciales y directas del problema central.</a:t>
            </a:r>
          </a:p>
          <a:p>
            <a:pPr marL="342900" indent="-342900" algn="just">
              <a:buFont typeface="+mj-lt"/>
              <a:buAutoNum type="arabicPeriod"/>
            </a:pPr>
            <a:r>
              <a:rPr lang="es-CO" dirty="0" smtClean="0"/>
              <a:t>Las tarjetas que no fueron escogidas como causas, efectos o problema central, no serán tenidas en cuenta para el proyecto.</a:t>
            </a:r>
          </a:p>
          <a:p>
            <a:pPr marL="342900" indent="-342900" algn="just">
              <a:buFont typeface="+mj-lt"/>
              <a:buAutoNum type="arabicPeriod"/>
            </a:pPr>
            <a:r>
              <a:rPr lang="es-CO" dirty="0" smtClean="0"/>
              <a:t>Elabore con ayuda de los grupos, un esquema de árbol que muestre las relaciones de causa-efecto. Las tarjetas con las causas serán las raíces del árbol, en el tronco, se visualizará la tarjeta del problema central y las tarjetas con los efectos, serán las ramas del árbol.</a:t>
            </a:r>
          </a:p>
          <a:p>
            <a:pPr marL="342900" indent="-342900" algn="just">
              <a:buFont typeface="+mj-lt"/>
              <a:buAutoNum type="arabicPeriod"/>
            </a:pPr>
            <a:r>
              <a:rPr lang="es-CO" dirty="0" smtClean="0"/>
              <a:t>Revise junto con los grupos el diagrama completo verificando su validez e integridad.</a:t>
            </a:r>
          </a:p>
        </p:txBody>
      </p:sp>
      <p:sp>
        <p:nvSpPr>
          <p:cNvPr id="5" name="CuadroTexto 4"/>
          <p:cNvSpPr txBox="1"/>
          <p:nvPr/>
        </p:nvSpPr>
        <p:spPr>
          <a:xfrm>
            <a:off x="4827046" y="57665"/>
            <a:ext cx="2998900"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del Problema</a:t>
            </a:r>
            <a:endParaRPr lang="es-CO" sz="2400" b="1" i="1" dirty="0">
              <a:solidFill>
                <a:schemeClr val="accent6">
                  <a:lumMod val="50000"/>
                </a:schemeClr>
              </a:solidFill>
              <a:cs typeface="Aharoni" panose="02010803020104030203" pitchFamily="2" charset="-79"/>
            </a:endParaRPr>
          </a:p>
        </p:txBody>
      </p:sp>
    </p:spTree>
    <p:extLst>
      <p:ext uri="{BB962C8B-B14F-4D97-AF65-F5344CB8AC3E}">
        <p14:creationId xmlns:p14="http://schemas.microsoft.com/office/powerpoint/2010/main" val="1094165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5003219" y="750162"/>
            <a:ext cx="1635369" cy="461665"/>
          </a:xfrm>
          <a:prstGeom prst="rect">
            <a:avLst/>
          </a:prstGeom>
          <a:noFill/>
        </p:spPr>
        <p:txBody>
          <a:bodyPr wrap="square" rtlCol="0">
            <a:spAutoFit/>
          </a:bodyPr>
          <a:lstStyle/>
          <a:p>
            <a:pPr algn="ctr"/>
            <a:r>
              <a:rPr lang="es-CO" sz="2400" b="1" i="1" dirty="0">
                <a:cs typeface="Aharoni" panose="02010803020104030203" pitchFamily="2" charset="-79"/>
              </a:rPr>
              <a:t>Raíces</a:t>
            </a:r>
          </a:p>
        </p:txBody>
      </p:sp>
      <p:sp>
        <p:nvSpPr>
          <p:cNvPr id="3" name="CuadroTexto 2"/>
          <p:cNvSpPr txBox="1"/>
          <p:nvPr/>
        </p:nvSpPr>
        <p:spPr>
          <a:xfrm>
            <a:off x="469873" y="1262980"/>
            <a:ext cx="11145478" cy="923330"/>
          </a:xfrm>
          <a:prstGeom prst="rect">
            <a:avLst/>
          </a:prstGeom>
          <a:noFill/>
        </p:spPr>
        <p:txBody>
          <a:bodyPr wrap="square" rtlCol="0">
            <a:spAutoFit/>
          </a:bodyPr>
          <a:lstStyle/>
          <a:p>
            <a:pPr algn="just"/>
            <a:r>
              <a:rPr lang="es-CO" dirty="0" smtClean="0"/>
              <a:t>Las raíces son los problemas que después de análisis entre los participantes se encontró que eran causas del problema principal. Las causas más directas, serán principales o primarias y las causas más indirectas serán las raíces secundarias o más profundas. Así entonces, Paty, después del análisis con sus grupos en el norte caldense.</a:t>
            </a:r>
            <a:endParaRPr lang="es-CO" dirty="0"/>
          </a:p>
        </p:txBody>
      </p:sp>
      <p:sp>
        <p:nvSpPr>
          <p:cNvPr id="5" name="CuadroTexto 4"/>
          <p:cNvSpPr txBox="1"/>
          <p:nvPr/>
        </p:nvSpPr>
        <p:spPr>
          <a:xfrm>
            <a:off x="4481057" y="57665"/>
            <a:ext cx="2998900"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del Problema</a:t>
            </a:r>
            <a:endParaRPr lang="es-CO" sz="2400" b="1" i="1" dirty="0">
              <a:solidFill>
                <a:schemeClr val="accent6">
                  <a:lumMod val="50000"/>
                </a:schemeClr>
              </a:solidFill>
              <a:cs typeface="Aharoni" panose="02010803020104030203" pitchFamily="2" charset="-79"/>
            </a:endParaRPr>
          </a:p>
        </p:txBody>
      </p:sp>
      <p:sp>
        <p:nvSpPr>
          <p:cNvPr id="6" name="CuadroTexto 5"/>
          <p:cNvSpPr txBox="1"/>
          <p:nvPr/>
        </p:nvSpPr>
        <p:spPr>
          <a:xfrm>
            <a:off x="4817867" y="2566606"/>
            <a:ext cx="1635369" cy="461665"/>
          </a:xfrm>
          <a:prstGeom prst="rect">
            <a:avLst/>
          </a:prstGeom>
          <a:noFill/>
        </p:spPr>
        <p:txBody>
          <a:bodyPr wrap="square" rtlCol="0">
            <a:spAutoFit/>
          </a:bodyPr>
          <a:lstStyle/>
          <a:p>
            <a:pPr algn="ctr"/>
            <a:r>
              <a:rPr lang="es-CO" sz="2400" b="1" i="1" dirty="0" smtClean="0">
                <a:cs typeface="Aharoni" panose="02010803020104030203" pitchFamily="2" charset="-79"/>
              </a:rPr>
              <a:t>Tronco</a:t>
            </a:r>
            <a:endParaRPr lang="es-CO" sz="2400" b="1" i="1" dirty="0">
              <a:cs typeface="Aharoni" panose="02010803020104030203" pitchFamily="2" charset="-79"/>
            </a:endParaRPr>
          </a:p>
        </p:txBody>
      </p:sp>
      <p:sp>
        <p:nvSpPr>
          <p:cNvPr id="7" name="CuadroTexto 6"/>
          <p:cNvSpPr txBox="1"/>
          <p:nvPr/>
        </p:nvSpPr>
        <p:spPr>
          <a:xfrm>
            <a:off x="469873" y="3028271"/>
            <a:ext cx="11145478" cy="369332"/>
          </a:xfrm>
          <a:prstGeom prst="rect">
            <a:avLst/>
          </a:prstGeom>
          <a:noFill/>
        </p:spPr>
        <p:txBody>
          <a:bodyPr wrap="square" rtlCol="0">
            <a:spAutoFit/>
          </a:bodyPr>
          <a:lstStyle/>
          <a:p>
            <a:pPr algn="just"/>
            <a:r>
              <a:rPr lang="es-CO" dirty="0" smtClean="0"/>
              <a:t>Es el problema central del cual surgen todos los demás, las causas y los efectos.</a:t>
            </a:r>
            <a:endParaRPr lang="es-CO" dirty="0"/>
          </a:p>
        </p:txBody>
      </p:sp>
      <p:sp>
        <p:nvSpPr>
          <p:cNvPr id="8" name="CuadroTexto 7"/>
          <p:cNvSpPr txBox="1"/>
          <p:nvPr/>
        </p:nvSpPr>
        <p:spPr>
          <a:xfrm>
            <a:off x="4817866" y="4008731"/>
            <a:ext cx="1635369" cy="461665"/>
          </a:xfrm>
          <a:prstGeom prst="rect">
            <a:avLst/>
          </a:prstGeom>
          <a:noFill/>
        </p:spPr>
        <p:txBody>
          <a:bodyPr wrap="square" rtlCol="0">
            <a:spAutoFit/>
          </a:bodyPr>
          <a:lstStyle/>
          <a:p>
            <a:pPr algn="ctr"/>
            <a:r>
              <a:rPr lang="es-CO" sz="2400" b="1" i="1" dirty="0" smtClean="0">
                <a:cs typeface="Aharoni" panose="02010803020104030203" pitchFamily="2" charset="-79"/>
              </a:rPr>
              <a:t>Ramas</a:t>
            </a:r>
            <a:endParaRPr lang="es-CO" sz="2400" b="1" i="1" dirty="0">
              <a:cs typeface="Aharoni" panose="02010803020104030203" pitchFamily="2" charset="-79"/>
            </a:endParaRPr>
          </a:p>
        </p:txBody>
      </p:sp>
      <p:sp>
        <p:nvSpPr>
          <p:cNvPr id="9" name="CuadroTexto 8"/>
          <p:cNvSpPr txBox="1"/>
          <p:nvPr/>
        </p:nvSpPr>
        <p:spPr>
          <a:xfrm>
            <a:off x="407768" y="4696185"/>
            <a:ext cx="11145478" cy="923330"/>
          </a:xfrm>
          <a:prstGeom prst="rect">
            <a:avLst/>
          </a:prstGeom>
          <a:noFill/>
        </p:spPr>
        <p:txBody>
          <a:bodyPr wrap="square" rtlCol="0">
            <a:spAutoFit/>
          </a:bodyPr>
          <a:lstStyle/>
          <a:p>
            <a:pPr algn="just"/>
            <a:r>
              <a:rPr lang="es-CO" dirty="0" smtClean="0"/>
              <a:t>Las ramas son los problemas que después de  análisis entre los participantes se encontró que eran efectos del problemas principal. Los efectos más directos del problema, serán ramas primarias y los efectos más indirectos serán las ramas secundarias. Así entonces, después del </a:t>
            </a:r>
            <a:r>
              <a:rPr lang="es-CO" dirty="0" err="1" smtClean="0"/>
              <a:t>anális</a:t>
            </a:r>
            <a:r>
              <a:rPr lang="es-CO" dirty="0" smtClean="0"/>
              <a:t> </a:t>
            </a:r>
            <a:r>
              <a:rPr lang="es-CO" dirty="0" err="1" smtClean="0"/>
              <a:t>cun</a:t>
            </a:r>
            <a:r>
              <a:rPr lang="es-CO" dirty="0" smtClean="0"/>
              <a:t> sus grupos en el norte caldense encontró.</a:t>
            </a:r>
            <a:endParaRPr lang="es-CO" dirty="0"/>
          </a:p>
        </p:txBody>
      </p:sp>
    </p:spTree>
    <p:extLst>
      <p:ext uri="{BB962C8B-B14F-4D97-AF65-F5344CB8AC3E}">
        <p14:creationId xmlns:p14="http://schemas.microsoft.com/office/powerpoint/2010/main" val="501646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13468" y="157363"/>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a:t>
            </a:r>
            <a:endParaRPr lang="es-CO" sz="2400" b="1" i="1" dirty="0">
              <a:solidFill>
                <a:schemeClr val="accent6">
                  <a:lumMod val="50000"/>
                </a:schemeClr>
              </a:solidFill>
              <a:cs typeface="Aharoni" panose="02010803020104030203" pitchFamily="2" charset="-79"/>
            </a:endParaRPr>
          </a:p>
        </p:txBody>
      </p:sp>
      <p:sp>
        <p:nvSpPr>
          <p:cNvPr id="8" name="Rectángulo redondeado 7"/>
          <p:cNvSpPr/>
          <p:nvPr/>
        </p:nvSpPr>
        <p:spPr>
          <a:xfrm>
            <a:off x="515884" y="2358045"/>
            <a:ext cx="3050771" cy="112221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dirty="0" smtClean="0"/>
              <a:t>Los sistemas de producción no son sustentables</a:t>
            </a:r>
            <a:endParaRPr lang="es-CO" dirty="0"/>
          </a:p>
        </p:txBody>
      </p:sp>
      <p:sp>
        <p:nvSpPr>
          <p:cNvPr id="9" name="Rectángulo redondeado 8"/>
          <p:cNvSpPr/>
          <p:nvPr/>
        </p:nvSpPr>
        <p:spPr>
          <a:xfrm>
            <a:off x="3766161" y="2347611"/>
            <a:ext cx="3050771" cy="112221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dirty="0" smtClean="0"/>
              <a:t>Los suelos están deteriorados</a:t>
            </a:r>
            <a:endParaRPr lang="es-CO" dirty="0"/>
          </a:p>
        </p:txBody>
      </p:sp>
      <p:sp>
        <p:nvSpPr>
          <p:cNvPr id="10" name="Rectángulo redondeado 9"/>
          <p:cNvSpPr/>
          <p:nvPr/>
        </p:nvSpPr>
        <p:spPr>
          <a:xfrm>
            <a:off x="7016438" y="2310528"/>
            <a:ext cx="3117274" cy="112221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dirty="0" smtClean="0"/>
              <a:t>La comunidad está desorganizada</a:t>
            </a:r>
            <a:endParaRPr lang="es-CO" dirty="0"/>
          </a:p>
        </p:txBody>
      </p:sp>
      <p:sp>
        <p:nvSpPr>
          <p:cNvPr id="11" name="Rectángulo redondeado 10"/>
          <p:cNvSpPr/>
          <p:nvPr/>
        </p:nvSpPr>
        <p:spPr>
          <a:xfrm>
            <a:off x="515886" y="411757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valoración de la riqueza cultural</a:t>
            </a:r>
            <a:endParaRPr lang="es-CO" sz="1200" dirty="0"/>
          </a:p>
        </p:txBody>
      </p:sp>
      <p:sp>
        <p:nvSpPr>
          <p:cNvPr id="12" name="Rectángulo redondeado 11"/>
          <p:cNvSpPr/>
          <p:nvPr/>
        </p:nvSpPr>
        <p:spPr>
          <a:xfrm>
            <a:off x="515884" y="459806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producción orgánica</a:t>
            </a:r>
            <a:endParaRPr lang="es-CO" sz="1200" dirty="0"/>
          </a:p>
        </p:txBody>
      </p:sp>
      <p:sp>
        <p:nvSpPr>
          <p:cNvPr id="13" name="Rectángulo redondeado 12"/>
          <p:cNvSpPr/>
          <p:nvPr/>
        </p:nvSpPr>
        <p:spPr>
          <a:xfrm>
            <a:off x="507354" y="5048596"/>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Inadecuada distribución de la tierra </a:t>
            </a:r>
            <a:endParaRPr lang="es-CO" sz="1200" dirty="0"/>
          </a:p>
        </p:txBody>
      </p:sp>
      <p:sp>
        <p:nvSpPr>
          <p:cNvPr id="14" name="Rectángulo redondeado 13"/>
          <p:cNvSpPr/>
          <p:nvPr/>
        </p:nvSpPr>
        <p:spPr>
          <a:xfrm>
            <a:off x="515884" y="5497828"/>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sensibilización ambiental</a:t>
            </a:r>
            <a:endParaRPr lang="es-CO" sz="1200" dirty="0"/>
          </a:p>
        </p:txBody>
      </p:sp>
      <p:sp>
        <p:nvSpPr>
          <p:cNvPr id="15" name="Rectángulo redondeado 14"/>
          <p:cNvSpPr/>
          <p:nvPr/>
        </p:nvSpPr>
        <p:spPr>
          <a:xfrm>
            <a:off x="515884" y="596143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acceso a la información</a:t>
            </a:r>
            <a:endParaRPr lang="es-CO" sz="1200" dirty="0"/>
          </a:p>
        </p:txBody>
      </p:sp>
      <p:sp>
        <p:nvSpPr>
          <p:cNvPr id="16" name="Rectángulo redondeado 15"/>
          <p:cNvSpPr/>
          <p:nvPr/>
        </p:nvSpPr>
        <p:spPr>
          <a:xfrm>
            <a:off x="3766163" y="4102333"/>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aplicación de prácticas de conservación</a:t>
            </a:r>
            <a:endParaRPr lang="es-CO" sz="1200" dirty="0"/>
          </a:p>
        </p:txBody>
      </p:sp>
      <p:sp>
        <p:nvSpPr>
          <p:cNvPr id="17" name="Rectángulo redondeado 16"/>
          <p:cNvSpPr/>
          <p:nvPr/>
        </p:nvSpPr>
        <p:spPr>
          <a:xfrm>
            <a:off x="3766160" y="4582826"/>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gestión en la recuperación</a:t>
            </a:r>
            <a:endParaRPr lang="es-CO" sz="1200" dirty="0"/>
          </a:p>
        </p:txBody>
      </p:sp>
      <p:sp>
        <p:nvSpPr>
          <p:cNvPr id="18" name="Rectángulo redondeado 17"/>
          <p:cNvSpPr/>
          <p:nvPr/>
        </p:nvSpPr>
        <p:spPr>
          <a:xfrm>
            <a:off x="3766159" y="503699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gestión en la restauración</a:t>
            </a:r>
            <a:endParaRPr lang="es-CO" sz="1200" dirty="0"/>
          </a:p>
        </p:txBody>
      </p:sp>
      <p:sp>
        <p:nvSpPr>
          <p:cNvPr id="19" name="Rectángulo redondeado 18"/>
          <p:cNvSpPr/>
          <p:nvPr/>
        </p:nvSpPr>
        <p:spPr>
          <a:xfrm>
            <a:off x="3766159" y="549116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Los estudios de suelos están desactualizados</a:t>
            </a:r>
            <a:endParaRPr lang="es-CO" sz="1200" dirty="0"/>
          </a:p>
        </p:txBody>
      </p:sp>
      <p:sp>
        <p:nvSpPr>
          <p:cNvPr id="20" name="Rectángulo redondeado 19"/>
          <p:cNvSpPr/>
          <p:nvPr/>
        </p:nvSpPr>
        <p:spPr>
          <a:xfrm>
            <a:off x="3766158" y="596143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política agroambiental</a:t>
            </a:r>
            <a:endParaRPr lang="es-CO" sz="1200" dirty="0"/>
          </a:p>
        </p:txBody>
      </p:sp>
      <p:sp>
        <p:nvSpPr>
          <p:cNvPr id="21" name="Rectángulo redondeado 20"/>
          <p:cNvSpPr/>
          <p:nvPr/>
        </p:nvSpPr>
        <p:spPr>
          <a:xfrm>
            <a:off x="7024963" y="4102333"/>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cultura organizacional</a:t>
            </a:r>
            <a:endParaRPr lang="es-CO" sz="1200" dirty="0"/>
          </a:p>
        </p:txBody>
      </p:sp>
      <p:sp>
        <p:nvSpPr>
          <p:cNvPr id="22" name="Rectángulo redondeado 21"/>
          <p:cNvSpPr/>
          <p:nvPr/>
        </p:nvSpPr>
        <p:spPr>
          <a:xfrm>
            <a:off x="7016436" y="458144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Bajo sentido de pertenencia</a:t>
            </a:r>
            <a:endParaRPr lang="es-CO" sz="1200" dirty="0"/>
          </a:p>
        </p:txBody>
      </p:sp>
      <p:sp>
        <p:nvSpPr>
          <p:cNvPr id="23" name="Rectángulo redondeado 22"/>
          <p:cNvSpPr/>
          <p:nvPr/>
        </p:nvSpPr>
        <p:spPr>
          <a:xfrm>
            <a:off x="7016435" y="50267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Alto impacto de la politiquería</a:t>
            </a:r>
            <a:endParaRPr lang="es-CO" sz="1200" dirty="0"/>
          </a:p>
        </p:txBody>
      </p:sp>
      <p:sp>
        <p:nvSpPr>
          <p:cNvPr id="24" name="Rectángulo redondeado 23"/>
          <p:cNvSpPr/>
          <p:nvPr/>
        </p:nvSpPr>
        <p:spPr>
          <a:xfrm>
            <a:off x="7016434" y="549116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subcultura del dinero fácil</a:t>
            </a:r>
            <a:endParaRPr lang="es-CO" sz="1200" dirty="0"/>
          </a:p>
        </p:txBody>
      </p:sp>
      <p:sp>
        <p:nvSpPr>
          <p:cNvPr id="25" name="Rectángulo redondeado 24"/>
          <p:cNvSpPr/>
          <p:nvPr/>
        </p:nvSpPr>
        <p:spPr>
          <a:xfrm>
            <a:off x="7024962" y="596143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Formación bajo la violencia</a:t>
            </a:r>
            <a:endParaRPr lang="es-CO" sz="1200" dirty="0"/>
          </a:p>
        </p:txBody>
      </p:sp>
      <p:sp>
        <p:nvSpPr>
          <p:cNvPr id="26" name="CuadroTexto 25"/>
          <p:cNvSpPr txBox="1"/>
          <p:nvPr/>
        </p:nvSpPr>
        <p:spPr>
          <a:xfrm>
            <a:off x="10540539" y="4757293"/>
            <a:ext cx="1429789" cy="646331"/>
          </a:xfrm>
          <a:prstGeom prst="rect">
            <a:avLst/>
          </a:prstGeom>
          <a:noFill/>
        </p:spPr>
        <p:txBody>
          <a:bodyPr wrap="square" rtlCol="0">
            <a:spAutoFit/>
          </a:bodyPr>
          <a:lstStyle/>
          <a:p>
            <a:pPr algn="ctr"/>
            <a:r>
              <a:rPr lang="es-CO" dirty="0" smtClean="0"/>
              <a:t>Raíces Secundarias</a:t>
            </a:r>
            <a:endParaRPr lang="es-CO" dirty="0"/>
          </a:p>
        </p:txBody>
      </p:sp>
      <p:sp>
        <p:nvSpPr>
          <p:cNvPr id="27" name="CuadroTexto 26"/>
          <p:cNvSpPr txBox="1"/>
          <p:nvPr/>
        </p:nvSpPr>
        <p:spPr>
          <a:xfrm>
            <a:off x="10540538" y="2548471"/>
            <a:ext cx="1429789" cy="646331"/>
          </a:xfrm>
          <a:prstGeom prst="rect">
            <a:avLst/>
          </a:prstGeom>
          <a:noFill/>
        </p:spPr>
        <p:txBody>
          <a:bodyPr wrap="square" rtlCol="0">
            <a:spAutoFit/>
          </a:bodyPr>
          <a:lstStyle/>
          <a:p>
            <a:pPr algn="ctr"/>
            <a:r>
              <a:rPr lang="es-CO" dirty="0" smtClean="0"/>
              <a:t>Raíces Principales</a:t>
            </a:r>
            <a:endParaRPr lang="es-CO" dirty="0"/>
          </a:p>
        </p:txBody>
      </p:sp>
      <p:sp>
        <p:nvSpPr>
          <p:cNvPr id="28" name="CuadroTexto 27"/>
          <p:cNvSpPr txBox="1"/>
          <p:nvPr/>
        </p:nvSpPr>
        <p:spPr>
          <a:xfrm>
            <a:off x="4872611" y="832587"/>
            <a:ext cx="1354757" cy="523220"/>
          </a:xfrm>
          <a:prstGeom prst="rect">
            <a:avLst/>
          </a:prstGeom>
          <a:noFill/>
        </p:spPr>
        <p:txBody>
          <a:bodyPr wrap="square" rtlCol="0">
            <a:spAutoFit/>
          </a:bodyPr>
          <a:lstStyle/>
          <a:p>
            <a:pPr algn="ctr"/>
            <a:r>
              <a:rPr lang="es-CO" sz="2800" b="1" i="1" dirty="0" smtClean="0"/>
              <a:t>Raíces</a:t>
            </a:r>
          </a:p>
        </p:txBody>
      </p:sp>
    </p:spTree>
    <p:extLst>
      <p:ext uri="{BB962C8B-B14F-4D97-AF65-F5344CB8AC3E}">
        <p14:creationId xmlns:p14="http://schemas.microsoft.com/office/powerpoint/2010/main" val="424885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959" y="3740939"/>
            <a:ext cx="10058400" cy="1628926"/>
          </a:xfrm>
          <a:prstGeom prst="rect">
            <a:avLst/>
          </a:prstGeom>
        </p:spPr>
      </p:pic>
      <p:pic>
        <p:nvPicPr>
          <p:cNvPr id="3" name="Imagen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959" y="1430043"/>
            <a:ext cx="10058400" cy="2047285"/>
          </a:xfrm>
          <a:prstGeom prst="rect">
            <a:avLst/>
          </a:prstGeom>
        </p:spPr>
      </p:pic>
    </p:spTree>
    <p:extLst>
      <p:ext uri="{BB962C8B-B14F-4D97-AF65-F5344CB8AC3E}">
        <p14:creationId xmlns:p14="http://schemas.microsoft.com/office/powerpoint/2010/main" val="4162525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13468" y="157363"/>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a:t>
            </a:r>
            <a:endParaRPr lang="es-CO" sz="2400" b="1" i="1" dirty="0">
              <a:solidFill>
                <a:schemeClr val="accent6">
                  <a:lumMod val="50000"/>
                </a:schemeClr>
              </a:solidFill>
              <a:cs typeface="Aharoni" panose="02010803020104030203" pitchFamily="2" charset="-79"/>
            </a:endParaRPr>
          </a:p>
        </p:txBody>
      </p:sp>
      <p:sp>
        <p:nvSpPr>
          <p:cNvPr id="9" name="Rectángulo redondeado 8"/>
          <p:cNvSpPr/>
          <p:nvPr/>
        </p:nvSpPr>
        <p:spPr>
          <a:xfrm>
            <a:off x="4013468" y="2422425"/>
            <a:ext cx="3418110" cy="11222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dirty="0" smtClean="0"/>
              <a:t>Acelerado deterioro ambiental</a:t>
            </a:r>
            <a:endParaRPr lang="es-CO" dirty="0"/>
          </a:p>
        </p:txBody>
      </p:sp>
      <p:sp>
        <p:nvSpPr>
          <p:cNvPr id="28" name="CuadroTexto 27"/>
          <p:cNvSpPr txBox="1"/>
          <p:nvPr/>
        </p:nvSpPr>
        <p:spPr>
          <a:xfrm>
            <a:off x="4756233" y="997506"/>
            <a:ext cx="1354757" cy="523220"/>
          </a:xfrm>
          <a:prstGeom prst="rect">
            <a:avLst/>
          </a:prstGeom>
          <a:noFill/>
        </p:spPr>
        <p:txBody>
          <a:bodyPr wrap="square" rtlCol="0">
            <a:spAutoFit/>
          </a:bodyPr>
          <a:lstStyle/>
          <a:p>
            <a:pPr algn="ctr"/>
            <a:r>
              <a:rPr lang="es-CO" sz="2800" b="1" i="1" dirty="0" smtClean="0"/>
              <a:t>Tronco</a:t>
            </a:r>
          </a:p>
        </p:txBody>
      </p:sp>
    </p:spTree>
    <p:extLst>
      <p:ext uri="{BB962C8B-B14F-4D97-AF65-F5344CB8AC3E}">
        <p14:creationId xmlns:p14="http://schemas.microsoft.com/office/powerpoint/2010/main" val="1995816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13468" y="157363"/>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a:t>
            </a:r>
            <a:endParaRPr lang="es-CO" sz="2400" b="1" i="1" dirty="0">
              <a:solidFill>
                <a:schemeClr val="accent6">
                  <a:lumMod val="50000"/>
                </a:schemeClr>
              </a:solidFill>
              <a:cs typeface="Aharoni" panose="02010803020104030203" pitchFamily="2" charset="-79"/>
            </a:endParaRPr>
          </a:p>
        </p:txBody>
      </p:sp>
      <p:sp>
        <p:nvSpPr>
          <p:cNvPr id="8" name="Rectángulo redondeado 7"/>
          <p:cNvSpPr/>
          <p:nvPr/>
        </p:nvSpPr>
        <p:spPr>
          <a:xfrm>
            <a:off x="1113714" y="2183812"/>
            <a:ext cx="3050771" cy="112221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dirty="0" smtClean="0"/>
              <a:t>Disminución de la calidad de vida</a:t>
            </a:r>
            <a:endParaRPr lang="es-CO" dirty="0"/>
          </a:p>
        </p:txBody>
      </p:sp>
      <p:sp>
        <p:nvSpPr>
          <p:cNvPr id="9" name="Rectángulo redondeado 8"/>
          <p:cNvSpPr/>
          <p:nvPr/>
        </p:nvSpPr>
        <p:spPr>
          <a:xfrm>
            <a:off x="4363991" y="2173378"/>
            <a:ext cx="3050771" cy="112221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CO" dirty="0" smtClean="0"/>
              <a:t>Pérdida de la función de los sistemas</a:t>
            </a:r>
            <a:endParaRPr lang="es-CO" dirty="0"/>
          </a:p>
        </p:txBody>
      </p:sp>
      <p:sp>
        <p:nvSpPr>
          <p:cNvPr id="11" name="Rectángulo redondeado 10"/>
          <p:cNvSpPr/>
          <p:nvPr/>
        </p:nvSpPr>
        <p:spPr>
          <a:xfrm>
            <a:off x="1113716" y="3943339"/>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Bajos niveles de ingreso</a:t>
            </a:r>
            <a:endParaRPr lang="es-CO" sz="1200" dirty="0"/>
          </a:p>
        </p:txBody>
      </p:sp>
      <p:sp>
        <p:nvSpPr>
          <p:cNvPr id="12" name="Rectángulo redondeado 11"/>
          <p:cNvSpPr/>
          <p:nvPr/>
        </p:nvSpPr>
        <p:spPr>
          <a:xfrm>
            <a:off x="1113714" y="442383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Incendio en épocas de sequía</a:t>
            </a:r>
            <a:endParaRPr lang="es-CO" sz="1200" dirty="0"/>
          </a:p>
        </p:txBody>
      </p:sp>
      <p:sp>
        <p:nvSpPr>
          <p:cNvPr id="13" name="Rectángulo redondeado 12"/>
          <p:cNvSpPr/>
          <p:nvPr/>
        </p:nvSpPr>
        <p:spPr>
          <a:xfrm>
            <a:off x="1105184" y="487436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Inundaciones en época de lluvia</a:t>
            </a:r>
            <a:endParaRPr lang="es-CO" sz="1200" dirty="0"/>
          </a:p>
        </p:txBody>
      </p:sp>
      <p:sp>
        <p:nvSpPr>
          <p:cNvPr id="14" name="Rectángulo redondeado 13"/>
          <p:cNvSpPr/>
          <p:nvPr/>
        </p:nvSpPr>
        <p:spPr>
          <a:xfrm>
            <a:off x="1113714" y="532359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el desplazamiento de la población</a:t>
            </a:r>
            <a:endParaRPr lang="es-CO" sz="1200" dirty="0"/>
          </a:p>
        </p:txBody>
      </p:sp>
      <p:sp>
        <p:nvSpPr>
          <p:cNvPr id="15" name="Rectángulo redondeado 14"/>
          <p:cNvSpPr/>
          <p:nvPr/>
        </p:nvSpPr>
        <p:spPr>
          <a:xfrm>
            <a:off x="1113714" y="578720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Inadecuado uso de los recursos públicos</a:t>
            </a:r>
            <a:endParaRPr lang="es-CO" sz="1200" dirty="0"/>
          </a:p>
        </p:txBody>
      </p:sp>
      <p:sp>
        <p:nvSpPr>
          <p:cNvPr id="16" name="Rectángulo redondeado 15"/>
          <p:cNvSpPr/>
          <p:nvPr/>
        </p:nvSpPr>
        <p:spPr>
          <a:xfrm>
            <a:off x="4363993" y="3928100"/>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Pérdida de la biodiversidad</a:t>
            </a:r>
            <a:endParaRPr lang="es-CO" sz="1200" dirty="0"/>
          </a:p>
        </p:txBody>
      </p:sp>
      <p:sp>
        <p:nvSpPr>
          <p:cNvPr id="17" name="Rectángulo redondeado 16"/>
          <p:cNvSpPr/>
          <p:nvPr/>
        </p:nvSpPr>
        <p:spPr>
          <a:xfrm>
            <a:off x="4363990" y="440859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Alta contaminación por productos químicos, residuos sólidos y líquidos.</a:t>
            </a:r>
            <a:endParaRPr lang="es-CO" sz="1200" dirty="0"/>
          </a:p>
        </p:txBody>
      </p:sp>
      <p:sp>
        <p:nvSpPr>
          <p:cNvPr id="18" name="Rectángulo redondeado 17"/>
          <p:cNvSpPr/>
          <p:nvPr/>
        </p:nvSpPr>
        <p:spPr>
          <a:xfrm>
            <a:off x="4363989" y="486276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del abastecimiento hídrico</a:t>
            </a:r>
            <a:endParaRPr lang="es-CO" sz="1200" dirty="0"/>
          </a:p>
        </p:txBody>
      </p:sp>
      <p:sp>
        <p:nvSpPr>
          <p:cNvPr id="19" name="Rectángulo redondeado 18"/>
          <p:cNvSpPr/>
          <p:nvPr/>
        </p:nvSpPr>
        <p:spPr>
          <a:xfrm>
            <a:off x="4363989" y="5316931"/>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los cultivos para uso ilícito</a:t>
            </a:r>
            <a:endParaRPr lang="es-CO" sz="1200" dirty="0"/>
          </a:p>
        </p:txBody>
      </p:sp>
      <p:sp>
        <p:nvSpPr>
          <p:cNvPr id="20" name="Rectángulo redondeado 19"/>
          <p:cNvSpPr/>
          <p:nvPr/>
        </p:nvSpPr>
        <p:spPr>
          <a:xfrm>
            <a:off x="4363988" y="578720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la fertilidad de los suelos</a:t>
            </a:r>
            <a:endParaRPr lang="es-CO" sz="1200" dirty="0"/>
          </a:p>
        </p:txBody>
      </p:sp>
      <p:sp>
        <p:nvSpPr>
          <p:cNvPr id="26" name="CuadroTexto 25"/>
          <p:cNvSpPr txBox="1"/>
          <p:nvPr/>
        </p:nvSpPr>
        <p:spPr>
          <a:xfrm>
            <a:off x="9077498" y="4693452"/>
            <a:ext cx="2277688" cy="369332"/>
          </a:xfrm>
          <a:prstGeom prst="rect">
            <a:avLst/>
          </a:prstGeom>
          <a:noFill/>
        </p:spPr>
        <p:txBody>
          <a:bodyPr wrap="square" rtlCol="0">
            <a:spAutoFit/>
          </a:bodyPr>
          <a:lstStyle/>
          <a:p>
            <a:pPr algn="ctr"/>
            <a:r>
              <a:rPr lang="es-CO" dirty="0" smtClean="0"/>
              <a:t>Ramas Secundarias</a:t>
            </a:r>
            <a:endParaRPr lang="es-CO" dirty="0"/>
          </a:p>
        </p:txBody>
      </p:sp>
      <p:sp>
        <p:nvSpPr>
          <p:cNvPr id="27" name="CuadroTexto 26"/>
          <p:cNvSpPr txBox="1"/>
          <p:nvPr/>
        </p:nvSpPr>
        <p:spPr>
          <a:xfrm>
            <a:off x="8994372" y="2510044"/>
            <a:ext cx="2211185" cy="369332"/>
          </a:xfrm>
          <a:prstGeom prst="rect">
            <a:avLst/>
          </a:prstGeom>
          <a:noFill/>
        </p:spPr>
        <p:txBody>
          <a:bodyPr wrap="square" rtlCol="0">
            <a:spAutoFit/>
          </a:bodyPr>
          <a:lstStyle/>
          <a:p>
            <a:pPr algn="ctr"/>
            <a:r>
              <a:rPr lang="es-CO" dirty="0" smtClean="0"/>
              <a:t>Ramas Principales</a:t>
            </a:r>
            <a:endParaRPr lang="es-CO" dirty="0"/>
          </a:p>
        </p:txBody>
      </p:sp>
      <p:sp>
        <p:nvSpPr>
          <p:cNvPr id="28" name="CuadroTexto 27"/>
          <p:cNvSpPr txBox="1"/>
          <p:nvPr/>
        </p:nvSpPr>
        <p:spPr>
          <a:xfrm>
            <a:off x="4872611" y="832587"/>
            <a:ext cx="1354757" cy="523220"/>
          </a:xfrm>
          <a:prstGeom prst="rect">
            <a:avLst/>
          </a:prstGeom>
          <a:noFill/>
        </p:spPr>
        <p:txBody>
          <a:bodyPr wrap="square" rtlCol="0">
            <a:spAutoFit/>
          </a:bodyPr>
          <a:lstStyle/>
          <a:p>
            <a:pPr algn="ctr"/>
            <a:r>
              <a:rPr lang="es-CO" sz="2800" b="1" i="1" dirty="0" smtClean="0"/>
              <a:t>Ramas</a:t>
            </a:r>
          </a:p>
        </p:txBody>
      </p:sp>
    </p:spTree>
    <p:extLst>
      <p:ext uri="{BB962C8B-B14F-4D97-AF65-F5344CB8AC3E}">
        <p14:creationId xmlns:p14="http://schemas.microsoft.com/office/powerpoint/2010/main" val="3152037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68199" y="1404158"/>
            <a:ext cx="2091733" cy="120032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 Finalizados</a:t>
            </a:r>
            <a:endParaRPr lang="es-CO" sz="2400" b="1" i="1" dirty="0">
              <a:solidFill>
                <a:schemeClr val="accent6">
                  <a:lumMod val="50000"/>
                </a:schemeClr>
              </a:solidFill>
              <a:cs typeface="Aharoni" panose="02010803020104030203" pitchFamily="2" charset="-79"/>
            </a:endParaRPr>
          </a:p>
        </p:txBody>
      </p:sp>
      <p:sp>
        <p:nvSpPr>
          <p:cNvPr id="6" name="Rectángulo redondeado 5"/>
          <p:cNvSpPr/>
          <p:nvPr/>
        </p:nvSpPr>
        <p:spPr>
          <a:xfrm>
            <a:off x="332999"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Los sistemas de producción no son sustentables</a:t>
            </a:r>
            <a:endParaRPr lang="es-CO" sz="1200" b="1" dirty="0"/>
          </a:p>
        </p:txBody>
      </p:sp>
      <p:sp>
        <p:nvSpPr>
          <p:cNvPr id="7" name="Rectángulo redondeado 6"/>
          <p:cNvSpPr/>
          <p:nvPr/>
        </p:nvSpPr>
        <p:spPr>
          <a:xfrm>
            <a:off x="3583275"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Los suelos están deteriorados</a:t>
            </a:r>
            <a:endParaRPr lang="es-CO" sz="1200" b="1" dirty="0"/>
          </a:p>
        </p:txBody>
      </p:sp>
      <p:sp>
        <p:nvSpPr>
          <p:cNvPr id="8" name="Rectángulo redondeado 7"/>
          <p:cNvSpPr/>
          <p:nvPr/>
        </p:nvSpPr>
        <p:spPr>
          <a:xfrm>
            <a:off x="6833551" y="3696924"/>
            <a:ext cx="3117274"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La comunidad está desorganizada</a:t>
            </a:r>
            <a:endParaRPr lang="es-CO" sz="1200" b="1" dirty="0"/>
          </a:p>
        </p:txBody>
      </p:sp>
      <p:sp>
        <p:nvSpPr>
          <p:cNvPr id="25" name="CuadroTexto 24"/>
          <p:cNvSpPr txBox="1"/>
          <p:nvPr/>
        </p:nvSpPr>
        <p:spPr>
          <a:xfrm>
            <a:off x="10030289" y="5266065"/>
            <a:ext cx="2202655" cy="369332"/>
          </a:xfrm>
          <a:prstGeom prst="rect">
            <a:avLst/>
          </a:prstGeom>
          <a:noFill/>
        </p:spPr>
        <p:txBody>
          <a:bodyPr wrap="square" rtlCol="0">
            <a:spAutoFit/>
          </a:bodyPr>
          <a:lstStyle/>
          <a:p>
            <a:pPr algn="ctr"/>
            <a:r>
              <a:rPr lang="es-CO" dirty="0" smtClean="0"/>
              <a:t>Raíces Secundarias</a:t>
            </a:r>
            <a:endParaRPr lang="es-CO" dirty="0"/>
          </a:p>
        </p:txBody>
      </p:sp>
      <p:cxnSp>
        <p:nvCxnSpPr>
          <p:cNvPr id="5" name="Conector recto 4"/>
          <p:cNvCxnSpPr>
            <a:stCxn id="8" idx="2"/>
            <a:endCxn id="24" idx="2"/>
          </p:cNvCxnSpPr>
          <p:nvPr/>
        </p:nvCxnSpPr>
        <p:spPr>
          <a:xfrm>
            <a:off x="8392188" y="4240021"/>
            <a:ext cx="41782" cy="25222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9950825" y="3808737"/>
            <a:ext cx="2211185" cy="369332"/>
          </a:xfrm>
          <a:prstGeom prst="rect">
            <a:avLst/>
          </a:prstGeom>
          <a:noFill/>
        </p:spPr>
        <p:txBody>
          <a:bodyPr wrap="square" rtlCol="0">
            <a:spAutoFit/>
          </a:bodyPr>
          <a:lstStyle/>
          <a:p>
            <a:pPr algn="ctr"/>
            <a:r>
              <a:rPr lang="es-CO" dirty="0" smtClean="0"/>
              <a:t>Raíces Principales</a:t>
            </a:r>
            <a:endParaRPr lang="es-CO" dirty="0"/>
          </a:p>
        </p:txBody>
      </p:sp>
      <p:sp>
        <p:nvSpPr>
          <p:cNvPr id="20" name="Rectángulo redondeado 19"/>
          <p:cNvSpPr/>
          <p:nvPr/>
        </p:nvSpPr>
        <p:spPr>
          <a:xfrm>
            <a:off x="69085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cultura organizacional</a:t>
            </a:r>
            <a:endParaRPr lang="es-CO" sz="1200" dirty="0"/>
          </a:p>
        </p:txBody>
      </p:sp>
      <p:sp>
        <p:nvSpPr>
          <p:cNvPr id="21" name="Rectángulo redondeado 20"/>
          <p:cNvSpPr/>
          <p:nvPr/>
        </p:nvSpPr>
        <p:spPr>
          <a:xfrm>
            <a:off x="6900058" y="500539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Bajo sentido de pertenencia</a:t>
            </a:r>
            <a:endParaRPr lang="es-CO" sz="1200" dirty="0"/>
          </a:p>
        </p:txBody>
      </p:sp>
      <p:sp>
        <p:nvSpPr>
          <p:cNvPr id="22" name="Rectángulo redondeado 21"/>
          <p:cNvSpPr/>
          <p:nvPr/>
        </p:nvSpPr>
        <p:spPr>
          <a:xfrm>
            <a:off x="6900057" y="5450731"/>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Alto impacto de la politiquería</a:t>
            </a:r>
            <a:endParaRPr lang="es-CO" sz="1200" dirty="0"/>
          </a:p>
        </p:txBody>
      </p:sp>
      <p:sp>
        <p:nvSpPr>
          <p:cNvPr id="23" name="Rectángulo redondeado 22"/>
          <p:cNvSpPr/>
          <p:nvPr/>
        </p:nvSpPr>
        <p:spPr>
          <a:xfrm>
            <a:off x="6900056"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subcultura del dinero fácil</a:t>
            </a:r>
            <a:endParaRPr lang="es-CO" sz="1200" dirty="0"/>
          </a:p>
        </p:txBody>
      </p:sp>
      <p:sp>
        <p:nvSpPr>
          <p:cNvPr id="24" name="Rectángulo redondeado 23"/>
          <p:cNvSpPr/>
          <p:nvPr/>
        </p:nvSpPr>
        <p:spPr>
          <a:xfrm>
            <a:off x="6908584"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Formación bajo la violencia</a:t>
            </a:r>
            <a:endParaRPr lang="es-CO" sz="1200" dirty="0"/>
          </a:p>
        </p:txBody>
      </p:sp>
      <p:cxnSp>
        <p:nvCxnSpPr>
          <p:cNvPr id="32" name="Conector recto 31"/>
          <p:cNvCxnSpPr/>
          <p:nvPr/>
        </p:nvCxnSpPr>
        <p:spPr>
          <a:xfrm>
            <a:off x="5080074" y="4252484"/>
            <a:ext cx="28587" cy="2509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ángulo redondeado 18"/>
          <p:cNvSpPr/>
          <p:nvPr/>
        </p:nvSpPr>
        <p:spPr>
          <a:xfrm>
            <a:off x="3649780"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política agroambiental</a:t>
            </a:r>
            <a:endParaRPr lang="es-CO" sz="1200" dirty="0"/>
          </a:p>
        </p:txBody>
      </p:sp>
      <p:sp>
        <p:nvSpPr>
          <p:cNvPr id="18" name="Rectángulo redondeado 17"/>
          <p:cNvSpPr/>
          <p:nvPr/>
        </p:nvSpPr>
        <p:spPr>
          <a:xfrm>
            <a:off x="3649781"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Los estudios de suelos están desactualizados</a:t>
            </a:r>
            <a:endParaRPr lang="es-CO" sz="1200" dirty="0"/>
          </a:p>
        </p:txBody>
      </p:sp>
      <p:sp>
        <p:nvSpPr>
          <p:cNvPr id="17" name="Rectángulo redondeado 16"/>
          <p:cNvSpPr/>
          <p:nvPr/>
        </p:nvSpPr>
        <p:spPr>
          <a:xfrm>
            <a:off x="3649781" y="546094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gestión en la restauración</a:t>
            </a:r>
            <a:endParaRPr lang="es-CO" sz="1200" dirty="0"/>
          </a:p>
        </p:txBody>
      </p:sp>
      <p:sp>
        <p:nvSpPr>
          <p:cNvPr id="16" name="Rectángulo redondeado 15"/>
          <p:cNvSpPr/>
          <p:nvPr/>
        </p:nvSpPr>
        <p:spPr>
          <a:xfrm>
            <a:off x="3649782" y="500677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gestión en la recuperación</a:t>
            </a:r>
            <a:endParaRPr lang="es-CO" sz="1200" dirty="0"/>
          </a:p>
        </p:txBody>
      </p:sp>
      <p:sp>
        <p:nvSpPr>
          <p:cNvPr id="15" name="Rectángulo redondeado 14"/>
          <p:cNvSpPr/>
          <p:nvPr/>
        </p:nvSpPr>
        <p:spPr>
          <a:xfrm>
            <a:off x="36497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aplicación de prácticas de conservación</a:t>
            </a:r>
            <a:endParaRPr lang="es-CO" sz="1200" dirty="0"/>
          </a:p>
        </p:txBody>
      </p:sp>
      <p:cxnSp>
        <p:nvCxnSpPr>
          <p:cNvPr id="33" name="Conector recto 32"/>
          <p:cNvCxnSpPr>
            <a:stCxn id="6" idx="2"/>
          </p:cNvCxnSpPr>
          <p:nvPr/>
        </p:nvCxnSpPr>
        <p:spPr>
          <a:xfrm flipH="1">
            <a:off x="1802409" y="4252484"/>
            <a:ext cx="55976" cy="25111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redondeado 9"/>
          <p:cNvSpPr/>
          <p:nvPr/>
        </p:nvSpPr>
        <p:spPr>
          <a:xfrm>
            <a:off x="399508" y="4541521"/>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valoración de la riqueza cultural</a:t>
            </a:r>
            <a:endParaRPr lang="es-CO" sz="1200" dirty="0"/>
          </a:p>
        </p:txBody>
      </p:sp>
      <p:sp>
        <p:nvSpPr>
          <p:cNvPr id="11" name="Rectángulo redondeado 10"/>
          <p:cNvSpPr/>
          <p:nvPr/>
        </p:nvSpPr>
        <p:spPr>
          <a:xfrm>
            <a:off x="399506" y="502201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producción orgánica</a:t>
            </a:r>
            <a:endParaRPr lang="es-CO" sz="1200" dirty="0"/>
          </a:p>
        </p:txBody>
      </p:sp>
      <p:sp>
        <p:nvSpPr>
          <p:cNvPr id="12" name="Rectángulo redondeado 11"/>
          <p:cNvSpPr/>
          <p:nvPr/>
        </p:nvSpPr>
        <p:spPr>
          <a:xfrm>
            <a:off x="390976" y="547254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Inadecuada distribución de la tierra </a:t>
            </a:r>
            <a:endParaRPr lang="es-CO" sz="1200" dirty="0"/>
          </a:p>
        </p:txBody>
      </p:sp>
      <p:sp>
        <p:nvSpPr>
          <p:cNvPr id="13" name="Rectángulo redondeado 12"/>
          <p:cNvSpPr/>
          <p:nvPr/>
        </p:nvSpPr>
        <p:spPr>
          <a:xfrm>
            <a:off x="399506" y="5921777"/>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Poca sensibilización ambiental</a:t>
            </a:r>
            <a:endParaRPr lang="es-CO" sz="1200" dirty="0"/>
          </a:p>
        </p:txBody>
      </p:sp>
      <p:sp>
        <p:nvSpPr>
          <p:cNvPr id="14" name="Rectángulo redondeado 13"/>
          <p:cNvSpPr/>
          <p:nvPr/>
        </p:nvSpPr>
        <p:spPr>
          <a:xfrm>
            <a:off x="399506"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Deficiente acceso a la información</a:t>
            </a:r>
            <a:endParaRPr lang="es-CO" sz="1200" dirty="0"/>
          </a:p>
        </p:txBody>
      </p:sp>
      <p:sp>
        <p:nvSpPr>
          <p:cNvPr id="38" name="Rectángulo redondeado 37"/>
          <p:cNvSpPr/>
          <p:nvPr/>
        </p:nvSpPr>
        <p:spPr>
          <a:xfrm>
            <a:off x="3450277" y="2629371"/>
            <a:ext cx="3183769" cy="72153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Acelerado deterioro ambiental</a:t>
            </a:r>
            <a:endParaRPr lang="es-CO" dirty="0"/>
          </a:p>
        </p:txBody>
      </p:sp>
      <p:sp>
        <p:nvSpPr>
          <p:cNvPr id="39" name="CuadroTexto 38"/>
          <p:cNvSpPr txBox="1"/>
          <p:nvPr/>
        </p:nvSpPr>
        <p:spPr>
          <a:xfrm>
            <a:off x="10030289" y="2710741"/>
            <a:ext cx="1851860" cy="369332"/>
          </a:xfrm>
          <a:prstGeom prst="rect">
            <a:avLst/>
          </a:prstGeom>
          <a:noFill/>
        </p:spPr>
        <p:txBody>
          <a:bodyPr wrap="square" rtlCol="0">
            <a:spAutoFit/>
          </a:bodyPr>
          <a:lstStyle/>
          <a:p>
            <a:pPr algn="ctr"/>
            <a:r>
              <a:rPr lang="es-CO" dirty="0" smtClean="0"/>
              <a:t>Problema Central</a:t>
            </a:r>
            <a:endParaRPr lang="es-CO" dirty="0"/>
          </a:p>
        </p:txBody>
      </p:sp>
      <p:sp>
        <p:nvSpPr>
          <p:cNvPr id="40" name="Rectángulo redondeado 39"/>
          <p:cNvSpPr/>
          <p:nvPr/>
        </p:nvSpPr>
        <p:spPr>
          <a:xfrm>
            <a:off x="2144466" y="64939"/>
            <a:ext cx="3050771" cy="4148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Disminución de la calidad de vida</a:t>
            </a:r>
            <a:endParaRPr lang="es-CO" sz="1200" dirty="0"/>
          </a:p>
        </p:txBody>
      </p:sp>
      <p:sp>
        <p:nvSpPr>
          <p:cNvPr id="41" name="Rectángulo redondeado 40"/>
          <p:cNvSpPr/>
          <p:nvPr/>
        </p:nvSpPr>
        <p:spPr>
          <a:xfrm>
            <a:off x="5383198" y="54505"/>
            <a:ext cx="3050771" cy="4252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Pérdida de la función de los sistemas</a:t>
            </a:r>
            <a:endParaRPr lang="es-CO" sz="1200" dirty="0"/>
          </a:p>
        </p:txBody>
      </p:sp>
      <p:cxnSp>
        <p:nvCxnSpPr>
          <p:cNvPr id="52" name="Conector recto 51"/>
          <p:cNvCxnSpPr>
            <a:endCxn id="51" idx="2"/>
          </p:cNvCxnSpPr>
          <p:nvPr/>
        </p:nvCxnSpPr>
        <p:spPr>
          <a:xfrm>
            <a:off x="6833551"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ángulo redondeado 50"/>
          <p:cNvSpPr/>
          <p:nvPr/>
        </p:nvSpPr>
        <p:spPr>
          <a:xfrm>
            <a:off x="5316169" y="2096492"/>
            <a:ext cx="3050771" cy="240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la fertilidad de los suelos</a:t>
            </a:r>
            <a:endParaRPr lang="es-CO" sz="1200" dirty="0"/>
          </a:p>
        </p:txBody>
      </p:sp>
      <p:sp>
        <p:nvSpPr>
          <p:cNvPr id="50" name="Rectángulo redondeado 49"/>
          <p:cNvSpPr/>
          <p:nvPr/>
        </p:nvSpPr>
        <p:spPr>
          <a:xfrm>
            <a:off x="5362306" y="1763124"/>
            <a:ext cx="3050771" cy="20313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los cultivos para uso ilícito</a:t>
            </a:r>
            <a:endParaRPr lang="es-CO" sz="1200" dirty="0"/>
          </a:p>
        </p:txBody>
      </p:sp>
      <p:sp>
        <p:nvSpPr>
          <p:cNvPr id="49" name="Rectángulo redondeado 48"/>
          <p:cNvSpPr/>
          <p:nvPr/>
        </p:nvSpPr>
        <p:spPr>
          <a:xfrm>
            <a:off x="5362307" y="1467506"/>
            <a:ext cx="3050771" cy="2332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del abastecimiento hídrico</a:t>
            </a:r>
            <a:endParaRPr lang="es-CO" sz="1200" dirty="0"/>
          </a:p>
        </p:txBody>
      </p:sp>
      <p:sp>
        <p:nvSpPr>
          <p:cNvPr id="48" name="Rectángulo redondeado 47"/>
          <p:cNvSpPr/>
          <p:nvPr/>
        </p:nvSpPr>
        <p:spPr>
          <a:xfrm>
            <a:off x="5341417" y="1031606"/>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Alta contaminación por productos químicos, residuos sólidos y líquidos.</a:t>
            </a:r>
            <a:endParaRPr lang="es-CO" sz="1200" dirty="0"/>
          </a:p>
        </p:txBody>
      </p:sp>
      <p:sp>
        <p:nvSpPr>
          <p:cNvPr id="47" name="Rectángulo redondeado 46"/>
          <p:cNvSpPr/>
          <p:nvPr/>
        </p:nvSpPr>
        <p:spPr>
          <a:xfrm>
            <a:off x="5362308" y="666874"/>
            <a:ext cx="3050771" cy="2874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Pérdida de la biodiversidad</a:t>
            </a:r>
            <a:endParaRPr lang="es-CO" sz="1200" dirty="0"/>
          </a:p>
        </p:txBody>
      </p:sp>
      <p:cxnSp>
        <p:nvCxnSpPr>
          <p:cNvPr id="56" name="Conector recto 55"/>
          <p:cNvCxnSpPr/>
          <p:nvPr/>
        </p:nvCxnSpPr>
        <p:spPr>
          <a:xfrm>
            <a:off x="3628453"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ángulo redondeado 41"/>
          <p:cNvSpPr/>
          <p:nvPr/>
        </p:nvSpPr>
        <p:spPr>
          <a:xfrm>
            <a:off x="2124394" y="690374"/>
            <a:ext cx="3050771" cy="2661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Bajos niveles de ingreso</a:t>
            </a:r>
            <a:endParaRPr lang="es-CO" sz="1200" dirty="0"/>
          </a:p>
        </p:txBody>
      </p:sp>
      <p:sp>
        <p:nvSpPr>
          <p:cNvPr id="43" name="Rectángulo redondeado 42"/>
          <p:cNvSpPr/>
          <p:nvPr/>
        </p:nvSpPr>
        <p:spPr>
          <a:xfrm>
            <a:off x="2124393" y="1025901"/>
            <a:ext cx="3050771" cy="2196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Incendio en épocas de sequía</a:t>
            </a:r>
            <a:endParaRPr lang="es-CO" sz="1200" dirty="0"/>
          </a:p>
        </p:txBody>
      </p:sp>
      <p:sp>
        <p:nvSpPr>
          <p:cNvPr id="44" name="Rectángulo redondeado 43"/>
          <p:cNvSpPr/>
          <p:nvPr/>
        </p:nvSpPr>
        <p:spPr>
          <a:xfrm>
            <a:off x="2124393" y="1338954"/>
            <a:ext cx="3050771" cy="2166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Inundaciones en época de lluvia</a:t>
            </a:r>
            <a:endParaRPr lang="es-CO" sz="1200" dirty="0"/>
          </a:p>
        </p:txBody>
      </p:sp>
      <p:sp>
        <p:nvSpPr>
          <p:cNvPr id="45" name="Rectángulo redondeado 44"/>
          <p:cNvSpPr/>
          <p:nvPr/>
        </p:nvSpPr>
        <p:spPr>
          <a:xfrm>
            <a:off x="2124392" y="167142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el desplazamiento de la población</a:t>
            </a:r>
            <a:endParaRPr lang="es-CO" sz="1200" dirty="0"/>
          </a:p>
        </p:txBody>
      </p:sp>
      <p:sp>
        <p:nvSpPr>
          <p:cNvPr id="46" name="Rectángulo redondeado 45"/>
          <p:cNvSpPr/>
          <p:nvPr/>
        </p:nvSpPr>
        <p:spPr>
          <a:xfrm>
            <a:off x="2144466" y="2126197"/>
            <a:ext cx="3050771" cy="2242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Inadecuado uso de los recursos públicos</a:t>
            </a:r>
            <a:endParaRPr lang="es-CO" sz="1200" dirty="0"/>
          </a:p>
        </p:txBody>
      </p:sp>
      <p:sp>
        <p:nvSpPr>
          <p:cNvPr id="57" name="CuadroTexto 56"/>
          <p:cNvSpPr txBox="1"/>
          <p:nvPr/>
        </p:nvSpPr>
        <p:spPr>
          <a:xfrm>
            <a:off x="9670964" y="134096"/>
            <a:ext cx="2211185" cy="369332"/>
          </a:xfrm>
          <a:prstGeom prst="rect">
            <a:avLst/>
          </a:prstGeom>
          <a:noFill/>
        </p:spPr>
        <p:txBody>
          <a:bodyPr wrap="square" rtlCol="0">
            <a:spAutoFit/>
          </a:bodyPr>
          <a:lstStyle/>
          <a:p>
            <a:pPr algn="ctr"/>
            <a:r>
              <a:rPr lang="es-CO" dirty="0" smtClean="0"/>
              <a:t>Ramas Principales</a:t>
            </a:r>
            <a:endParaRPr lang="es-CO" dirty="0"/>
          </a:p>
        </p:txBody>
      </p:sp>
      <p:sp>
        <p:nvSpPr>
          <p:cNvPr id="58" name="CuadroTexto 57"/>
          <p:cNvSpPr txBox="1"/>
          <p:nvPr/>
        </p:nvSpPr>
        <p:spPr>
          <a:xfrm>
            <a:off x="9670964" y="1186274"/>
            <a:ext cx="2277688" cy="369332"/>
          </a:xfrm>
          <a:prstGeom prst="rect">
            <a:avLst/>
          </a:prstGeom>
          <a:noFill/>
        </p:spPr>
        <p:txBody>
          <a:bodyPr wrap="square" rtlCol="0">
            <a:spAutoFit/>
          </a:bodyPr>
          <a:lstStyle/>
          <a:p>
            <a:pPr algn="ctr"/>
            <a:r>
              <a:rPr lang="es-CO" dirty="0" smtClean="0"/>
              <a:t>Ramas Secundarias</a:t>
            </a:r>
            <a:endParaRPr lang="es-CO" dirty="0"/>
          </a:p>
        </p:txBody>
      </p:sp>
    </p:spTree>
    <p:extLst>
      <p:ext uri="{BB962C8B-B14F-4D97-AF65-F5344CB8AC3E}">
        <p14:creationId xmlns:p14="http://schemas.microsoft.com/office/powerpoint/2010/main" val="1427163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81056" y="57665"/>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Objetivos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955589" y="926369"/>
            <a:ext cx="7998941" cy="369332"/>
          </a:xfrm>
          <a:prstGeom prst="rect">
            <a:avLst/>
          </a:prstGeom>
          <a:noFill/>
        </p:spPr>
        <p:txBody>
          <a:bodyPr wrap="square" rtlCol="0">
            <a:spAutoFit/>
          </a:bodyPr>
          <a:lstStyle/>
          <a:p>
            <a:r>
              <a:rPr lang="es-CO" dirty="0" smtClean="0"/>
              <a:t>Es la transformación del árbol de problemas en árbol de objetivos.</a:t>
            </a:r>
            <a:endParaRPr lang="es-CO"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935" y="1635467"/>
            <a:ext cx="6876400" cy="3669700"/>
          </a:xfrm>
          <a:prstGeom prst="rect">
            <a:avLst/>
          </a:prstGeom>
        </p:spPr>
      </p:pic>
      <p:sp>
        <p:nvSpPr>
          <p:cNvPr id="6" name="CuadroTexto 5"/>
          <p:cNvSpPr txBox="1"/>
          <p:nvPr/>
        </p:nvSpPr>
        <p:spPr>
          <a:xfrm>
            <a:off x="955589" y="5644933"/>
            <a:ext cx="10099589" cy="646331"/>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Los problemas, antes formulados en condición negativa ahora se formulan en condición positiva.</a:t>
            </a:r>
          </a:p>
          <a:p>
            <a:pPr marL="285750" indent="-285750">
              <a:buFont typeface="Wingdings" panose="05000000000000000000" pitchFamily="2" charset="2"/>
              <a:buChar char="§"/>
            </a:pPr>
            <a:r>
              <a:rPr lang="es-CO" dirty="0" smtClean="0"/>
              <a:t>La condición positiva se formula como un resultado logrado o condición futura.</a:t>
            </a:r>
            <a:endParaRPr lang="es-CO" dirty="0"/>
          </a:p>
        </p:txBody>
      </p:sp>
    </p:spTree>
    <p:extLst>
      <p:ext uri="{BB962C8B-B14F-4D97-AF65-F5344CB8AC3E}">
        <p14:creationId xmlns:p14="http://schemas.microsoft.com/office/powerpoint/2010/main" val="2690986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81056" y="57665"/>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Objetivos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668148" y="1107794"/>
            <a:ext cx="7998941" cy="369332"/>
          </a:xfrm>
          <a:prstGeom prst="rect">
            <a:avLst/>
          </a:prstGeom>
          <a:noFill/>
        </p:spPr>
        <p:txBody>
          <a:bodyPr wrap="square" rtlCol="0">
            <a:spAutoFit/>
          </a:bodyPr>
          <a:lstStyle/>
          <a:p>
            <a:r>
              <a:rPr lang="es-CO" dirty="0" smtClean="0"/>
              <a:t>Comprende los siguientes cuatro pasos:</a:t>
            </a:r>
            <a:endParaRPr lang="es-CO" dirty="0"/>
          </a:p>
        </p:txBody>
      </p:sp>
      <p:sp>
        <p:nvSpPr>
          <p:cNvPr id="6" name="CuadroTexto 5"/>
          <p:cNvSpPr txBox="1"/>
          <p:nvPr/>
        </p:nvSpPr>
        <p:spPr>
          <a:xfrm>
            <a:off x="668148" y="2065591"/>
            <a:ext cx="10815233" cy="3693319"/>
          </a:xfrm>
          <a:prstGeom prst="rect">
            <a:avLst/>
          </a:prstGeom>
          <a:noFill/>
        </p:spPr>
        <p:txBody>
          <a:bodyPr wrap="square" rtlCol="0">
            <a:spAutoFit/>
          </a:bodyPr>
          <a:lstStyle/>
          <a:p>
            <a:pPr algn="just"/>
            <a:r>
              <a:rPr lang="es-CO" b="1" dirty="0" smtClean="0"/>
              <a:t>Paso 1</a:t>
            </a:r>
          </a:p>
          <a:p>
            <a:pPr algn="just"/>
            <a:r>
              <a:rPr lang="es-CO" dirty="0" smtClean="0"/>
              <a:t>Definir el propósito u objetivo general, en términos lógicos y viables.</a:t>
            </a:r>
          </a:p>
          <a:p>
            <a:pPr algn="just"/>
            <a:endParaRPr lang="es-CO" dirty="0" smtClean="0"/>
          </a:p>
          <a:p>
            <a:pPr algn="just"/>
            <a:r>
              <a:rPr lang="es-CO" b="1" dirty="0" smtClean="0"/>
              <a:t>Paso 2</a:t>
            </a:r>
          </a:p>
          <a:p>
            <a:pPr algn="just"/>
            <a:r>
              <a:rPr lang="es-CO" dirty="0" smtClean="0"/>
              <a:t>Conversión de las </a:t>
            </a:r>
            <a:r>
              <a:rPr lang="es-CO" b="1" i="1" dirty="0" smtClean="0"/>
              <a:t>causas del problema </a:t>
            </a:r>
            <a:r>
              <a:rPr lang="es-CO" dirty="0" smtClean="0"/>
              <a:t>en </a:t>
            </a:r>
            <a:r>
              <a:rPr lang="es-CO" b="1" i="1" dirty="0" smtClean="0"/>
              <a:t>medios</a:t>
            </a:r>
            <a:r>
              <a:rPr lang="es-CO" dirty="0" smtClean="0"/>
              <a:t> (componentes o productos “bienes y servicios” y actividades propias de cada componente) del programa y elaboración del árbol de medios o componentes.</a:t>
            </a:r>
          </a:p>
          <a:p>
            <a:pPr algn="just"/>
            <a:endParaRPr lang="es-CO" dirty="0"/>
          </a:p>
          <a:p>
            <a:pPr algn="just"/>
            <a:r>
              <a:rPr lang="es-CO" b="1" dirty="0" smtClean="0"/>
              <a:t>Paso 3</a:t>
            </a:r>
          </a:p>
          <a:p>
            <a:pPr algn="just"/>
            <a:r>
              <a:rPr lang="es-CO" dirty="0" smtClean="0"/>
              <a:t>Conversión de los </a:t>
            </a:r>
            <a:r>
              <a:rPr lang="es-CO" b="1" dirty="0" smtClean="0"/>
              <a:t>efectos</a:t>
            </a:r>
            <a:r>
              <a:rPr lang="es-CO" dirty="0" smtClean="0"/>
              <a:t> del problema en </a:t>
            </a:r>
            <a:r>
              <a:rPr lang="es-CO" b="1" dirty="0" smtClean="0"/>
              <a:t>fines</a:t>
            </a:r>
            <a:r>
              <a:rPr lang="es-CO" dirty="0" smtClean="0"/>
              <a:t> del programa y elaboración del árbol de fines o finalidades, el cual debe mostrar un fin principal.</a:t>
            </a:r>
          </a:p>
          <a:p>
            <a:pPr algn="just"/>
            <a:endParaRPr lang="es-CO" dirty="0"/>
          </a:p>
          <a:p>
            <a:pPr algn="just"/>
            <a:r>
              <a:rPr lang="es-CO" b="1" dirty="0" smtClean="0"/>
              <a:t>Paso 4</a:t>
            </a:r>
          </a:p>
          <a:p>
            <a:pPr algn="just"/>
            <a:r>
              <a:rPr lang="es-CO" dirty="0" smtClean="0"/>
              <a:t>Preparar el árbol de objetivos (árbol de medios-fines)</a:t>
            </a:r>
            <a:endParaRPr lang="es-CO" dirty="0"/>
          </a:p>
        </p:txBody>
      </p:sp>
    </p:spTree>
    <p:extLst>
      <p:ext uri="{BB962C8B-B14F-4D97-AF65-F5344CB8AC3E}">
        <p14:creationId xmlns:p14="http://schemas.microsoft.com/office/powerpoint/2010/main" val="1622223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81056" y="57665"/>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Objetivos</a:t>
            </a:r>
            <a:endParaRPr lang="es-CO" sz="2400" b="1" i="1" dirty="0">
              <a:solidFill>
                <a:schemeClr val="accent6">
                  <a:lumMod val="50000"/>
                </a:schemeClr>
              </a:solidFill>
              <a:cs typeface="Aharoni" panose="02010803020104030203" pitchFamily="2" charset="-79"/>
            </a:endParaRPr>
          </a:p>
        </p:txBody>
      </p:sp>
      <p:sp>
        <p:nvSpPr>
          <p:cNvPr id="7" name="CuadroTexto 6"/>
          <p:cNvSpPr txBox="1"/>
          <p:nvPr/>
        </p:nvSpPr>
        <p:spPr>
          <a:xfrm>
            <a:off x="3757352" y="3246402"/>
            <a:ext cx="1654233"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CO" sz="1400" b="1" dirty="0" smtClean="0"/>
              <a:t>Alta</a:t>
            </a:r>
            <a:r>
              <a:rPr lang="es-CO" sz="1400" dirty="0" smtClean="0"/>
              <a:t> frecuencia de accidentes</a:t>
            </a:r>
            <a:endParaRPr lang="es-CO" sz="1400" dirty="0"/>
          </a:p>
        </p:txBody>
      </p:sp>
      <p:sp>
        <p:nvSpPr>
          <p:cNvPr id="8" name="CuadroTexto 7"/>
          <p:cNvSpPr txBox="1"/>
          <p:nvPr/>
        </p:nvSpPr>
        <p:spPr>
          <a:xfrm>
            <a:off x="975360" y="2276584"/>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Número </a:t>
            </a:r>
            <a:r>
              <a:rPr lang="es-CO" sz="1400" b="1" dirty="0" smtClean="0"/>
              <a:t>alto</a:t>
            </a:r>
            <a:r>
              <a:rPr lang="es-CO" sz="1400" dirty="0" smtClean="0"/>
              <a:t> de heridos</a:t>
            </a:r>
            <a:endParaRPr lang="es-CO" sz="1400" dirty="0"/>
          </a:p>
        </p:txBody>
      </p:sp>
      <p:sp>
        <p:nvSpPr>
          <p:cNvPr id="9" name="CuadroTexto 8"/>
          <p:cNvSpPr txBox="1"/>
          <p:nvPr/>
        </p:nvSpPr>
        <p:spPr>
          <a:xfrm>
            <a:off x="6436821" y="2276584"/>
            <a:ext cx="240792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Pasajeros con </a:t>
            </a:r>
            <a:r>
              <a:rPr lang="es-CO" sz="1400" b="1" dirty="0" smtClean="0"/>
              <a:t>frecuencia</a:t>
            </a:r>
            <a:r>
              <a:rPr lang="es-CO" sz="1400" dirty="0" smtClean="0"/>
              <a:t> llegan tarde a su destino</a:t>
            </a:r>
            <a:endParaRPr lang="es-CO" sz="1400" dirty="0"/>
          </a:p>
        </p:txBody>
      </p:sp>
      <p:sp>
        <p:nvSpPr>
          <p:cNvPr id="10" name="CuadroTexto 9"/>
          <p:cNvSpPr txBox="1"/>
          <p:nvPr/>
        </p:nvSpPr>
        <p:spPr>
          <a:xfrm>
            <a:off x="975359" y="909036"/>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Es STP es </a:t>
            </a:r>
            <a:r>
              <a:rPr lang="es-CO" sz="1400" b="1" dirty="0" smtClean="0"/>
              <a:t>ineficiente</a:t>
            </a:r>
            <a:endParaRPr lang="es-CO" sz="1400" b="1" dirty="0"/>
          </a:p>
        </p:txBody>
      </p:sp>
      <p:sp>
        <p:nvSpPr>
          <p:cNvPr id="11" name="CuadroTexto 10"/>
          <p:cNvSpPr txBox="1"/>
          <p:nvPr/>
        </p:nvSpPr>
        <p:spPr>
          <a:xfrm>
            <a:off x="6436821" y="801315"/>
            <a:ext cx="240792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Cada vez es </a:t>
            </a:r>
            <a:r>
              <a:rPr lang="es-CO" sz="1400" b="1" dirty="0" smtClean="0"/>
              <a:t>menor</a:t>
            </a:r>
            <a:r>
              <a:rPr lang="es-CO" sz="1400" dirty="0" smtClean="0"/>
              <a:t> el número de personas que utiliza el STP</a:t>
            </a:r>
            <a:endParaRPr lang="es-CO" sz="1400" dirty="0"/>
          </a:p>
        </p:txBody>
      </p:sp>
      <p:cxnSp>
        <p:nvCxnSpPr>
          <p:cNvPr id="13" name="Conector angular 12"/>
          <p:cNvCxnSpPr>
            <a:stCxn id="7" idx="0"/>
            <a:endCxn id="9" idx="2"/>
          </p:cNvCxnSpPr>
          <p:nvPr/>
        </p:nvCxnSpPr>
        <p:spPr>
          <a:xfrm rot="5400000" flipH="1" flipV="1">
            <a:off x="5889326" y="1494947"/>
            <a:ext cx="446598" cy="30563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p:cNvCxnSpPr>
            <a:stCxn id="7" idx="0"/>
            <a:endCxn id="8" idx="2"/>
          </p:cNvCxnSpPr>
          <p:nvPr/>
        </p:nvCxnSpPr>
        <p:spPr>
          <a:xfrm rot="16200000" flipV="1">
            <a:off x="2970174" y="1632107"/>
            <a:ext cx="446598" cy="2781992"/>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r 20"/>
          <p:cNvCxnSpPr>
            <a:stCxn id="9" idx="0"/>
          </p:cNvCxnSpPr>
          <p:nvPr/>
        </p:nvCxnSpPr>
        <p:spPr>
          <a:xfrm rot="16200000" flipV="1">
            <a:off x="6042661" y="678462"/>
            <a:ext cx="293717" cy="2902527"/>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angular 22"/>
          <p:cNvCxnSpPr>
            <a:stCxn id="8" idx="0"/>
          </p:cNvCxnSpPr>
          <p:nvPr/>
        </p:nvCxnSpPr>
        <p:spPr>
          <a:xfrm rot="5400000" flipH="1" flipV="1">
            <a:off x="3123507" y="661836"/>
            <a:ext cx="293718" cy="293577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flipV="1">
            <a:off x="4663440" y="1666983"/>
            <a:ext cx="0" cy="3158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p:cNvCxnSpPr>
            <a:endCxn id="11" idx="2"/>
          </p:cNvCxnSpPr>
          <p:nvPr/>
        </p:nvCxnSpPr>
        <p:spPr>
          <a:xfrm flipV="1">
            <a:off x="4663440" y="1324535"/>
            <a:ext cx="2977342" cy="34244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p:cNvCxnSpPr>
            <a:endCxn id="10" idx="2"/>
          </p:cNvCxnSpPr>
          <p:nvPr/>
        </p:nvCxnSpPr>
        <p:spPr>
          <a:xfrm rot="10800000">
            <a:off x="1802476" y="1432257"/>
            <a:ext cx="2860964" cy="2347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p:cNvSpPr txBox="1"/>
          <p:nvPr/>
        </p:nvSpPr>
        <p:spPr>
          <a:xfrm>
            <a:off x="1149232"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Los conductores son descorteses</a:t>
            </a:r>
            <a:endParaRPr lang="es-CO" sz="1400" dirty="0"/>
          </a:p>
        </p:txBody>
      </p:sp>
      <p:sp>
        <p:nvSpPr>
          <p:cNvPr id="32" name="CuadroTexto 31"/>
          <p:cNvSpPr txBox="1"/>
          <p:nvPr/>
        </p:nvSpPr>
        <p:spPr>
          <a:xfrm>
            <a:off x="3270364"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Los conductores son imprudentes</a:t>
            </a:r>
            <a:endParaRPr lang="es-CO" sz="1400" dirty="0"/>
          </a:p>
        </p:txBody>
      </p:sp>
      <p:sp>
        <p:nvSpPr>
          <p:cNvPr id="33" name="CuadroTexto 32"/>
          <p:cNvSpPr txBox="1"/>
          <p:nvPr/>
        </p:nvSpPr>
        <p:spPr>
          <a:xfrm>
            <a:off x="7444738"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Vehículos en mal estado</a:t>
            </a:r>
            <a:endParaRPr lang="es-CO" sz="1400" dirty="0"/>
          </a:p>
        </p:txBody>
      </p:sp>
      <p:sp>
        <p:nvSpPr>
          <p:cNvPr id="34" name="CuadroTexto 33"/>
          <p:cNvSpPr txBox="1"/>
          <p:nvPr/>
        </p:nvSpPr>
        <p:spPr>
          <a:xfrm>
            <a:off x="3457401" y="5504434"/>
            <a:ext cx="128016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Remuneración</a:t>
            </a:r>
          </a:p>
          <a:p>
            <a:pPr algn="ctr"/>
            <a:r>
              <a:rPr lang="es-CO" sz="1400" dirty="0" smtClean="0"/>
              <a:t>Baja</a:t>
            </a:r>
            <a:endParaRPr lang="es-CO" sz="1400" dirty="0"/>
          </a:p>
        </p:txBody>
      </p:sp>
      <p:sp>
        <p:nvSpPr>
          <p:cNvPr id="35" name="CuadroTexto 34"/>
          <p:cNvSpPr txBox="1"/>
          <p:nvPr/>
        </p:nvSpPr>
        <p:spPr>
          <a:xfrm>
            <a:off x="1374152" y="5499341"/>
            <a:ext cx="125544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Jornada </a:t>
            </a:r>
          </a:p>
          <a:p>
            <a:pPr algn="ctr"/>
            <a:r>
              <a:rPr lang="es-CO" sz="1400" dirty="0" smtClean="0"/>
              <a:t>Prolongada</a:t>
            </a:r>
            <a:endParaRPr lang="es-CO" sz="1400" dirty="0"/>
          </a:p>
        </p:txBody>
      </p:sp>
      <p:sp>
        <p:nvSpPr>
          <p:cNvPr id="36" name="CuadroTexto 35"/>
          <p:cNvSpPr txBox="1"/>
          <p:nvPr/>
        </p:nvSpPr>
        <p:spPr>
          <a:xfrm>
            <a:off x="5677593" y="5499341"/>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Vehículos son </a:t>
            </a:r>
          </a:p>
          <a:p>
            <a:pPr algn="ctr"/>
            <a:r>
              <a:rPr lang="es-CO" sz="1400" dirty="0" smtClean="0"/>
              <a:t>Viejos</a:t>
            </a:r>
            <a:endParaRPr lang="es-CO" sz="1400" dirty="0"/>
          </a:p>
        </p:txBody>
      </p:sp>
      <p:sp>
        <p:nvSpPr>
          <p:cNvPr id="37" name="CuadroTexto 36"/>
          <p:cNvSpPr txBox="1"/>
          <p:nvPr/>
        </p:nvSpPr>
        <p:spPr>
          <a:xfrm>
            <a:off x="9427326" y="6334780"/>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Mantenimiento de las Vías es Mínimo</a:t>
            </a:r>
            <a:endParaRPr lang="es-CO" sz="1400" dirty="0"/>
          </a:p>
        </p:txBody>
      </p:sp>
      <p:sp>
        <p:nvSpPr>
          <p:cNvPr id="38" name="CuadroTexto 37"/>
          <p:cNvSpPr txBox="1"/>
          <p:nvPr/>
        </p:nvSpPr>
        <p:spPr>
          <a:xfrm>
            <a:off x="7444740" y="5499341"/>
            <a:ext cx="1654233"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Mantenimiento de Vehículos es Mínimo</a:t>
            </a:r>
            <a:endParaRPr lang="es-CO" sz="1400" dirty="0"/>
          </a:p>
        </p:txBody>
      </p:sp>
      <p:sp>
        <p:nvSpPr>
          <p:cNvPr id="39" name="CuadroTexto 38"/>
          <p:cNvSpPr txBox="1"/>
          <p:nvPr/>
        </p:nvSpPr>
        <p:spPr>
          <a:xfrm>
            <a:off x="9427326" y="5490379"/>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Vías en mal </a:t>
            </a:r>
          </a:p>
          <a:p>
            <a:pPr algn="ctr"/>
            <a:r>
              <a:rPr lang="es-CO" sz="1400" dirty="0" smtClean="0"/>
              <a:t>Estado</a:t>
            </a:r>
            <a:endParaRPr lang="es-CO" sz="1400" dirty="0"/>
          </a:p>
        </p:txBody>
      </p:sp>
      <p:cxnSp>
        <p:nvCxnSpPr>
          <p:cNvPr id="41" name="Conector recto de flecha 40"/>
          <p:cNvCxnSpPr>
            <a:stCxn id="37" idx="0"/>
            <a:endCxn id="39" idx="2"/>
          </p:cNvCxnSpPr>
          <p:nvPr/>
        </p:nvCxnSpPr>
        <p:spPr>
          <a:xfrm flipV="1">
            <a:off x="10254443" y="6013599"/>
            <a:ext cx="0" cy="321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a:stCxn id="38" idx="0"/>
          </p:cNvCxnSpPr>
          <p:nvPr/>
        </p:nvCxnSpPr>
        <p:spPr>
          <a:xfrm flipH="1" flipV="1">
            <a:off x="8271855" y="4829695"/>
            <a:ext cx="2" cy="6696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p:cNvCxnSpPr>
            <a:stCxn id="36" idx="0"/>
            <a:endCxn id="39" idx="0"/>
          </p:cNvCxnSpPr>
          <p:nvPr/>
        </p:nvCxnSpPr>
        <p:spPr>
          <a:xfrm rot="5400000" flipH="1" flipV="1">
            <a:off x="8375095" y="3619994"/>
            <a:ext cx="8962" cy="3749733"/>
          </a:xfrm>
          <a:prstGeom prst="bentConnector3">
            <a:avLst>
              <a:gd name="adj1" fmla="val 265077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a:xfrm>
            <a:off x="3043266" y="5062451"/>
            <a:ext cx="6410" cy="2244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angular 54"/>
          <p:cNvCxnSpPr>
            <a:stCxn id="35" idx="0"/>
            <a:endCxn id="34" idx="0"/>
          </p:cNvCxnSpPr>
          <p:nvPr/>
        </p:nvCxnSpPr>
        <p:spPr>
          <a:xfrm rot="16200000" flipH="1">
            <a:off x="3047130" y="4454082"/>
            <a:ext cx="5093" cy="2095610"/>
          </a:xfrm>
          <a:prstGeom prst="bentConnector3">
            <a:avLst>
              <a:gd name="adj1" fmla="val -448851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angular 56"/>
          <p:cNvCxnSpPr>
            <a:stCxn id="31" idx="2"/>
            <a:endCxn id="32" idx="2"/>
          </p:cNvCxnSpPr>
          <p:nvPr/>
        </p:nvCxnSpPr>
        <p:spPr>
          <a:xfrm rot="16200000" flipH="1">
            <a:off x="3036915" y="3769129"/>
            <a:ext cx="12700" cy="2121132"/>
          </a:xfrm>
          <a:prstGeom prst="bentConnector3">
            <a:avLst>
              <a:gd name="adj1" fmla="val 180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61"/>
          <p:cNvCxnSpPr>
            <a:stCxn id="32" idx="0"/>
          </p:cNvCxnSpPr>
          <p:nvPr/>
        </p:nvCxnSpPr>
        <p:spPr>
          <a:xfrm flipH="1" flipV="1">
            <a:off x="4097480" y="4073719"/>
            <a:ext cx="1" cy="2327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angular 63"/>
          <p:cNvCxnSpPr>
            <a:stCxn id="31" idx="0"/>
            <a:endCxn id="33" idx="0"/>
          </p:cNvCxnSpPr>
          <p:nvPr/>
        </p:nvCxnSpPr>
        <p:spPr>
          <a:xfrm rot="5400000" flipH="1" flipV="1">
            <a:off x="5124102" y="1158722"/>
            <a:ext cx="12700" cy="6295506"/>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ector recto de flecha 66"/>
          <p:cNvCxnSpPr>
            <a:endCxn id="7" idx="2"/>
          </p:cNvCxnSpPr>
          <p:nvPr/>
        </p:nvCxnSpPr>
        <p:spPr>
          <a:xfrm flipV="1">
            <a:off x="4584468" y="3769622"/>
            <a:ext cx="1" cy="3040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ángulo redondeado 67"/>
          <p:cNvSpPr/>
          <p:nvPr/>
        </p:nvSpPr>
        <p:spPr>
          <a:xfrm>
            <a:off x="9098971" y="3343368"/>
            <a:ext cx="1360518" cy="2244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Problema Central</a:t>
            </a:r>
            <a:endParaRPr lang="es-CO" sz="1200" dirty="0">
              <a:solidFill>
                <a:schemeClr val="tx1"/>
              </a:solidFill>
            </a:endParaRPr>
          </a:p>
        </p:txBody>
      </p:sp>
      <p:sp>
        <p:nvSpPr>
          <p:cNvPr id="69" name="Rectángulo redondeado 68"/>
          <p:cNvSpPr/>
          <p:nvPr/>
        </p:nvSpPr>
        <p:spPr>
          <a:xfrm>
            <a:off x="11135943" y="2275481"/>
            <a:ext cx="867989" cy="37383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Efecto Directo</a:t>
            </a:r>
            <a:endParaRPr lang="es-CO" sz="1200" dirty="0">
              <a:solidFill>
                <a:schemeClr val="tx1"/>
              </a:solidFill>
            </a:endParaRPr>
          </a:p>
        </p:txBody>
      </p:sp>
      <p:sp>
        <p:nvSpPr>
          <p:cNvPr id="70" name="Rectángulo redondeado 69"/>
          <p:cNvSpPr/>
          <p:nvPr/>
        </p:nvSpPr>
        <p:spPr>
          <a:xfrm>
            <a:off x="11081559" y="742953"/>
            <a:ext cx="826425" cy="3321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Efecto Indirecto</a:t>
            </a:r>
            <a:endParaRPr lang="es-CO" sz="1200" dirty="0">
              <a:solidFill>
                <a:schemeClr val="tx1"/>
              </a:solidFill>
            </a:endParaRPr>
          </a:p>
        </p:txBody>
      </p:sp>
      <p:sp>
        <p:nvSpPr>
          <p:cNvPr id="71" name="Rectángulo redondeado 70"/>
          <p:cNvSpPr/>
          <p:nvPr/>
        </p:nvSpPr>
        <p:spPr>
          <a:xfrm>
            <a:off x="11258555" y="4440682"/>
            <a:ext cx="745377" cy="39536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Causas Directas</a:t>
            </a:r>
            <a:endParaRPr lang="es-CO" sz="1200" dirty="0">
              <a:solidFill>
                <a:schemeClr val="tx1"/>
              </a:solidFill>
            </a:endParaRPr>
          </a:p>
        </p:txBody>
      </p:sp>
      <p:sp>
        <p:nvSpPr>
          <p:cNvPr id="72" name="Rectángulo redondeado 71"/>
          <p:cNvSpPr/>
          <p:nvPr/>
        </p:nvSpPr>
        <p:spPr>
          <a:xfrm>
            <a:off x="11254050" y="5883722"/>
            <a:ext cx="892924" cy="35428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Causas Indirecta</a:t>
            </a:r>
            <a:endParaRPr lang="es-CO" sz="1200" dirty="0">
              <a:solidFill>
                <a:schemeClr val="tx1"/>
              </a:solidFill>
            </a:endParaRPr>
          </a:p>
        </p:txBody>
      </p:sp>
    </p:spTree>
    <p:extLst>
      <p:ext uri="{BB962C8B-B14F-4D97-AF65-F5344CB8AC3E}">
        <p14:creationId xmlns:p14="http://schemas.microsoft.com/office/powerpoint/2010/main" val="1926410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81056" y="57665"/>
            <a:ext cx="3073041"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Objetivos</a:t>
            </a:r>
            <a:endParaRPr lang="es-CO" sz="2400" b="1" i="1" dirty="0">
              <a:solidFill>
                <a:schemeClr val="accent6">
                  <a:lumMod val="50000"/>
                </a:schemeClr>
              </a:solidFill>
              <a:cs typeface="Aharoni" panose="02010803020104030203" pitchFamily="2" charset="-79"/>
            </a:endParaRPr>
          </a:p>
        </p:txBody>
      </p:sp>
      <p:sp>
        <p:nvSpPr>
          <p:cNvPr id="7" name="CuadroTexto 6"/>
          <p:cNvSpPr txBox="1"/>
          <p:nvPr/>
        </p:nvSpPr>
        <p:spPr>
          <a:xfrm>
            <a:off x="3757352" y="3246402"/>
            <a:ext cx="1654233"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s-CO" sz="1400" b="1" dirty="0" smtClean="0"/>
              <a:t>Baja</a:t>
            </a:r>
            <a:r>
              <a:rPr lang="es-CO" sz="1400" dirty="0" smtClean="0"/>
              <a:t> frecuencia de accidentes</a:t>
            </a:r>
            <a:endParaRPr lang="es-CO" sz="1400" dirty="0"/>
          </a:p>
        </p:txBody>
      </p:sp>
      <p:sp>
        <p:nvSpPr>
          <p:cNvPr id="8" name="CuadroTexto 7"/>
          <p:cNvSpPr txBox="1"/>
          <p:nvPr/>
        </p:nvSpPr>
        <p:spPr>
          <a:xfrm>
            <a:off x="975360" y="2276584"/>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Número </a:t>
            </a:r>
            <a:r>
              <a:rPr lang="es-CO" sz="1400" b="1" dirty="0" smtClean="0"/>
              <a:t>bajo</a:t>
            </a:r>
            <a:r>
              <a:rPr lang="es-CO" sz="1400" dirty="0" smtClean="0"/>
              <a:t> de heridos</a:t>
            </a:r>
            <a:endParaRPr lang="es-CO" sz="1400" dirty="0"/>
          </a:p>
        </p:txBody>
      </p:sp>
      <p:sp>
        <p:nvSpPr>
          <p:cNvPr id="9" name="CuadroTexto 8"/>
          <p:cNvSpPr txBox="1"/>
          <p:nvPr/>
        </p:nvSpPr>
        <p:spPr>
          <a:xfrm>
            <a:off x="6436821" y="2276584"/>
            <a:ext cx="240792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Pasajeros </a:t>
            </a:r>
            <a:r>
              <a:rPr lang="es-CO" sz="1400" b="1" dirty="0" smtClean="0"/>
              <a:t>pocas veces</a:t>
            </a:r>
          </a:p>
          <a:p>
            <a:pPr algn="ctr"/>
            <a:r>
              <a:rPr lang="es-CO" sz="1400" b="1" dirty="0" smtClean="0"/>
              <a:t> </a:t>
            </a:r>
            <a:r>
              <a:rPr lang="es-CO" sz="1400" dirty="0" smtClean="0"/>
              <a:t>llegan tarde a su destino</a:t>
            </a:r>
            <a:endParaRPr lang="es-CO" sz="1400" dirty="0"/>
          </a:p>
        </p:txBody>
      </p:sp>
      <p:sp>
        <p:nvSpPr>
          <p:cNvPr id="10" name="CuadroTexto 9"/>
          <p:cNvSpPr txBox="1"/>
          <p:nvPr/>
        </p:nvSpPr>
        <p:spPr>
          <a:xfrm>
            <a:off x="975359" y="909036"/>
            <a:ext cx="1654233"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Es STP es </a:t>
            </a:r>
            <a:r>
              <a:rPr lang="es-CO" sz="1400" b="1" dirty="0" smtClean="0"/>
              <a:t>eficiente</a:t>
            </a:r>
            <a:endParaRPr lang="es-CO" sz="1400" b="1" dirty="0"/>
          </a:p>
        </p:txBody>
      </p:sp>
      <p:sp>
        <p:nvSpPr>
          <p:cNvPr id="11" name="CuadroTexto 10"/>
          <p:cNvSpPr txBox="1"/>
          <p:nvPr/>
        </p:nvSpPr>
        <p:spPr>
          <a:xfrm>
            <a:off x="6436821" y="801315"/>
            <a:ext cx="240792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Cada vez es </a:t>
            </a:r>
            <a:r>
              <a:rPr lang="es-CO" sz="1400" b="1" dirty="0" smtClean="0"/>
              <a:t>mayor</a:t>
            </a:r>
            <a:r>
              <a:rPr lang="es-CO" sz="1400" dirty="0" smtClean="0"/>
              <a:t> el número de personas que utiliza el STP</a:t>
            </a:r>
            <a:endParaRPr lang="es-CO" sz="1400" dirty="0"/>
          </a:p>
        </p:txBody>
      </p:sp>
      <p:cxnSp>
        <p:nvCxnSpPr>
          <p:cNvPr id="13" name="Conector angular 12"/>
          <p:cNvCxnSpPr>
            <a:stCxn id="7" idx="0"/>
            <a:endCxn id="9" idx="2"/>
          </p:cNvCxnSpPr>
          <p:nvPr/>
        </p:nvCxnSpPr>
        <p:spPr>
          <a:xfrm rot="5400000" flipH="1" flipV="1">
            <a:off x="5889326" y="1494947"/>
            <a:ext cx="446598" cy="305631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p:cNvCxnSpPr>
            <a:stCxn id="7" idx="0"/>
            <a:endCxn id="8" idx="2"/>
          </p:cNvCxnSpPr>
          <p:nvPr/>
        </p:nvCxnSpPr>
        <p:spPr>
          <a:xfrm rot="16200000" flipV="1">
            <a:off x="2970174" y="1632107"/>
            <a:ext cx="446598" cy="2781992"/>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r 20"/>
          <p:cNvCxnSpPr>
            <a:stCxn id="9" idx="0"/>
          </p:cNvCxnSpPr>
          <p:nvPr/>
        </p:nvCxnSpPr>
        <p:spPr>
          <a:xfrm rot="16200000" flipV="1">
            <a:off x="6042661" y="678462"/>
            <a:ext cx="293717" cy="2902527"/>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angular 22"/>
          <p:cNvCxnSpPr>
            <a:stCxn id="8" idx="0"/>
          </p:cNvCxnSpPr>
          <p:nvPr/>
        </p:nvCxnSpPr>
        <p:spPr>
          <a:xfrm rot="5400000" flipH="1" flipV="1">
            <a:off x="3123507" y="661836"/>
            <a:ext cx="293718" cy="2935779"/>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flipV="1">
            <a:off x="4663440" y="1666983"/>
            <a:ext cx="0" cy="3158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p:cNvCxnSpPr>
            <a:endCxn id="11" idx="2"/>
          </p:cNvCxnSpPr>
          <p:nvPr/>
        </p:nvCxnSpPr>
        <p:spPr>
          <a:xfrm flipV="1">
            <a:off x="4663440" y="1324535"/>
            <a:ext cx="2977342" cy="34244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p:cNvCxnSpPr>
            <a:endCxn id="10" idx="2"/>
          </p:cNvCxnSpPr>
          <p:nvPr/>
        </p:nvCxnSpPr>
        <p:spPr>
          <a:xfrm rot="10800000">
            <a:off x="1802476" y="1216813"/>
            <a:ext cx="2860964" cy="450170"/>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p:cNvSpPr txBox="1"/>
          <p:nvPr/>
        </p:nvSpPr>
        <p:spPr>
          <a:xfrm>
            <a:off x="1149232"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Los conductores son </a:t>
            </a:r>
            <a:r>
              <a:rPr lang="es-CO" sz="1400" b="1" dirty="0" smtClean="0"/>
              <a:t>corteses</a:t>
            </a:r>
            <a:endParaRPr lang="es-CO" sz="1400" b="1" dirty="0"/>
          </a:p>
        </p:txBody>
      </p:sp>
      <p:sp>
        <p:nvSpPr>
          <p:cNvPr id="32" name="CuadroTexto 31"/>
          <p:cNvSpPr txBox="1"/>
          <p:nvPr/>
        </p:nvSpPr>
        <p:spPr>
          <a:xfrm>
            <a:off x="3270364"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Los conductores son </a:t>
            </a:r>
            <a:r>
              <a:rPr lang="es-CO" sz="1400" b="1" dirty="0" smtClean="0"/>
              <a:t>prudentes</a:t>
            </a:r>
            <a:endParaRPr lang="es-CO" sz="1400" b="1" dirty="0"/>
          </a:p>
        </p:txBody>
      </p:sp>
      <p:sp>
        <p:nvSpPr>
          <p:cNvPr id="33" name="CuadroTexto 32"/>
          <p:cNvSpPr txBox="1"/>
          <p:nvPr/>
        </p:nvSpPr>
        <p:spPr>
          <a:xfrm>
            <a:off x="7444738" y="4306475"/>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Vehículos en </a:t>
            </a:r>
            <a:r>
              <a:rPr lang="es-CO" sz="1400" b="1" dirty="0" smtClean="0"/>
              <a:t>buen</a:t>
            </a:r>
            <a:r>
              <a:rPr lang="es-CO" sz="1400" dirty="0" smtClean="0"/>
              <a:t> estado</a:t>
            </a:r>
            <a:endParaRPr lang="es-CO" sz="1400" dirty="0"/>
          </a:p>
        </p:txBody>
      </p:sp>
      <p:sp>
        <p:nvSpPr>
          <p:cNvPr id="34" name="CuadroTexto 33"/>
          <p:cNvSpPr txBox="1"/>
          <p:nvPr/>
        </p:nvSpPr>
        <p:spPr>
          <a:xfrm>
            <a:off x="3457401" y="5504434"/>
            <a:ext cx="1280161"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Remuneración</a:t>
            </a:r>
          </a:p>
          <a:p>
            <a:pPr algn="ctr"/>
            <a:r>
              <a:rPr lang="es-CO" sz="1400" b="1" dirty="0" smtClean="0"/>
              <a:t>normal</a:t>
            </a:r>
            <a:endParaRPr lang="es-CO" sz="1400" b="1" dirty="0"/>
          </a:p>
        </p:txBody>
      </p:sp>
      <p:sp>
        <p:nvSpPr>
          <p:cNvPr id="35" name="CuadroTexto 34"/>
          <p:cNvSpPr txBox="1"/>
          <p:nvPr/>
        </p:nvSpPr>
        <p:spPr>
          <a:xfrm>
            <a:off x="1374152" y="5499341"/>
            <a:ext cx="1255440"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Jornada </a:t>
            </a:r>
          </a:p>
          <a:p>
            <a:pPr algn="ctr"/>
            <a:r>
              <a:rPr lang="es-CO" sz="1400" b="1" dirty="0" smtClean="0"/>
              <a:t>normalizada</a:t>
            </a:r>
            <a:endParaRPr lang="es-CO" sz="1400" b="1" dirty="0"/>
          </a:p>
        </p:txBody>
      </p:sp>
      <p:sp>
        <p:nvSpPr>
          <p:cNvPr id="36" name="CuadroTexto 35"/>
          <p:cNvSpPr txBox="1"/>
          <p:nvPr/>
        </p:nvSpPr>
        <p:spPr>
          <a:xfrm>
            <a:off x="5677593" y="5499341"/>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Vehículos son </a:t>
            </a:r>
          </a:p>
          <a:p>
            <a:pPr algn="ctr"/>
            <a:r>
              <a:rPr lang="es-CO" sz="1400" b="1" dirty="0" smtClean="0"/>
              <a:t>Nuevos</a:t>
            </a:r>
            <a:endParaRPr lang="es-CO" sz="1400" b="1" dirty="0"/>
          </a:p>
        </p:txBody>
      </p:sp>
      <p:sp>
        <p:nvSpPr>
          <p:cNvPr id="37" name="CuadroTexto 36"/>
          <p:cNvSpPr txBox="1"/>
          <p:nvPr/>
        </p:nvSpPr>
        <p:spPr>
          <a:xfrm>
            <a:off x="9427326" y="6334780"/>
            <a:ext cx="196942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Mantenimiento de las Vías es </a:t>
            </a:r>
            <a:r>
              <a:rPr lang="es-CO" sz="1400" b="1" dirty="0" smtClean="0"/>
              <a:t>adecuado</a:t>
            </a:r>
            <a:endParaRPr lang="es-CO" sz="1400" b="1" dirty="0"/>
          </a:p>
        </p:txBody>
      </p:sp>
      <p:sp>
        <p:nvSpPr>
          <p:cNvPr id="38" name="CuadroTexto 37"/>
          <p:cNvSpPr txBox="1"/>
          <p:nvPr/>
        </p:nvSpPr>
        <p:spPr>
          <a:xfrm>
            <a:off x="7444740" y="5499341"/>
            <a:ext cx="1654233"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Mantenimiento de Vehículos es </a:t>
            </a:r>
            <a:r>
              <a:rPr lang="es-CO" sz="1400" b="1" dirty="0" smtClean="0"/>
              <a:t>adecuado</a:t>
            </a:r>
            <a:endParaRPr lang="es-CO" sz="1400" b="1" dirty="0"/>
          </a:p>
        </p:txBody>
      </p:sp>
      <p:sp>
        <p:nvSpPr>
          <p:cNvPr id="39" name="CuadroTexto 38"/>
          <p:cNvSpPr txBox="1"/>
          <p:nvPr/>
        </p:nvSpPr>
        <p:spPr>
          <a:xfrm>
            <a:off x="9427326" y="5490379"/>
            <a:ext cx="16542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sz="1400" dirty="0" smtClean="0"/>
              <a:t>Vías en </a:t>
            </a:r>
            <a:r>
              <a:rPr lang="es-CO" sz="1400" b="1" dirty="0" smtClean="0"/>
              <a:t>buen</a:t>
            </a:r>
          </a:p>
          <a:p>
            <a:pPr algn="ctr"/>
            <a:r>
              <a:rPr lang="es-CO" sz="1400" dirty="0" smtClean="0"/>
              <a:t>Estado</a:t>
            </a:r>
            <a:endParaRPr lang="es-CO" sz="1400" dirty="0"/>
          </a:p>
        </p:txBody>
      </p:sp>
      <p:cxnSp>
        <p:nvCxnSpPr>
          <p:cNvPr id="41" name="Conector recto de flecha 40"/>
          <p:cNvCxnSpPr>
            <a:stCxn id="37" idx="0"/>
            <a:endCxn id="39" idx="2"/>
          </p:cNvCxnSpPr>
          <p:nvPr/>
        </p:nvCxnSpPr>
        <p:spPr>
          <a:xfrm flipV="1">
            <a:off x="10254443" y="6013599"/>
            <a:ext cx="0" cy="3211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recto de flecha 46"/>
          <p:cNvCxnSpPr>
            <a:stCxn id="38" idx="0"/>
          </p:cNvCxnSpPr>
          <p:nvPr/>
        </p:nvCxnSpPr>
        <p:spPr>
          <a:xfrm flipH="1" flipV="1">
            <a:off x="8271855" y="4829695"/>
            <a:ext cx="2" cy="6696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p:cNvCxnSpPr>
            <a:stCxn id="36" idx="0"/>
            <a:endCxn id="39" idx="0"/>
          </p:cNvCxnSpPr>
          <p:nvPr/>
        </p:nvCxnSpPr>
        <p:spPr>
          <a:xfrm rot="5400000" flipH="1" flipV="1">
            <a:off x="8375095" y="3619994"/>
            <a:ext cx="8962" cy="3749733"/>
          </a:xfrm>
          <a:prstGeom prst="bentConnector3">
            <a:avLst>
              <a:gd name="adj1" fmla="val 265077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a:xfrm>
            <a:off x="3043266" y="5062451"/>
            <a:ext cx="6410" cy="2244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ector angular 54"/>
          <p:cNvCxnSpPr>
            <a:stCxn id="35" idx="0"/>
            <a:endCxn id="34" idx="0"/>
          </p:cNvCxnSpPr>
          <p:nvPr/>
        </p:nvCxnSpPr>
        <p:spPr>
          <a:xfrm rot="16200000" flipH="1">
            <a:off x="3047130" y="4454082"/>
            <a:ext cx="5093" cy="2095610"/>
          </a:xfrm>
          <a:prstGeom prst="bentConnector3">
            <a:avLst>
              <a:gd name="adj1" fmla="val -448851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ector angular 56"/>
          <p:cNvCxnSpPr>
            <a:stCxn id="31" idx="2"/>
            <a:endCxn id="32" idx="2"/>
          </p:cNvCxnSpPr>
          <p:nvPr/>
        </p:nvCxnSpPr>
        <p:spPr>
          <a:xfrm rot="16200000" flipH="1">
            <a:off x="3036915" y="3769129"/>
            <a:ext cx="12700" cy="2121132"/>
          </a:xfrm>
          <a:prstGeom prst="bentConnector3">
            <a:avLst>
              <a:gd name="adj1" fmla="val 1800000"/>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61"/>
          <p:cNvCxnSpPr>
            <a:stCxn id="32" idx="0"/>
          </p:cNvCxnSpPr>
          <p:nvPr/>
        </p:nvCxnSpPr>
        <p:spPr>
          <a:xfrm flipH="1" flipV="1">
            <a:off x="4097480" y="4073719"/>
            <a:ext cx="1" cy="2327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ector angular 63"/>
          <p:cNvCxnSpPr>
            <a:stCxn id="31" idx="0"/>
            <a:endCxn id="33" idx="0"/>
          </p:cNvCxnSpPr>
          <p:nvPr/>
        </p:nvCxnSpPr>
        <p:spPr>
          <a:xfrm rot="5400000" flipH="1" flipV="1">
            <a:off x="5124102" y="1158722"/>
            <a:ext cx="12700" cy="6295506"/>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ector recto de flecha 66"/>
          <p:cNvCxnSpPr>
            <a:endCxn id="7" idx="2"/>
          </p:cNvCxnSpPr>
          <p:nvPr/>
        </p:nvCxnSpPr>
        <p:spPr>
          <a:xfrm flipV="1">
            <a:off x="4584468" y="3769622"/>
            <a:ext cx="1" cy="30409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Rectángulo redondeado 67"/>
          <p:cNvSpPr/>
          <p:nvPr/>
        </p:nvSpPr>
        <p:spPr>
          <a:xfrm>
            <a:off x="9098971" y="3343368"/>
            <a:ext cx="1360518" cy="2244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Objetivo General</a:t>
            </a:r>
            <a:endParaRPr lang="es-CO" sz="1200" dirty="0">
              <a:solidFill>
                <a:schemeClr val="tx1"/>
              </a:solidFill>
            </a:endParaRPr>
          </a:p>
        </p:txBody>
      </p:sp>
      <p:sp>
        <p:nvSpPr>
          <p:cNvPr id="70" name="Rectángulo redondeado 69"/>
          <p:cNvSpPr/>
          <p:nvPr/>
        </p:nvSpPr>
        <p:spPr>
          <a:xfrm>
            <a:off x="10668346" y="1500900"/>
            <a:ext cx="826425" cy="3321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Fines</a:t>
            </a:r>
            <a:endParaRPr lang="es-CO" sz="1200" dirty="0">
              <a:solidFill>
                <a:schemeClr val="tx1"/>
              </a:solidFill>
            </a:endParaRPr>
          </a:p>
        </p:txBody>
      </p:sp>
      <p:sp>
        <p:nvSpPr>
          <p:cNvPr id="71" name="Rectángulo redondeado 70"/>
          <p:cNvSpPr/>
          <p:nvPr/>
        </p:nvSpPr>
        <p:spPr>
          <a:xfrm>
            <a:off x="11122082" y="4891532"/>
            <a:ext cx="745377" cy="39536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solidFill>
                  <a:schemeClr val="tx1"/>
                </a:solidFill>
              </a:rPr>
              <a:t>Medios</a:t>
            </a:r>
            <a:endParaRPr lang="es-CO" sz="1200" dirty="0">
              <a:solidFill>
                <a:schemeClr val="tx1"/>
              </a:solidFill>
            </a:endParaRPr>
          </a:p>
        </p:txBody>
      </p:sp>
    </p:spTree>
    <p:extLst>
      <p:ext uri="{BB962C8B-B14F-4D97-AF65-F5344CB8AC3E}">
        <p14:creationId xmlns:p14="http://schemas.microsoft.com/office/powerpoint/2010/main" val="422162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269406" y="2048262"/>
            <a:ext cx="2091733" cy="120032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 Finalizados</a:t>
            </a:r>
            <a:endParaRPr lang="es-CO" sz="2400" b="1" i="1" dirty="0">
              <a:solidFill>
                <a:schemeClr val="accent6">
                  <a:lumMod val="50000"/>
                </a:schemeClr>
              </a:solidFill>
              <a:cs typeface="Aharoni" panose="02010803020104030203" pitchFamily="2" charset="-79"/>
            </a:endParaRPr>
          </a:p>
        </p:txBody>
      </p:sp>
      <p:sp>
        <p:nvSpPr>
          <p:cNvPr id="6" name="Rectángulo redondeado 5"/>
          <p:cNvSpPr/>
          <p:nvPr/>
        </p:nvSpPr>
        <p:spPr>
          <a:xfrm>
            <a:off x="332999"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 Sistemas de producción sustentables</a:t>
            </a:r>
            <a:endParaRPr lang="es-CO" sz="1200" b="1" dirty="0"/>
          </a:p>
        </p:txBody>
      </p:sp>
      <p:sp>
        <p:nvSpPr>
          <p:cNvPr id="7" name="Rectángulo redondeado 6"/>
          <p:cNvSpPr/>
          <p:nvPr/>
        </p:nvSpPr>
        <p:spPr>
          <a:xfrm>
            <a:off x="3583275"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Acciones para la recuperación de suelos </a:t>
            </a:r>
            <a:endParaRPr lang="es-CO" sz="1200" b="1" dirty="0"/>
          </a:p>
        </p:txBody>
      </p:sp>
      <p:sp>
        <p:nvSpPr>
          <p:cNvPr id="8" name="Rectángulo redondeado 7"/>
          <p:cNvSpPr/>
          <p:nvPr/>
        </p:nvSpPr>
        <p:spPr>
          <a:xfrm>
            <a:off x="6833551" y="3696924"/>
            <a:ext cx="3117274"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Apropiada organización de la comunidad</a:t>
            </a:r>
            <a:endParaRPr lang="es-CO" sz="1200" b="1" dirty="0"/>
          </a:p>
        </p:txBody>
      </p:sp>
      <p:sp>
        <p:nvSpPr>
          <p:cNvPr id="25" name="CuadroTexto 24"/>
          <p:cNvSpPr txBox="1"/>
          <p:nvPr/>
        </p:nvSpPr>
        <p:spPr>
          <a:xfrm>
            <a:off x="10030289" y="5266065"/>
            <a:ext cx="2202655" cy="369332"/>
          </a:xfrm>
          <a:prstGeom prst="rect">
            <a:avLst/>
          </a:prstGeom>
          <a:noFill/>
        </p:spPr>
        <p:txBody>
          <a:bodyPr wrap="square" rtlCol="0">
            <a:spAutoFit/>
          </a:bodyPr>
          <a:lstStyle/>
          <a:p>
            <a:pPr algn="ctr"/>
            <a:r>
              <a:rPr lang="es-CO" dirty="0" smtClean="0"/>
              <a:t>Raíces Secundarias</a:t>
            </a:r>
            <a:endParaRPr lang="es-CO" dirty="0"/>
          </a:p>
        </p:txBody>
      </p:sp>
      <p:cxnSp>
        <p:nvCxnSpPr>
          <p:cNvPr id="5" name="Conector recto 4"/>
          <p:cNvCxnSpPr>
            <a:stCxn id="8" idx="2"/>
            <a:endCxn id="24" idx="2"/>
          </p:cNvCxnSpPr>
          <p:nvPr/>
        </p:nvCxnSpPr>
        <p:spPr>
          <a:xfrm>
            <a:off x="8392188" y="4240021"/>
            <a:ext cx="41782" cy="25222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9950825" y="3808737"/>
            <a:ext cx="2211185" cy="369332"/>
          </a:xfrm>
          <a:prstGeom prst="rect">
            <a:avLst/>
          </a:prstGeom>
          <a:noFill/>
        </p:spPr>
        <p:txBody>
          <a:bodyPr wrap="square" rtlCol="0">
            <a:spAutoFit/>
          </a:bodyPr>
          <a:lstStyle/>
          <a:p>
            <a:pPr algn="ctr"/>
            <a:r>
              <a:rPr lang="es-CO" dirty="0" smtClean="0"/>
              <a:t>Raíces Principales</a:t>
            </a:r>
            <a:endParaRPr lang="es-CO" dirty="0"/>
          </a:p>
        </p:txBody>
      </p:sp>
      <p:sp>
        <p:nvSpPr>
          <p:cNvPr id="20" name="Rectángulo redondeado 19"/>
          <p:cNvSpPr/>
          <p:nvPr/>
        </p:nvSpPr>
        <p:spPr>
          <a:xfrm>
            <a:off x="69085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la  cultura organizacional</a:t>
            </a:r>
            <a:endParaRPr lang="es-CO" sz="1200" dirty="0"/>
          </a:p>
        </p:txBody>
      </p:sp>
      <p:sp>
        <p:nvSpPr>
          <p:cNvPr id="21" name="Rectángulo redondeado 20"/>
          <p:cNvSpPr/>
          <p:nvPr/>
        </p:nvSpPr>
        <p:spPr>
          <a:xfrm>
            <a:off x="6900058" y="500539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Alto sentido de pertenencia</a:t>
            </a:r>
            <a:endParaRPr lang="es-CO" sz="1200" dirty="0"/>
          </a:p>
        </p:txBody>
      </p:sp>
      <p:sp>
        <p:nvSpPr>
          <p:cNvPr id="22" name="Rectángulo redondeado 21"/>
          <p:cNvSpPr/>
          <p:nvPr/>
        </p:nvSpPr>
        <p:spPr>
          <a:xfrm>
            <a:off x="6900057" y="5450731"/>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del impacto de la politiquería</a:t>
            </a:r>
            <a:endParaRPr lang="es-CO" sz="1200" dirty="0"/>
          </a:p>
        </p:txBody>
      </p:sp>
      <p:sp>
        <p:nvSpPr>
          <p:cNvPr id="23" name="Rectángulo redondeado 22"/>
          <p:cNvSpPr/>
          <p:nvPr/>
        </p:nvSpPr>
        <p:spPr>
          <a:xfrm>
            <a:off x="6900056"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de subcultura del dinero fácil</a:t>
            </a:r>
            <a:endParaRPr lang="es-CO" sz="1200" dirty="0"/>
          </a:p>
        </p:txBody>
      </p:sp>
      <p:sp>
        <p:nvSpPr>
          <p:cNvPr id="24" name="Rectángulo redondeado 23"/>
          <p:cNvSpPr/>
          <p:nvPr/>
        </p:nvSpPr>
        <p:spPr>
          <a:xfrm>
            <a:off x="6908584"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Formación en la paz</a:t>
            </a:r>
            <a:endParaRPr lang="es-CO" sz="1200" dirty="0"/>
          </a:p>
        </p:txBody>
      </p:sp>
      <p:cxnSp>
        <p:nvCxnSpPr>
          <p:cNvPr id="32" name="Conector recto 31"/>
          <p:cNvCxnSpPr/>
          <p:nvPr/>
        </p:nvCxnSpPr>
        <p:spPr>
          <a:xfrm>
            <a:off x="5080074" y="4252484"/>
            <a:ext cx="28587" cy="2509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ángulo redondeado 18"/>
          <p:cNvSpPr/>
          <p:nvPr/>
        </p:nvSpPr>
        <p:spPr>
          <a:xfrm>
            <a:off x="3649780"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Mejoramiento de la política agroambiental</a:t>
            </a:r>
            <a:endParaRPr lang="es-CO" sz="1200" dirty="0"/>
          </a:p>
        </p:txBody>
      </p:sp>
      <p:sp>
        <p:nvSpPr>
          <p:cNvPr id="18" name="Rectángulo redondeado 17"/>
          <p:cNvSpPr/>
          <p:nvPr/>
        </p:nvSpPr>
        <p:spPr>
          <a:xfrm>
            <a:off x="3649781"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estudios de suelos  desactualizados</a:t>
            </a:r>
            <a:endParaRPr lang="es-CO" sz="1200" dirty="0"/>
          </a:p>
        </p:txBody>
      </p:sp>
      <p:sp>
        <p:nvSpPr>
          <p:cNvPr id="17" name="Rectángulo redondeado 16"/>
          <p:cNvSpPr/>
          <p:nvPr/>
        </p:nvSpPr>
        <p:spPr>
          <a:xfrm>
            <a:off x="3649781" y="546094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mecanismos de restauración</a:t>
            </a:r>
            <a:endParaRPr lang="es-CO" sz="1200" dirty="0"/>
          </a:p>
        </p:txBody>
      </p:sp>
      <p:sp>
        <p:nvSpPr>
          <p:cNvPr id="16" name="Rectángulo redondeado 15"/>
          <p:cNvSpPr/>
          <p:nvPr/>
        </p:nvSpPr>
        <p:spPr>
          <a:xfrm>
            <a:off x="3649782" y="500677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mecanismos de recuperación</a:t>
            </a:r>
            <a:endParaRPr lang="es-CO" sz="1200" dirty="0"/>
          </a:p>
        </p:txBody>
      </p:sp>
      <p:sp>
        <p:nvSpPr>
          <p:cNvPr id="15" name="Rectángulo redondeado 14"/>
          <p:cNvSpPr/>
          <p:nvPr/>
        </p:nvSpPr>
        <p:spPr>
          <a:xfrm>
            <a:off x="36497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prácticas de conservación</a:t>
            </a:r>
            <a:endParaRPr lang="es-CO" sz="1200" dirty="0"/>
          </a:p>
        </p:txBody>
      </p:sp>
      <p:cxnSp>
        <p:nvCxnSpPr>
          <p:cNvPr id="33" name="Conector recto 32"/>
          <p:cNvCxnSpPr>
            <a:stCxn id="6" idx="2"/>
          </p:cNvCxnSpPr>
          <p:nvPr/>
        </p:nvCxnSpPr>
        <p:spPr>
          <a:xfrm flipH="1">
            <a:off x="1802409" y="4252484"/>
            <a:ext cx="55976" cy="25111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redondeado 9"/>
          <p:cNvSpPr/>
          <p:nvPr/>
        </p:nvSpPr>
        <p:spPr>
          <a:xfrm>
            <a:off x="399508" y="4541521"/>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la valoración de la riqueza cultural</a:t>
            </a:r>
            <a:endParaRPr lang="es-CO" sz="1200" dirty="0"/>
          </a:p>
        </p:txBody>
      </p:sp>
      <p:sp>
        <p:nvSpPr>
          <p:cNvPr id="11" name="Rectángulo redondeado 10"/>
          <p:cNvSpPr/>
          <p:nvPr/>
        </p:nvSpPr>
        <p:spPr>
          <a:xfrm>
            <a:off x="399506" y="502201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Mayor fomento de la agricultura orgánica</a:t>
            </a:r>
            <a:endParaRPr lang="es-CO" sz="1200" dirty="0"/>
          </a:p>
        </p:txBody>
      </p:sp>
      <p:sp>
        <p:nvSpPr>
          <p:cNvPr id="12" name="Rectángulo redondeado 11"/>
          <p:cNvSpPr/>
          <p:nvPr/>
        </p:nvSpPr>
        <p:spPr>
          <a:xfrm>
            <a:off x="390976" y="547254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Adecuada distribución de la tierra </a:t>
            </a:r>
            <a:endParaRPr lang="es-CO" sz="1200" dirty="0"/>
          </a:p>
        </p:txBody>
      </p:sp>
      <p:sp>
        <p:nvSpPr>
          <p:cNvPr id="13" name="Rectángulo redondeado 12"/>
          <p:cNvSpPr/>
          <p:nvPr/>
        </p:nvSpPr>
        <p:spPr>
          <a:xfrm>
            <a:off x="399506" y="5921777"/>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Conciencia en el cuidado del medio ambiente</a:t>
            </a:r>
            <a:endParaRPr lang="es-CO" sz="1200" dirty="0"/>
          </a:p>
        </p:txBody>
      </p:sp>
      <p:sp>
        <p:nvSpPr>
          <p:cNvPr id="14" name="Rectángulo redondeado 13"/>
          <p:cNvSpPr/>
          <p:nvPr/>
        </p:nvSpPr>
        <p:spPr>
          <a:xfrm>
            <a:off x="399506"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Acceso adecuado a la información</a:t>
            </a:r>
            <a:endParaRPr lang="es-CO" sz="1200" dirty="0"/>
          </a:p>
        </p:txBody>
      </p:sp>
      <p:sp>
        <p:nvSpPr>
          <p:cNvPr id="38" name="Rectángulo redondeado 37"/>
          <p:cNvSpPr/>
          <p:nvPr/>
        </p:nvSpPr>
        <p:spPr>
          <a:xfrm>
            <a:off x="3450277" y="2629371"/>
            <a:ext cx="3183769" cy="72153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Disminución de las tasas de deterioro ambiental</a:t>
            </a:r>
            <a:endParaRPr lang="es-CO" dirty="0"/>
          </a:p>
        </p:txBody>
      </p:sp>
      <p:sp>
        <p:nvSpPr>
          <p:cNvPr id="39" name="CuadroTexto 38"/>
          <p:cNvSpPr txBox="1"/>
          <p:nvPr/>
        </p:nvSpPr>
        <p:spPr>
          <a:xfrm>
            <a:off x="10030289" y="2710741"/>
            <a:ext cx="1851860" cy="369332"/>
          </a:xfrm>
          <a:prstGeom prst="rect">
            <a:avLst/>
          </a:prstGeom>
          <a:noFill/>
        </p:spPr>
        <p:txBody>
          <a:bodyPr wrap="square" rtlCol="0">
            <a:spAutoFit/>
          </a:bodyPr>
          <a:lstStyle/>
          <a:p>
            <a:pPr algn="ctr"/>
            <a:r>
              <a:rPr lang="es-CO" dirty="0" smtClean="0"/>
              <a:t>Problema Central</a:t>
            </a:r>
            <a:endParaRPr lang="es-CO" dirty="0"/>
          </a:p>
        </p:txBody>
      </p:sp>
      <p:sp>
        <p:nvSpPr>
          <p:cNvPr id="40" name="Rectángulo redondeado 39"/>
          <p:cNvSpPr/>
          <p:nvPr/>
        </p:nvSpPr>
        <p:spPr>
          <a:xfrm>
            <a:off x="2144466" y="64939"/>
            <a:ext cx="3050771" cy="4148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Incremento de la calidad de vida</a:t>
            </a:r>
            <a:endParaRPr lang="es-CO" sz="1200" dirty="0"/>
          </a:p>
        </p:txBody>
      </p:sp>
      <p:sp>
        <p:nvSpPr>
          <p:cNvPr id="41" name="Rectángulo redondeado 40"/>
          <p:cNvSpPr/>
          <p:nvPr/>
        </p:nvSpPr>
        <p:spPr>
          <a:xfrm>
            <a:off x="5383198" y="54505"/>
            <a:ext cx="3050771" cy="4252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Recuperación de la función de los sistemas</a:t>
            </a:r>
            <a:endParaRPr lang="es-CO" sz="1200" dirty="0"/>
          </a:p>
        </p:txBody>
      </p:sp>
      <p:cxnSp>
        <p:nvCxnSpPr>
          <p:cNvPr id="52" name="Conector recto 51"/>
          <p:cNvCxnSpPr>
            <a:endCxn id="51" idx="2"/>
          </p:cNvCxnSpPr>
          <p:nvPr/>
        </p:nvCxnSpPr>
        <p:spPr>
          <a:xfrm>
            <a:off x="6833551"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ángulo redondeado 50"/>
          <p:cNvSpPr/>
          <p:nvPr/>
        </p:nvSpPr>
        <p:spPr>
          <a:xfrm>
            <a:off x="5316169" y="2096492"/>
            <a:ext cx="3050771" cy="240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 en la fertilidad de los suelos</a:t>
            </a:r>
            <a:endParaRPr lang="es-CO" sz="1200" dirty="0"/>
          </a:p>
        </p:txBody>
      </p:sp>
      <p:sp>
        <p:nvSpPr>
          <p:cNvPr id="50" name="Rectángulo redondeado 49"/>
          <p:cNvSpPr/>
          <p:nvPr/>
        </p:nvSpPr>
        <p:spPr>
          <a:xfrm>
            <a:off x="5362306" y="1763124"/>
            <a:ext cx="3050771" cy="20313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Sustitución de los cultivos para uso ilícito</a:t>
            </a:r>
            <a:endParaRPr lang="es-CO" sz="1200" dirty="0"/>
          </a:p>
        </p:txBody>
      </p:sp>
      <p:sp>
        <p:nvSpPr>
          <p:cNvPr id="49" name="Rectángulo redondeado 48"/>
          <p:cNvSpPr/>
          <p:nvPr/>
        </p:nvSpPr>
        <p:spPr>
          <a:xfrm>
            <a:off x="5362307" y="1467506"/>
            <a:ext cx="3050771" cy="2332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del recurso hídrico</a:t>
            </a:r>
            <a:endParaRPr lang="es-CO" sz="1200" dirty="0"/>
          </a:p>
        </p:txBody>
      </p:sp>
      <p:sp>
        <p:nvSpPr>
          <p:cNvPr id="48" name="Rectángulo redondeado 47"/>
          <p:cNvSpPr/>
          <p:nvPr/>
        </p:nvSpPr>
        <p:spPr>
          <a:xfrm>
            <a:off x="5341417" y="1031606"/>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Baja contaminación por productos químicos, residuos sólidos y líquidos.</a:t>
            </a:r>
            <a:endParaRPr lang="es-CO" sz="1200" dirty="0"/>
          </a:p>
        </p:txBody>
      </p:sp>
      <p:sp>
        <p:nvSpPr>
          <p:cNvPr id="47" name="Rectángulo redondeado 46"/>
          <p:cNvSpPr/>
          <p:nvPr/>
        </p:nvSpPr>
        <p:spPr>
          <a:xfrm>
            <a:off x="5362308" y="666874"/>
            <a:ext cx="3050771" cy="2874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 de la biodiversidad</a:t>
            </a:r>
            <a:endParaRPr lang="es-CO" sz="1200" dirty="0"/>
          </a:p>
        </p:txBody>
      </p:sp>
      <p:cxnSp>
        <p:nvCxnSpPr>
          <p:cNvPr id="56" name="Conector recto 55"/>
          <p:cNvCxnSpPr/>
          <p:nvPr/>
        </p:nvCxnSpPr>
        <p:spPr>
          <a:xfrm>
            <a:off x="3628453"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ángulo redondeado 41"/>
          <p:cNvSpPr/>
          <p:nvPr/>
        </p:nvSpPr>
        <p:spPr>
          <a:xfrm>
            <a:off x="2124394" y="690374"/>
            <a:ext cx="3050771" cy="2661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los  niveles de ingreso</a:t>
            </a:r>
            <a:endParaRPr lang="es-CO" sz="1200" dirty="0"/>
          </a:p>
        </p:txBody>
      </p:sp>
      <p:sp>
        <p:nvSpPr>
          <p:cNvPr id="43" name="Rectángulo redondeado 42"/>
          <p:cNvSpPr/>
          <p:nvPr/>
        </p:nvSpPr>
        <p:spPr>
          <a:xfrm>
            <a:off x="2124393" y="1025901"/>
            <a:ext cx="3050771" cy="2196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Incendio en épocas de sequía</a:t>
            </a:r>
            <a:endParaRPr lang="es-CO" sz="1200" dirty="0"/>
          </a:p>
        </p:txBody>
      </p:sp>
      <p:sp>
        <p:nvSpPr>
          <p:cNvPr id="44" name="Rectángulo redondeado 43"/>
          <p:cNvSpPr/>
          <p:nvPr/>
        </p:nvSpPr>
        <p:spPr>
          <a:xfrm>
            <a:off x="2124393" y="1338954"/>
            <a:ext cx="3050771" cy="2166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inundaciones en época de lluvia</a:t>
            </a:r>
            <a:endParaRPr lang="es-CO" sz="1200" dirty="0"/>
          </a:p>
        </p:txBody>
      </p:sp>
      <p:sp>
        <p:nvSpPr>
          <p:cNvPr id="45" name="Rectángulo redondeado 44"/>
          <p:cNvSpPr/>
          <p:nvPr/>
        </p:nvSpPr>
        <p:spPr>
          <a:xfrm>
            <a:off x="2124392" y="167142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el desplazamiento de la población</a:t>
            </a:r>
            <a:endParaRPr lang="es-CO" sz="1200" dirty="0"/>
          </a:p>
        </p:txBody>
      </p:sp>
      <p:sp>
        <p:nvSpPr>
          <p:cNvPr id="46" name="Rectángulo redondeado 45"/>
          <p:cNvSpPr/>
          <p:nvPr/>
        </p:nvSpPr>
        <p:spPr>
          <a:xfrm>
            <a:off x="2144466" y="2126197"/>
            <a:ext cx="3050771" cy="2242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a:t>A</a:t>
            </a:r>
            <a:r>
              <a:rPr lang="es-CO" sz="1200" dirty="0" smtClean="0"/>
              <a:t>decuado uso de los recursos públicos</a:t>
            </a:r>
            <a:endParaRPr lang="es-CO" sz="1200" dirty="0"/>
          </a:p>
        </p:txBody>
      </p:sp>
      <p:sp>
        <p:nvSpPr>
          <p:cNvPr id="57" name="CuadroTexto 56"/>
          <p:cNvSpPr txBox="1"/>
          <p:nvPr/>
        </p:nvSpPr>
        <p:spPr>
          <a:xfrm>
            <a:off x="9670964" y="134096"/>
            <a:ext cx="2211185" cy="369332"/>
          </a:xfrm>
          <a:prstGeom prst="rect">
            <a:avLst/>
          </a:prstGeom>
          <a:noFill/>
        </p:spPr>
        <p:txBody>
          <a:bodyPr wrap="square" rtlCol="0">
            <a:spAutoFit/>
          </a:bodyPr>
          <a:lstStyle/>
          <a:p>
            <a:pPr algn="ctr"/>
            <a:r>
              <a:rPr lang="es-CO" dirty="0" smtClean="0"/>
              <a:t>Ramas Principales</a:t>
            </a:r>
            <a:endParaRPr lang="es-CO" dirty="0"/>
          </a:p>
        </p:txBody>
      </p:sp>
      <p:sp>
        <p:nvSpPr>
          <p:cNvPr id="58" name="CuadroTexto 57"/>
          <p:cNvSpPr txBox="1"/>
          <p:nvPr/>
        </p:nvSpPr>
        <p:spPr>
          <a:xfrm>
            <a:off x="9670964" y="1186274"/>
            <a:ext cx="2277688" cy="369332"/>
          </a:xfrm>
          <a:prstGeom prst="rect">
            <a:avLst/>
          </a:prstGeom>
          <a:noFill/>
        </p:spPr>
        <p:txBody>
          <a:bodyPr wrap="square" rtlCol="0">
            <a:spAutoFit/>
          </a:bodyPr>
          <a:lstStyle/>
          <a:p>
            <a:pPr algn="ctr"/>
            <a:r>
              <a:rPr lang="es-CO" dirty="0" smtClean="0"/>
              <a:t>Ramas Secundarias</a:t>
            </a:r>
            <a:endParaRPr lang="es-CO" dirty="0"/>
          </a:p>
        </p:txBody>
      </p:sp>
    </p:spTree>
    <p:extLst>
      <p:ext uri="{BB962C8B-B14F-4D97-AF65-F5344CB8AC3E}">
        <p14:creationId xmlns:p14="http://schemas.microsoft.com/office/powerpoint/2010/main" val="3998272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481056"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Alternativas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523703" y="1016354"/>
            <a:ext cx="11205556" cy="646331"/>
          </a:xfrm>
          <a:prstGeom prst="rect">
            <a:avLst/>
          </a:prstGeom>
          <a:noFill/>
        </p:spPr>
        <p:txBody>
          <a:bodyPr wrap="square" rtlCol="0">
            <a:spAutoFit/>
          </a:bodyPr>
          <a:lstStyle/>
          <a:p>
            <a:pPr algn="just"/>
            <a:r>
              <a:rPr lang="es-CO" dirty="0" smtClean="0"/>
              <a:t>Es el conjunto de técnicas para identificar combinaciones de medios-fines que pueden llegar a ser estrategias del proyecto; analizar las estrategias identificadas y decidir la estrategia a utilizarse.</a:t>
            </a:r>
            <a:endParaRPr lang="es-CO" dirty="0"/>
          </a:p>
        </p:txBody>
      </p:sp>
      <p:sp>
        <p:nvSpPr>
          <p:cNvPr id="5" name="CuadroTexto 4"/>
          <p:cNvSpPr txBox="1"/>
          <p:nvPr/>
        </p:nvSpPr>
        <p:spPr>
          <a:xfrm>
            <a:off x="523703" y="2216610"/>
            <a:ext cx="3798916" cy="369332"/>
          </a:xfrm>
          <a:prstGeom prst="rect">
            <a:avLst/>
          </a:prstGeom>
          <a:noFill/>
        </p:spPr>
        <p:txBody>
          <a:bodyPr wrap="square" rtlCol="0">
            <a:spAutoFit/>
          </a:bodyPr>
          <a:lstStyle/>
          <a:p>
            <a:r>
              <a:rPr lang="es-CO" b="1" dirty="0" smtClean="0"/>
              <a:t>¿Qué se logra?</a:t>
            </a:r>
            <a:endParaRPr lang="es-CO" b="1" dirty="0"/>
          </a:p>
        </p:txBody>
      </p:sp>
      <p:sp>
        <p:nvSpPr>
          <p:cNvPr id="7" name="CuadroTexto 6"/>
          <p:cNvSpPr txBox="1"/>
          <p:nvPr/>
        </p:nvSpPr>
        <p:spPr>
          <a:xfrm>
            <a:off x="523703" y="3176320"/>
            <a:ext cx="9484242" cy="461665"/>
          </a:xfrm>
          <a:prstGeom prst="rect">
            <a:avLst/>
          </a:prstGeom>
          <a:noFill/>
        </p:spPr>
        <p:txBody>
          <a:bodyPr wrap="square" rtlCol="0">
            <a:spAutoFit/>
          </a:bodyPr>
          <a:lstStyle/>
          <a:p>
            <a:r>
              <a:rPr lang="es-CO" sz="2400" b="1" dirty="0" smtClean="0"/>
              <a:t>I</a:t>
            </a:r>
            <a:r>
              <a:rPr lang="es-CO" dirty="0" smtClean="0"/>
              <a:t>dentificar las alternativas que puedan llegar a ser las estrategias del proyecto.</a:t>
            </a:r>
            <a:endParaRPr lang="es-CO" dirty="0"/>
          </a:p>
        </p:txBody>
      </p:sp>
      <p:sp>
        <p:nvSpPr>
          <p:cNvPr id="8" name="CuadroTexto 7"/>
          <p:cNvSpPr txBox="1"/>
          <p:nvPr/>
        </p:nvSpPr>
        <p:spPr>
          <a:xfrm>
            <a:off x="523703" y="4042676"/>
            <a:ext cx="9484242" cy="461665"/>
          </a:xfrm>
          <a:prstGeom prst="rect">
            <a:avLst/>
          </a:prstGeom>
          <a:noFill/>
        </p:spPr>
        <p:txBody>
          <a:bodyPr wrap="square" rtlCol="0">
            <a:spAutoFit/>
          </a:bodyPr>
          <a:lstStyle/>
          <a:p>
            <a:r>
              <a:rPr lang="es-CO" sz="2400" b="1" dirty="0" smtClean="0"/>
              <a:t>E</a:t>
            </a:r>
            <a:r>
              <a:rPr lang="es-CO" dirty="0" smtClean="0"/>
              <a:t>valuar la pertinencia y las posibilidades de ejecución de cada estrategia</a:t>
            </a:r>
            <a:endParaRPr lang="es-CO" dirty="0"/>
          </a:p>
        </p:txBody>
      </p:sp>
      <p:sp>
        <p:nvSpPr>
          <p:cNvPr id="9" name="CuadroTexto 8"/>
          <p:cNvSpPr txBox="1"/>
          <p:nvPr/>
        </p:nvSpPr>
        <p:spPr>
          <a:xfrm>
            <a:off x="523703" y="4920787"/>
            <a:ext cx="9484242" cy="461665"/>
          </a:xfrm>
          <a:prstGeom prst="rect">
            <a:avLst/>
          </a:prstGeom>
          <a:noFill/>
        </p:spPr>
        <p:txBody>
          <a:bodyPr wrap="square" rtlCol="0">
            <a:spAutoFit/>
          </a:bodyPr>
          <a:lstStyle/>
          <a:p>
            <a:r>
              <a:rPr lang="es-CO" sz="2400" b="1" dirty="0" smtClean="0"/>
              <a:t>D</a:t>
            </a:r>
            <a:r>
              <a:rPr lang="es-CO" dirty="0" smtClean="0"/>
              <a:t>eterminar la estrategia a ser adoptada por el proyecto.</a:t>
            </a:r>
            <a:endParaRPr lang="es-CO" dirty="0"/>
          </a:p>
        </p:txBody>
      </p:sp>
    </p:spTree>
    <p:extLst>
      <p:ext uri="{BB962C8B-B14F-4D97-AF65-F5344CB8AC3E}">
        <p14:creationId xmlns:p14="http://schemas.microsoft.com/office/powerpoint/2010/main" val="3801569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26492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Alternativas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5370023" y="435276"/>
            <a:ext cx="847898" cy="369332"/>
          </a:xfrm>
          <a:prstGeom prst="rect">
            <a:avLst/>
          </a:prstGeom>
          <a:noFill/>
        </p:spPr>
        <p:txBody>
          <a:bodyPr wrap="square" rtlCol="0">
            <a:spAutoFit/>
          </a:bodyPr>
          <a:lstStyle/>
          <a:p>
            <a:r>
              <a:rPr lang="es-CO" dirty="0" smtClean="0"/>
              <a:t>Pasos</a:t>
            </a:r>
            <a:endParaRPr lang="es-CO" dirty="0"/>
          </a:p>
        </p:txBody>
      </p:sp>
      <p:sp>
        <p:nvSpPr>
          <p:cNvPr id="5" name="CuadroTexto 4"/>
          <p:cNvSpPr txBox="1"/>
          <p:nvPr/>
        </p:nvSpPr>
        <p:spPr>
          <a:xfrm>
            <a:off x="386789" y="916860"/>
            <a:ext cx="11305309" cy="5509200"/>
          </a:xfrm>
          <a:prstGeom prst="rect">
            <a:avLst/>
          </a:prstGeom>
          <a:noFill/>
        </p:spPr>
        <p:txBody>
          <a:bodyPr wrap="square" rtlCol="0">
            <a:spAutoFit/>
          </a:bodyPr>
          <a:lstStyle/>
          <a:p>
            <a:pPr algn="just"/>
            <a:r>
              <a:rPr lang="es-CO" sz="1600" b="1" dirty="0" smtClean="0"/>
              <a:t>Paso 1</a:t>
            </a:r>
            <a:r>
              <a:rPr lang="es-CO" sz="1600" dirty="0" smtClean="0"/>
              <a:t> </a:t>
            </a:r>
          </a:p>
          <a:p>
            <a:pPr algn="just"/>
            <a:r>
              <a:rPr lang="es-CO" sz="1600" dirty="0" smtClean="0"/>
              <a:t>Identificar diferentes conjuntos de objetivos (escalones medios-fines) que tengan cierta coherencia interna y que pudieran ser estrategias potenciales del programa o de uno o varios de sus proyectos.</a:t>
            </a:r>
          </a:p>
          <a:p>
            <a:pPr algn="just"/>
            <a:endParaRPr lang="es-CO" sz="1600" dirty="0"/>
          </a:p>
          <a:p>
            <a:pPr algn="just"/>
            <a:r>
              <a:rPr lang="es-CO" sz="1600" b="1" dirty="0" smtClean="0"/>
              <a:t>Paso 2</a:t>
            </a:r>
          </a:p>
          <a:p>
            <a:pPr algn="just"/>
            <a:r>
              <a:rPr lang="es-CO" sz="1600" dirty="0" smtClean="0"/>
              <a:t>Eliminar los objetivos que sean éticamente indeseables o políticamente inviables, o aquellos que ya estén considerados en otros programas o proyectos de la institución o el área.</a:t>
            </a:r>
          </a:p>
          <a:p>
            <a:pPr algn="just"/>
            <a:endParaRPr lang="es-CO" sz="1600" dirty="0"/>
          </a:p>
          <a:p>
            <a:pPr algn="just"/>
            <a:r>
              <a:rPr lang="es-CO" sz="1600" b="1" dirty="0" smtClean="0"/>
              <a:t>Paso 3</a:t>
            </a:r>
          </a:p>
          <a:p>
            <a:pPr algn="just"/>
            <a:r>
              <a:rPr lang="es-CO" sz="1600" dirty="0" smtClean="0"/>
              <a:t>Evaluar las alternativas a partir de los recursos disponibles, la viabilidad política, las posibles fuentes de financiamiento y los intereses de los beneficiaros y de la posible entidad ejecutora.</a:t>
            </a:r>
          </a:p>
          <a:p>
            <a:pPr algn="just"/>
            <a:endParaRPr lang="es-CO" sz="1600" dirty="0"/>
          </a:p>
          <a:p>
            <a:pPr algn="just"/>
            <a:r>
              <a:rPr lang="es-CO" sz="1600" b="1" dirty="0" smtClean="0"/>
              <a:t>Paso 4</a:t>
            </a:r>
          </a:p>
          <a:p>
            <a:pPr algn="just"/>
            <a:r>
              <a:rPr lang="es-CO" sz="1600" dirty="0" smtClean="0"/>
              <a:t>Llevar a cabo estudios: financiero, económico (valor presente neto económico, VPN, relación beneficio-costo, costo efectividad, para cada alternativa), social (impacto sobre los grupos afectados), ambiental, institucional.</a:t>
            </a:r>
          </a:p>
          <a:p>
            <a:pPr algn="just"/>
            <a:endParaRPr lang="es-CO" sz="1600" dirty="0"/>
          </a:p>
          <a:p>
            <a:pPr algn="just"/>
            <a:r>
              <a:rPr lang="es-CO" sz="1600" b="1" dirty="0" smtClean="0"/>
              <a:t>Paso 5</a:t>
            </a:r>
          </a:p>
          <a:p>
            <a:pPr algn="just"/>
            <a:r>
              <a:rPr lang="es-CO" sz="1600" dirty="0" smtClean="0"/>
              <a:t>Decidir cuál es la estrategia o combinación de estrategias (alternativas) más apropiadas para ser la del programa y por ende del proyecto o proyectos que al final se seleccionen.</a:t>
            </a:r>
          </a:p>
          <a:p>
            <a:pPr algn="just"/>
            <a:endParaRPr lang="es-CO" sz="1600" dirty="0"/>
          </a:p>
          <a:p>
            <a:pPr algn="just"/>
            <a:r>
              <a:rPr lang="es-CO" sz="1600" b="1" dirty="0" smtClean="0"/>
              <a:t>Paso 6</a:t>
            </a:r>
          </a:p>
          <a:p>
            <a:pPr algn="just"/>
            <a:r>
              <a:rPr lang="es-CO" sz="1600" dirty="0" smtClean="0"/>
              <a:t>Aquellas alternativas de solución que no sean competencia de la entidad ejecutora se deben comunicar a quien corresponda.</a:t>
            </a:r>
            <a:endParaRPr lang="es-CO" sz="1600" dirty="0"/>
          </a:p>
        </p:txBody>
      </p:sp>
    </p:spTree>
    <p:extLst>
      <p:ext uri="{BB962C8B-B14F-4D97-AF65-F5344CB8AC3E}">
        <p14:creationId xmlns:p14="http://schemas.microsoft.com/office/powerpoint/2010/main" val="73852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714" y="1907871"/>
            <a:ext cx="10058400" cy="2929977"/>
          </a:xfrm>
          <a:prstGeom prst="rect">
            <a:avLst/>
          </a:prstGeom>
        </p:spPr>
      </p:pic>
    </p:spTree>
    <p:extLst>
      <p:ext uri="{BB962C8B-B14F-4D97-AF65-F5344CB8AC3E}">
        <p14:creationId xmlns:p14="http://schemas.microsoft.com/office/powerpoint/2010/main" val="2610696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233454" y="2160229"/>
            <a:ext cx="2104238" cy="120032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 Finalizados</a:t>
            </a:r>
            <a:endParaRPr lang="es-CO" sz="2400" b="1" i="1" dirty="0">
              <a:solidFill>
                <a:schemeClr val="accent6">
                  <a:lumMod val="50000"/>
                </a:schemeClr>
              </a:solidFill>
              <a:cs typeface="Aharoni" panose="02010803020104030203" pitchFamily="2" charset="-79"/>
            </a:endParaRPr>
          </a:p>
        </p:txBody>
      </p:sp>
      <p:sp>
        <p:nvSpPr>
          <p:cNvPr id="6" name="Rectángulo redondeado 5"/>
          <p:cNvSpPr/>
          <p:nvPr/>
        </p:nvSpPr>
        <p:spPr>
          <a:xfrm>
            <a:off x="332999"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 Sistemas de producción sustentables</a:t>
            </a:r>
            <a:endParaRPr lang="es-CO" sz="1200" b="1" dirty="0"/>
          </a:p>
        </p:txBody>
      </p:sp>
      <p:sp>
        <p:nvSpPr>
          <p:cNvPr id="7" name="Rectángulo redondeado 6"/>
          <p:cNvSpPr/>
          <p:nvPr/>
        </p:nvSpPr>
        <p:spPr>
          <a:xfrm>
            <a:off x="3583275" y="3709387"/>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Acciones para la recuperación de suelos </a:t>
            </a:r>
            <a:endParaRPr lang="es-CO" sz="1200" b="1" dirty="0"/>
          </a:p>
        </p:txBody>
      </p:sp>
      <p:sp>
        <p:nvSpPr>
          <p:cNvPr id="8" name="Rectángulo redondeado 7"/>
          <p:cNvSpPr/>
          <p:nvPr/>
        </p:nvSpPr>
        <p:spPr>
          <a:xfrm>
            <a:off x="6833551" y="3696924"/>
            <a:ext cx="3117274"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Apropiada organización de la comunidad</a:t>
            </a:r>
            <a:endParaRPr lang="es-CO" sz="1200" b="1" dirty="0"/>
          </a:p>
        </p:txBody>
      </p:sp>
      <p:sp>
        <p:nvSpPr>
          <p:cNvPr id="25" name="CuadroTexto 24"/>
          <p:cNvSpPr txBox="1"/>
          <p:nvPr/>
        </p:nvSpPr>
        <p:spPr>
          <a:xfrm>
            <a:off x="10030289" y="5266065"/>
            <a:ext cx="2202655" cy="369332"/>
          </a:xfrm>
          <a:prstGeom prst="rect">
            <a:avLst/>
          </a:prstGeom>
          <a:noFill/>
        </p:spPr>
        <p:txBody>
          <a:bodyPr wrap="square" rtlCol="0">
            <a:spAutoFit/>
          </a:bodyPr>
          <a:lstStyle/>
          <a:p>
            <a:pPr algn="ctr"/>
            <a:r>
              <a:rPr lang="es-CO" dirty="0" smtClean="0"/>
              <a:t>Raíces Secundarias</a:t>
            </a:r>
            <a:endParaRPr lang="es-CO" dirty="0"/>
          </a:p>
        </p:txBody>
      </p:sp>
      <p:cxnSp>
        <p:nvCxnSpPr>
          <p:cNvPr id="5" name="Conector recto 4"/>
          <p:cNvCxnSpPr>
            <a:stCxn id="8" idx="2"/>
            <a:endCxn id="24" idx="2"/>
          </p:cNvCxnSpPr>
          <p:nvPr/>
        </p:nvCxnSpPr>
        <p:spPr>
          <a:xfrm>
            <a:off x="8392188" y="4240021"/>
            <a:ext cx="41782" cy="25222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9950825" y="3808737"/>
            <a:ext cx="2211185" cy="369332"/>
          </a:xfrm>
          <a:prstGeom prst="rect">
            <a:avLst/>
          </a:prstGeom>
          <a:noFill/>
        </p:spPr>
        <p:txBody>
          <a:bodyPr wrap="square" rtlCol="0">
            <a:spAutoFit/>
          </a:bodyPr>
          <a:lstStyle/>
          <a:p>
            <a:pPr algn="ctr"/>
            <a:r>
              <a:rPr lang="es-CO" dirty="0" smtClean="0"/>
              <a:t>Raíces Principales</a:t>
            </a:r>
            <a:endParaRPr lang="es-CO" dirty="0"/>
          </a:p>
        </p:txBody>
      </p:sp>
      <p:sp>
        <p:nvSpPr>
          <p:cNvPr id="20" name="Rectángulo redondeado 19"/>
          <p:cNvSpPr/>
          <p:nvPr/>
        </p:nvSpPr>
        <p:spPr>
          <a:xfrm>
            <a:off x="69085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la  cultura organizacional</a:t>
            </a:r>
            <a:endParaRPr lang="es-CO" sz="1200" dirty="0"/>
          </a:p>
        </p:txBody>
      </p:sp>
      <p:sp>
        <p:nvSpPr>
          <p:cNvPr id="21" name="Rectángulo redondeado 20"/>
          <p:cNvSpPr/>
          <p:nvPr/>
        </p:nvSpPr>
        <p:spPr>
          <a:xfrm>
            <a:off x="6900058" y="500539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Alto sentido de pertenencia</a:t>
            </a:r>
            <a:endParaRPr lang="es-CO" sz="1200" dirty="0"/>
          </a:p>
        </p:txBody>
      </p:sp>
      <p:sp>
        <p:nvSpPr>
          <p:cNvPr id="22" name="Rectángulo redondeado 21"/>
          <p:cNvSpPr/>
          <p:nvPr/>
        </p:nvSpPr>
        <p:spPr>
          <a:xfrm>
            <a:off x="6900057" y="5450731"/>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del impacto de la politiquería</a:t>
            </a:r>
            <a:endParaRPr lang="es-CO" sz="1200" dirty="0"/>
          </a:p>
        </p:txBody>
      </p:sp>
      <p:sp>
        <p:nvSpPr>
          <p:cNvPr id="23" name="Rectángulo redondeado 22"/>
          <p:cNvSpPr/>
          <p:nvPr/>
        </p:nvSpPr>
        <p:spPr>
          <a:xfrm>
            <a:off x="6900056"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de subcultura del dinero fácil</a:t>
            </a:r>
            <a:endParaRPr lang="es-CO" sz="1200" dirty="0"/>
          </a:p>
        </p:txBody>
      </p:sp>
      <p:sp>
        <p:nvSpPr>
          <p:cNvPr id="24" name="Rectángulo redondeado 23"/>
          <p:cNvSpPr/>
          <p:nvPr/>
        </p:nvSpPr>
        <p:spPr>
          <a:xfrm>
            <a:off x="6908584"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Formación en la paz</a:t>
            </a:r>
            <a:endParaRPr lang="es-CO" sz="1200" dirty="0"/>
          </a:p>
        </p:txBody>
      </p:sp>
      <p:cxnSp>
        <p:nvCxnSpPr>
          <p:cNvPr id="32" name="Conector recto 31"/>
          <p:cNvCxnSpPr/>
          <p:nvPr/>
        </p:nvCxnSpPr>
        <p:spPr>
          <a:xfrm>
            <a:off x="5080074" y="4252484"/>
            <a:ext cx="28587" cy="25097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ángulo redondeado 18"/>
          <p:cNvSpPr/>
          <p:nvPr/>
        </p:nvSpPr>
        <p:spPr>
          <a:xfrm>
            <a:off x="3649780"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Mejoramiento de la política agroambiental</a:t>
            </a:r>
            <a:endParaRPr lang="es-CO" sz="1200" dirty="0"/>
          </a:p>
        </p:txBody>
      </p:sp>
      <p:sp>
        <p:nvSpPr>
          <p:cNvPr id="18" name="Rectángulo redondeado 17"/>
          <p:cNvSpPr/>
          <p:nvPr/>
        </p:nvSpPr>
        <p:spPr>
          <a:xfrm>
            <a:off x="3649781" y="5915113"/>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estudios de suelos  desactualizados</a:t>
            </a:r>
            <a:endParaRPr lang="es-CO" sz="1200" dirty="0"/>
          </a:p>
        </p:txBody>
      </p:sp>
      <p:sp>
        <p:nvSpPr>
          <p:cNvPr id="17" name="Rectángulo redondeado 16"/>
          <p:cNvSpPr/>
          <p:nvPr/>
        </p:nvSpPr>
        <p:spPr>
          <a:xfrm>
            <a:off x="3649781" y="546094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mecanismos de restauración</a:t>
            </a:r>
            <a:endParaRPr lang="es-CO" sz="1200" dirty="0"/>
          </a:p>
        </p:txBody>
      </p:sp>
      <p:sp>
        <p:nvSpPr>
          <p:cNvPr id="16" name="Rectángulo redondeado 15"/>
          <p:cNvSpPr/>
          <p:nvPr/>
        </p:nvSpPr>
        <p:spPr>
          <a:xfrm>
            <a:off x="3649782" y="500677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mecanismos de recuperación</a:t>
            </a:r>
            <a:endParaRPr lang="es-CO" sz="1200" dirty="0"/>
          </a:p>
        </p:txBody>
      </p:sp>
      <p:sp>
        <p:nvSpPr>
          <p:cNvPr id="15" name="Rectángulo redondeado 14"/>
          <p:cNvSpPr/>
          <p:nvPr/>
        </p:nvSpPr>
        <p:spPr>
          <a:xfrm>
            <a:off x="3649785" y="4526282"/>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prácticas de conservación</a:t>
            </a:r>
            <a:endParaRPr lang="es-CO" sz="1200" dirty="0"/>
          </a:p>
        </p:txBody>
      </p:sp>
      <p:cxnSp>
        <p:nvCxnSpPr>
          <p:cNvPr id="33" name="Conector recto 32"/>
          <p:cNvCxnSpPr>
            <a:stCxn id="6" idx="2"/>
          </p:cNvCxnSpPr>
          <p:nvPr/>
        </p:nvCxnSpPr>
        <p:spPr>
          <a:xfrm flipH="1">
            <a:off x="1802409" y="4252484"/>
            <a:ext cx="55976" cy="25111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redondeado 9"/>
          <p:cNvSpPr/>
          <p:nvPr/>
        </p:nvSpPr>
        <p:spPr>
          <a:xfrm>
            <a:off x="399508" y="4541521"/>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la valoración de la riqueza cultural</a:t>
            </a:r>
            <a:endParaRPr lang="es-CO" sz="1200" dirty="0"/>
          </a:p>
        </p:txBody>
      </p:sp>
      <p:sp>
        <p:nvSpPr>
          <p:cNvPr id="11" name="Rectángulo redondeado 10"/>
          <p:cNvSpPr/>
          <p:nvPr/>
        </p:nvSpPr>
        <p:spPr>
          <a:xfrm>
            <a:off x="399506" y="5022014"/>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Mayor fomento de la agricultura orgánica</a:t>
            </a:r>
            <a:endParaRPr lang="es-CO" sz="1200" dirty="0"/>
          </a:p>
        </p:txBody>
      </p:sp>
      <p:sp>
        <p:nvSpPr>
          <p:cNvPr id="12" name="Rectángulo redondeado 11"/>
          <p:cNvSpPr/>
          <p:nvPr/>
        </p:nvSpPr>
        <p:spPr>
          <a:xfrm>
            <a:off x="390976" y="5472545"/>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Adecuada distribución de la tierra </a:t>
            </a:r>
            <a:endParaRPr lang="es-CO" sz="1200" dirty="0"/>
          </a:p>
        </p:txBody>
      </p:sp>
      <p:sp>
        <p:nvSpPr>
          <p:cNvPr id="13" name="Rectángulo redondeado 12"/>
          <p:cNvSpPr/>
          <p:nvPr/>
        </p:nvSpPr>
        <p:spPr>
          <a:xfrm>
            <a:off x="399506" y="5921777"/>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Conciencia en el cuidado del medio ambiente</a:t>
            </a:r>
            <a:endParaRPr lang="es-CO" sz="1200" dirty="0"/>
          </a:p>
        </p:txBody>
      </p:sp>
      <p:sp>
        <p:nvSpPr>
          <p:cNvPr id="14" name="Rectángulo redondeado 13"/>
          <p:cNvSpPr/>
          <p:nvPr/>
        </p:nvSpPr>
        <p:spPr>
          <a:xfrm>
            <a:off x="399506" y="638538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Acceso adecuado a la información</a:t>
            </a:r>
            <a:endParaRPr lang="es-CO" sz="1200" dirty="0"/>
          </a:p>
        </p:txBody>
      </p:sp>
      <p:sp>
        <p:nvSpPr>
          <p:cNvPr id="38" name="Rectángulo redondeado 37"/>
          <p:cNvSpPr/>
          <p:nvPr/>
        </p:nvSpPr>
        <p:spPr>
          <a:xfrm>
            <a:off x="3450277" y="2629371"/>
            <a:ext cx="3183769" cy="72153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Disminución de las tasas de deterioro ambiental</a:t>
            </a:r>
            <a:endParaRPr lang="es-CO" dirty="0"/>
          </a:p>
        </p:txBody>
      </p:sp>
      <p:sp>
        <p:nvSpPr>
          <p:cNvPr id="39" name="CuadroTexto 38"/>
          <p:cNvSpPr txBox="1"/>
          <p:nvPr/>
        </p:nvSpPr>
        <p:spPr>
          <a:xfrm>
            <a:off x="10030289" y="2710741"/>
            <a:ext cx="1851860" cy="369332"/>
          </a:xfrm>
          <a:prstGeom prst="rect">
            <a:avLst/>
          </a:prstGeom>
          <a:noFill/>
        </p:spPr>
        <p:txBody>
          <a:bodyPr wrap="square" rtlCol="0">
            <a:spAutoFit/>
          </a:bodyPr>
          <a:lstStyle/>
          <a:p>
            <a:pPr algn="ctr"/>
            <a:r>
              <a:rPr lang="es-CO" dirty="0" smtClean="0"/>
              <a:t>Problema Central</a:t>
            </a:r>
            <a:endParaRPr lang="es-CO" dirty="0"/>
          </a:p>
        </p:txBody>
      </p:sp>
      <p:sp>
        <p:nvSpPr>
          <p:cNvPr id="40" name="Rectángulo redondeado 39"/>
          <p:cNvSpPr/>
          <p:nvPr/>
        </p:nvSpPr>
        <p:spPr>
          <a:xfrm>
            <a:off x="2144466" y="64939"/>
            <a:ext cx="3050771" cy="4148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Incremento de la calidad de vida</a:t>
            </a:r>
            <a:endParaRPr lang="es-CO" sz="1200" dirty="0"/>
          </a:p>
        </p:txBody>
      </p:sp>
      <p:sp>
        <p:nvSpPr>
          <p:cNvPr id="41" name="Rectángulo redondeado 40"/>
          <p:cNvSpPr/>
          <p:nvPr/>
        </p:nvSpPr>
        <p:spPr>
          <a:xfrm>
            <a:off x="5383198" y="54505"/>
            <a:ext cx="3050771" cy="4252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Recuperación de la función de los sistemas</a:t>
            </a:r>
            <a:endParaRPr lang="es-CO" sz="1200" dirty="0"/>
          </a:p>
        </p:txBody>
      </p:sp>
      <p:cxnSp>
        <p:nvCxnSpPr>
          <p:cNvPr id="52" name="Conector recto 51"/>
          <p:cNvCxnSpPr>
            <a:endCxn id="51" idx="2"/>
          </p:cNvCxnSpPr>
          <p:nvPr/>
        </p:nvCxnSpPr>
        <p:spPr>
          <a:xfrm>
            <a:off x="6833551"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ángulo redondeado 50"/>
          <p:cNvSpPr/>
          <p:nvPr/>
        </p:nvSpPr>
        <p:spPr>
          <a:xfrm>
            <a:off x="5316169" y="2096492"/>
            <a:ext cx="3050771" cy="240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 en la fertilidad de los suelos</a:t>
            </a:r>
            <a:endParaRPr lang="es-CO" sz="1200" dirty="0"/>
          </a:p>
        </p:txBody>
      </p:sp>
      <p:sp>
        <p:nvSpPr>
          <p:cNvPr id="50" name="Rectángulo redondeado 49"/>
          <p:cNvSpPr/>
          <p:nvPr/>
        </p:nvSpPr>
        <p:spPr>
          <a:xfrm>
            <a:off x="5362306" y="1763124"/>
            <a:ext cx="3050771" cy="20313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Sustitución de los cultivos para uso ilícito</a:t>
            </a:r>
            <a:endParaRPr lang="es-CO" sz="1200" dirty="0"/>
          </a:p>
        </p:txBody>
      </p:sp>
      <p:sp>
        <p:nvSpPr>
          <p:cNvPr id="49" name="Rectángulo redondeado 48"/>
          <p:cNvSpPr/>
          <p:nvPr/>
        </p:nvSpPr>
        <p:spPr>
          <a:xfrm>
            <a:off x="5362307" y="1467506"/>
            <a:ext cx="3050771" cy="2332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del recurso hídrico</a:t>
            </a:r>
            <a:endParaRPr lang="es-CO" sz="1200" dirty="0"/>
          </a:p>
        </p:txBody>
      </p:sp>
      <p:sp>
        <p:nvSpPr>
          <p:cNvPr id="48" name="Rectángulo redondeado 47"/>
          <p:cNvSpPr/>
          <p:nvPr/>
        </p:nvSpPr>
        <p:spPr>
          <a:xfrm>
            <a:off x="5341417" y="1031606"/>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Baja contaminación por productos químicos, residuos sólidos y líquidos.</a:t>
            </a:r>
            <a:endParaRPr lang="es-CO" sz="1200" dirty="0"/>
          </a:p>
        </p:txBody>
      </p:sp>
      <p:sp>
        <p:nvSpPr>
          <p:cNvPr id="47" name="Rectángulo redondeado 46"/>
          <p:cNvSpPr/>
          <p:nvPr/>
        </p:nvSpPr>
        <p:spPr>
          <a:xfrm>
            <a:off x="5362308" y="666874"/>
            <a:ext cx="3050771" cy="2874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 de la biodiversidad</a:t>
            </a:r>
            <a:endParaRPr lang="es-CO" sz="1200" dirty="0"/>
          </a:p>
        </p:txBody>
      </p:sp>
      <p:cxnSp>
        <p:nvCxnSpPr>
          <p:cNvPr id="56" name="Conector recto 55"/>
          <p:cNvCxnSpPr/>
          <p:nvPr/>
        </p:nvCxnSpPr>
        <p:spPr>
          <a:xfrm>
            <a:off x="3628453" y="479795"/>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ángulo redondeado 41"/>
          <p:cNvSpPr/>
          <p:nvPr/>
        </p:nvSpPr>
        <p:spPr>
          <a:xfrm>
            <a:off x="2124394" y="690374"/>
            <a:ext cx="3050771" cy="2661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los  niveles de ingreso</a:t>
            </a:r>
            <a:endParaRPr lang="es-CO" sz="1200" dirty="0"/>
          </a:p>
        </p:txBody>
      </p:sp>
      <p:sp>
        <p:nvSpPr>
          <p:cNvPr id="43" name="Rectángulo redondeado 42"/>
          <p:cNvSpPr/>
          <p:nvPr/>
        </p:nvSpPr>
        <p:spPr>
          <a:xfrm>
            <a:off x="2124393" y="1025901"/>
            <a:ext cx="3050771" cy="2196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Incendio en épocas de sequía</a:t>
            </a:r>
            <a:endParaRPr lang="es-CO" sz="1200" dirty="0"/>
          </a:p>
        </p:txBody>
      </p:sp>
      <p:sp>
        <p:nvSpPr>
          <p:cNvPr id="44" name="Rectángulo redondeado 43"/>
          <p:cNvSpPr/>
          <p:nvPr/>
        </p:nvSpPr>
        <p:spPr>
          <a:xfrm>
            <a:off x="2124393" y="1338954"/>
            <a:ext cx="3050771" cy="2166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inundaciones en época de lluvia</a:t>
            </a:r>
            <a:endParaRPr lang="es-CO" sz="1200" dirty="0"/>
          </a:p>
        </p:txBody>
      </p:sp>
      <p:sp>
        <p:nvSpPr>
          <p:cNvPr id="45" name="Rectángulo redondeado 44"/>
          <p:cNvSpPr/>
          <p:nvPr/>
        </p:nvSpPr>
        <p:spPr>
          <a:xfrm>
            <a:off x="2124392" y="167142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el desplazamiento de la población</a:t>
            </a:r>
            <a:endParaRPr lang="es-CO" sz="1200" dirty="0"/>
          </a:p>
        </p:txBody>
      </p:sp>
      <p:sp>
        <p:nvSpPr>
          <p:cNvPr id="46" name="Rectángulo redondeado 45"/>
          <p:cNvSpPr/>
          <p:nvPr/>
        </p:nvSpPr>
        <p:spPr>
          <a:xfrm>
            <a:off x="2144466" y="2126197"/>
            <a:ext cx="3050771" cy="2242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a:t>A</a:t>
            </a:r>
            <a:r>
              <a:rPr lang="es-CO" sz="1200" dirty="0" smtClean="0"/>
              <a:t>decuado uso de los recursos públicos</a:t>
            </a:r>
            <a:endParaRPr lang="es-CO" sz="1200" dirty="0"/>
          </a:p>
        </p:txBody>
      </p:sp>
      <p:sp>
        <p:nvSpPr>
          <p:cNvPr id="57" name="CuadroTexto 56"/>
          <p:cNvSpPr txBox="1"/>
          <p:nvPr/>
        </p:nvSpPr>
        <p:spPr>
          <a:xfrm>
            <a:off x="9670964" y="134096"/>
            <a:ext cx="2211185" cy="369332"/>
          </a:xfrm>
          <a:prstGeom prst="rect">
            <a:avLst/>
          </a:prstGeom>
          <a:noFill/>
        </p:spPr>
        <p:txBody>
          <a:bodyPr wrap="square" rtlCol="0">
            <a:spAutoFit/>
          </a:bodyPr>
          <a:lstStyle/>
          <a:p>
            <a:pPr algn="ctr"/>
            <a:r>
              <a:rPr lang="es-CO" dirty="0" smtClean="0"/>
              <a:t>Ramas Principales</a:t>
            </a:r>
            <a:endParaRPr lang="es-CO" dirty="0"/>
          </a:p>
        </p:txBody>
      </p:sp>
      <p:sp>
        <p:nvSpPr>
          <p:cNvPr id="58" name="CuadroTexto 57"/>
          <p:cNvSpPr txBox="1"/>
          <p:nvPr/>
        </p:nvSpPr>
        <p:spPr>
          <a:xfrm>
            <a:off x="9670964" y="1186274"/>
            <a:ext cx="2277688" cy="369332"/>
          </a:xfrm>
          <a:prstGeom prst="rect">
            <a:avLst/>
          </a:prstGeom>
          <a:noFill/>
        </p:spPr>
        <p:txBody>
          <a:bodyPr wrap="square" rtlCol="0">
            <a:spAutoFit/>
          </a:bodyPr>
          <a:lstStyle/>
          <a:p>
            <a:pPr algn="ctr"/>
            <a:r>
              <a:rPr lang="es-CO" dirty="0" smtClean="0"/>
              <a:t>Ramas Secundarias</a:t>
            </a:r>
            <a:endParaRPr lang="es-CO" dirty="0"/>
          </a:p>
        </p:txBody>
      </p:sp>
      <p:sp>
        <p:nvSpPr>
          <p:cNvPr id="2" name="Rectángulo 1"/>
          <p:cNvSpPr/>
          <p:nvPr/>
        </p:nvSpPr>
        <p:spPr>
          <a:xfrm>
            <a:off x="3550017" y="3612659"/>
            <a:ext cx="3183788" cy="3245341"/>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s-CO">
              <a:ln w="28575">
                <a:solidFill>
                  <a:srgbClr val="C00000"/>
                </a:solidFill>
              </a:ln>
            </a:endParaRPr>
          </a:p>
        </p:txBody>
      </p:sp>
      <p:cxnSp>
        <p:nvCxnSpPr>
          <p:cNvPr id="27" name="Conector recto 26"/>
          <p:cNvCxnSpPr/>
          <p:nvPr/>
        </p:nvCxnSpPr>
        <p:spPr>
          <a:xfrm>
            <a:off x="3550017" y="3612659"/>
            <a:ext cx="3183788" cy="32453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Conector recto 52"/>
          <p:cNvCxnSpPr/>
          <p:nvPr/>
        </p:nvCxnSpPr>
        <p:spPr>
          <a:xfrm flipH="1">
            <a:off x="3550017" y="3612659"/>
            <a:ext cx="3183788" cy="32453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562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36" y="67763"/>
            <a:ext cx="2078564" cy="743650"/>
          </a:xfrm>
          <a:prstGeom prst="rect">
            <a:avLst/>
          </a:prstGeom>
        </p:spPr>
      </p:pic>
      <p:sp>
        <p:nvSpPr>
          <p:cNvPr id="3" name="CuadroTexto 2"/>
          <p:cNvSpPr txBox="1"/>
          <p:nvPr/>
        </p:nvSpPr>
        <p:spPr>
          <a:xfrm>
            <a:off x="358884" y="1478537"/>
            <a:ext cx="2104238" cy="1200329"/>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Problemas Finalizados</a:t>
            </a:r>
            <a:endParaRPr lang="es-CO" sz="2400" b="1" i="1" dirty="0">
              <a:solidFill>
                <a:schemeClr val="accent6">
                  <a:lumMod val="50000"/>
                </a:schemeClr>
              </a:solidFill>
              <a:cs typeface="Aharoni" panose="02010803020104030203" pitchFamily="2" charset="-79"/>
            </a:endParaRPr>
          </a:p>
        </p:txBody>
      </p:sp>
      <p:sp>
        <p:nvSpPr>
          <p:cNvPr id="6" name="Rectángulo redondeado 5"/>
          <p:cNvSpPr/>
          <p:nvPr/>
        </p:nvSpPr>
        <p:spPr>
          <a:xfrm>
            <a:off x="3181022" y="3746252"/>
            <a:ext cx="3050771"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 Sistemas de producción sustentables</a:t>
            </a:r>
            <a:endParaRPr lang="es-CO" sz="1200" b="1" dirty="0"/>
          </a:p>
        </p:txBody>
      </p:sp>
      <p:sp>
        <p:nvSpPr>
          <p:cNvPr id="8" name="Rectángulo redondeado 7"/>
          <p:cNvSpPr/>
          <p:nvPr/>
        </p:nvSpPr>
        <p:spPr>
          <a:xfrm>
            <a:off x="6365331" y="3746252"/>
            <a:ext cx="3117274" cy="54309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b="1" dirty="0" smtClean="0"/>
              <a:t>Apropiada organización de la comunidad</a:t>
            </a:r>
            <a:endParaRPr lang="es-CO" sz="1200" b="1" dirty="0"/>
          </a:p>
        </p:txBody>
      </p:sp>
      <p:sp>
        <p:nvSpPr>
          <p:cNvPr id="25" name="CuadroTexto 24"/>
          <p:cNvSpPr txBox="1"/>
          <p:nvPr/>
        </p:nvSpPr>
        <p:spPr>
          <a:xfrm>
            <a:off x="10030289" y="5266065"/>
            <a:ext cx="2202655" cy="369332"/>
          </a:xfrm>
          <a:prstGeom prst="rect">
            <a:avLst/>
          </a:prstGeom>
          <a:noFill/>
        </p:spPr>
        <p:txBody>
          <a:bodyPr wrap="square" rtlCol="0">
            <a:spAutoFit/>
          </a:bodyPr>
          <a:lstStyle/>
          <a:p>
            <a:pPr algn="ctr"/>
            <a:r>
              <a:rPr lang="es-CO" dirty="0" smtClean="0"/>
              <a:t>Raíces Secundarias</a:t>
            </a:r>
            <a:endParaRPr lang="es-CO" dirty="0"/>
          </a:p>
        </p:txBody>
      </p:sp>
      <p:cxnSp>
        <p:nvCxnSpPr>
          <p:cNvPr id="5" name="Conector recto 4"/>
          <p:cNvCxnSpPr>
            <a:stCxn id="8" idx="2"/>
            <a:endCxn id="24" idx="2"/>
          </p:cNvCxnSpPr>
          <p:nvPr/>
        </p:nvCxnSpPr>
        <p:spPr>
          <a:xfrm>
            <a:off x="7923968" y="4289349"/>
            <a:ext cx="41782" cy="25222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9950825" y="3808737"/>
            <a:ext cx="2211185" cy="369332"/>
          </a:xfrm>
          <a:prstGeom prst="rect">
            <a:avLst/>
          </a:prstGeom>
          <a:noFill/>
        </p:spPr>
        <p:txBody>
          <a:bodyPr wrap="square" rtlCol="0">
            <a:spAutoFit/>
          </a:bodyPr>
          <a:lstStyle/>
          <a:p>
            <a:pPr algn="ctr"/>
            <a:r>
              <a:rPr lang="es-CO" dirty="0" smtClean="0"/>
              <a:t>Raíces Principales</a:t>
            </a:r>
            <a:endParaRPr lang="es-CO" dirty="0"/>
          </a:p>
        </p:txBody>
      </p:sp>
      <p:sp>
        <p:nvSpPr>
          <p:cNvPr id="20" name="Rectángulo redondeado 19"/>
          <p:cNvSpPr/>
          <p:nvPr/>
        </p:nvSpPr>
        <p:spPr>
          <a:xfrm>
            <a:off x="6440365" y="4575610"/>
            <a:ext cx="3050771" cy="4294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 la  cultura organizacional</a:t>
            </a:r>
            <a:endParaRPr lang="es-CO" sz="1200" dirty="0"/>
          </a:p>
        </p:txBody>
      </p:sp>
      <p:sp>
        <p:nvSpPr>
          <p:cNvPr id="21" name="Rectángulo redondeado 20"/>
          <p:cNvSpPr/>
          <p:nvPr/>
        </p:nvSpPr>
        <p:spPr>
          <a:xfrm>
            <a:off x="6431838" y="505472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Alto sentido de pertenencia</a:t>
            </a:r>
            <a:endParaRPr lang="es-CO" sz="1200" dirty="0"/>
          </a:p>
        </p:txBody>
      </p:sp>
      <p:sp>
        <p:nvSpPr>
          <p:cNvPr id="23" name="Rectángulo redondeado 22"/>
          <p:cNvSpPr/>
          <p:nvPr/>
        </p:nvSpPr>
        <p:spPr>
          <a:xfrm>
            <a:off x="6472669" y="5509248"/>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de subcultura del dinero fácil</a:t>
            </a:r>
            <a:endParaRPr lang="es-CO" sz="1200" dirty="0"/>
          </a:p>
        </p:txBody>
      </p:sp>
      <p:sp>
        <p:nvSpPr>
          <p:cNvPr id="24" name="Rectángulo redondeado 23"/>
          <p:cNvSpPr/>
          <p:nvPr/>
        </p:nvSpPr>
        <p:spPr>
          <a:xfrm>
            <a:off x="6440365" y="5971979"/>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Formación en la paz</a:t>
            </a:r>
            <a:endParaRPr lang="es-CO" sz="1200" dirty="0"/>
          </a:p>
        </p:txBody>
      </p:sp>
      <p:cxnSp>
        <p:nvCxnSpPr>
          <p:cNvPr id="33" name="Conector recto 32"/>
          <p:cNvCxnSpPr>
            <a:stCxn id="6" idx="2"/>
          </p:cNvCxnSpPr>
          <p:nvPr/>
        </p:nvCxnSpPr>
        <p:spPr>
          <a:xfrm flipH="1">
            <a:off x="4650432" y="4289349"/>
            <a:ext cx="55976" cy="25111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ángulo redondeado 9"/>
          <p:cNvSpPr/>
          <p:nvPr/>
        </p:nvSpPr>
        <p:spPr>
          <a:xfrm>
            <a:off x="6440365" y="6406872"/>
            <a:ext cx="3050771" cy="4294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200" dirty="0" smtClean="0"/>
              <a:t>Incremento en la valoración de la riqueza cultural</a:t>
            </a:r>
            <a:endParaRPr lang="es-CO" sz="1200" dirty="0"/>
          </a:p>
        </p:txBody>
      </p:sp>
      <p:sp>
        <p:nvSpPr>
          <p:cNvPr id="12" name="Rectángulo redondeado 11"/>
          <p:cNvSpPr/>
          <p:nvPr/>
        </p:nvSpPr>
        <p:spPr>
          <a:xfrm>
            <a:off x="3238999" y="5509410"/>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Adecuada distribución de la tierra </a:t>
            </a:r>
            <a:endParaRPr lang="es-CO" sz="1200" dirty="0"/>
          </a:p>
        </p:txBody>
      </p:sp>
      <p:sp>
        <p:nvSpPr>
          <p:cNvPr id="13" name="Rectángulo redondeado 12"/>
          <p:cNvSpPr/>
          <p:nvPr/>
        </p:nvSpPr>
        <p:spPr>
          <a:xfrm>
            <a:off x="9538088" y="5967696"/>
            <a:ext cx="2543845" cy="3768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200" dirty="0" smtClean="0"/>
              <a:t>Conciencia en el cuidado del medio ambiente</a:t>
            </a:r>
            <a:endParaRPr lang="es-CO" sz="1200" dirty="0"/>
          </a:p>
        </p:txBody>
      </p:sp>
      <p:sp>
        <p:nvSpPr>
          <p:cNvPr id="14" name="Rectángulo redondeado 13"/>
          <p:cNvSpPr/>
          <p:nvPr/>
        </p:nvSpPr>
        <p:spPr>
          <a:xfrm>
            <a:off x="3247529" y="6422247"/>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Acceso adecuado a la información</a:t>
            </a:r>
            <a:endParaRPr lang="es-CO" sz="1200" dirty="0"/>
          </a:p>
        </p:txBody>
      </p:sp>
      <p:sp>
        <p:nvSpPr>
          <p:cNvPr id="38" name="Rectángulo redondeado 37"/>
          <p:cNvSpPr/>
          <p:nvPr/>
        </p:nvSpPr>
        <p:spPr>
          <a:xfrm>
            <a:off x="4814286" y="2722556"/>
            <a:ext cx="3183769" cy="72153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s-CO" dirty="0" smtClean="0"/>
              <a:t>Disminución de las tasas de deterioro ambiental</a:t>
            </a:r>
            <a:endParaRPr lang="es-CO" dirty="0"/>
          </a:p>
        </p:txBody>
      </p:sp>
      <p:sp>
        <p:nvSpPr>
          <p:cNvPr id="39" name="CuadroTexto 38"/>
          <p:cNvSpPr txBox="1"/>
          <p:nvPr/>
        </p:nvSpPr>
        <p:spPr>
          <a:xfrm>
            <a:off x="10030289" y="2710741"/>
            <a:ext cx="1851860" cy="369332"/>
          </a:xfrm>
          <a:prstGeom prst="rect">
            <a:avLst/>
          </a:prstGeom>
          <a:noFill/>
        </p:spPr>
        <p:txBody>
          <a:bodyPr wrap="square" rtlCol="0">
            <a:spAutoFit/>
          </a:bodyPr>
          <a:lstStyle/>
          <a:p>
            <a:pPr algn="ctr"/>
            <a:r>
              <a:rPr lang="es-CO" dirty="0" smtClean="0"/>
              <a:t>Problema Central</a:t>
            </a:r>
            <a:endParaRPr lang="es-CO" dirty="0"/>
          </a:p>
        </p:txBody>
      </p:sp>
      <p:sp>
        <p:nvSpPr>
          <p:cNvPr id="40" name="Rectángulo redondeado 39"/>
          <p:cNvSpPr/>
          <p:nvPr/>
        </p:nvSpPr>
        <p:spPr>
          <a:xfrm>
            <a:off x="3033466" y="122771"/>
            <a:ext cx="3050771" cy="41485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Incremento de la calidad de vida</a:t>
            </a:r>
            <a:endParaRPr lang="es-CO" sz="1200" dirty="0"/>
          </a:p>
        </p:txBody>
      </p:sp>
      <p:sp>
        <p:nvSpPr>
          <p:cNvPr id="41" name="Rectángulo redondeado 40"/>
          <p:cNvSpPr/>
          <p:nvPr/>
        </p:nvSpPr>
        <p:spPr>
          <a:xfrm>
            <a:off x="6272198" y="112337"/>
            <a:ext cx="3050771" cy="4252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s-CO" sz="1200" dirty="0" smtClean="0"/>
              <a:t>Recuperación de la función de los sistemas</a:t>
            </a:r>
            <a:endParaRPr lang="es-CO" sz="1200" dirty="0"/>
          </a:p>
        </p:txBody>
      </p:sp>
      <p:cxnSp>
        <p:nvCxnSpPr>
          <p:cNvPr id="52" name="Conector recto 51"/>
          <p:cNvCxnSpPr>
            <a:endCxn id="51" idx="2"/>
          </p:cNvCxnSpPr>
          <p:nvPr/>
        </p:nvCxnSpPr>
        <p:spPr>
          <a:xfrm>
            <a:off x="7722551" y="537627"/>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ángulo redondeado 50"/>
          <p:cNvSpPr/>
          <p:nvPr/>
        </p:nvSpPr>
        <p:spPr>
          <a:xfrm>
            <a:off x="6205169" y="2154324"/>
            <a:ext cx="3050771" cy="240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 en la fertilidad de los suelos</a:t>
            </a:r>
            <a:endParaRPr lang="es-CO" sz="1200" dirty="0"/>
          </a:p>
        </p:txBody>
      </p:sp>
      <p:sp>
        <p:nvSpPr>
          <p:cNvPr id="50" name="Rectángulo redondeado 49"/>
          <p:cNvSpPr/>
          <p:nvPr/>
        </p:nvSpPr>
        <p:spPr>
          <a:xfrm>
            <a:off x="6251306" y="1820956"/>
            <a:ext cx="3050771" cy="20313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Sustitución de los cultivos para uso ilícito</a:t>
            </a:r>
            <a:endParaRPr lang="es-CO" sz="1200" dirty="0"/>
          </a:p>
        </p:txBody>
      </p:sp>
      <p:sp>
        <p:nvSpPr>
          <p:cNvPr id="49" name="Rectángulo redondeado 48"/>
          <p:cNvSpPr/>
          <p:nvPr/>
        </p:nvSpPr>
        <p:spPr>
          <a:xfrm>
            <a:off x="6251307" y="1525338"/>
            <a:ext cx="3050771" cy="23321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del recurso hídrico</a:t>
            </a:r>
            <a:endParaRPr lang="es-CO" sz="1200" dirty="0"/>
          </a:p>
        </p:txBody>
      </p:sp>
      <p:sp>
        <p:nvSpPr>
          <p:cNvPr id="48" name="Rectángulo redondeado 47"/>
          <p:cNvSpPr/>
          <p:nvPr/>
        </p:nvSpPr>
        <p:spPr>
          <a:xfrm>
            <a:off x="6230417" y="1089438"/>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Baja contaminación por productos químicos, residuos sólidos y líquidos.</a:t>
            </a:r>
            <a:endParaRPr lang="es-CO" sz="1200" dirty="0"/>
          </a:p>
        </p:txBody>
      </p:sp>
      <p:sp>
        <p:nvSpPr>
          <p:cNvPr id="47" name="Rectángulo redondeado 46"/>
          <p:cNvSpPr/>
          <p:nvPr/>
        </p:nvSpPr>
        <p:spPr>
          <a:xfrm>
            <a:off x="6251308" y="724706"/>
            <a:ext cx="3050771" cy="2874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Recuperación de la biodiversidad</a:t>
            </a:r>
            <a:endParaRPr lang="es-CO" sz="1200" dirty="0"/>
          </a:p>
        </p:txBody>
      </p:sp>
      <p:cxnSp>
        <p:nvCxnSpPr>
          <p:cNvPr id="56" name="Conector recto 55"/>
          <p:cNvCxnSpPr/>
          <p:nvPr/>
        </p:nvCxnSpPr>
        <p:spPr>
          <a:xfrm>
            <a:off x="4517453" y="537627"/>
            <a:ext cx="8004" cy="1857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ángulo redondeado 41"/>
          <p:cNvSpPr/>
          <p:nvPr/>
        </p:nvSpPr>
        <p:spPr>
          <a:xfrm>
            <a:off x="3013394" y="748206"/>
            <a:ext cx="3050771" cy="2661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Incremento en los  niveles de ingreso</a:t>
            </a:r>
            <a:endParaRPr lang="es-CO" sz="1200" dirty="0"/>
          </a:p>
        </p:txBody>
      </p:sp>
      <p:sp>
        <p:nvSpPr>
          <p:cNvPr id="43" name="Rectángulo redondeado 42"/>
          <p:cNvSpPr/>
          <p:nvPr/>
        </p:nvSpPr>
        <p:spPr>
          <a:xfrm>
            <a:off x="3013393" y="1083733"/>
            <a:ext cx="3050771" cy="21962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Incendio en épocas de sequía</a:t>
            </a:r>
            <a:endParaRPr lang="es-CO" sz="1200" dirty="0"/>
          </a:p>
        </p:txBody>
      </p:sp>
      <p:sp>
        <p:nvSpPr>
          <p:cNvPr id="44" name="Rectángulo redondeado 43"/>
          <p:cNvSpPr/>
          <p:nvPr/>
        </p:nvSpPr>
        <p:spPr>
          <a:xfrm>
            <a:off x="3013393" y="1396786"/>
            <a:ext cx="3050771" cy="21665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inundaciones en época de lluvia</a:t>
            </a:r>
            <a:endParaRPr lang="es-CO" sz="1200" dirty="0"/>
          </a:p>
        </p:txBody>
      </p:sp>
      <p:sp>
        <p:nvSpPr>
          <p:cNvPr id="45" name="Rectángulo redondeado 44"/>
          <p:cNvSpPr/>
          <p:nvPr/>
        </p:nvSpPr>
        <p:spPr>
          <a:xfrm>
            <a:off x="3013392" y="1729252"/>
            <a:ext cx="3050771"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Disminución en el desplazamiento de la población</a:t>
            </a:r>
            <a:endParaRPr lang="es-CO" sz="1200" dirty="0"/>
          </a:p>
        </p:txBody>
      </p:sp>
      <p:sp>
        <p:nvSpPr>
          <p:cNvPr id="46" name="Rectángulo redondeado 45"/>
          <p:cNvSpPr/>
          <p:nvPr/>
        </p:nvSpPr>
        <p:spPr>
          <a:xfrm>
            <a:off x="3033466" y="2184029"/>
            <a:ext cx="3050771" cy="2242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a:t>A</a:t>
            </a:r>
            <a:r>
              <a:rPr lang="es-CO" sz="1200" dirty="0" smtClean="0"/>
              <a:t>decuado uso de los recursos públicos</a:t>
            </a:r>
            <a:endParaRPr lang="es-CO" sz="1200" dirty="0"/>
          </a:p>
        </p:txBody>
      </p:sp>
      <p:sp>
        <p:nvSpPr>
          <p:cNvPr id="57" name="CuadroTexto 56"/>
          <p:cNvSpPr txBox="1"/>
          <p:nvPr/>
        </p:nvSpPr>
        <p:spPr>
          <a:xfrm>
            <a:off x="9670964" y="134096"/>
            <a:ext cx="2211185" cy="369332"/>
          </a:xfrm>
          <a:prstGeom prst="rect">
            <a:avLst/>
          </a:prstGeom>
          <a:noFill/>
        </p:spPr>
        <p:txBody>
          <a:bodyPr wrap="square" rtlCol="0">
            <a:spAutoFit/>
          </a:bodyPr>
          <a:lstStyle/>
          <a:p>
            <a:pPr algn="ctr"/>
            <a:r>
              <a:rPr lang="es-CO" dirty="0" smtClean="0"/>
              <a:t>Ramas Principales</a:t>
            </a:r>
            <a:endParaRPr lang="es-CO" dirty="0"/>
          </a:p>
        </p:txBody>
      </p:sp>
      <p:sp>
        <p:nvSpPr>
          <p:cNvPr id="58" name="CuadroTexto 57"/>
          <p:cNvSpPr txBox="1"/>
          <p:nvPr/>
        </p:nvSpPr>
        <p:spPr>
          <a:xfrm>
            <a:off x="9670964" y="1186274"/>
            <a:ext cx="2277688" cy="369332"/>
          </a:xfrm>
          <a:prstGeom prst="rect">
            <a:avLst/>
          </a:prstGeom>
          <a:noFill/>
        </p:spPr>
        <p:txBody>
          <a:bodyPr wrap="square" rtlCol="0">
            <a:spAutoFit/>
          </a:bodyPr>
          <a:lstStyle/>
          <a:p>
            <a:pPr algn="ctr"/>
            <a:r>
              <a:rPr lang="es-CO" dirty="0" smtClean="0"/>
              <a:t>Ramas Secundarias</a:t>
            </a:r>
            <a:endParaRPr lang="es-CO" dirty="0"/>
          </a:p>
        </p:txBody>
      </p:sp>
      <p:sp>
        <p:nvSpPr>
          <p:cNvPr id="54" name="Rectángulo redondeado 53"/>
          <p:cNvSpPr/>
          <p:nvPr/>
        </p:nvSpPr>
        <p:spPr>
          <a:xfrm>
            <a:off x="3200535" y="4577732"/>
            <a:ext cx="3050771" cy="3768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1200" dirty="0" smtClean="0"/>
              <a:t>Mayor producción para mercados alternativos</a:t>
            </a:r>
            <a:endParaRPr lang="es-CO" sz="1200" dirty="0"/>
          </a:p>
        </p:txBody>
      </p:sp>
      <p:sp>
        <p:nvSpPr>
          <p:cNvPr id="55" name="Rectángulo redondeado 54"/>
          <p:cNvSpPr/>
          <p:nvPr/>
        </p:nvSpPr>
        <p:spPr>
          <a:xfrm>
            <a:off x="3200535" y="5009577"/>
            <a:ext cx="3050771" cy="3768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sz="1200" dirty="0" smtClean="0"/>
              <a:t>Mayor conocimiento de los mercados alternativos</a:t>
            </a:r>
            <a:endParaRPr lang="es-CO" sz="1200" dirty="0"/>
          </a:p>
        </p:txBody>
      </p:sp>
      <p:sp>
        <p:nvSpPr>
          <p:cNvPr id="62" name="Rectángulo redondeado 61"/>
          <p:cNvSpPr/>
          <p:nvPr/>
        </p:nvSpPr>
        <p:spPr>
          <a:xfrm>
            <a:off x="9599948" y="6398706"/>
            <a:ext cx="2481985" cy="3768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CO" sz="1200" dirty="0" smtClean="0"/>
              <a:t>Acceso adecuado a la información</a:t>
            </a:r>
            <a:endParaRPr lang="es-CO" sz="1200" dirty="0"/>
          </a:p>
        </p:txBody>
      </p:sp>
      <p:sp>
        <p:nvSpPr>
          <p:cNvPr id="63" name="Rectángulo redondeado 62"/>
          <p:cNvSpPr/>
          <p:nvPr/>
        </p:nvSpPr>
        <p:spPr>
          <a:xfrm>
            <a:off x="3291102" y="5957131"/>
            <a:ext cx="3007198" cy="3768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200" dirty="0" smtClean="0"/>
              <a:t>Conciencia en el cuidado del medio ambiente</a:t>
            </a:r>
            <a:endParaRPr lang="es-CO" sz="1200" dirty="0"/>
          </a:p>
        </p:txBody>
      </p:sp>
      <p:sp>
        <p:nvSpPr>
          <p:cNvPr id="9" name="CuadroTexto 8"/>
          <p:cNvSpPr txBox="1"/>
          <p:nvPr/>
        </p:nvSpPr>
        <p:spPr>
          <a:xfrm>
            <a:off x="347962" y="3694895"/>
            <a:ext cx="2285380" cy="2308324"/>
          </a:xfrm>
          <a:prstGeom prst="rect">
            <a:avLst/>
          </a:prstGeom>
          <a:noFill/>
        </p:spPr>
        <p:txBody>
          <a:bodyPr wrap="square" rtlCol="0">
            <a:spAutoFit/>
          </a:bodyPr>
          <a:lstStyle/>
          <a:p>
            <a:pPr algn="just"/>
            <a:r>
              <a:rPr lang="es-CO" dirty="0" smtClean="0"/>
              <a:t>Identifique diferentes relaciones de medios y fines como posibles alternativas para el proyecto. Si es necesario puede reorganizar los medios fines.</a:t>
            </a:r>
            <a:endParaRPr lang="es-CO" dirty="0"/>
          </a:p>
        </p:txBody>
      </p:sp>
    </p:spTree>
    <p:extLst>
      <p:ext uri="{BB962C8B-B14F-4D97-AF65-F5344CB8AC3E}">
        <p14:creationId xmlns:p14="http://schemas.microsoft.com/office/powerpoint/2010/main" val="1321187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174565" y="1359869"/>
            <a:ext cx="11804073" cy="646331"/>
          </a:xfrm>
          <a:prstGeom prst="rect">
            <a:avLst/>
          </a:prstGeom>
          <a:noFill/>
        </p:spPr>
        <p:txBody>
          <a:bodyPr wrap="square" rtlCol="0">
            <a:spAutoFit/>
          </a:bodyPr>
          <a:lstStyle/>
          <a:p>
            <a:pPr algn="just"/>
            <a:r>
              <a:rPr lang="es-CO" dirty="0" smtClean="0"/>
              <a:t>De las relaciones medios-fines que organizó, seleccione las alternativas que representan las mejores estrategias del proyecto. Puede escoger dos (2) o más. Las alternativas de solución son identificadas con  números o expresiones descriptivas. </a:t>
            </a:r>
            <a:endParaRPr lang="es-CO" dirty="0"/>
          </a:p>
        </p:txBody>
      </p:sp>
      <p:sp>
        <p:nvSpPr>
          <p:cNvPr id="5" name="CuadroTexto 4"/>
          <p:cNvSpPr txBox="1"/>
          <p:nvPr/>
        </p:nvSpPr>
        <p:spPr>
          <a:xfrm>
            <a:off x="4048794" y="152891"/>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Alternativas</a:t>
            </a:r>
            <a:endParaRPr lang="es-CO" sz="2400" b="1" i="1" dirty="0">
              <a:solidFill>
                <a:schemeClr val="accent6">
                  <a:lumMod val="50000"/>
                </a:schemeClr>
              </a:solidFill>
              <a:cs typeface="Aharoni" panose="02010803020104030203" pitchFamily="2" charset="-79"/>
            </a:endParaRPr>
          </a:p>
        </p:txBody>
      </p:sp>
      <p:sp>
        <p:nvSpPr>
          <p:cNvPr id="3" name="CuadroTexto 2"/>
          <p:cNvSpPr txBox="1"/>
          <p:nvPr/>
        </p:nvSpPr>
        <p:spPr>
          <a:xfrm>
            <a:off x="245225" y="2751513"/>
            <a:ext cx="11662755" cy="2031325"/>
          </a:xfrm>
          <a:prstGeom prst="rect">
            <a:avLst/>
          </a:prstGeom>
          <a:noFill/>
        </p:spPr>
        <p:txBody>
          <a:bodyPr wrap="square" rtlCol="0">
            <a:spAutoFit/>
          </a:bodyPr>
          <a:lstStyle/>
          <a:p>
            <a:r>
              <a:rPr lang="es-CO" b="1" dirty="0" smtClean="0"/>
              <a:t>Alternativa A</a:t>
            </a:r>
            <a:r>
              <a:rPr lang="es-CO" dirty="0" smtClean="0"/>
              <a:t>:</a:t>
            </a:r>
          </a:p>
          <a:p>
            <a:r>
              <a:rPr lang="es-CO" dirty="0" smtClean="0"/>
              <a:t>Creación de organizaciones comunitarias con conciencia ambiental, que representen los diferentes intereses de los sectores productivos.</a:t>
            </a:r>
          </a:p>
          <a:p>
            <a:endParaRPr lang="es-CO" dirty="0"/>
          </a:p>
          <a:p>
            <a:r>
              <a:rPr lang="es-CO" b="1" dirty="0"/>
              <a:t>Alternativa </a:t>
            </a:r>
            <a:r>
              <a:rPr lang="es-CO" b="1" dirty="0" smtClean="0"/>
              <a:t>B</a:t>
            </a:r>
            <a:r>
              <a:rPr lang="es-CO" dirty="0" smtClean="0"/>
              <a:t>:</a:t>
            </a:r>
            <a:endParaRPr lang="es-CO" dirty="0"/>
          </a:p>
          <a:p>
            <a:r>
              <a:rPr lang="es-CO" dirty="0" smtClean="0"/>
              <a:t>Creación de programas de formación cortos sobre mercados alternativos, producción sustentable y amigable con el medio ambiente, y agricultura orgánica.</a:t>
            </a:r>
            <a:endParaRPr lang="es-CO" dirty="0"/>
          </a:p>
        </p:txBody>
      </p:sp>
    </p:spTree>
    <p:extLst>
      <p:ext uri="{BB962C8B-B14F-4D97-AF65-F5344CB8AC3E}">
        <p14:creationId xmlns:p14="http://schemas.microsoft.com/office/powerpoint/2010/main" val="2468371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2144466" y="1567193"/>
            <a:ext cx="4738254" cy="4247317"/>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Problemas e intereses de los involucrados</a:t>
            </a:r>
          </a:p>
          <a:p>
            <a:pPr marL="285750" indent="-285750">
              <a:buFont typeface="Wingdings" panose="05000000000000000000" pitchFamily="2" charset="2"/>
              <a:buChar char="§"/>
            </a:pPr>
            <a:r>
              <a:rPr lang="es-CO" dirty="0" smtClean="0"/>
              <a:t>Recursos y mandatos de los involucrados</a:t>
            </a:r>
          </a:p>
          <a:p>
            <a:pPr marL="285750" indent="-285750">
              <a:buFont typeface="Wingdings" panose="05000000000000000000" pitchFamily="2" charset="2"/>
              <a:buChar char="§"/>
            </a:pPr>
            <a:r>
              <a:rPr lang="es-CO" dirty="0" smtClean="0"/>
              <a:t>Recursos disponibles para el proyecto</a:t>
            </a:r>
          </a:p>
          <a:p>
            <a:pPr marL="285750" indent="-285750">
              <a:buFont typeface="Wingdings" panose="05000000000000000000" pitchFamily="2" charset="2"/>
              <a:buChar char="§"/>
            </a:pPr>
            <a:r>
              <a:rPr lang="es-CO" dirty="0" smtClean="0"/>
              <a:t>Posibilidad de alcanzar los objetivos</a:t>
            </a:r>
          </a:p>
          <a:p>
            <a:pPr marL="285750" indent="-285750">
              <a:buFont typeface="Wingdings" panose="05000000000000000000" pitchFamily="2" charset="2"/>
              <a:buChar char="§"/>
            </a:pPr>
            <a:r>
              <a:rPr lang="es-CO" dirty="0" smtClean="0"/>
              <a:t>Horizonte del proyecto</a:t>
            </a:r>
          </a:p>
          <a:p>
            <a:pPr marL="285750" indent="-285750">
              <a:buFont typeface="Wingdings" panose="05000000000000000000" pitchFamily="2" charset="2"/>
              <a:buChar char="§"/>
            </a:pPr>
            <a:r>
              <a:rPr lang="es-CO" dirty="0" smtClean="0"/>
              <a:t>Factibilidad política</a:t>
            </a:r>
          </a:p>
          <a:p>
            <a:pPr marL="285750" indent="-285750">
              <a:buFont typeface="Wingdings" panose="05000000000000000000" pitchFamily="2" charset="2"/>
              <a:buChar char="§"/>
            </a:pPr>
            <a:r>
              <a:rPr lang="es-CO" dirty="0" smtClean="0"/>
              <a:t>Análisis de relación costo-beneficio</a:t>
            </a:r>
          </a:p>
          <a:p>
            <a:pPr marL="285750" indent="-285750">
              <a:buFont typeface="Wingdings" panose="05000000000000000000" pitchFamily="2" charset="2"/>
              <a:buChar char="§"/>
            </a:pPr>
            <a:r>
              <a:rPr lang="es-CO" dirty="0" smtClean="0"/>
              <a:t>Costo-efectividad de la estrategia</a:t>
            </a:r>
          </a:p>
          <a:p>
            <a:pPr marL="285750" indent="-285750">
              <a:buFont typeface="Wingdings" panose="05000000000000000000" pitchFamily="2" charset="2"/>
              <a:buChar char="§"/>
            </a:pPr>
            <a:r>
              <a:rPr lang="es-CO" dirty="0" smtClean="0"/>
              <a:t>Efecto sobre el flujo de caja</a:t>
            </a:r>
          </a:p>
          <a:p>
            <a:pPr marL="285750" indent="-285750">
              <a:buFont typeface="Wingdings" panose="05000000000000000000" pitchFamily="2" charset="2"/>
              <a:buChar char="§"/>
            </a:pPr>
            <a:r>
              <a:rPr lang="es-CO" dirty="0" smtClean="0"/>
              <a:t>Criterios de genero</a:t>
            </a:r>
          </a:p>
          <a:p>
            <a:pPr marL="285750" indent="-285750">
              <a:buFont typeface="Wingdings" panose="05000000000000000000" pitchFamily="2" charset="2"/>
              <a:buChar char="§"/>
            </a:pPr>
            <a:r>
              <a:rPr lang="es-CO" dirty="0" smtClean="0"/>
              <a:t>Riesgos sociales</a:t>
            </a:r>
          </a:p>
          <a:p>
            <a:pPr marL="285750" indent="-285750">
              <a:buFont typeface="Wingdings" panose="05000000000000000000" pitchFamily="2" charset="2"/>
              <a:buChar char="§"/>
            </a:pPr>
            <a:r>
              <a:rPr lang="es-CO" dirty="0" smtClean="0"/>
              <a:t>Sustentabilidad y sostenibilidad</a:t>
            </a:r>
          </a:p>
          <a:p>
            <a:pPr marL="285750" indent="-285750">
              <a:buFont typeface="Wingdings" panose="05000000000000000000" pitchFamily="2" charset="2"/>
              <a:buChar char="§"/>
            </a:pPr>
            <a:r>
              <a:rPr lang="es-CO" dirty="0" smtClean="0"/>
              <a:t>Viabilidad de mercado, tecnológica, administrativa-legal, financiera, físico-natural, económica, política y social.</a:t>
            </a:r>
            <a:endParaRPr lang="es-CO" dirty="0"/>
          </a:p>
        </p:txBody>
      </p:sp>
      <p:sp>
        <p:nvSpPr>
          <p:cNvPr id="3" name="Cerrar llave 2"/>
          <p:cNvSpPr/>
          <p:nvPr/>
        </p:nvSpPr>
        <p:spPr>
          <a:xfrm>
            <a:off x="6509056" y="1305099"/>
            <a:ext cx="914400" cy="4771506"/>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5" name="CuadroTexto 4"/>
          <p:cNvSpPr txBox="1"/>
          <p:nvPr/>
        </p:nvSpPr>
        <p:spPr>
          <a:xfrm>
            <a:off x="8088475" y="1953491"/>
            <a:ext cx="1288472"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CO" dirty="0" smtClean="0"/>
              <a:t>Pertinencia</a:t>
            </a:r>
            <a:endParaRPr lang="es-CO" dirty="0"/>
          </a:p>
        </p:txBody>
      </p:sp>
      <p:sp>
        <p:nvSpPr>
          <p:cNvPr id="6" name="CuadroTexto 5"/>
          <p:cNvSpPr txBox="1"/>
          <p:nvPr/>
        </p:nvSpPr>
        <p:spPr>
          <a:xfrm>
            <a:off x="8088475" y="2588029"/>
            <a:ext cx="1288472"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CO" dirty="0" smtClean="0"/>
              <a:t>Coherencia</a:t>
            </a:r>
            <a:endParaRPr lang="es-CO" dirty="0"/>
          </a:p>
        </p:txBody>
      </p:sp>
      <p:sp>
        <p:nvSpPr>
          <p:cNvPr id="7" name="CuadroTexto 6"/>
          <p:cNvSpPr txBox="1"/>
          <p:nvPr/>
        </p:nvSpPr>
        <p:spPr>
          <a:xfrm>
            <a:off x="8088475" y="3321519"/>
            <a:ext cx="1288472"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CO" dirty="0" smtClean="0"/>
              <a:t>Viabilidad</a:t>
            </a:r>
            <a:endParaRPr lang="es-CO" dirty="0"/>
          </a:p>
        </p:txBody>
      </p:sp>
      <p:sp>
        <p:nvSpPr>
          <p:cNvPr id="8" name="CuadroTexto 7"/>
          <p:cNvSpPr txBox="1"/>
          <p:nvPr/>
        </p:nvSpPr>
        <p:spPr>
          <a:xfrm>
            <a:off x="8088475" y="3970712"/>
            <a:ext cx="1487978"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CO" dirty="0" smtClean="0"/>
              <a:t>Sostenibilidad</a:t>
            </a:r>
            <a:endParaRPr lang="es-CO" dirty="0"/>
          </a:p>
        </p:txBody>
      </p:sp>
      <p:sp>
        <p:nvSpPr>
          <p:cNvPr id="9" name="CuadroTexto 8"/>
          <p:cNvSpPr txBox="1"/>
          <p:nvPr/>
        </p:nvSpPr>
        <p:spPr>
          <a:xfrm>
            <a:off x="8088475" y="4619905"/>
            <a:ext cx="1487978"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s-CO" dirty="0" smtClean="0"/>
              <a:t>Impacto</a:t>
            </a:r>
            <a:endParaRPr lang="es-CO" dirty="0"/>
          </a:p>
        </p:txBody>
      </p:sp>
      <p:sp>
        <p:nvSpPr>
          <p:cNvPr id="10" name="CuadroTexto 9"/>
          <p:cNvSpPr txBox="1"/>
          <p:nvPr/>
        </p:nvSpPr>
        <p:spPr>
          <a:xfrm>
            <a:off x="4048794" y="152891"/>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Alternativas</a:t>
            </a:r>
            <a:endParaRPr lang="es-CO" sz="2400" b="1" i="1" dirty="0">
              <a:solidFill>
                <a:schemeClr val="accent6">
                  <a:lumMod val="50000"/>
                </a:schemeClr>
              </a:solidFill>
              <a:cs typeface="Aharoni" panose="02010803020104030203" pitchFamily="2" charset="-79"/>
            </a:endParaRPr>
          </a:p>
        </p:txBody>
      </p:sp>
    </p:spTree>
    <p:extLst>
      <p:ext uri="{BB962C8B-B14F-4D97-AF65-F5344CB8AC3E}">
        <p14:creationId xmlns:p14="http://schemas.microsoft.com/office/powerpoint/2010/main" val="804152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48794" y="152891"/>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Análisis de Alternativas</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232756" y="881149"/>
            <a:ext cx="11837324" cy="646331"/>
          </a:xfrm>
          <a:prstGeom prst="rect">
            <a:avLst/>
          </a:prstGeom>
          <a:noFill/>
        </p:spPr>
        <p:txBody>
          <a:bodyPr wrap="square" rtlCol="0">
            <a:spAutoFit/>
          </a:bodyPr>
          <a:lstStyle/>
          <a:p>
            <a:pPr algn="just"/>
            <a:r>
              <a:rPr lang="es-CO" b="1" dirty="0" smtClean="0"/>
              <a:t>Evaluación Alternativa A: </a:t>
            </a:r>
            <a:r>
              <a:rPr lang="es-CO" dirty="0" smtClean="0"/>
              <a:t>Creación de organizaciones comunitarias con conciencia ambiental, que representen los diferentes intereses de los sectores productivos.</a:t>
            </a:r>
            <a:r>
              <a:rPr lang="es-CO" b="1" dirty="0" smtClean="0"/>
              <a:t> </a:t>
            </a:r>
            <a:endParaRPr lang="es-CO" b="1" dirty="0"/>
          </a:p>
        </p:txBody>
      </p:sp>
      <p:pic>
        <p:nvPicPr>
          <p:cNvPr id="6" name="Imagen 5"/>
          <p:cNvPicPr>
            <a:picLocks noChangeAspect="1"/>
          </p:cNvPicPr>
          <p:nvPr/>
        </p:nvPicPr>
        <p:blipFill>
          <a:blip r:embed="rId3"/>
          <a:stretch>
            <a:fillRect/>
          </a:stretch>
        </p:blipFill>
        <p:spPr>
          <a:xfrm>
            <a:off x="1622360" y="1527480"/>
            <a:ext cx="8648700" cy="5181600"/>
          </a:xfrm>
          <a:prstGeom prst="rect">
            <a:avLst/>
          </a:prstGeom>
        </p:spPr>
      </p:pic>
    </p:spTree>
    <p:extLst>
      <p:ext uri="{BB962C8B-B14F-4D97-AF65-F5344CB8AC3E}">
        <p14:creationId xmlns:p14="http://schemas.microsoft.com/office/powerpoint/2010/main" val="4092947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1330581872"/>
              </p:ext>
            </p:extLst>
          </p:nvPr>
        </p:nvGraphicFramePr>
        <p:xfrm>
          <a:off x="223933" y="57665"/>
          <a:ext cx="11560629" cy="6675120"/>
        </p:xfrm>
        <a:graphic>
          <a:graphicData uri="http://schemas.openxmlformats.org/drawingml/2006/table">
            <a:tbl>
              <a:tblPr firstRow="1" bandRow="1">
                <a:tableStyleId>{073A0DAA-6AF3-43AB-8588-CEC1D06C72B9}</a:tableStyleId>
              </a:tblPr>
              <a:tblGrid>
                <a:gridCol w="3853543">
                  <a:extLst>
                    <a:ext uri="{9D8B030D-6E8A-4147-A177-3AD203B41FA5}">
                      <a16:colId xmlns:a16="http://schemas.microsoft.com/office/drawing/2014/main" val="4049454756"/>
                    </a:ext>
                  </a:extLst>
                </a:gridCol>
                <a:gridCol w="3853543">
                  <a:extLst>
                    <a:ext uri="{9D8B030D-6E8A-4147-A177-3AD203B41FA5}">
                      <a16:colId xmlns:a16="http://schemas.microsoft.com/office/drawing/2014/main" val="2856004276"/>
                    </a:ext>
                  </a:extLst>
                </a:gridCol>
                <a:gridCol w="3853543">
                  <a:extLst>
                    <a:ext uri="{9D8B030D-6E8A-4147-A177-3AD203B41FA5}">
                      <a16:colId xmlns:a16="http://schemas.microsoft.com/office/drawing/2014/main" val="3126371229"/>
                    </a:ext>
                  </a:extLst>
                </a:gridCol>
              </a:tblGrid>
              <a:tr h="370840">
                <a:tc>
                  <a:txBody>
                    <a:bodyPr/>
                    <a:lstStyle/>
                    <a:p>
                      <a:endParaRPr lang="es-CO" sz="1400" dirty="0"/>
                    </a:p>
                  </a:txBody>
                  <a:tcPr/>
                </a:tc>
                <a:tc gridSpan="2">
                  <a:txBody>
                    <a:bodyPr/>
                    <a:lstStyle/>
                    <a:p>
                      <a:pPr algn="ctr"/>
                      <a:r>
                        <a:rPr lang="es-CO" sz="1400" dirty="0" smtClean="0"/>
                        <a:t>Alternativas</a:t>
                      </a:r>
                      <a:endParaRPr lang="es-CO" sz="1400" dirty="0"/>
                    </a:p>
                  </a:txBody>
                  <a:tcPr/>
                </a:tc>
                <a:tc hMerge="1">
                  <a:txBody>
                    <a:bodyPr/>
                    <a:lstStyle/>
                    <a:p>
                      <a:endParaRPr lang="es-CO" dirty="0"/>
                    </a:p>
                  </a:txBody>
                  <a:tcPr/>
                </a:tc>
                <a:extLst>
                  <a:ext uri="{0D108BD9-81ED-4DB2-BD59-A6C34878D82A}">
                    <a16:rowId xmlns:a16="http://schemas.microsoft.com/office/drawing/2014/main" val="2819262858"/>
                  </a:ext>
                </a:extLst>
              </a:tr>
              <a:tr h="370840">
                <a:tc>
                  <a:txBody>
                    <a:bodyPr/>
                    <a:lstStyle/>
                    <a:p>
                      <a:pPr algn="ctr"/>
                      <a:r>
                        <a:rPr lang="es-CO" sz="1400" dirty="0" smtClean="0"/>
                        <a:t>Criterios</a:t>
                      </a:r>
                      <a:endParaRPr lang="es-CO" sz="1400" dirty="0"/>
                    </a:p>
                  </a:txBody>
                  <a:tcPr/>
                </a:tc>
                <a:tc>
                  <a:txBody>
                    <a:bodyPr/>
                    <a:lstStyle/>
                    <a:p>
                      <a:pPr algn="ctr"/>
                      <a:r>
                        <a:rPr lang="es-CO" sz="1400" dirty="0" smtClean="0"/>
                        <a:t>Alternativa A</a:t>
                      </a:r>
                      <a:endParaRPr lang="es-CO" sz="1400" dirty="0"/>
                    </a:p>
                  </a:txBody>
                  <a:tcPr/>
                </a:tc>
                <a:tc>
                  <a:txBody>
                    <a:bodyPr/>
                    <a:lstStyle/>
                    <a:p>
                      <a:pPr algn="ctr"/>
                      <a:r>
                        <a:rPr lang="es-CO" sz="1400" dirty="0" smtClean="0"/>
                        <a:t>Alternativa B</a:t>
                      </a:r>
                      <a:endParaRPr lang="es-CO" sz="1400" dirty="0"/>
                    </a:p>
                  </a:txBody>
                  <a:tcPr/>
                </a:tc>
                <a:extLst>
                  <a:ext uri="{0D108BD9-81ED-4DB2-BD59-A6C34878D82A}">
                    <a16:rowId xmlns:a16="http://schemas.microsoft.com/office/drawing/2014/main" val="3072266452"/>
                  </a:ext>
                </a:extLst>
              </a:tr>
              <a:tr h="370840">
                <a:tc>
                  <a:txBody>
                    <a:bodyPr/>
                    <a:lstStyle/>
                    <a:p>
                      <a:r>
                        <a:rPr lang="es-CO" sz="1400" dirty="0" smtClean="0"/>
                        <a:t>Necesidades de la población</a:t>
                      </a:r>
                      <a:endParaRPr lang="es-CO" sz="1400" dirty="0"/>
                    </a:p>
                  </a:txBody>
                  <a:tcPr/>
                </a:tc>
                <a:tc>
                  <a:txBody>
                    <a:bodyPr/>
                    <a:lstStyle/>
                    <a:p>
                      <a:pPr algn="ctr"/>
                      <a:r>
                        <a:rPr lang="es-CO" sz="1400" dirty="0" smtClean="0"/>
                        <a:t>1,50</a:t>
                      </a:r>
                      <a:endParaRPr lang="es-CO" sz="1400" dirty="0"/>
                    </a:p>
                  </a:txBody>
                  <a:tcPr/>
                </a:tc>
                <a:tc>
                  <a:txBody>
                    <a:bodyPr/>
                    <a:lstStyle/>
                    <a:p>
                      <a:pPr algn="ctr"/>
                      <a:r>
                        <a:rPr lang="es-CO" sz="1400" dirty="0" smtClean="0"/>
                        <a:t>1,50</a:t>
                      </a:r>
                      <a:endParaRPr lang="es-CO" sz="1400" dirty="0"/>
                    </a:p>
                  </a:txBody>
                  <a:tcPr/>
                </a:tc>
                <a:extLst>
                  <a:ext uri="{0D108BD9-81ED-4DB2-BD59-A6C34878D82A}">
                    <a16:rowId xmlns:a16="http://schemas.microsoft.com/office/drawing/2014/main" val="2437864067"/>
                  </a:ext>
                </a:extLst>
              </a:tr>
              <a:tr h="370840">
                <a:tc>
                  <a:txBody>
                    <a:bodyPr/>
                    <a:lstStyle/>
                    <a:p>
                      <a:r>
                        <a:rPr lang="es-CO" sz="1400" dirty="0" smtClean="0"/>
                        <a:t>Desafíos del desarrollo</a:t>
                      </a:r>
                      <a:endParaRPr lang="es-CO" sz="1400" dirty="0"/>
                    </a:p>
                  </a:txBody>
                  <a:tcPr/>
                </a:tc>
                <a:tc>
                  <a:txBody>
                    <a:bodyPr/>
                    <a:lstStyle/>
                    <a:p>
                      <a:pPr algn="ctr"/>
                      <a:r>
                        <a:rPr lang="es-CO" sz="1400" dirty="0" smtClean="0"/>
                        <a:t>0,90</a:t>
                      </a:r>
                      <a:endParaRPr lang="es-CO" sz="1400" dirty="0"/>
                    </a:p>
                  </a:txBody>
                  <a:tcPr/>
                </a:tc>
                <a:tc>
                  <a:txBody>
                    <a:bodyPr/>
                    <a:lstStyle/>
                    <a:p>
                      <a:pPr algn="ctr"/>
                      <a:r>
                        <a:rPr lang="es-CO" sz="1400" dirty="0" smtClean="0"/>
                        <a:t>0,70</a:t>
                      </a:r>
                      <a:endParaRPr lang="es-CO" sz="1400" dirty="0"/>
                    </a:p>
                  </a:txBody>
                  <a:tcPr/>
                </a:tc>
                <a:extLst>
                  <a:ext uri="{0D108BD9-81ED-4DB2-BD59-A6C34878D82A}">
                    <a16:rowId xmlns:a16="http://schemas.microsoft.com/office/drawing/2014/main" val="3387031654"/>
                  </a:ext>
                </a:extLst>
              </a:tr>
              <a:tr h="370840">
                <a:tc>
                  <a:txBody>
                    <a:bodyPr/>
                    <a:lstStyle/>
                    <a:p>
                      <a:r>
                        <a:rPr lang="es-CO" sz="1400" dirty="0" smtClean="0"/>
                        <a:t>Relación entre el problema y la relación Solución</a:t>
                      </a:r>
                      <a:endParaRPr lang="es-CO" sz="1400" dirty="0"/>
                    </a:p>
                  </a:txBody>
                  <a:tcPr/>
                </a:tc>
                <a:tc>
                  <a:txBody>
                    <a:bodyPr/>
                    <a:lstStyle/>
                    <a:p>
                      <a:pPr algn="ctr"/>
                      <a:r>
                        <a:rPr lang="es-CO" sz="1400" dirty="0" smtClean="0"/>
                        <a:t>0,70</a:t>
                      </a:r>
                      <a:endParaRPr lang="es-CO" sz="1400" dirty="0"/>
                    </a:p>
                  </a:txBody>
                  <a:tcPr/>
                </a:tc>
                <a:tc>
                  <a:txBody>
                    <a:bodyPr/>
                    <a:lstStyle/>
                    <a:p>
                      <a:pPr algn="ctr"/>
                      <a:r>
                        <a:rPr lang="es-CO" sz="1400" dirty="0" smtClean="0"/>
                        <a:t>0,70</a:t>
                      </a:r>
                      <a:endParaRPr lang="es-CO" sz="1400" dirty="0"/>
                    </a:p>
                  </a:txBody>
                  <a:tcPr/>
                </a:tc>
                <a:extLst>
                  <a:ext uri="{0D108BD9-81ED-4DB2-BD59-A6C34878D82A}">
                    <a16:rowId xmlns:a16="http://schemas.microsoft.com/office/drawing/2014/main" val="448184907"/>
                  </a:ext>
                </a:extLst>
              </a:tr>
              <a:tr h="370840">
                <a:tc>
                  <a:txBody>
                    <a:bodyPr/>
                    <a:lstStyle/>
                    <a:p>
                      <a:r>
                        <a:rPr lang="es-CO" sz="1400" dirty="0" smtClean="0"/>
                        <a:t>Relación entre el fin y el propósito</a:t>
                      </a:r>
                      <a:endParaRPr lang="es-CO" sz="1400" dirty="0"/>
                    </a:p>
                  </a:txBody>
                  <a:tcPr/>
                </a:tc>
                <a:tc>
                  <a:txBody>
                    <a:bodyPr/>
                    <a:lstStyle/>
                    <a:p>
                      <a:pPr algn="ctr"/>
                      <a:r>
                        <a:rPr lang="es-CO" sz="1400" dirty="0" smtClean="0"/>
                        <a:t>0,48</a:t>
                      </a:r>
                      <a:endParaRPr lang="es-CO" sz="1400" dirty="0"/>
                    </a:p>
                  </a:txBody>
                  <a:tcPr/>
                </a:tc>
                <a:tc>
                  <a:txBody>
                    <a:bodyPr/>
                    <a:lstStyle/>
                    <a:p>
                      <a:pPr algn="ctr"/>
                      <a:r>
                        <a:rPr lang="es-CO" sz="1400" dirty="0" smtClean="0"/>
                        <a:t>0,54</a:t>
                      </a:r>
                      <a:endParaRPr lang="es-CO" sz="1400" dirty="0"/>
                    </a:p>
                  </a:txBody>
                  <a:tcPr/>
                </a:tc>
                <a:extLst>
                  <a:ext uri="{0D108BD9-81ED-4DB2-BD59-A6C34878D82A}">
                    <a16:rowId xmlns:a16="http://schemas.microsoft.com/office/drawing/2014/main" val="175309739"/>
                  </a:ext>
                </a:extLst>
              </a:tr>
              <a:tr h="370840">
                <a:tc>
                  <a:txBody>
                    <a:bodyPr/>
                    <a:lstStyle/>
                    <a:p>
                      <a:r>
                        <a:rPr lang="es-CO" sz="1400" dirty="0" smtClean="0"/>
                        <a:t>Relación entre el propósito y los resultados</a:t>
                      </a:r>
                      <a:endParaRPr lang="es-CO" sz="1400" dirty="0"/>
                    </a:p>
                  </a:txBody>
                  <a:tcPr/>
                </a:tc>
                <a:tc>
                  <a:txBody>
                    <a:bodyPr/>
                    <a:lstStyle/>
                    <a:p>
                      <a:pPr algn="ctr"/>
                      <a:r>
                        <a:rPr lang="es-CO" sz="1400" dirty="0" smtClean="0"/>
                        <a:t>0,70</a:t>
                      </a:r>
                      <a:endParaRPr lang="es-CO" sz="1400" dirty="0"/>
                    </a:p>
                  </a:txBody>
                  <a:tcPr/>
                </a:tc>
                <a:tc>
                  <a:txBody>
                    <a:bodyPr/>
                    <a:lstStyle/>
                    <a:p>
                      <a:pPr algn="ctr"/>
                      <a:r>
                        <a:rPr lang="es-CO" sz="1400" dirty="0" smtClean="0"/>
                        <a:t>0,70</a:t>
                      </a:r>
                      <a:endParaRPr lang="es-CO" sz="1400" dirty="0"/>
                    </a:p>
                  </a:txBody>
                  <a:tcPr/>
                </a:tc>
                <a:extLst>
                  <a:ext uri="{0D108BD9-81ED-4DB2-BD59-A6C34878D82A}">
                    <a16:rowId xmlns:a16="http://schemas.microsoft.com/office/drawing/2014/main" val="652890862"/>
                  </a:ext>
                </a:extLst>
              </a:tr>
              <a:tr h="370840">
                <a:tc>
                  <a:txBody>
                    <a:bodyPr/>
                    <a:lstStyle/>
                    <a:p>
                      <a:r>
                        <a:rPr lang="es-CO" sz="1400" dirty="0" smtClean="0"/>
                        <a:t>Comprensible en su entorno</a:t>
                      </a:r>
                      <a:r>
                        <a:rPr lang="es-CO" sz="1400" baseline="0" dirty="0" smtClean="0"/>
                        <a:t> cultural</a:t>
                      </a:r>
                      <a:endParaRPr lang="es-CO" sz="1400" dirty="0"/>
                    </a:p>
                  </a:txBody>
                  <a:tcPr/>
                </a:tc>
                <a:tc>
                  <a:txBody>
                    <a:bodyPr/>
                    <a:lstStyle/>
                    <a:p>
                      <a:pPr algn="ctr"/>
                      <a:r>
                        <a:rPr lang="es-CO" sz="1400" dirty="0" smtClean="0"/>
                        <a:t>0,36</a:t>
                      </a:r>
                      <a:endParaRPr lang="es-CO" sz="1400" dirty="0"/>
                    </a:p>
                  </a:txBody>
                  <a:tcPr/>
                </a:tc>
                <a:tc>
                  <a:txBody>
                    <a:bodyPr/>
                    <a:lstStyle/>
                    <a:p>
                      <a:pPr algn="ctr"/>
                      <a:r>
                        <a:rPr lang="es-CO" sz="1400" dirty="0" smtClean="0"/>
                        <a:t>0,36</a:t>
                      </a:r>
                      <a:endParaRPr lang="es-CO" sz="1400" dirty="0"/>
                    </a:p>
                  </a:txBody>
                  <a:tcPr/>
                </a:tc>
                <a:extLst>
                  <a:ext uri="{0D108BD9-81ED-4DB2-BD59-A6C34878D82A}">
                    <a16:rowId xmlns:a16="http://schemas.microsoft.com/office/drawing/2014/main" val="1321318837"/>
                  </a:ext>
                </a:extLst>
              </a:tr>
              <a:tr h="370840">
                <a:tc>
                  <a:txBody>
                    <a:bodyPr/>
                    <a:lstStyle/>
                    <a:p>
                      <a:r>
                        <a:rPr lang="es-CO" sz="1400" dirty="0" smtClean="0"/>
                        <a:t>Deseable</a:t>
                      </a:r>
                      <a:r>
                        <a:rPr lang="es-CO" sz="1400" baseline="0" dirty="0" smtClean="0"/>
                        <a:t> en el aspecto social</a:t>
                      </a:r>
                      <a:endParaRPr lang="es-CO" sz="1400" dirty="0"/>
                    </a:p>
                  </a:txBody>
                  <a:tcPr/>
                </a:tc>
                <a:tc>
                  <a:txBody>
                    <a:bodyPr/>
                    <a:lstStyle/>
                    <a:p>
                      <a:pPr algn="ctr"/>
                      <a:r>
                        <a:rPr lang="es-CO" sz="1400" dirty="0" smtClean="0"/>
                        <a:t>054</a:t>
                      </a:r>
                      <a:endParaRPr lang="es-CO" sz="1400" dirty="0"/>
                    </a:p>
                  </a:txBody>
                  <a:tcPr/>
                </a:tc>
                <a:tc>
                  <a:txBody>
                    <a:bodyPr/>
                    <a:lstStyle/>
                    <a:p>
                      <a:pPr algn="ctr"/>
                      <a:r>
                        <a:rPr lang="es-CO" sz="1400" dirty="0" smtClean="0"/>
                        <a:t>0,54</a:t>
                      </a:r>
                      <a:endParaRPr lang="es-CO" sz="1400" dirty="0"/>
                    </a:p>
                  </a:txBody>
                  <a:tcPr/>
                </a:tc>
                <a:extLst>
                  <a:ext uri="{0D108BD9-81ED-4DB2-BD59-A6C34878D82A}">
                    <a16:rowId xmlns:a16="http://schemas.microsoft.com/office/drawing/2014/main" val="1015468885"/>
                  </a:ext>
                </a:extLst>
              </a:tr>
              <a:tr h="370840">
                <a:tc>
                  <a:txBody>
                    <a:bodyPr/>
                    <a:lstStyle/>
                    <a:p>
                      <a:r>
                        <a:rPr lang="es-CO" sz="1400" dirty="0" smtClean="0"/>
                        <a:t>Manejable en </a:t>
                      </a:r>
                      <a:r>
                        <a:rPr lang="es-CO" sz="1400" baseline="0" dirty="0" smtClean="0"/>
                        <a:t>términos de la organización</a:t>
                      </a:r>
                      <a:endParaRPr lang="es-CO" sz="1400" dirty="0"/>
                    </a:p>
                  </a:txBody>
                  <a:tcPr/>
                </a:tc>
                <a:tc>
                  <a:txBody>
                    <a:bodyPr/>
                    <a:lstStyle/>
                    <a:p>
                      <a:pPr algn="ctr"/>
                      <a:r>
                        <a:rPr lang="es-CO" sz="1400" dirty="0" smtClean="0"/>
                        <a:t>0,40</a:t>
                      </a:r>
                      <a:endParaRPr lang="es-CO" sz="1400" dirty="0"/>
                    </a:p>
                  </a:txBody>
                  <a:tcPr/>
                </a:tc>
                <a:tc>
                  <a:txBody>
                    <a:bodyPr/>
                    <a:lstStyle/>
                    <a:p>
                      <a:pPr algn="ctr"/>
                      <a:r>
                        <a:rPr lang="es-CO" sz="1400" dirty="0" smtClean="0"/>
                        <a:t>0,40</a:t>
                      </a:r>
                      <a:endParaRPr lang="es-CO" sz="1400" dirty="0"/>
                    </a:p>
                  </a:txBody>
                  <a:tcPr/>
                </a:tc>
                <a:extLst>
                  <a:ext uri="{0D108BD9-81ED-4DB2-BD59-A6C34878D82A}">
                    <a16:rowId xmlns:a16="http://schemas.microsoft.com/office/drawing/2014/main" val="2166234639"/>
                  </a:ext>
                </a:extLst>
              </a:tr>
              <a:tr h="370840">
                <a:tc>
                  <a:txBody>
                    <a:bodyPr/>
                    <a:lstStyle/>
                    <a:p>
                      <a:r>
                        <a:rPr lang="es-CO" sz="1400" dirty="0" smtClean="0"/>
                        <a:t>Factibles en sus aspectos técnicos</a:t>
                      </a:r>
                      <a:r>
                        <a:rPr lang="es-CO" sz="1400" baseline="0" dirty="0" smtClean="0"/>
                        <a:t> y económicos</a:t>
                      </a:r>
                      <a:endParaRPr lang="es-CO" sz="1400" dirty="0"/>
                    </a:p>
                  </a:txBody>
                  <a:tcPr/>
                </a:tc>
                <a:tc>
                  <a:txBody>
                    <a:bodyPr/>
                    <a:lstStyle/>
                    <a:p>
                      <a:pPr algn="ctr"/>
                      <a:r>
                        <a:rPr lang="es-CO" sz="1400" dirty="0" smtClean="0"/>
                        <a:t>0,60</a:t>
                      </a:r>
                      <a:endParaRPr lang="es-CO" sz="1400" dirty="0"/>
                    </a:p>
                  </a:txBody>
                  <a:tcPr/>
                </a:tc>
                <a:tc>
                  <a:txBody>
                    <a:bodyPr/>
                    <a:lstStyle/>
                    <a:p>
                      <a:pPr algn="ctr"/>
                      <a:r>
                        <a:rPr lang="es-CO" sz="1400" dirty="0" smtClean="0"/>
                        <a:t>0,54</a:t>
                      </a:r>
                      <a:endParaRPr lang="es-CO" sz="1400" dirty="0"/>
                    </a:p>
                  </a:txBody>
                  <a:tcPr/>
                </a:tc>
                <a:extLst>
                  <a:ext uri="{0D108BD9-81ED-4DB2-BD59-A6C34878D82A}">
                    <a16:rowId xmlns:a16="http://schemas.microsoft.com/office/drawing/2014/main" val="3894107825"/>
                  </a:ext>
                </a:extLst>
              </a:tr>
              <a:tr h="370840">
                <a:tc>
                  <a:txBody>
                    <a:bodyPr/>
                    <a:lstStyle/>
                    <a:p>
                      <a:r>
                        <a:rPr lang="es-CO" sz="1400" dirty="0" smtClean="0"/>
                        <a:t>Económica</a:t>
                      </a:r>
                      <a:endParaRPr lang="es-CO" sz="1400" dirty="0"/>
                    </a:p>
                  </a:txBody>
                  <a:tcPr/>
                </a:tc>
                <a:tc>
                  <a:txBody>
                    <a:bodyPr/>
                    <a:lstStyle/>
                    <a:p>
                      <a:pPr algn="ctr"/>
                      <a:r>
                        <a:rPr lang="es-CO" sz="1400" dirty="0" smtClean="0"/>
                        <a:t>0,38</a:t>
                      </a:r>
                      <a:endParaRPr lang="es-CO" sz="1400" dirty="0"/>
                    </a:p>
                  </a:txBody>
                  <a:tcPr/>
                </a:tc>
                <a:tc>
                  <a:txBody>
                    <a:bodyPr/>
                    <a:lstStyle/>
                    <a:p>
                      <a:pPr algn="ctr"/>
                      <a:r>
                        <a:rPr lang="es-CO" sz="1400" dirty="0" smtClean="0"/>
                        <a:t>0,34</a:t>
                      </a:r>
                      <a:endParaRPr lang="es-CO" sz="1400" dirty="0"/>
                    </a:p>
                  </a:txBody>
                  <a:tcPr/>
                </a:tc>
                <a:extLst>
                  <a:ext uri="{0D108BD9-81ED-4DB2-BD59-A6C34878D82A}">
                    <a16:rowId xmlns:a16="http://schemas.microsoft.com/office/drawing/2014/main" val="1276613156"/>
                  </a:ext>
                </a:extLst>
              </a:tr>
              <a:tr h="370840">
                <a:tc>
                  <a:txBody>
                    <a:bodyPr/>
                    <a:lstStyle/>
                    <a:p>
                      <a:r>
                        <a:rPr lang="es-CO" sz="1400" dirty="0" smtClean="0"/>
                        <a:t>Ambiental</a:t>
                      </a:r>
                      <a:endParaRPr lang="es-CO" sz="1400" dirty="0"/>
                    </a:p>
                  </a:txBody>
                  <a:tcPr/>
                </a:tc>
                <a:tc>
                  <a:txBody>
                    <a:bodyPr/>
                    <a:lstStyle/>
                    <a:p>
                      <a:pPr algn="ctr"/>
                      <a:r>
                        <a:rPr lang="es-CO" sz="1400" dirty="0" smtClean="0"/>
                        <a:t>0,36</a:t>
                      </a:r>
                      <a:endParaRPr lang="es-CO" sz="1400" dirty="0"/>
                    </a:p>
                  </a:txBody>
                  <a:tcPr/>
                </a:tc>
                <a:tc>
                  <a:txBody>
                    <a:bodyPr/>
                    <a:lstStyle/>
                    <a:p>
                      <a:pPr algn="ctr"/>
                      <a:r>
                        <a:rPr lang="es-CO" sz="1400" dirty="0" smtClean="0"/>
                        <a:t>0,31</a:t>
                      </a:r>
                      <a:endParaRPr lang="es-CO" sz="1400" dirty="0"/>
                    </a:p>
                  </a:txBody>
                  <a:tcPr/>
                </a:tc>
                <a:extLst>
                  <a:ext uri="{0D108BD9-81ED-4DB2-BD59-A6C34878D82A}">
                    <a16:rowId xmlns:a16="http://schemas.microsoft.com/office/drawing/2014/main" val="641355342"/>
                  </a:ext>
                </a:extLst>
              </a:tr>
              <a:tr h="370840">
                <a:tc>
                  <a:txBody>
                    <a:bodyPr/>
                    <a:lstStyle/>
                    <a:p>
                      <a:r>
                        <a:rPr lang="es-CO" sz="1400" dirty="0" smtClean="0"/>
                        <a:t>Social</a:t>
                      </a:r>
                      <a:endParaRPr lang="es-CO" sz="1400" dirty="0"/>
                    </a:p>
                  </a:txBody>
                  <a:tcPr/>
                </a:tc>
                <a:tc>
                  <a:txBody>
                    <a:bodyPr/>
                    <a:lstStyle/>
                    <a:p>
                      <a:pPr algn="ctr"/>
                      <a:r>
                        <a:rPr lang="es-CO" sz="1400" dirty="0" smtClean="0"/>
                        <a:t>0,38</a:t>
                      </a:r>
                      <a:endParaRPr lang="es-CO" sz="1400" dirty="0"/>
                    </a:p>
                  </a:txBody>
                  <a:tcPr/>
                </a:tc>
                <a:tc>
                  <a:txBody>
                    <a:bodyPr/>
                    <a:lstStyle/>
                    <a:p>
                      <a:pPr algn="ctr"/>
                      <a:r>
                        <a:rPr lang="es-CO" sz="1400" dirty="0" smtClean="0"/>
                        <a:t>0,34</a:t>
                      </a:r>
                      <a:endParaRPr lang="es-CO" sz="1400" dirty="0"/>
                    </a:p>
                  </a:txBody>
                  <a:tcPr/>
                </a:tc>
                <a:extLst>
                  <a:ext uri="{0D108BD9-81ED-4DB2-BD59-A6C34878D82A}">
                    <a16:rowId xmlns:a16="http://schemas.microsoft.com/office/drawing/2014/main" val="3925488975"/>
                  </a:ext>
                </a:extLst>
              </a:tr>
              <a:tr h="370840">
                <a:tc>
                  <a:txBody>
                    <a:bodyPr/>
                    <a:lstStyle/>
                    <a:p>
                      <a:r>
                        <a:rPr lang="es-CO" sz="1400" dirty="0" smtClean="0"/>
                        <a:t>Política</a:t>
                      </a:r>
                      <a:endParaRPr lang="es-CO" sz="1400" dirty="0"/>
                    </a:p>
                  </a:txBody>
                  <a:tcPr/>
                </a:tc>
                <a:tc>
                  <a:txBody>
                    <a:bodyPr/>
                    <a:lstStyle/>
                    <a:p>
                      <a:pPr algn="ctr"/>
                      <a:r>
                        <a:rPr lang="es-CO" sz="1400" dirty="0" smtClean="0"/>
                        <a:t>0,30</a:t>
                      </a:r>
                      <a:endParaRPr lang="es-CO" sz="1400" dirty="0"/>
                    </a:p>
                  </a:txBody>
                  <a:tcPr/>
                </a:tc>
                <a:tc>
                  <a:txBody>
                    <a:bodyPr/>
                    <a:lstStyle/>
                    <a:p>
                      <a:pPr algn="ctr"/>
                      <a:r>
                        <a:rPr lang="es-CO" sz="1400" dirty="0" smtClean="0"/>
                        <a:t>0,30</a:t>
                      </a:r>
                      <a:endParaRPr lang="es-CO" sz="1400" dirty="0"/>
                    </a:p>
                  </a:txBody>
                  <a:tcPr/>
                </a:tc>
                <a:extLst>
                  <a:ext uri="{0D108BD9-81ED-4DB2-BD59-A6C34878D82A}">
                    <a16:rowId xmlns:a16="http://schemas.microsoft.com/office/drawing/2014/main" val="3986091887"/>
                  </a:ext>
                </a:extLst>
              </a:tr>
              <a:tr h="370840">
                <a:tc>
                  <a:txBody>
                    <a:bodyPr/>
                    <a:lstStyle/>
                    <a:p>
                      <a:r>
                        <a:rPr lang="es-CO" sz="1400" dirty="0" smtClean="0"/>
                        <a:t>Contribución a mejorar la calidad de vida</a:t>
                      </a:r>
                      <a:r>
                        <a:rPr lang="es-CO" sz="1400" baseline="0" dirty="0" smtClean="0"/>
                        <a:t> de los I</a:t>
                      </a:r>
                      <a:endParaRPr lang="es-CO" sz="1400" dirty="0"/>
                    </a:p>
                  </a:txBody>
                  <a:tcPr/>
                </a:tc>
                <a:tc>
                  <a:txBody>
                    <a:bodyPr/>
                    <a:lstStyle/>
                    <a:p>
                      <a:pPr algn="ctr"/>
                      <a:r>
                        <a:rPr lang="es-CO" sz="1400" dirty="0" smtClean="0"/>
                        <a:t>1,04</a:t>
                      </a:r>
                      <a:endParaRPr lang="es-CO" sz="1400" dirty="0"/>
                    </a:p>
                  </a:txBody>
                  <a:tcPr/>
                </a:tc>
                <a:tc>
                  <a:txBody>
                    <a:bodyPr/>
                    <a:lstStyle/>
                    <a:p>
                      <a:pPr algn="ctr"/>
                      <a:r>
                        <a:rPr lang="es-CO" sz="1400" dirty="0" smtClean="0"/>
                        <a:t>1,30</a:t>
                      </a:r>
                      <a:endParaRPr lang="es-CO" sz="1400" dirty="0"/>
                    </a:p>
                  </a:txBody>
                  <a:tcPr/>
                </a:tc>
                <a:extLst>
                  <a:ext uri="{0D108BD9-81ED-4DB2-BD59-A6C34878D82A}">
                    <a16:rowId xmlns:a16="http://schemas.microsoft.com/office/drawing/2014/main" val="3996952079"/>
                  </a:ext>
                </a:extLst>
              </a:tr>
              <a:tr h="370840">
                <a:tc>
                  <a:txBody>
                    <a:bodyPr/>
                    <a:lstStyle/>
                    <a:p>
                      <a:r>
                        <a:rPr lang="es-CO" sz="1400" dirty="0" smtClean="0"/>
                        <a:t>El impacto que generará</a:t>
                      </a:r>
                      <a:r>
                        <a:rPr lang="es-CO" sz="1400" baseline="0" dirty="0" smtClean="0"/>
                        <a:t> es significativo</a:t>
                      </a:r>
                      <a:endParaRPr lang="es-CO" sz="1400" dirty="0"/>
                    </a:p>
                  </a:txBody>
                  <a:tcPr/>
                </a:tc>
                <a:tc>
                  <a:txBody>
                    <a:bodyPr/>
                    <a:lstStyle/>
                    <a:p>
                      <a:pPr algn="ctr"/>
                      <a:r>
                        <a:rPr lang="es-CO" sz="1400" dirty="0" smtClean="0"/>
                        <a:t>0,63</a:t>
                      </a:r>
                      <a:endParaRPr lang="es-CO" sz="1400" dirty="0"/>
                    </a:p>
                  </a:txBody>
                  <a:tcPr/>
                </a:tc>
                <a:tc>
                  <a:txBody>
                    <a:bodyPr/>
                    <a:lstStyle/>
                    <a:p>
                      <a:pPr algn="ctr"/>
                      <a:r>
                        <a:rPr lang="es-CO" sz="1400" dirty="0" smtClean="0"/>
                        <a:t>0,63</a:t>
                      </a:r>
                    </a:p>
                  </a:txBody>
                  <a:tcPr/>
                </a:tc>
                <a:extLst>
                  <a:ext uri="{0D108BD9-81ED-4DB2-BD59-A6C34878D82A}">
                    <a16:rowId xmlns:a16="http://schemas.microsoft.com/office/drawing/2014/main" val="2135160406"/>
                  </a:ext>
                </a:extLst>
              </a:tr>
              <a:tr h="370840">
                <a:tc>
                  <a:txBody>
                    <a:bodyPr/>
                    <a:lstStyle/>
                    <a:p>
                      <a:r>
                        <a:rPr lang="es-CO" sz="1400" b="1" dirty="0" smtClean="0"/>
                        <a:t>TOTAL</a:t>
                      </a:r>
                      <a:r>
                        <a:rPr lang="es-CO" sz="1400" b="1" baseline="0" dirty="0" smtClean="0"/>
                        <a:t> CALIFICACIÓN PONDERADA</a:t>
                      </a:r>
                      <a:endParaRPr lang="es-CO" sz="1400" b="1" dirty="0"/>
                    </a:p>
                  </a:txBody>
                  <a:tcPr/>
                </a:tc>
                <a:tc>
                  <a:txBody>
                    <a:bodyPr/>
                    <a:lstStyle/>
                    <a:p>
                      <a:pPr algn="ctr"/>
                      <a:r>
                        <a:rPr lang="es-CO" sz="1600" b="1" dirty="0" smtClean="0"/>
                        <a:t>9,26</a:t>
                      </a:r>
                      <a:endParaRPr lang="es-CO" sz="1600" b="1" dirty="0"/>
                    </a:p>
                  </a:txBody>
                  <a:tcPr/>
                </a:tc>
                <a:tc>
                  <a:txBody>
                    <a:bodyPr/>
                    <a:lstStyle/>
                    <a:p>
                      <a:pPr algn="ctr"/>
                      <a:r>
                        <a:rPr lang="es-CO" sz="1600" b="1" dirty="0" smtClean="0"/>
                        <a:t>9,13</a:t>
                      </a:r>
                      <a:endParaRPr lang="es-CO" sz="1600" b="1" dirty="0"/>
                    </a:p>
                  </a:txBody>
                  <a:tcPr/>
                </a:tc>
                <a:extLst>
                  <a:ext uri="{0D108BD9-81ED-4DB2-BD59-A6C34878D82A}">
                    <a16:rowId xmlns:a16="http://schemas.microsoft.com/office/drawing/2014/main" val="775835826"/>
                  </a:ext>
                </a:extLst>
              </a:tr>
            </a:tbl>
          </a:graphicData>
        </a:graphic>
      </p:graphicFrame>
    </p:spTree>
    <p:extLst>
      <p:ext uri="{BB962C8B-B14F-4D97-AF65-F5344CB8AC3E}">
        <p14:creationId xmlns:p14="http://schemas.microsoft.com/office/powerpoint/2010/main" val="3378802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901960" y="2406179"/>
            <a:ext cx="9371043" cy="1200329"/>
          </a:xfrm>
          <a:prstGeom prst="rect">
            <a:avLst/>
          </a:prstGeom>
          <a:noFill/>
        </p:spPr>
        <p:txBody>
          <a:bodyPr wrap="square" rtlCol="0">
            <a:spAutoFit/>
          </a:bodyPr>
          <a:lstStyle/>
          <a:p>
            <a:pPr algn="just"/>
            <a:r>
              <a:rPr lang="es-CO" dirty="0" smtClean="0"/>
              <a:t>Alternativa escogida:</a:t>
            </a:r>
          </a:p>
          <a:p>
            <a:pPr algn="just"/>
            <a:endParaRPr lang="es-CO" dirty="0" smtClean="0"/>
          </a:p>
          <a:p>
            <a:pPr algn="just"/>
            <a:r>
              <a:rPr lang="es-CO" dirty="0" smtClean="0"/>
              <a:t>Creación de organizaciones comunitarias con conciencia ambiental, que representen los diferentes intereses de los sectores productivos. </a:t>
            </a:r>
            <a:endParaRPr lang="es-CO" dirty="0"/>
          </a:p>
        </p:txBody>
      </p:sp>
      <p:sp>
        <p:nvSpPr>
          <p:cNvPr id="5" name="CuadroTexto 4"/>
          <p:cNvSpPr txBox="1"/>
          <p:nvPr/>
        </p:nvSpPr>
        <p:spPr>
          <a:xfrm>
            <a:off x="3405673" y="1944514"/>
            <a:ext cx="830425" cy="923330"/>
          </a:xfrm>
          <a:prstGeom prst="rect">
            <a:avLst/>
          </a:prstGeom>
          <a:noFill/>
        </p:spPr>
        <p:txBody>
          <a:bodyPr wrap="square" rtlCol="0">
            <a:spAutoFit/>
          </a:bodyPr>
          <a:lstStyle/>
          <a:p>
            <a:pPr algn="ctr"/>
            <a:r>
              <a:rPr lang="es-CO" sz="5400" b="1" dirty="0" smtClean="0"/>
              <a:t>A</a:t>
            </a:r>
            <a:endParaRPr lang="es-CO" sz="5400" b="1" dirty="0"/>
          </a:p>
        </p:txBody>
      </p:sp>
    </p:spTree>
    <p:extLst>
      <p:ext uri="{BB962C8B-B14F-4D97-AF65-F5344CB8AC3E}">
        <p14:creationId xmlns:p14="http://schemas.microsoft.com/office/powerpoint/2010/main" val="1693224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839755" y="1809021"/>
            <a:ext cx="10515599" cy="2862322"/>
          </a:xfrm>
          <a:prstGeom prst="rect">
            <a:avLst/>
          </a:prstGeom>
          <a:noFill/>
        </p:spPr>
        <p:txBody>
          <a:bodyPr wrap="square" rtlCol="0">
            <a:spAutoFit/>
          </a:bodyPr>
          <a:lstStyle/>
          <a:p>
            <a:pPr algn="just"/>
            <a:r>
              <a:rPr lang="es-CO" b="1" dirty="0" smtClean="0"/>
              <a:t>Conclusiones: </a:t>
            </a:r>
          </a:p>
          <a:p>
            <a:pPr algn="just"/>
            <a:endParaRPr lang="es-CO" dirty="0" smtClean="0"/>
          </a:p>
          <a:p>
            <a:pPr marL="285750" indent="-285750" algn="just">
              <a:buFont typeface="Wingdings" panose="05000000000000000000" pitchFamily="2" charset="2"/>
              <a:buChar char="§"/>
            </a:pPr>
            <a:r>
              <a:rPr lang="es-CO" dirty="0" smtClean="0"/>
              <a:t>La solución de alternativas contribuyen a la solución del problema identificado, más no resuelve el problema. </a:t>
            </a:r>
          </a:p>
          <a:p>
            <a:pPr marL="285750" indent="-285750" algn="just">
              <a:buFont typeface="Wingdings" panose="05000000000000000000" pitchFamily="2" charset="2"/>
              <a:buChar char="§"/>
            </a:pPr>
            <a:endParaRPr lang="es-CO" dirty="0"/>
          </a:p>
          <a:p>
            <a:pPr marL="285750" indent="-285750" algn="just">
              <a:buFont typeface="Wingdings" panose="05000000000000000000" pitchFamily="2" charset="2"/>
              <a:buChar char="§"/>
            </a:pPr>
            <a:r>
              <a:rPr lang="es-CO" dirty="0" smtClean="0"/>
              <a:t>Las instituciones por lo general solicitan dos alternativas de proyecto, bien sea por que la cofinanciación del proyecto así lo exige, o por qué se pretende formular varios proyectos a partir del problema identificado.</a:t>
            </a:r>
          </a:p>
          <a:p>
            <a:pPr algn="just"/>
            <a:endParaRPr lang="es-CO" dirty="0"/>
          </a:p>
          <a:p>
            <a:pPr marL="285750" indent="-285750" algn="just">
              <a:buFont typeface="Wingdings" panose="05000000000000000000" pitchFamily="2" charset="2"/>
              <a:buChar char="§"/>
            </a:pPr>
            <a:r>
              <a:rPr lang="es-CO" dirty="0" smtClean="0"/>
              <a:t>En teoría el problema solo será resuelto si todas las soluciones se implementan a través de la formulación y evaluación de proyectos.</a:t>
            </a:r>
            <a:endParaRPr lang="es-CO" dirty="0"/>
          </a:p>
        </p:txBody>
      </p:sp>
    </p:spTree>
    <p:extLst>
      <p:ext uri="{BB962C8B-B14F-4D97-AF65-F5344CB8AC3E}">
        <p14:creationId xmlns:p14="http://schemas.microsoft.com/office/powerpoint/2010/main" val="1891464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5103847" y="229144"/>
            <a:ext cx="1875453" cy="369332"/>
          </a:xfrm>
          <a:prstGeom prst="rect">
            <a:avLst/>
          </a:prstGeom>
          <a:noFill/>
        </p:spPr>
        <p:txBody>
          <a:bodyPr wrap="square" rtlCol="0">
            <a:spAutoFit/>
          </a:bodyPr>
          <a:lstStyle/>
          <a:p>
            <a:r>
              <a:rPr lang="es-CO" dirty="0" smtClean="0"/>
              <a:t>Tenga en cuenta:</a:t>
            </a:r>
            <a:endParaRPr lang="es-CO" dirty="0"/>
          </a:p>
        </p:txBody>
      </p:sp>
      <p:sp>
        <p:nvSpPr>
          <p:cNvPr id="3" name="CuadroTexto 2"/>
          <p:cNvSpPr txBox="1"/>
          <p:nvPr/>
        </p:nvSpPr>
        <p:spPr>
          <a:xfrm>
            <a:off x="2393301" y="3325520"/>
            <a:ext cx="22953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smtClean="0"/>
              <a:t>Análisis de Involucrados</a:t>
            </a:r>
            <a:endParaRPr lang="es-CO" dirty="0"/>
          </a:p>
        </p:txBody>
      </p:sp>
      <p:sp>
        <p:nvSpPr>
          <p:cNvPr id="5" name="Rectángulo redondeado 4"/>
          <p:cNvSpPr/>
          <p:nvPr/>
        </p:nvSpPr>
        <p:spPr>
          <a:xfrm>
            <a:off x="2312100" y="1113947"/>
            <a:ext cx="2164703" cy="16235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dirty="0" smtClean="0"/>
              <a:t>Situación</a:t>
            </a:r>
          </a:p>
          <a:p>
            <a:pPr algn="ctr"/>
            <a:r>
              <a:rPr lang="es-CO" dirty="0" smtClean="0"/>
              <a:t> Actual</a:t>
            </a:r>
            <a:endParaRPr lang="es-CO" dirty="0"/>
          </a:p>
        </p:txBody>
      </p:sp>
      <p:sp>
        <p:nvSpPr>
          <p:cNvPr id="6" name="Rectángulo redondeado 5"/>
          <p:cNvSpPr/>
          <p:nvPr/>
        </p:nvSpPr>
        <p:spPr>
          <a:xfrm>
            <a:off x="7655767" y="1113947"/>
            <a:ext cx="2164703" cy="16235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dirty="0" smtClean="0"/>
              <a:t>Situación Futura</a:t>
            </a:r>
          </a:p>
          <a:p>
            <a:pPr algn="ctr"/>
            <a:r>
              <a:rPr lang="es-CO" dirty="0" smtClean="0"/>
              <a:t> “Deseada”</a:t>
            </a:r>
            <a:endParaRPr lang="es-CO" dirty="0"/>
          </a:p>
        </p:txBody>
      </p:sp>
      <p:sp>
        <p:nvSpPr>
          <p:cNvPr id="7" name="CuadroTexto 6"/>
          <p:cNvSpPr txBox="1"/>
          <p:nvPr/>
        </p:nvSpPr>
        <p:spPr>
          <a:xfrm>
            <a:off x="7550020" y="3258657"/>
            <a:ext cx="258146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s-CO" dirty="0" smtClean="0"/>
              <a:t>Análisis de Objetivos o Soluciones Árbol de objetivos o Soluciones.</a:t>
            </a:r>
            <a:endParaRPr lang="es-CO" dirty="0"/>
          </a:p>
        </p:txBody>
      </p:sp>
      <p:sp>
        <p:nvSpPr>
          <p:cNvPr id="8" name="CuadroTexto 7"/>
          <p:cNvSpPr txBox="1"/>
          <p:nvPr/>
        </p:nvSpPr>
        <p:spPr>
          <a:xfrm>
            <a:off x="2393301" y="4629857"/>
            <a:ext cx="229533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smtClean="0"/>
              <a:t>Análisis de Problemas</a:t>
            </a:r>
          </a:p>
          <a:p>
            <a:pPr algn="ctr"/>
            <a:r>
              <a:rPr lang="es-CO" dirty="0" smtClean="0"/>
              <a:t>(Árbol de problemas)</a:t>
            </a:r>
            <a:endParaRPr lang="es-CO" dirty="0"/>
          </a:p>
        </p:txBody>
      </p:sp>
      <p:sp>
        <p:nvSpPr>
          <p:cNvPr id="9" name="CuadroTexto 8"/>
          <p:cNvSpPr txBox="1"/>
          <p:nvPr/>
        </p:nvSpPr>
        <p:spPr>
          <a:xfrm>
            <a:off x="7550020" y="4562994"/>
            <a:ext cx="25814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s-CO" dirty="0" smtClean="0"/>
              <a:t>Análisis de Alternativas</a:t>
            </a:r>
            <a:endParaRPr lang="es-CO" dirty="0"/>
          </a:p>
        </p:txBody>
      </p:sp>
      <p:sp>
        <p:nvSpPr>
          <p:cNvPr id="12" name="Flecha derecha 11"/>
          <p:cNvSpPr/>
          <p:nvPr/>
        </p:nvSpPr>
        <p:spPr>
          <a:xfrm>
            <a:off x="5607699" y="2877650"/>
            <a:ext cx="923730" cy="89573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CO"/>
          </a:p>
        </p:txBody>
      </p:sp>
      <p:sp>
        <p:nvSpPr>
          <p:cNvPr id="13" name="CuadroTexto 12"/>
          <p:cNvSpPr txBox="1"/>
          <p:nvPr/>
        </p:nvSpPr>
        <p:spPr>
          <a:xfrm>
            <a:off x="373225" y="5728996"/>
            <a:ext cx="11485984" cy="646331"/>
          </a:xfrm>
          <a:prstGeom prst="rect">
            <a:avLst/>
          </a:prstGeom>
          <a:noFill/>
        </p:spPr>
        <p:txBody>
          <a:bodyPr wrap="square" rtlCol="0">
            <a:spAutoFit/>
          </a:bodyPr>
          <a:lstStyle/>
          <a:p>
            <a:r>
              <a:rPr lang="es-CO" dirty="0" smtClean="0"/>
              <a:t>Una de las mayores fortalezas de la metodología de marco lógico es el trabajo en equipo con los grupos de involucrados en el proyecto.</a:t>
            </a:r>
            <a:endParaRPr lang="es-CO" dirty="0"/>
          </a:p>
        </p:txBody>
      </p:sp>
    </p:spTree>
    <p:extLst>
      <p:ext uri="{BB962C8B-B14F-4D97-AF65-F5344CB8AC3E}">
        <p14:creationId xmlns:p14="http://schemas.microsoft.com/office/powerpoint/2010/main" val="975608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48794" y="152891"/>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pic>
        <p:nvPicPr>
          <p:cNvPr id="5" name="Imagen 4"/>
          <p:cNvPicPr/>
          <p:nvPr/>
        </p:nvPicPr>
        <p:blipFill>
          <a:blip r:embed="rId3">
            <a:extLst>
              <a:ext uri="{28A0092B-C50C-407E-A947-70E740481C1C}">
                <a14:useLocalDpi xmlns:a14="http://schemas.microsoft.com/office/drawing/2010/main" val="0"/>
              </a:ext>
            </a:extLst>
          </a:blip>
          <a:stretch>
            <a:fillRect/>
          </a:stretch>
        </p:blipFill>
        <p:spPr>
          <a:xfrm>
            <a:off x="545379" y="1131275"/>
            <a:ext cx="4982210" cy="3275968"/>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974" y="4179696"/>
            <a:ext cx="4582164" cy="2057687"/>
          </a:xfrm>
          <a:prstGeom prst="rect">
            <a:avLst/>
          </a:prstGeom>
        </p:spPr>
      </p:pic>
      <p:sp>
        <p:nvSpPr>
          <p:cNvPr id="7" name="CuadroTexto 6"/>
          <p:cNvSpPr txBox="1"/>
          <p:nvPr/>
        </p:nvSpPr>
        <p:spPr>
          <a:xfrm>
            <a:off x="7016133" y="2006619"/>
            <a:ext cx="4448433" cy="646331"/>
          </a:xfrm>
          <a:prstGeom prst="rect">
            <a:avLst/>
          </a:prstGeom>
          <a:noFill/>
        </p:spPr>
        <p:txBody>
          <a:bodyPr wrap="square" rtlCol="0">
            <a:spAutoFit/>
          </a:bodyPr>
          <a:lstStyle/>
          <a:p>
            <a:r>
              <a:rPr lang="es-CO" dirty="0" smtClean="0"/>
              <a:t>Aquí se visualiza el lugar que ocupa la matriz en el sistema de marco lógico (SML)</a:t>
            </a:r>
            <a:endParaRPr lang="es-CO" dirty="0"/>
          </a:p>
        </p:txBody>
      </p:sp>
      <p:sp>
        <p:nvSpPr>
          <p:cNvPr id="8" name="Flecha abajo 7"/>
          <p:cNvSpPr/>
          <p:nvPr/>
        </p:nvSpPr>
        <p:spPr>
          <a:xfrm rot="5400000">
            <a:off x="6245749" y="1970929"/>
            <a:ext cx="356185" cy="90336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 name="Conector recto de flecha 10"/>
          <p:cNvCxnSpPr/>
          <p:nvPr/>
        </p:nvCxnSpPr>
        <p:spPr>
          <a:xfrm flipV="1">
            <a:off x="10225250" y="4044945"/>
            <a:ext cx="1420547" cy="82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p:nvPr/>
        </p:nvCxnSpPr>
        <p:spPr>
          <a:xfrm>
            <a:off x="7007895" y="5783128"/>
            <a:ext cx="8238" cy="4430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uadroTexto 16"/>
          <p:cNvSpPr txBox="1"/>
          <p:nvPr/>
        </p:nvSpPr>
        <p:spPr>
          <a:xfrm>
            <a:off x="8692531" y="3810364"/>
            <a:ext cx="1491049" cy="369332"/>
          </a:xfrm>
          <a:prstGeom prst="rect">
            <a:avLst/>
          </a:prstGeom>
          <a:noFill/>
        </p:spPr>
        <p:txBody>
          <a:bodyPr wrap="square" rtlCol="0">
            <a:spAutoFit/>
          </a:bodyPr>
          <a:lstStyle/>
          <a:p>
            <a:r>
              <a:rPr lang="es-CO" dirty="0" smtClean="0">
                <a:solidFill>
                  <a:schemeClr val="accent6">
                    <a:lumMod val="50000"/>
                  </a:schemeClr>
                </a:solidFill>
              </a:rPr>
              <a:t>Eje Horizontal</a:t>
            </a:r>
            <a:endParaRPr lang="es-CO" dirty="0">
              <a:solidFill>
                <a:schemeClr val="accent6">
                  <a:lumMod val="50000"/>
                </a:schemeClr>
              </a:solidFill>
            </a:endParaRPr>
          </a:p>
        </p:txBody>
      </p:sp>
      <p:cxnSp>
        <p:nvCxnSpPr>
          <p:cNvPr id="21" name="Conector recto de flecha 20"/>
          <p:cNvCxnSpPr/>
          <p:nvPr/>
        </p:nvCxnSpPr>
        <p:spPr>
          <a:xfrm flipH="1">
            <a:off x="7161257" y="4053183"/>
            <a:ext cx="14210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rot="16200000">
            <a:off x="6366215" y="5005814"/>
            <a:ext cx="1224324" cy="369332"/>
          </a:xfrm>
          <a:prstGeom prst="rect">
            <a:avLst/>
          </a:prstGeom>
          <a:noFill/>
        </p:spPr>
        <p:txBody>
          <a:bodyPr wrap="square" rtlCol="0">
            <a:spAutoFit/>
          </a:bodyPr>
          <a:lstStyle/>
          <a:p>
            <a:r>
              <a:rPr lang="es-CO" dirty="0" smtClean="0">
                <a:solidFill>
                  <a:schemeClr val="accent6">
                    <a:lumMod val="50000"/>
                  </a:schemeClr>
                </a:solidFill>
              </a:rPr>
              <a:t>Eje Vertical</a:t>
            </a:r>
            <a:endParaRPr lang="es-CO" dirty="0">
              <a:solidFill>
                <a:schemeClr val="accent6">
                  <a:lumMod val="50000"/>
                </a:schemeClr>
              </a:solidFill>
            </a:endParaRPr>
          </a:p>
        </p:txBody>
      </p:sp>
      <p:cxnSp>
        <p:nvCxnSpPr>
          <p:cNvPr id="27" name="Conector recto de flecha 26"/>
          <p:cNvCxnSpPr/>
          <p:nvPr/>
        </p:nvCxnSpPr>
        <p:spPr>
          <a:xfrm flipV="1">
            <a:off x="6962309" y="4179696"/>
            <a:ext cx="0" cy="4601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CuadroTexto 28"/>
          <p:cNvSpPr txBox="1"/>
          <p:nvPr/>
        </p:nvSpPr>
        <p:spPr>
          <a:xfrm>
            <a:off x="234295" y="4999290"/>
            <a:ext cx="6294673" cy="1323439"/>
          </a:xfrm>
          <a:prstGeom prst="rect">
            <a:avLst/>
          </a:prstGeom>
          <a:noFill/>
        </p:spPr>
        <p:txBody>
          <a:bodyPr wrap="square" rtlCol="0">
            <a:spAutoFit/>
          </a:bodyPr>
          <a:lstStyle/>
          <a:p>
            <a:pPr algn="just"/>
            <a:r>
              <a:rPr lang="es-CO" sz="1600" dirty="0" smtClean="0"/>
              <a:t>Sistema Estructurado para:</a:t>
            </a:r>
          </a:p>
          <a:p>
            <a:pPr marL="285750" indent="-285750" algn="just">
              <a:buFont typeface="Wingdings" panose="05000000000000000000" pitchFamily="2" charset="2"/>
              <a:buChar char="§"/>
            </a:pPr>
            <a:r>
              <a:rPr lang="es-CO" sz="1600" dirty="0" smtClean="0"/>
              <a:t>Planificar y comunicar, en un solo cuadro la información más importante sobre un proyecto.</a:t>
            </a:r>
          </a:p>
          <a:p>
            <a:pPr marL="285750" indent="-285750" algn="just">
              <a:buFont typeface="Wingdings" panose="05000000000000000000" pitchFamily="2" charset="2"/>
              <a:buChar char="§"/>
            </a:pPr>
            <a:r>
              <a:rPr lang="es-CO" sz="1600" dirty="0" smtClean="0"/>
              <a:t>Suministrar la base para la definición del sistema de seguimiento y evaluación.</a:t>
            </a:r>
            <a:endParaRPr lang="es-CO" sz="1600" dirty="0"/>
          </a:p>
        </p:txBody>
      </p:sp>
    </p:spTree>
    <p:extLst>
      <p:ext uri="{BB962C8B-B14F-4D97-AF65-F5344CB8AC3E}">
        <p14:creationId xmlns:p14="http://schemas.microsoft.com/office/powerpoint/2010/main" val="205835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907" y="1015278"/>
            <a:ext cx="10058400" cy="5644474"/>
          </a:xfrm>
          <a:prstGeom prst="rect">
            <a:avLst/>
          </a:prstGeom>
        </p:spPr>
      </p:pic>
    </p:spTree>
    <p:extLst>
      <p:ext uri="{BB962C8B-B14F-4D97-AF65-F5344CB8AC3E}">
        <p14:creationId xmlns:p14="http://schemas.microsoft.com/office/powerpoint/2010/main" val="3963646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96641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9295" y="1215326"/>
            <a:ext cx="5979033" cy="4355140"/>
          </a:xfrm>
          <a:prstGeom prst="rect">
            <a:avLst/>
          </a:prstGeom>
        </p:spPr>
      </p:pic>
      <p:cxnSp>
        <p:nvCxnSpPr>
          <p:cNvPr id="8" name="Conector recto de flecha 7"/>
          <p:cNvCxnSpPr/>
          <p:nvPr/>
        </p:nvCxnSpPr>
        <p:spPr>
          <a:xfrm>
            <a:off x="5269675" y="2354839"/>
            <a:ext cx="653114" cy="59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p:cNvSpPr txBox="1"/>
          <p:nvPr/>
        </p:nvSpPr>
        <p:spPr>
          <a:xfrm>
            <a:off x="2879436" y="568955"/>
            <a:ext cx="5217459" cy="369332"/>
          </a:xfrm>
          <a:prstGeom prst="rect">
            <a:avLst/>
          </a:prstGeom>
          <a:noFill/>
        </p:spPr>
        <p:txBody>
          <a:bodyPr wrap="square" rtlCol="0">
            <a:spAutoFit/>
          </a:bodyPr>
          <a:lstStyle/>
          <a:p>
            <a:pPr algn="ctr"/>
            <a:r>
              <a:rPr lang="es-CO" dirty="0" smtClean="0"/>
              <a:t>Componentes del Eje Vertical</a:t>
            </a:r>
            <a:endParaRPr lang="es-CO" dirty="0"/>
          </a:p>
        </p:txBody>
      </p:sp>
      <p:sp>
        <p:nvSpPr>
          <p:cNvPr id="11" name="CuadroTexto 10"/>
          <p:cNvSpPr txBox="1"/>
          <p:nvPr/>
        </p:nvSpPr>
        <p:spPr>
          <a:xfrm>
            <a:off x="1321724" y="2110533"/>
            <a:ext cx="3539537" cy="369332"/>
          </a:xfrm>
          <a:prstGeom prst="rect">
            <a:avLst/>
          </a:prstGeom>
          <a:noFill/>
        </p:spPr>
        <p:txBody>
          <a:bodyPr wrap="square" rtlCol="0">
            <a:spAutoFit/>
          </a:bodyPr>
          <a:lstStyle/>
          <a:p>
            <a:pPr algn="ctr"/>
            <a:r>
              <a:rPr lang="es-CO" dirty="0" smtClean="0"/>
              <a:t>También llamado </a:t>
            </a:r>
            <a:r>
              <a:rPr lang="es-CO" b="1" dirty="0" smtClean="0">
                <a:solidFill>
                  <a:srgbClr val="C00000"/>
                </a:solidFill>
              </a:rPr>
              <a:t>Objetivos</a:t>
            </a:r>
            <a:endParaRPr lang="es-CO" b="1" dirty="0">
              <a:solidFill>
                <a:srgbClr val="C00000"/>
              </a:solidFill>
            </a:endParaRPr>
          </a:p>
        </p:txBody>
      </p:sp>
      <p:sp>
        <p:nvSpPr>
          <p:cNvPr id="12" name="CuadroTexto 11"/>
          <p:cNvSpPr txBox="1"/>
          <p:nvPr/>
        </p:nvSpPr>
        <p:spPr>
          <a:xfrm>
            <a:off x="190123" y="3006156"/>
            <a:ext cx="5732666" cy="830997"/>
          </a:xfrm>
          <a:prstGeom prst="rect">
            <a:avLst/>
          </a:prstGeom>
          <a:noFill/>
        </p:spPr>
        <p:txBody>
          <a:bodyPr wrap="square" rtlCol="0">
            <a:spAutoFit/>
          </a:bodyPr>
          <a:lstStyle/>
          <a:p>
            <a:pPr algn="just"/>
            <a:r>
              <a:rPr lang="es-CO" sz="1600" dirty="0" smtClean="0"/>
              <a:t>También llamado </a:t>
            </a:r>
            <a:r>
              <a:rPr lang="es-CO" sz="1600" b="1" i="1" dirty="0" smtClean="0">
                <a:solidFill>
                  <a:srgbClr val="C00000"/>
                </a:solidFill>
              </a:rPr>
              <a:t>Objetivo Superior, Finalidad, Objetivo de Desarrollo u Objetivo General</a:t>
            </a:r>
            <a:r>
              <a:rPr lang="es-CO" sz="1600" dirty="0" smtClean="0"/>
              <a:t>. Responde a la pregunta </a:t>
            </a:r>
            <a:r>
              <a:rPr lang="es-CO" sz="1600" b="1" i="1" dirty="0" smtClean="0">
                <a:solidFill>
                  <a:schemeClr val="accent1">
                    <a:lumMod val="75000"/>
                  </a:schemeClr>
                </a:solidFill>
              </a:rPr>
              <a:t>¿A qué objetivo estratégico contribuye el proyecto?</a:t>
            </a:r>
            <a:endParaRPr lang="es-CO" sz="1600" b="1" i="1" dirty="0">
              <a:solidFill>
                <a:schemeClr val="accent1">
                  <a:lumMod val="75000"/>
                </a:schemeClr>
              </a:solidFill>
            </a:endParaRPr>
          </a:p>
        </p:txBody>
      </p:sp>
      <p:sp>
        <p:nvSpPr>
          <p:cNvPr id="13" name="CuadroTexto 12"/>
          <p:cNvSpPr txBox="1"/>
          <p:nvPr/>
        </p:nvSpPr>
        <p:spPr>
          <a:xfrm>
            <a:off x="190123" y="3874625"/>
            <a:ext cx="5889172" cy="584775"/>
          </a:xfrm>
          <a:prstGeom prst="rect">
            <a:avLst/>
          </a:prstGeom>
          <a:noFill/>
        </p:spPr>
        <p:txBody>
          <a:bodyPr wrap="square" rtlCol="0">
            <a:spAutoFit/>
          </a:bodyPr>
          <a:lstStyle/>
          <a:p>
            <a:r>
              <a:rPr lang="es-CO" sz="1600" dirty="0" smtClean="0"/>
              <a:t>También llamado </a:t>
            </a:r>
            <a:r>
              <a:rPr lang="es-CO" sz="1600" b="1" i="1" dirty="0" smtClean="0">
                <a:solidFill>
                  <a:srgbClr val="C00000"/>
                </a:solidFill>
              </a:rPr>
              <a:t>Objetivo Específico </a:t>
            </a:r>
            <a:r>
              <a:rPr lang="es-CO" sz="1600" dirty="0" smtClean="0"/>
              <a:t>responde a la pregunta </a:t>
            </a:r>
            <a:r>
              <a:rPr lang="es-CO" sz="1600" b="1" i="1" dirty="0" smtClean="0">
                <a:solidFill>
                  <a:schemeClr val="accent1">
                    <a:lumMod val="75000"/>
                  </a:schemeClr>
                </a:solidFill>
              </a:rPr>
              <a:t>¿Qué se espera lograr con el proyecto?</a:t>
            </a:r>
            <a:endParaRPr lang="es-CO" sz="1600" b="1" i="1" dirty="0">
              <a:solidFill>
                <a:schemeClr val="accent1">
                  <a:lumMod val="75000"/>
                </a:schemeClr>
              </a:solidFill>
            </a:endParaRPr>
          </a:p>
        </p:txBody>
      </p:sp>
      <p:sp>
        <p:nvSpPr>
          <p:cNvPr id="14" name="CuadroTexto 13"/>
          <p:cNvSpPr txBox="1"/>
          <p:nvPr/>
        </p:nvSpPr>
        <p:spPr>
          <a:xfrm>
            <a:off x="173968" y="4459400"/>
            <a:ext cx="5988813" cy="584775"/>
          </a:xfrm>
          <a:prstGeom prst="rect">
            <a:avLst/>
          </a:prstGeom>
          <a:noFill/>
        </p:spPr>
        <p:txBody>
          <a:bodyPr wrap="square" rtlCol="0">
            <a:spAutoFit/>
          </a:bodyPr>
          <a:lstStyle/>
          <a:p>
            <a:r>
              <a:rPr lang="es-CO" sz="1600" dirty="0" smtClean="0"/>
              <a:t>También llamado </a:t>
            </a:r>
            <a:r>
              <a:rPr lang="es-CO" sz="1600" b="1" i="1" dirty="0" smtClean="0">
                <a:solidFill>
                  <a:srgbClr val="C00000"/>
                </a:solidFill>
              </a:rPr>
              <a:t>Resultados</a:t>
            </a:r>
            <a:r>
              <a:rPr lang="es-CO" sz="1600" dirty="0" smtClean="0"/>
              <a:t>. Responde a la pregunta </a:t>
            </a:r>
            <a:r>
              <a:rPr lang="es-CO" sz="1600" b="1" i="1" dirty="0" smtClean="0">
                <a:solidFill>
                  <a:schemeClr val="accent1">
                    <a:lumMod val="75000"/>
                  </a:schemeClr>
                </a:solidFill>
              </a:rPr>
              <a:t>¿Qué bienes o servicios debe producir el proyecto?</a:t>
            </a:r>
            <a:endParaRPr lang="es-CO" sz="1600" b="1" i="1" dirty="0">
              <a:solidFill>
                <a:schemeClr val="accent1">
                  <a:lumMod val="75000"/>
                </a:schemeClr>
              </a:solidFill>
            </a:endParaRPr>
          </a:p>
        </p:txBody>
      </p:sp>
      <p:sp>
        <p:nvSpPr>
          <p:cNvPr id="15" name="CuadroTexto 14"/>
          <p:cNvSpPr txBox="1"/>
          <p:nvPr/>
        </p:nvSpPr>
        <p:spPr>
          <a:xfrm>
            <a:off x="173968" y="5093800"/>
            <a:ext cx="5905327" cy="584775"/>
          </a:xfrm>
          <a:prstGeom prst="rect">
            <a:avLst/>
          </a:prstGeom>
          <a:noFill/>
        </p:spPr>
        <p:txBody>
          <a:bodyPr wrap="square" rtlCol="0">
            <a:spAutoFit/>
          </a:bodyPr>
          <a:lstStyle/>
          <a:p>
            <a:pPr algn="just"/>
            <a:r>
              <a:rPr lang="es-CO" sz="1600" dirty="0" smtClean="0"/>
              <a:t>También llamado </a:t>
            </a:r>
            <a:r>
              <a:rPr lang="es-CO" sz="1600" b="1" i="1" dirty="0" smtClean="0">
                <a:solidFill>
                  <a:srgbClr val="C00000"/>
                </a:solidFill>
              </a:rPr>
              <a:t>Insumos</a:t>
            </a:r>
            <a:r>
              <a:rPr lang="es-CO" sz="1600" dirty="0" smtClean="0"/>
              <a:t> Responde a la pregunta </a:t>
            </a:r>
            <a:r>
              <a:rPr lang="es-CO" sz="1600" b="1" i="1" dirty="0" smtClean="0">
                <a:solidFill>
                  <a:schemeClr val="accent1">
                    <a:lumMod val="75000"/>
                  </a:schemeClr>
                </a:solidFill>
              </a:rPr>
              <a:t>¿Cómo se producirán los componentes?</a:t>
            </a:r>
            <a:endParaRPr lang="es-CO" sz="1600" b="1" i="1" dirty="0">
              <a:solidFill>
                <a:schemeClr val="accent1">
                  <a:lumMod val="75000"/>
                </a:schemeClr>
              </a:solidFill>
            </a:endParaRPr>
          </a:p>
        </p:txBody>
      </p:sp>
      <p:cxnSp>
        <p:nvCxnSpPr>
          <p:cNvPr id="17" name="Conector recto de flecha 16"/>
          <p:cNvCxnSpPr/>
          <p:nvPr/>
        </p:nvCxnSpPr>
        <p:spPr>
          <a:xfrm flipV="1">
            <a:off x="5344778" y="3893334"/>
            <a:ext cx="662208" cy="35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5344778" y="4347037"/>
            <a:ext cx="662208"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flipV="1">
            <a:off x="5344779" y="5476856"/>
            <a:ext cx="667789" cy="95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V="1">
            <a:off x="5344778" y="4909522"/>
            <a:ext cx="667789" cy="95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646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5" name="CuadroTexto 4"/>
          <p:cNvSpPr txBox="1"/>
          <p:nvPr/>
        </p:nvSpPr>
        <p:spPr>
          <a:xfrm>
            <a:off x="396641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2" name="CuadroTexto 1"/>
          <p:cNvSpPr txBox="1"/>
          <p:nvPr/>
        </p:nvSpPr>
        <p:spPr>
          <a:xfrm>
            <a:off x="2916195" y="519330"/>
            <a:ext cx="6227805" cy="369332"/>
          </a:xfrm>
          <a:prstGeom prst="rect">
            <a:avLst/>
          </a:prstGeom>
          <a:noFill/>
        </p:spPr>
        <p:txBody>
          <a:bodyPr wrap="square" rtlCol="0">
            <a:spAutoFit/>
          </a:bodyPr>
          <a:lstStyle/>
          <a:p>
            <a:r>
              <a:rPr lang="es-CO" dirty="0" smtClean="0"/>
              <a:t>Relación de los Componentes del Eje Vertical (Lógica Vertical)</a:t>
            </a:r>
            <a:endParaRPr lang="es-CO" dirty="0"/>
          </a:p>
        </p:txBody>
      </p:sp>
      <p:sp>
        <p:nvSpPr>
          <p:cNvPr id="6" name="CuadroTexto 5"/>
          <p:cNvSpPr txBox="1"/>
          <p:nvPr/>
        </p:nvSpPr>
        <p:spPr>
          <a:xfrm>
            <a:off x="4438607" y="2004217"/>
            <a:ext cx="865810" cy="523220"/>
          </a:xfrm>
          <a:prstGeom prst="rect">
            <a:avLst/>
          </a:prstGeom>
          <a:noFill/>
        </p:spPr>
        <p:txBody>
          <a:bodyPr wrap="square" rtlCol="0">
            <a:spAutoFit/>
          </a:bodyPr>
          <a:lstStyle/>
          <a:p>
            <a:r>
              <a:rPr lang="es-CO" sz="2800" dirty="0" smtClean="0"/>
              <a:t>Fin </a:t>
            </a:r>
            <a:endParaRPr lang="es-CO" sz="2800" dirty="0"/>
          </a:p>
        </p:txBody>
      </p:sp>
      <p:sp>
        <p:nvSpPr>
          <p:cNvPr id="9" name="CuadroTexto 8"/>
          <p:cNvSpPr txBox="1"/>
          <p:nvPr/>
        </p:nvSpPr>
        <p:spPr>
          <a:xfrm>
            <a:off x="7393185" y="2540290"/>
            <a:ext cx="2154558" cy="461665"/>
          </a:xfrm>
          <a:prstGeom prst="rect">
            <a:avLst/>
          </a:prstGeom>
          <a:noFill/>
        </p:spPr>
        <p:txBody>
          <a:bodyPr wrap="square" rtlCol="0">
            <a:spAutoFit/>
          </a:bodyPr>
          <a:lstStyle/>
          <a:p>
            <a:r>
              <a:rPr lang="es-CO" sz="1200" b="1" dirty="0" smtClean="0">
                <a:solidFill>
                  <a:schemeClr val="accent2"/>
                </a:solidFill>
              </a:rPr>
              <a:t>El proyecto contribuirá al logro del Fin</a:t>
            </a:r>
            <a:endParaRPr lang="es-CO" sz="1200" b="1" i="1" dirty="0">
              <a:solidFill>
                <a:schemeClr val="accent2"/>
              </a:solidFill>
            </a:endParaRPr>
          </a:p>
        </p:txBody>
      </p:sp>
      <p:sp>
        <p:nvSpPr>
          <p:cNvPr id="25" name="CuadroTexto 24"/>
          <p:cNvSpPr txBox="1"/>
          <p:nvPr/>
        </p:nvSpPr>
        <p:spPr>
          <a:xfrm>
            <a:off x="4393195" y="2672429"/>
            <a:ext cx="1900602" cy="523220"/>
          </a:xfrm>
          <a:prstGeom prst="rect">
            <a:avLst/>
          </a:prstGeom>
          <a:noFill/>
        </p:spPr>
        <p:txBody>
          <a:bodyPr wrap="square" rtlCol="0">
            <a:spAutoFit/>
          </a:bodyPr>
          <a:lstStyle/>
          <a:p>
            <a:r>
              <a:rPr lang="es-CO" sz="2800" dirty="0" smtClean="0"/>
              <a:t>Propósito </a:t>
            </a:r>
            <a:endParaRPr lang="es-CO" sz="2800" dirty="0"/>
          </a:p>
        </p:txBody>
      </p:sp>
      <p:sp>
        <p:nvSpPr>
          <p:cNvPr id="26" name="CuadroTexto 25"/>
          <p:cNvSpPr txBox="1"/>
          <p:nvPr/>
        </p:nvSpPr>
        <p:spPr>
          <a:xfrm>
            <a:off x="4384957" y="3340641"/>
            <a:ext cx="2537254" cy="523220"/>
          </a:xfrm>
          <a:prstGeom prst="rect">
            <a:avLst/>
          </a:prstGeom>
          <a:noFill/>
        </p:spPr>
        <p:txBody>
          <a:bodyPr wrap="square" rtlCol="0">
            <a:spAutoFit/>
          </a:bodyPr>
          <a:lstStyle/>
          <a:p>
            <a:r>
              <a:rPr lang="es-CO" sz="2800" dirty="0" smtClean="0"/>
              <a:t>Componentes </a:t>
            </a:r>
            <a:endParaRPr lang="es-CO" sz="2800" dirty="0"/>
          </a:p>
        </p:txBody>
      </p:sp>
      <p:sp>
        <p:nvSpPr>
          <p:cNvPr id="27" name="CuadroTexto 26"/>
          <p:cNvSpPr txBox="1"/>
          <p:nvPr/>
        </p:nvSpPr>
        <p:spPr>
          <a:xfrm>
            <a:off x="4375880" y="4008853"/>
            <a:ext cx="2537254" cy="523220"/>
          </a:xfrm>
          <a:prstGeom prst="rect">
            <a:avLst/>
          </a:prstGeom>
          <a:noFill/>
        </p:spPr>
        <p:txBody>
          <a:bodyPr wrap="square" rtlCol="0">
            <a:spAutoFit/>
          </a:bodyPr>
          <a:lstStyle/>
          <a:p>
            <a:r>
              <a:rPr lang="es-CO" sz="2800" dirty="0" smtClean="0"/>
              <a:t>Actividades </a:t>
            </a:r>
            <a:endParaRPr lang="es-CO" sz="2800" dirty="0"/>
          </a:p>
        </p:txBody>
      </p:sp>
      <p:sp>
        <p:nvSpPr>
          <p:cNvPr id="28" name="CuadroTexto 27"/>
          <p:cNvSpPr txBox="1"/>
          <p:nvPr/>
        </p:nvSpPr>
        <p:spPr>
          <a:xfrm>
            <a:off x="7444175" y="3300661"/>
            <a:ext cx="2235374" cy="461665"/>
          </a:xfrm>
          <a:prstGeom prst="rect">
            <a:avLst/>
          </a:prstGeom>
          <a:noFill/>
        </p:spPr>
        <p:txBody>
          <a:bodyPr wrap="square" rtlCol="0">
            <a:spAutoFit/>
          </a:bodyPr>
          <a:lstStyle/>
          <a:p>
            <a:r>
              <a:rPr lang="es-CO" sz="1200" b="1" dirty="0" smtClean="0">
                <a:solidFill>
                  <a:schemeClr val="accent1">
                    <a:lumMod val="50000"/>
                  </a:schemeClr>
                </a:solidFill>
              </a:rPr>
              <a:t>Necesarios y suficientes como consecuencia se obtendrá</a:t>
            </a:r>
            <a:endParaRPr lang="es-CO" sz="1200" b="1" i="1" dirty="0">
              <a:solidFill>
                <a:schemeClr val="accent1">
                  <a:lumMod val="50000"/>
                </a:schemeClr>
              </a:solidFill>
            </a:endParaRPr>
          </a:p>
        </p:txBody>
      </p:sp>
      <p:sp>
        <p:nvSpPr>
          <p:cNvPr id="29" name="CuadroTexto 28"/>
          <p:cNvSpPr txBox="1"/>
          <p:nvPr/>
        </p:nvSpPr>
        <p:spPr>
          <a:xfrm>
            <a:off x="7538805" y="4008853"/>
            <a:ext cx="2140743" cy="461665"/>
          </a:xfrm>
          <a:prstGeom prst="rect">
            <a:avLst/>
          </a:prstGeom>
          <a:noFill/>
        </p:spPr>
        <p:txBody>
          <a:bodyPr wrap="square" rtlCol="0">
            <a:spAutoFit/>
          </a:bodyPr>
          <a:lstStyle/>
          <a:p>
            <a:pPr algn="just"/>
            <a:r>
              <a:rPr lang="es-CO" sz="1200" b="1" dirty="0" smtClean="0">
                <a:solidFill>
                  <a:schemeClr val="accent2"/>
                </a:solidFill>
              </a:rPr>
              <a:t>Necesarias y suficientes como consecuencia se obtendrá</a:t>
            </a:r>
            <a:endParaRPr lang="es-CO" sz="1200" b="1" i="1" dirty="0">
              <a:solidFill>
                <a:schemeClr val="accent2"/>
              </a:solidFill>
            </a:endParaRPr>
          </a:p>
        </p:txBody>
      </p:sp>
      <p:sp>
        <p:nvSpPr>
          <p:cNvPr id="30" name="Flecha abajo 29"/>
          <p:cNvSpPr/>
          <p:nvPr/>
        </p:nvSpPr>
        <p:spPr>
          <a:xfrm rot="10800000">
            <a:off x="6736213" y="2509856"/>
            <a:ext cx="444843" cy="4920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Flecha abajo 30"/>
          <p:cNvSpPr/>
          <p:nvPr/>
        </p:nvSpPr>
        <p:spPr>
          <a:xfrm rot="10800000">
            <a:off x="6746473" y="3229685"/>
            <a:ext cx="444843" cy="4920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Flecha abajo 31"/>
          <p:cNvSpPr/>
          <p:nvPr/>
        </p:nvSpPr>
        <p:spPr>
          <a:xfrm rot="10800000">
            <a:off x="6746473" y="3993635"/>
            <a:ext cx="444843" cy="4920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Cerrar corchete 32"/>
          <p:cNvSpPr/>
          <p:nvPr/>
        </p:nvSpPr>
        <p:spPr>
          <a:xfrm>
            <a:off x="9553926" y="2327418"/>
            <a:ext cx="45719" cy="1434908"/>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dirty="0"/>
          </a:p>
        </p:txBody>
      </p:sp>
      <p:sp>
        <p:nvSpPr>
          <p:cNvPr id="34" name="Cerrar corchete 33"/>
          <p:cNvSpPr/>
          <p:nvPr/>
        </p:nvSpPr>
        <p:spPr>
          <a:xfrm>
            <a:off x="9576786" y="3863861"/>
            <a:ext cx="45719" cy="668212"/>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35" name="CuadroTexto 34"/>
          <p:cNvSpPr txBox="1"/>
          <p:nvPr/>
        </p:nvSpPr>
        <p:spPr>
          <a:xfrm>
            <a:off x="9812773" y="2783262"/>
            <a:ext cx="937694" cy="523220"/>
          </a:xfrm>
          <a:prstGeom prst="rect">
            <a:avLst/>
          </a:prstGeom>
          <a:noFill/>
        </p:spPr>
        <p:txBody>
          <a:bodyPr wrap="square" rtlCol="0">
            <a:spAutoFit/>
          </a:bodyPr>
          <a:lstStyle/>
          <a:p>
            <a:r>
              <a:rPr lang="es-CO" sz="2800" dirty="0" smtClean="0"/>
              <a:t>Fines </a:t>
            </a:r>
            <a:endParaRPr lang="es-CO" sz="2800" dirty="0"/>
          </a:p>
        </p:txBody>
      </p:sp>
      <p:sp>
        <p:nvSpPr>
          <p:cNvPr id="36" name="CuadroTexto 35"/>
          <p:cNvSpPr txBox="1"/>
          <p:nvPr/>
        </p:nvSpPr>
        <p:spPr>
          <a:xfrm>
            <a:off x="9812773" y="3863861"/>
            <a:ext cx="1271326" cy="523220"/>
          </a:xfrm>
          <a:prstGeom prst="rect">
            <a:avLst/>
          </a:prstGeom>
          <a:noFill/>
        </p:spPr>
        <p:txBody>
          <a:bodyPr wrap="square" rtlCol="0">
            <a:spAutoFit/>
          </a:bodyPr>
          <a:lstStyle/>
          <a:p>
            <a:r>
              <a:rPr lang="es-CO" sz="2800" dirty="0" smtClean="0"/>
              <a:t>Medios </a:t>
            </a:r>
            <a:endParaRPr lang="es-CO" sz="2800" dirty="0"/>
          </a:p>
        </p:txBody>
      </p:sp>
      <p:cxnSp>
        <p:nvCxnSpPr>
          <p:cNvPr id="38" name="Conector recto 37"/>
          <p:cNvCxnSpPr/>
          <p:nvPr/>
        </p:nvCxnSpPr>
        <p:spPr>
          <a:xfrm>
            <a:off x="3049593" y="2151134"/>
            <a:ext cx="8238" cy="23809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CuadroTexto 40"/>
          <p:cNvSpPr txBox="1"/>
          <p:nvPr/>
        </p:nvSpPr>
        <p:spPr>
          <a:xfrm>
            <a:off x="3178218" y="2925010"/>
            <a:ext cx="1260389" cy="276999"/>
          </a:xfrm>
          <a:prstGeom prst="rect">
            <a:avLst/>
          </a:prstGeom>
          <a:noFill/>
        </p:spPr>
        <p:txBody>
          <a:bodyPr wrap="square" rtlCol="0">
            <a:spAutoFit/>
          </a:bodyPr>
          <a:lstStyle/>
          <a:p>
            <a:r>
              <a:rPr lang="es-CO" sz="1200" b="1" dirty="0" smtClean="0">
                <a:solidFill>
                  <a:schemeClr val="accent1">
                    <a:lumMod val="50000"/>
                  </a:schemeClr>
                </a:solidFill>
              </a:rPr>
              <a:t>Si se logra el</a:t>
            </a:r>
            <a:endParaRPr lang="es-CO" sz="1200" b="1" dirty="0">
              <a:solidFill>
                <a:schemeClr val="accent1">
                  <a:lumMod val="50000"/>
                </a:schemeClr>
              </a:solidFill>
            </a:endParaRPr>
          </a:p>
        </p:txBody>
      </p:sp>
      <p:sp>
        <p:nvSpPr>
          <p:cNvPr id="42" name="CuadroTexto 41"/>
          <p:cNvSpPr txBox="1"/>
          <p:nvPr/>
        </p:nvSpPr>
        <p:spPr>
          <a:xfrm>
            <a:off x="3164702" y="3487831"/>
            <a:ext cx="1260389" cy="276999"/>
          </a:xfrm>
          <a:prstGeom prst="rect">
            <a:avLst/>
          </a:prstGeom>
          <a:noFill/>
        </p:spPr>
        <p:txBody>
          <a:bodyPr wrap="square" rtlCol="0">
            <a:spAutoFit/>
          </a:bodyPr>
          <a:lstStyle/>
          <a:p>
            <a:r>
              <a:rPr lang="es-CO" sz="1200" b="1" dirty="0" smtClean="0">
                <a:solidFill>
                  <a:schemeClr val="accent1">
                    <a:lumMod val="50000"/>
                  </a:schemeClr>
                </a:solidFill>
              </a:rPr>
              <a:t>Si se logran</a:t>
            </a:r>
            <a:endParaRPr lang="es-CO" sz="1200" b="1" dirty="0">
              <a:solidFill>
                <a:schemeClr val="accent1">
                  <a:lumMod val="50000"/>
                </a:schemeClr>
              </a:solidFill>
            </a:endParaRPr>
          </a:p>
        </p:txBody>
      </p:sp>
      <p:sp>
        <p:nvSpPr>
          <p:cNvPr id="43" name="CuadroTexto 42"/>
          <p:cNvSpPr txBox="1"/>
          <p:nvPr/>
        </p:nvSpPr>
        <p:spPr>
          <a:xfrm>
            <a:off x="3140608" y="4223268"/>
            <a:ext cx="1260389" cy="276999"/>
          </a:xfrm>
          <a:prstGeom prst="rect">
            <a:avLst/>
          </a:prstGeom>
          <a:noFill/>
        </p:spPr>
        <p:txBody>
          <a:bodyPr wrap="square" rtlCol="0">
            <a:spAutoFit/>
          </a:bodyPr>
          <a:lstStyle/>
          <a:p>
            <a:r>
              <a:rPr lang="es-CO" sz="1200" b="1" dirty="0" smtClean="0">
                <a:solidFill>
                  <a:schemeClr val="accent1">
                    <a:lumMod val="50000"/>
                  </a:schemeClr>
                </a:solidFill>
              </a:rPr>
              <a:t>Si se desarrollan</a:t>
            </a:r>
            <a:endParaRPr lang="es-CO" sz="1200" b="1" dirty="0">
              <a:solidFill>
                <a:schemeClr val="accent1">
                  <a:lumMod val="50000"/>
                </a:schemeClr>
              </a:solidFill>
            </a:endParaRPr>
          </a:p>
        </p:txBody>
      </p:sp>
      <p:sp>
        <p:nvSpPr>
          <p:cNvPr id="44" name="Flecha curvada hacia abajo 43"/>
          <p:cNvSpPr/>
          <p:nvPr/>
        </p:nvSpPr>
        <p:spPr>
          <a:xfrm rot="16200000">
            <a:off x="2651769" y="4144855"/>
            <a:ext cx="365215" cy="189659"/>
          </a:xfrm>
          <a:prstGeom prst="curved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5" name="Flecha curvada hacia abajo 44"/>
          <p:cNvSpPr/>
          <p:nvPr/>
        </p:nvSpPr>
        <p:spPr>
          <a:xfrm rot="16200000">
            <a:off x="2647922" y="3021817"/>
            <a:ext cx="365215" cy="189659"/>
          </a:xfrm>
          <a:prstGeom prst="curved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6" name="Flecha curvada hacia abajo 45"/>
          <p:cNvSpPr/>
          <p:nvPr/>
        </p:nvSpPr>
        <p:spPr>
          <a:xfrm rot="16200000">
            <a:off x="2651769" y="3616643"/>
            <a:ext cx="365215" cy="189659"/>
          </a:xfrm>
          <a:prstGeom prst="curved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7" name="CuadroTexto 46"/>
          <p:cNvSpPr txBox="1"/>
          <p:nvPr/>
        </p:nvSpPr>
        <p:spPr>
          <a:xfrm>
            <a:off x="1952368" y="4679263"/>
            <a:ext cx="1351006" cy="378941"/>
          </a:xfrm>
          <a:prstGeom prst="rect">
            <a:avLst/>
          </a:prstGeom>
          <a:noFill/>
        </p:spPr>
        <p:txBody>
          <a:bodyPr wrap="square" rtlCol="0">
            <a:spAutoFit/>
          </a:bodyPr>
          <a:lstStyle/>
          <a:p>
            <a:r>
              <a:rPr lang="es-CO" b="1" dirty="0" smtClean="0">
                <a:solidFill>
                  <a:schemeClr val="bg1">
                    <a:lumMod val="50000"/>
                  </a:schemeClr>
                </a:solidFill>
              </a:rPr>
              <a:t>¿Para Qué?</a:t>
            </a:r>
            <a:endParaRPr lang="es-CO" b="1" dirty="0">
              <a:solidFill>
                <a:schemeClr val="bg1">
                  <a:lumMod val="50000"/>
                </a:schemeClr>
              </a:solidFill>
            </a:endParaRPr>
          </a:p>
        </p:txBody>
      </p:sp>
      <p:sp>
        <p:nvSpPr>
          <p:cNvPr id="48" name="Flecha curvada hacia arriba 47"/>
          <p:cNvSpPr/>
          <p:nvPr/>
        </p:nvSpPr>
        <p:spPr>
          <a:xfrm rot="5400000">
            <a:off x="2112528" y="2990331"/>
            <a:ext cx="362464" cy="249878"/>
          </a:xfrm>
          <a:prstGeom prst="curvedUp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49" name="Flecha curvada hacia arriba 48"/>
          <p:cNvSpPr/>
          <p:nvPr/>
        </p:nvSpPr>
        <p:spPr>
          <a:xfrm rot="5400000">
            <a:off x="2134693" y="4094812"/>
            <a:ext cx="362464" cy="249878"/>
          </a:xfrm>
          <a:prstGeom prst="curvedUp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50" name="Flecha curvada hacia arriba 49"/>
          <p:cNvSpPr/>
          <p:nvPr/>
        </p:nvSpPr>
        <p:spPr>
          <a:xfrm rot="5400000">
            <a:off x="2155321" y="3585157"/>
            <a:ext cx="362464" cy="249878"/>
          </a:xfrm>
          <a:prstGeom prst="curvedUpArrow">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51" name="CuadroTexto 50"/>
          <p:cNvSpPr txBox="1"/>
          <p:nvPr/>
        </p:nvSpPr>
        <p:spPr>
          <a:xfrm>
            <a:off x="913913" y="3422697"/>
            <a:ext cx="1351006" cy="378941"/>
          </a:xfrm>
          <a:prstGeom prst="rect">
            <a:avLst/>
          </a:prstGeom>
          <a:noFill/>
        </p:spPr>
        <p:txBody>
          <a:bodyPr wrap="square" rtlCol="0">
            <a:spAutoFit/>
          </a:bodyPr>
          <a:lstStyle/>
          <a:p>
            <a:r>
              <a:rPr lang="es-CO" b="1" dirty="0" smtClean="0">
                <a:solidFill>
                  <a:schemeClr val="accent1">
                    <a:lumMod val="75000"/>
                  </a:schemeClr>
                </a:solidFill>
              </a:rPr>
              <a:t>¿Cómo?</a:t>
            </a:r>
            <a:endParaRPr lang="es-CO" b="1" dirty="0">
              <a:solidFill>
                <a:schemeClr val="accent1">
                  <a:lumMod val="75000"/>
                </a:schemeClr>
              </a:solidFill>
            </a:endParaRPr>
          </a:p>
        </p:txBody>
      </p:sp>
    </p:spTree>
    <p:extLst>
      <p:ext uri="{BB962C8B-B14F-4D97-AF65-F5344CB8AC3E}">
        <p14:creationId xmlns:p14="http://schemas.microsoft.com/office/powerpoint/2010/main" val="1607841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96641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4100768" y="519330"/>
            <a:ext cx="2917870" cy="369332"/>
          </a:xfrm>
          <a:prstGeom prst="rect">
            <a:avLst/>
          </a:prstGeom>
          <a:noFill/>
        </p:spPr>
        <p:txBody>
          <a:bodyPr wrap="square" rtlCol="0">
            <a:spAutoFit/>
          </a:bodyPr>
          <a:lstStyle/>
          <a:p>
            <a:pPr algn="ctr"/>
            <a:r>
              <a:rPr lang="es-CO" b="1" dirty="0" smtClean="0"/>
              <a:t>Fin</a:t>
            </a:r>
            <a:endParaRPr lang="es-CO"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03" y="2012409"/>
            <a:ext cx="4550757" cy="2479620"/>
          </a:xfrm>
          <a:prstGeom prst="rect">
            <a:avLst/>
          </a:prstGeom>
        </p:spPr>
      </p:pic>
      <p:sp>
        <p:nvSpPr>
          <p:cNvPr id="2" name="CuadroTexto 1"/>
          <p:cNvSpPr txBox="1"/>
          <p:nvPr/>
        </p:nvSpPr>
        <p:spPr>
          <a:xfrm>
            <a:off x="5107775" y="2012409"/>
            <a:ext cx="6837090" cy="2585323"/>
          </a:xfrm>
          <a:prstGeom prst="rect">
            <a:avLst/>
          </a:prstGeom>
          <a:noFill/>
        </p:spPr>
        <p:txBody>
          <a:bodyPr wrap="square" rtlCol="0">
            <a:spAutoFit/>
          </a:bodyPr>
          <a:lstStyle/>
          <a:p>
            <a:pPr algn="just"/>
            <a:r>
              <a:rPr lang="es-CO" dirty="0" smtClean="0"/>
              <a:t>Permite visualizar el </a:t>
            </a:r>
            <a:r>
              <a:rPr lang="es-CO" i="1" dirty="0" smtClean="0"/>
              <a:t>entorno</a:t>
            </a:r>
            <a:r>
              <a:rPr lang="es-CO" dirty="0" smtClean="0"/>
              <a:t> o el </a:t>
            </a:r>
            <a:r>
              <a:rPr lang="es-CO" i="1" dirty="0" smtClean="0"/>
              <a:t>contexto</a:t>
            </a:r>
            <a:r>
              <a:rPr lang="es-CO" dirty="0" smtClean="0"/>
              <a:t> más amplio en el cual está ubicado el proyecto por lo tanto no es otra cosa que un objetivo “hipotético” relacionado con el </a:t>
            </a:r>
            <a:r>
              <a:rPr lang="es-CO" i="1" dirty="0" smtClean="0"/>
              <a:t>problema más</a:t>
            </a:r>
            <a:r>
              <a:rPr lang="es-CO" dirty="0" smtClean="0"/>
              <a:t> sentido de la población que hace parte de dicho contexto.</a:t>
            </a:r>
          </a:p>
          <a:p>
            <a:pPr algn="just"/>
            <a:r>
              <a:rPr lang="es-CO" dirty="0" smtClean="0"/>
              <a:t>De forma lógica se asume que el proyecto en formulación de por si contribuye con sus resultados al logro de la finalidad planteada, ‘más no es su responsabilidad’. </a:t>
            </a:r>
          </a:p>
          <a:p>
            <a:pPr algn="just"/>
            <a:r>
              <a:rPr lang="es-CO" dirty="0" smtClean="0"/>
              <a:t>Se recomienda realizar la formulación del objetivo superior a partir del fin fundamental (tronco) del árbol de objetivos.</a:t>
            </a:r>
            <a:endParaRPr lang="es-CO" dirty="0"/>
          </a:p>
        </p:txBody>
      </p:sp>
      <p:cxnSp>
        <p:nvCxnSpPr>
          <p:cNvPr id="10" name="Conector recto de flecha 9"/>
          <p:cNvCxnSpPr>
            <a:stCxn id="2" idx="1"/>
          </p:cNvCxnSpPr>
          <p:nvPr/>
        </p:nvCxnSpPr>
        <p:spPr>
          <a:xfrm flipH="1" flipV="1">
            <a:off x="1779373" y="3305070"/>
            <a:ext cx="3328402"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6917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96641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4100768" y="519330"/>
            <a:ext cx="2917870" cy="369332"/>
          </a:xfrm>
          <a:prstGeom prst="rect">
            <a:avLst/>
          </a:prstGeom>
          <a:noFill/>
        </p:spPr>
        <p:txBody>
          <a:bodyPr wrap="square" rtlCol="0">
            <a:spAutoFit/>
          </a:bodyPr>
          <a:lstStyle/>
          <a:p>
            <a:pPr algn="ctr"/>
            <a:r>
              <a:rPr lang="es-CO" b="1" dirty="0" smtClean="0"/>
              <a:t>Fin</a:t>
            </a:r>
            <a:endParaRPr lang="es-CO"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978" y="2004171"/>
            <a:ext cx="4550757" cy="2479620"/>
          </a:xfrm>
          <a:prstGeom prst="rect">
            <a:avLst/>
          </a:prstGeom>
        </p:spPr>
      </p:pic>
      <p:sp>
        <p:nvSpPr>
          <p:cNvPr id="9" name="Rectángulo 8"/>
          <p:cNvSpPr/>
          <p:nvPr/>
        </p:nvSpPr>
        <p:spPr>
          <a:xfrm>
            <a:off x="947352" y="3254912"/>
            <a:ext cx="1103869" cy="306527"/>
          </a:xfrm>
          <a:prstGeom prst="rect">
            <a:avLst/>
          </a:prstGeo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O" b="1" dirty="0" smtClean="0"/>
              <a:t>FIN</a:t>
            </a:r>
            <a:endParaRPr lang="es-CO" b="1" dirty="0"/>
          </a:p>
        </p:txBody>
      </p:sp>
      <p:sp>
        <p:nvSpPr>
          <p:cNvPr id="11" name="Llamada rectangular 10"/>
          <p:cNvSpPr/>
          <p:nvPr/>
        </p:nvSpPr>
        <p:spPr>
          <a:xfrm>
            <a:off x="947351" y="4479518"/>
            <a:ext cx="8938053" cy="1283677"/>
          </a:xfrm>
          <a:prstGeom prst="wedgeRectCallout">
            <a:avLst>
              <a:gd name="adj1" fmla="val -38736"/>
              <a:gd name="adj2" fmla="val -12760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CO" dirty="0" smtClean="0"/>
              <a:t>Todos los actores sociales e institucionales del Norte Caldense contribuyen a la disminución del deterioro ambiental de la región y mejoran su calidad de vida.</a:t>
            </a:r>
            <a:endParaRPr lang="es-CO" dirty="0"/>
          </a:p>
        </p:txBody>
      </p:sp>
      <p:sp>
        <p:nvSpPr>
          <p:cNvPr id="8" name="Llamada rectangular 7"/>
          <p:cNvSpPr/>
          <p:nvPr/>
        </p:nvSpPr>
        <p:spPr>
          <a:xfrm>
            <a:off x="6063523" y="2277762"/>
            <a:ext cx="3821882" cy="1283677"/>
          </a:xfrm>
          <a:prstGeom prst="wedgeRectCallout">
            <a:avLst>
              <a:gd name="adj1" fmla="val -156903"/>
              <a:gd name="adj2" fmla="val 3848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CO" dirty="0" smtClean="0"/>
              <a:t>Indica como el proyecto podrá solucionar un problema de desarrollo</a:t>
            </a:r>
            <a:endParaRPr lang="es-CO" dirty="0"/>
          </a:p>
        </p:txBody>
      </p:sp>
    </p:spTree>
    <p:extLst>
      <p:ext uri="{BB962C8B-B14F-4D97-AF65-F5344CB8AC3E}">
        <p14:creationId xmlns:p14="http://schemas.microsoft.com/office/powerpoint/2010/main" val="2253586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96641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4100768" y="519330"/>
            <a:ext cx="2917870" cy="369332"/>
          </a:xfrm>
          <a:prstGeom prst="rect">
            <a:avLst/>
          </a:prstGeom>
          <a:noFill/>
        </p:spPr>
        <p:txBody>
          <a:bodyPr wrap="square" rtlCol="0">
            <a:spAutoFit/>
          </a:bodyPr>
          <a:lstStyle/>
          <a:p>
            <a:pPr algn="ctr"/>
            <a:r>
              <a:rPr lang="es-CO" b="1" dirty="0" smtClean="0"/>
              <a:t>Propósito</a:t>
            </a:r>
            <a:endParaRPr lang="es-CO"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58" y="1492534"/>
            <a:ext cx="4550757" cy="2479620"/>
          </a:xfrm>
          <a:prstGeom prst="rect">
            <a:avLst/>
          </a:prstGeom>
        </p:spPr>
      </p:pic>
      <p:sp>
        <p:nvSpPr>
          <p:cNvPr id="2" name="CuadroTexto 1"/>
          <p:cNvSpPr txBox="1"/>
          <p:nvPr/>
        </p:nvSpPr>
        <p:spPr>
          <a:xfrm>
            <a:off x="5107775" y="2132179"/>
            <a:ext cx="6837090" cy="1200329"/>
          </a:xfrm>
          <a:prstGeom prst="rect">
            <a:avLst/>
          </a:prstGeom>
          <a:noFill/>
        </p:spPr>
        <p:txBody>
          <a:bodyPr wrap="square" rtlCol="0">
            <a:spAutoFit/>
          </a:bodyPr>
          <a:lstStyle/>
          <a:p>
            <a:pPr algn="just"/>
            <a:r>
              <a:rPr lang="es-CO" dirty="0" smtClean="0"/>
              <a:t>Corresponde a la situación esperada (impacto) en la población objetivo al disponerse de los bienes y servicios proporcionados por el proyecto. Habitualmente esta situación se expresa como: que la población objetivo puede realizar algo que antes de la intervención no podía.</a:t>
            </a:r>
            <a:endParaRPr lang="es-CO" dirty="0"/>
          </a:p>
        </p:txBody>
      </p:sp>
      <p:cxnSp>
        <p:nvCxnSpPr>
          <p:cNvPr id="10" name="Conector recto de flecha 9"/>
          <p:cNvCxnSpPr/>
          <p:nvPr/>
        </p:nvCxnSpPr>
        <p:spPr>
          <a:xfrm flipH="1" flipV="1">
            <a:off x="1779373" y="3155440"/>
            <a:ext cx="3328402"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418158" y="4576025"/>
            <a:ext cx="11593733" cy="1477328"/>
          </a:xfrm>
          <a:prstGeom prst="rect">
            <a:avLst/>
          </a:prstGeom>
          <a:noFill/>
        </p:spPr>
        <p:txBody>
          <a:bodyPr wrap="square" rtlCol="0">
            <a:spAutoFit/>
          </a:bodyPr>
          <a:lstStyle/>
          <a:p>
            <a:pPr algn="just"/>
            <a:r>
              <a:rPr lang="es-CO" dirty="0" smtClean="0"/>
              <a:t>Se formula a partir de la solución ‘capaz de representar’ a todas las soluciones contenidas en el grupo de solución para el cual se está formulando la matriz de marco lógico. En la metodología de marco lógico se establece:</a:t>
            </a:r>
          </a:p>
          <a:p>
            <a:pPr algn="just"/>
            <a:endParaRPr lang="es-CO" dirty="0" smtClean="0"/>
          </a:p>
          <a:p>
            <a:pPr marL="285750" indent="-285750" algn="just">
              <a:buFont typeface="Wingdings" panose="05000000000000000000" pitchFamily="2" charset="2"/>
              <a:buChar char="§"/>
            </a:pPr>
            <a:r>
              <a:rPr lang="es-CO" dirty="0" smtClean="0"/>
              <a:t>Todo proyecto debe tener solamente un objetivo.</a:t>
            </a:r>
          </a:p>
          <a:p>
            <a:pPr marL="285750" indent="-285750" algn="just">
              <a:buFont typeface="Wingdings" panose="05000000000000000000" pitchFamily="2" charset="2"/>
              <a:buChar char="§"/>
            </a:pPr>
            <a:r>
              <a:rPr lang="es-CO" dirty="0" smtClean="0"/>
              <a:t>Varios objetivos inducen a equivocaciones o ambigüedades en la interpretación.</a:t>
            </a:r>
            <a:endParaRPr lang="es-CO" dirty="0"/>
          </a:p>
        </p:txBody>
      </p:sp>
    </p:spTree>
    <p:extLst>
      <p:ext uri="{BB962C8B-B14F-4D97-AF65-F5344CB8AC3E}">
        <p14:creationId xmlns:p14="http://schemas.microsoft.com/office/powerpoint/2010/main" val="35131853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96641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4100768" y="519330"/>
            <a:ext cx="2917870" cy="369332"/>
          </a:xfrm>
          <a:prstGeom prst="rect">
            <a:avLst/>
          </a:prstGeom>
          <a:noFill/>
        </p:spPr>
        <p:txBody>
          <a:bodyPr wrap="square" rtlCol="0">
            <a:spAutoFit/>
          </a:bodyPr>
          <a:lstStyle/>
          <a:p>
            <a:pPr algn="ctr"/>
            <a:r>
              <a:rPr lang="es-CO" b="1" dirty="0" smtClean="0"/>
              <a:t>Propósito</a:t>
            </a:r>
            <a:endParaRPr lang="es-CO"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978" y="2004171"/>
            <a:ext cx="4550757" cy="2479620"/>
          </a:xfrm>
          <a:prstGeom prst="rect">
            <a:avLst/>
          </a:prstGeom>
        </p:spPr>
      </p:pic>
      <p:sp>
        <p:nvSpPr>
          <p:cNvPr id="9" name="Rectángulo 8"/>
          <p:cNvSpPr/>
          <p:nvPr/>
        </p:nvSpPr>
        <p:spPr>
          <a:xfrm>
            <a:off x="959708" y="3495981"/>
            <a:ext cx="1103869" cy="306527"/>
          </a:xfrm>
          <a:prstGeom prst="rect">
            <a:avLst/>
          </a:prstGeo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O" sz="1400" b="1" dirty="0" smtClean="0"/>
              <a:t>PROPÓSITO</a:t>
            </a:r>
            <a:endParaRPr lang="es-CO" sz="1400" b="1" dirty="0"/>
          </a:p>
        </p:txBody>
      </p:sp>
      <p:sp>
        <p:nvSpPr>
          <p:cNvPr id="11" name="Llamada rectangular 10"/>
          <p:cNvSpPr/>
          <p:nvPr/>
        </p:nvSpPr>
        <p:spPr>
          <a:xfrm>
            <a:off x="959708" y="4684955"/>
            <a:ext cx="10860990" cy="1283677"/>
          </a:xfrm>
          <a:prstGeom prst="wedgeRectCallout">
            <a:avLst>
              <a:gd name="adj1" fmla="val -45804"/>
              <a:gd name="adj2" fmla="val -123723"/>
            </a:avLst>
          </a:prstGeom>
        </p:spPr>
        <p:style>
          <a:lnRef idx="2">
            <a:schemeClr val="dk1"/>
          </a:lnRef>
          <a:fillRef idx="1">
            <a:schemeClr val="lt1"/>
          </a:fillRef>
          <a:effectRef idx="0">
            <a:schemeClr val="dk1"/>
          </a:effectRef>
          <a:fontRef idx="minor">
            <a:schemeClr val="dk1"/>
          </a:fontRef>
        </p:style>
        <p:txBody>
          <a:bodyPr rtlCol="0" anchor="ctr"/>
          <a:lstStyle/>
          <a:p>
            <a:r>
              <a:rPr lang="es-CO" dirty="0" smtClean="0"/>
              <a:t>Familias de los Municipios del Norte Caldense implementan sistemas productivos demostrativos ambiental, económica y socialmente sustentables.</a:t>
            </a:r>
            <a:endParaRPr lang="es-CO" dirty="0"/>
          </a:p>
        </p:txBody>
      </p:sp>
      <p:sp>
        <p:nvSpPr>
          <p:cNvPr id="8" name="Llamada rectangular 7"/>
          <p:cNvSpPr/>
          <p:nvPr/>
        </p:nvSpPr>
        <p:spPr>
          <a:xfrm>
            <a:off x="6063523" y="1499190"/>
            <a:ext cx="5964994" cy="2303318"/>
          </a:xfrm>
          <a:prstGeom prst="wedgeRectCallout">
            <a:avLst>
              <a:gd name="adj1" fmla="val -118440"/>
              <a:gd name="adj2" fmla="val 42816"/>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CO" dirty="0" smtClean="0"/>
          </a:p>
          <a:p>
            <a:pPr marL="285750" indent="-285750">
              <a:buFont typeface="Wingdings" panose="05000000000000000000" pitchFamily="2" charset="2"/>
              <a:buChar char="§"/>
            </a:pPr>
            <a:r>
              <a:rPr lang="es-CO" dirty="0" smtClean="0"/>
              <a:t>Describe el resultado directo obtenido en mediano plazo con la utilización de los componentes.</a:t>
            </a:r>
          </a:p>
          <a:p>
            <a:pPr marL="285750" indent="-285750">
              <a:buFont typeface="Wingdings" panose="05000000000000000000" pitchFamily="2" charset="2"/>
              <a:buChar char="§"/>
            </a:pPr>
            <a:r>
              <a:rPr lang="es-CO" dirty="0" smtClean="0"/>
              <a:t>Deber ser único. (No a los “y”, “mediante”, “por medio” u otro resquicio que esconde un segundo objetivo).</a:t>
            </a:r>
          </a:p>
          <a:p>
            <a:pPr marL="285750" indent="-285750">
              <a:buFont typeface="Wingdings" panose="05000000000000000000" pitchFamily="2" charset="2"/>
              <a:buChar char="§"/>
            </a:pPr>
            <a:r>
              <a:rPr lang="es-CO" dirty="0" smtClean="0"/>
              <a:t>Se debe redactar como situación alcanzada (población objetivo) (soluciona su problema).</a:t>
            </a:r>
          </a:p>
          <a:p>
            <a:pPr marL="285750" indent="-285750">
              <a:buFont typeface="Wingdings" panose="05000000000000000000" pitchFamily="2" charset="2"/>
              <a:buChar char="§"/>
            </a:pPr>
            <a:r>
              <a:rPr lang="es-CO" dirty="0" smtClean="0"/>
              <a:t>El propósito tiene relación directa con el nombre del proyecto.</a:t>
            </a:r>
            <a:endParaRPr lang="es-CO" dirty="0" smtClean="0"/>
          </a:p>
          <a:p>
            <a:pPr algn="ctr"/>
            <a:endParaRPr lang="es-CO" dirty="0"/>
          </a:p>
        </p:txBody>
      </p:sp>
    </p:spTree>
    <p:extLst>
      <p:ext uri="{BB962C8B-B14F-4D97-AF65-F5344CB8AC3E}">
        <p14:creationId xmlns:p14="http://schemas.microsoft.com/office/powerpoint/2010/main" val="2714451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96641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4100768" y="519330"/>
            <a:ext cx="2917870" cy="369332"/>
          </a:xfrm>
          <a:prstGeom prst="rect">
            <a:avLst/>
          </a:prstGeom>
          <a:noFill/>
        </p:spPr>
        <p:txBody>
          <a:bodyPr wrap="square" rtlCol="0">
            <a:spAutoFit/>
          </a:bodyPr>
          <a:lstStyle/>
          <a:p>
            <a:pPr algn="ctr"/>
            <a:r>
              <a:rPr lang="es-CO" b="1" dirty="0" smtClean="0"/>
              <a:t>Componentes</a:t>
            </a:r>
            <a:endParaRPr lang="es-CO"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58" y="1492534"/>
            <a:ext cx="4550757" cy="2479620"/>
          </a:xfrm>
          <a:prstGeom prst="rect">
            <a:avLst/>
          </a:prstGeom>
        </p:spPr>
      </p:pic>
      <p:sp>
        <p:nvSpPr>
          <p:cNvPr id="2" name="CuadroTexto 1"/>
          <p:cNvSpPr txBox="1"/>
          <p:nvPr/>
        </p:nvSpPr>
        <p:spPr>
          <a:xfrm>
            <a:off x="5174801" y="3059948"/>
            <a:ext cx="6837090" cy="646331"/>
          </a:xfrm>
          <a:prstGeom prst="rect">
            <a:avLst/>
          </a:prstGeom>
          <a:noFill/>
        </p:spPr>
        <p:txBody>
          <a:bodyPr wrap="square" rtlCol="0">
            <a:spAutoFit/>
          </a:bodyPr>
          <a:lstStyle/>
          <a:p>
            <a:pPr algn="just"/>
            <a:r>
              <a:rPr lang="es-CO" dirty="0" smtClean="0"/>
              <a:t>“Resultado de la realización de una serie de actividades (Ejecución del proyecto”)</a:t>
            </a:r>
            <a:endParaRPr lang="es-CO" dirty="0"/>
          </a:p>
        </p:txBody>
      </p:sp>
      <p:cxnSp>
        <p:nvCxnSpPr>
          <p:cNvPr id="10" name="Conector recto de flecha 9"/>
          <p:cNvCxnSpPr/>
          <p:nvPr/>
        </p:nvCxnSpPr>
        <p:spPr>
          <a:xfrm flipH="1" flipV="1">
            <a:off x="1779373" y="3521200"/>
            <a:ext cx="3328402"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2321773" y="4663373"/>
            <a:ext cx="7636875" cy="646331"/>
          </a:xfrm>
          <a:prstGeom prst="rect">
            <a:avLst/>
          </a:prstGeom>
          <a:noFill/>
        </p:spPr>
        <p:txBody>
          <a:bodyPr wrap="square" rtlCol="0">
            <a:spAutoFit/>
          </a:bodyPr>
          <a:lstStyle/>
          <a:p>
            <a:pPr algn="just"/>
            <a:r>
              <a:rPr lang="es-CO" dirty="0" smtClean="0"/>
              <a:t>Lo que el proyecto se comprometa a suministrar, una nueva capacidad instalada </a:t>
            </a:r>
          </a:p>
          <a:p>
            <a:pPr algn="just"/>
            <a:endParaRPr lang="es-CO" dirty="0" smtClean="0"/>
          </a:p>
        </p:txBody>
      </p:sp>
    </p:spTree>
    <p:extLst>
      <p:ext uri="{BB962C8B-B14F-4D97-AF65-F5344CB8AC3E}">
        <p14:creationId xmlns:p14="http://schemas.microsoft.com/office/powerpoint/2010/main" val="1233502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96641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4100768" y="519330"/>
            <a:ext cx="2917870" cy="369332"/>
          </a:xfrm>
          <a:prstGeom prst="rect">
            <a:avLst/>
          </a:prstGeom>
          <a:noFill/>
        </p:spPr>
        <p:txBody>
          <a:bodyPr wrap="square" rtlCol="0">
            <a:spAutoFit/>
          </a:bodyPr>
          <a:lstStyle/>
          <a:p>
            <a:pPr algn="ctr"/>
            <a:r>
              <a:rPr lang="es-CO" b="1" dirty="0" smtClean="0"/>
              <a:t>Componentes</a:t>
            </a:r>
            <a:endParaRPr lang="es-CO"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978" y="2004171"/>
            <a:ext cx="4550757" cy="2479620"/>
          </a:xfrm>
          <a:prstGeom prst="rect">
            <a:avLst/>
          </a:prstGeom>
        </p:spPr>
      </p:pic>
      <p:sp>
        <p:nvSpPr>
          <p:cNvPr id="9" name="Rectángulo 8"/>
          <p:cNvSpPr/>
          <p:nvPr/>
        </p:nvSpPr>
        <p:spPr>
          <a:xfrm>
            <a:off x="877978" y="3802508"/>
            <a:ext cx="1184759" cy="306527"/>
          </a:xfrm>
          <a:prstGeom prst="rect">
            <a:avLst/>
          </a:prstGeo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O" sz="1200" b="1" dirty="0" smtClean="0"/>
              <a:t>Componentes</a:t>
            </a:r>
            <a:endParaRPr lang="es-CO" sz="1200" b="1" dirty="0"/>
          </a:p>
        </p:txBody>
      </p:sp>
      <p:sp>
        <p:nvSpPr>
          <p:cNvPr id="11" name="Llamada rectangular 10"/>
          <p:cNvSpPr/>
          <p:nvPr/>
        </p:nvSpPr>
        <p:spPr>
          <a:xfrm>
            <a:off x="959707" y="4684955"/>
            <a:ext cx="11010619" cy="1283677"/>
          </a:xfrm>
          <a:prstGeom prst="wedgeRectCallout">
            <a:avLst>
              <a:gd name="adj1" fmla="val -41595"/>
              <a:gd name="adj2" fmla="val -99763"/>
            </a:avLst>
          </a:prstGeom>
        </p:spPr>
        <p:style>
          <a:lnRef idx="2">
            <a:schemeClr val="dk1"/>
          </a:lnRef>
          <a:fillRef idx="1">
            <a:schemeClr val="lt1"/>
          </a:fillRef>
          <a:effectRef idx="0">
            <a:schemeClr val="dk1"/>
          </a:effectRef>
          <a:fontRef idx="minor">
            <a:schemeClr val="dk1"/>
          </a:fontRef>
        </p:style>
        <p:txBody>
          <a:bodyPr rtlCol="0" anchor="ctr"/>
          <a:lstStyle/>
          <a:p>
            <a:r>
              <a:rPr lang="es-CO" dirty="0" smtClean="0"/>
              <a:t>C1: Familias productoras del Norte Caldense conforman organizaciones con conciencia ambiental que representen sus intereses.</a:t>
            </a:r>
          </a:p>
          <a:p>
            <a:r>
              <a:rPr lang="es-CO" dirty="0" smtClean="0"/>
              <a:t>C2: Familias productoras del Norte Caldense aplican instrumentos de producción con el medio ambiente.</a:t>
            </a:r>
            <a:endParaRPr lang="es-CO" dirty="0"/>
          </a:p>
        </p:txBody>
      </p:sp>
      <p:sp>
        <p:nvSpPr>
          <p:cNvPr id="8" name="Llamada rectangular 7"/>
          <p:cNvSpPr/>
          <p:nvPr/>
        </p:nvSpPr>
        <p:spPr>
          <a:xfrm>
            <a:off x="6063523" y="1499190"/>
            <a:ext cx="5964994" cy="2303318"/>
          </a:xfrm>
          <a:prstGeom prst="wedgeRectCallout">
            <a:avLst>
              <a:gd name="adj1" fmla="val -120112"/>
              <a:gd name="adj2" fmla="val 59057"/>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endParaRPr lang="es-CO" dirty="0" smtClean="0"/>
          </a:p>
          <a:p>
            <a:pPr algn="just"/>
            <a:r>
              <a:rPr lang="es-CO" dirty="0" smtClean="0"/>
              <a:t>¿Qué bienes o servicios se requiere producir?</a:t>
            </a:r>
          </a:p>
          <a:p>
            <a:pPr algn="just"/>
            <a:r>
              <a:rPr lang="es-CO" dirty="0" smtClean="0"/>
              <a:t>Son los bienes y servicios que debe producir el ejecutor del proyecto para lograr el propósito.</a:t>
            </a:r>
          </a:p>
          <a:p>
            <a:pPr algn="just"/>
            <a:endParaRPr lang="es-CO" dirty="0" smtClean="0"/>
          </a:p>
          <a:p>
            <a:pPr algn="just"/>
            <a:endParaRPr lang="es-CO" dirty="0"/>
          </a:p>
        </p:txBody>
      </p:sp>
    </p:spTree>
    <p:extLst>
      <p:ext uri="{BB962C8B-B14F-4D97-AF65-F5344CB8AC3E}">
        <p14:creationId xmlns:p14="http://schemas.microsoft.com/office/powerpoint/2010/main" val="10190841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96641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3275214" y="531584"/>
            <a:ext cx="4497186" cy="646331"/>
          </a:xfrm>
          <a:prstGeom prst="rect">
            <a:avLst/>
          </a:prstGeom>
          <a:noFill/>
        </p:spPr>
        <p:txBody>
          <a:bodyPr wrap="square" rtlCol="0">
            <a:spAutoFit/>
          </a:bodyPr>
          <a:lstStyle/>
          <a:p>
            <a:pPr algn="ctr"/>
            <a:r>
              <a:rPr lang="es-CO" b="1" dirty="0" smtClean="0"/>
              <a:t>Criterios para la redacción del Fin, Propósito, y Componentes </a:t>
            </a:r>
            <a:endParaRPr lang="es-CO" b="1" dirty="0"/>
          </a:p>
        </p:txBody>
      </p:sp>
      <p:sp>
        <p:nvSpPr>
          <p:cNvPr id="2" name="CuadroTexto 1"/>
          <p:cNvSpPr txBox="1"/>
          <p:nvPr/>
        </p:nvSpPr>
        <p:spPr>
          <a:xfrm>
            <a:off x="365760" y="1396538"/>
            <a:ext cx="11521440" cy="4801314"/>
          </a:xfrm>
          <a:prstGeom prst="rect">
            <a:avLst/>
          </a:prstGeom>
          <a:noFill/>
        </p:spPr>
        <p:txBody>
          <a:bodyPr wrap="square" rtlCol="0">
            <a:spAutoFit/>
          </a:bodyPr>
          <a:lstStyle/>
          <a:p>
            <a:pPr marL="285750" indent="-285750" algn="just">
              <a:buFont typeface="Wingdings" panose="05000000000000000000" pitchFamily="2" charset="2"/>
              <a:buChar char="§"/>
            </a:pPr>
            <a:r>
              <a:rPr lang="es-CO" dirty="0" smtClean="0"/>
              <a:t>Se debe formular en una sola frase sin conectivos no conectores (y, o).</a:t>
            </a:r>
          </a:p>
          <a:p>
            <a:pPr marL="285750" indent="-285750" algn="just">
              <a:buFont typeface="Wingdings" panose="05000000000000000000" pitchFamily="2" charset="2"/>
              <a:buChar char="§"/>
            </a:pPr>
            <a:r>
              <a:rPr lang="es-CO" dirty="0" smtClean="0"/>
              <a:t>Usar los verbos denominados fuertes, que son aquellos cuyos efectos se pueden medir y verificar mediante un indicador en un espacio y un periodo de tiempo dado, es decir que se dejen encasillar en un principio y en fin. Un verbo es fuerte si al incorporarlo es una frase hipotética es posible constatar las condiciones anteriormente enunciadas: </a:t>
            </a:r>
            <a:r>
              <a:rPr lang="es-CO" i="1" dirty="0" smtClean="0"/>
              <a:t>por ejemplo entre el 15 de enero y el 31 de diciembre de 2006 se </a:t>
            </a:r>
            <a:r>
              <a:rPr lang="es-CO" i="1" dirty="0" smtClean="0">
                <a:solidFill>
                  <a:srgbClr val="C00000"/>
                </a:solidFill>
              </a:rPr>
              <a:t>incrementó</a:t>
            </a:r>
            <a:r>
              <a:rPr lang="es-CO" i="1" dirty="0" smtClean="0"/>
              <a:t> el área de cultivos en bosque plantado, en la microcuenca del río </a:t>
            </a:r>
            <a:r>
              <a:rPr lang="es-CO" i="1" dirty="0" err="1" smtClean="0"/>
              <a:t>palacé</a:t>
            </a:r>
            <a:r>
              <a:rPr lang="es-CO" i="1" dirty="0" smtClean="0"/>
              <a:t> del municipio de Popayán</a:t>
            </a:r>
            <a:r>
              <a:rPr lang="es-CO" dirty="0" smtClean="0"/>
              <a:t>. El verbo </a:t>
            </a:r>
            <a:r>
              <a:rPr lang="es-CO" dirty="0" smtClean="0">
                <a:solidFill>
                  <a:srgbClr val="C00000"/>
                </a:solidFill>
              </a:rPr>
              <a:t>incrementar</a:t>
            </a:r>
            <a:r>
              <a:rPr lang="es-CO" dirty="0" smtClean="0"/>
              <a:t> tiene efectos </a:t>
            </a:r>
            <a:r>
              <a:rPr lang="es-CO" i="1" dirty="0" smtClean="0"/>
              <a:t>medibles y verificables </a:t>
            </a:r>
            <a:r>
              <a:rPr lang="es-CO" dirty="0" smtClean="0"/>
              <a:t>por que permite establecer metas y verificar su cumplimiento en cuanto a áreas de cultivo de bosque plantado que se incrementaron en el sitio y el tiempo indicado. No ocurre lo mismo con otros verbos como </a:t>
            </a:r>
            <a:r>
              <a:rPr lang="es-CO" i="1" dirty="0" smtClean="0"/>
              <a:t>sensibilizar</a:t>
            </a:r>
            <a:r>
              <a:rPr lang="es-CO" dirty="0" smtClean="0"/>
              <a:t>, </a:t>
            </a:r>
            <a:r>
              <a:rPr lang="es-CO" i="1" dirty="0" smtClean="0"/>
              <a:t>formar </a:t>
            </a:r>
            <a:r>
              <a:rPr lang="es-CO" dirty="0" smtClean="0"/>
              <a:t>(refiriéndose a personas), mejorar, entre muchos más. </a:t>
            </a:r>
          </a:p>
          <a:p>
            <a:pPr marL="285750" indent="-285750" algn="just">
              <a:buFont typeface="Wingdings" panose="05000000000000000000" pitchFamily="2" charset="2"/>
              <a:buChar char="§"/>
            </a:pPr>
            <a:r>
              <a:rPr lang="es-CO" dirty="0" smtClean="0"/>
              <a:t>El verbo no se debe presentar en infinitivo (terminado en </a:t>
            </a:r>
            <a:r>
              <a:rPr lang="es-CO" i="1" dirty="0" err="1" smtClean="0">
                <a:solidFill>
                  <a:srgbClr val="C00000"/>
                </a:solidFill>
              </a:rPr>
              <a:t>ar</a:t>
            </a:r>
            <a:r>
              <a:rPr lang="es-CO" i="1" dirty="0" smtClean="0">
                <a:solidFill>
                  <a:srgbClr val="C00000"/>
                </a:solidFill>
              </a:rPr>
              <a:t>, </a:t>
            </a:r>
            <a:r>
              <a:rPr lang="es-CO" i="1" dirty="0" err="1" smtClean="0">
                <a:solidFill>
                  <a:srgbClr val="C00000"/>
                </a:solidFill>
              </a:rPr>
              <a:t>er</a:t>
            </a:r>
            <a:r>
              <a:rPr lang="es-CO" i="1" dirty="0" smtClean="0">
                <a:solidFill>
                  <a:srgbClr val="C00000"/>
                </a:solidFill>
              </a:rPr>
              <a:t>, ir</a:t>
            </a:r>
            <a:r>
              <a:rPr lang="es-CO" dirty="0" smtClean="0"/>
              <a:t>) Es necesario usar las formas conjugadas en pasado o en presente. Esto por que los objetivos y los resultados son la representación de escenarios cambiados o problemas solucionados o alcanzados en su totalidad, en el marco de un proyecto ya ejecutado (pasado) o en proceso de ejecución (presente) y en forma coherente </a:t>
            </a:r>
            <a:r>
              <a:rPr lang="es-CO" i="1" dirty="0" smtClean="0"/>
              <a:t>los </a:t>
            </a:r>
            <a:r>
              <a:rPr lang="es-CO" i="1" dirty="0" smtClean="0">
                <a:solidFill>
                  <a:srgbClr val="00B050"/>
                </a:solidFill>
              </a:rPr>
              <a:t>resultados</a:t>
            </a:r>
            <a:r>
              <a:rPr lang="es-CO" i="1" dirty="0" smtClean="0"/>
              <a:t> </a:t>
            </a:r>
            <a:r>
              <a:rPr lang="es-CO" dirty="0" smtClean="0"/>
              <a:t>son los </a:t>
            </a:r>
            <a:r>
              <a:rPr lang="es-CO" i="1" dirty="0" smtClean="0">
                <a:solidFill>
                  <a:srgbClr val="00B050"/>
                </a:solidFill>
              </a:rPr>
              <a:t>medios</a:t>
            </a:r>
            <a:r>
              <a:rPr lang="es-CO" dirty="0" smtClean="0"/>
              <a:t> que se usaron o que se están usando para lograr dichos escenarios. </a:t>
            </a:r>
          </a:p>
          <a:p>
            <a:pPr marL="285750" indent="-285750" algn="just">
              <a:buFont typeface="Wingdings" panose="05000000000000000000" pitchFamily="2" charset="2"/>
              <a:buChar char="§"/>
            </a:pPr>
            <a:r>
              <a:rPr lang="es-CO" dirty="0" smtClean="0"/>
              <a:t>El enunciado se comienza a construir a partir del sujeto de la oración, representado por los beneficiarios, No es lo mismo plantear que “El bienestar Familiar atiende a los niños y niñas del municipio de Popayán” que “los niños y niñas del municipio de Popayán son atendidos por el bienestar familiar” </a:t>
            </a:r>
            <a:endParaRPr lang="es-CO" dirty="0"/>
          </a:p>
        </p:txBody>
      </p:sp>
    </p:spTree>
    <p:extLst>
      <p:ext uri="{BB962C8B-B14F-4D97-AF65-F5344CB8AC3E}">
        <p14:creationId xmlns:p14="http://schemas.microsoft.com/office/powerpoint/2010/main" val="1984082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96641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4100768" y="519330"/>
            <a:ext cx="2917870" cy="369332"/>
          </a:xfrm>
          <a:prstGeom prst="rect">
            <a:avLst/>
          </a:prstGeom>
          <a:noFill/>
        </p:spPr>
        <p:txBody>
          <a:bodyPr wrap="square" rtlCol="0">
            <a:spAutoFit/>
          </a:bodyPr>
          <a:lstStyle/>
          <a:p>
            <a:pPr algn="ctr"/>
            <a:r>
              <a:rPr lang="es-CO" b="1" dirty="0" smtClean="0"/>
              <a:t>Actividades</a:t>
            </a:r>
            <a:endParaRPr lang="es-CO"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58" y="1492534"/>
            <a:ext cx="4550757" cy="2479620"/>
          </a:xfrm>
          <a:prstGeom prst="rect">
            <a:avLst/>
          </a:prstGeom>
        </p:spPr>
      </p:pic>
      <p:sp>
        <p:nvSpPr>
          <p:cNvPr id="2" name="CuadroTexto 1"/>
          <p:cNvSpPr txBox="1"/>
          <p:nvPr/>
        </p:nvSpPr>
        <p:spPr>
          <a:xfrm>
            <a:off x="5150611" y="3325823"/>
            <a:ext cx="6837090" cy="646331"/>
          </a:xfrm>
          <a:prstGeom prst="rect">
            <a:avLst/>
          </a:prstGeom>
          <a:noFill/>
        </p:spPr>
        <p:txBody>
          <a:bodyPr wrap="square" rtlCol="0">
            <a:spAutoFit/>
          </a:bodyPr>
          <a:lstStyle/>
          <a:p>
            <a:pPr algn="just"/>
            <a:r>
              <a:rPr lang="es-CO" dirty="0" smtClean="0"/>
              <a:t>“Las acciones que se realizan para alcanzar la situación deseada (objetivo específico”)</a:t>
            </a:r>
            <a:endParaRPr lang="es-CO" dirty="0"/>
          </a:p>
        </p:txBody>
      </p:sp>
      <p:cxnSp>
        <p:nvCxnSpPr>
          <p:cNvPr id="10" name="Conector recto de flecha 9"/>
          <p:cNvCxnSpPr/>
          <p:nvPr/>
        </p:nvCxnSpPr>
        <p:spPr>
          <a:xfrm flipH="1" flipV="1">
            <a:off x="1743456" y="3770582"/>
            <a:ext cx="3328402" cy="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418159" y="4663373"/>
            <a:ext cx="11593732" cy="1754326"/>
          </a:xfrm>
          <a:prstGeom prst="rect">
            <a:avLst/>
          </a:prstGeom>
          <a:noFill/>
        </p:spPr>
        <p:txBody>
          <a:bodyPr wrap="square" rtlCol="0">
            <a:spAutoFit/>
          </a:bodyPr>
          <a:lstStyle/>
          <a:p>
            <a:pPr marL="285750" indent="-285750" algn="just">
              <a:buFont typeface="Wingdings" panose="05000000000000000000" pitchFamily="2" charset="2"/>
              <a:buChar char="§"/>
            </a:pPr>
            <a:r>
              <a:rPr lang="es-CO" dirty="0" smtClean="0"/>
              <a:t>Las actividades se presentan articuladas a cada producto, en forma lógica y en secuencia cronológica (Producto 1. Actividad 1:… </a:t>
            </a:r>
            <a:r>
              <a:rPr lang="es-CO" dirty="0" err="1" smtClean="0"/>
              <a:t>Act</a:t>
            </a:r>
            <a:r>
              <a:rPr lang="es-CO" dirty="0" smtClean="0"/>
              <a:t>. 2: …Acti3:… </a:t>
            </a:r>
            <a:r>
              <a:rPr lang="es-CO" dirty="0" err="1" smtClean="0"/>
              <a:t>Etc</a:t>
            </a:r>
            <a:r>
              <a:rPr lang="es-CO" dirty="0" smtClean="0"/>
              <a:t>). </a:t>
            </a:r>
          </a:p>
          <a:p>
            <a:pPr marL="285750" indent="-285750" algn="just">
              <a:buFont typeface="Wingdings" panose="05000000000000000000" pitchFamily="2" charset="2"/>
              <a:buChar char="§"/>
            </a:pPr>
            <a:r>
              <a:rPr lang="es-CO" dirty="0" smtClean="0"/>
              <a:t>Las actividades no pueden ser más de cinco (preferiblemente cuatro). </a:t>
            </a:r>
          </a:p>
          <a:p>
            <a:pPr marL="285750" indent="-285750" algn="just">
              <a:buFont typeface="Wingdings" panose="05000000000000000000" pitchFamily="2" charset="2"/>
              <a:buChar char="§"/>
            </a:pPr>
            <a:r>
              <a:rPr lang="es-CO" dirty="0" smtClean="0"/>
              <a:t>Deben corresponder a acciones estratégicas para la ejecución del proyecto, porque luego en el </a:t>
            </a:r>
            <a:r>
              <a:rPr lang="es-CO" i="1" dirty="0" smtClean="0"/>
              <a:t>Plan Operativo </a:t>
            </a:r>
            <a:r>
              <a:rPr lang="es-CO" dirty="0" smtClean="0"/>
              <a:t>se deben realizar otras acciones o desgloses de cada actividad, que corresponde a tareas más específicas. </a:t>
            </a:r>
          </a:p>
          <a:p>
            <a:pPr algn="just"/>
            <a:endParaRPr lang="es-CO" dirty="0" smtClean="0"/>
          </a:p>
        </p:txBody>
      </p:sp>
    </p:spTree>
    <p:extLst>
      <p:ext uri="{BB962C8B-B14F-4D97-AF65-F5344CB8AC3E}">
        <p14:creationId xmlns:p14="http://schemas.microsoft.com/office/powerpoint/2010/main" val="109493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stretch>
            <a:fillRect/>
          </a:stretch>
        </p:blipFill>
        <p:spPr>
          <a:xfrm>
            <a:off x="724930" y="1159352"/>
            <a:ext cx="10791567" cy="4737003"/>
          </a:xfrm>
          <a:prstGeom prst="rect">
            <a:avLst/>
          </a:prstGeom>
        </p:spPr>
      </p:pic>
    </p:spTree>
    <p:extLst>
      <p:ext uri="{BB962C8B-B14F-4D97-AF65-F5344CB8AC3E}">
        <p14:creationId xmlns:p14="http://schemas.microsoft.com/office/powerpoint/2010/main" val="2094794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3966415" y="5766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4100768" y="519330"/>
            <a:ext cx="2917870" cy="369332"/>
          </a:xfrm>
          <a:prstGeom prst="rect">
            <a:avLst/>
          </a:prstGeom>
          <a:noFill/>
        </p:spPr>
        <p:txBody>
          <a:bodyPr wrap="square" rtlCol="0">
            <a:spAutoFit/>
          </a:bodyPr>
          <a:lstStyle/>
          <a:p>
            <a:pPr algn="ctr"/>
            <a:r>
              <a:rPr lang="es-CO" b="1" dirty="0" smtClean="0"/>
              <a:t>Actividades</a:t>
            </a:r>
            <a:endParaRPr lang="es-CO" b="1" dirty="0"/>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978" y="2004171"/>
            <a:ext cx="4550757" cy="2479620"/>
          </a:xfrm>
          <a:prstGeom prst="rect">
            <a:avLst/>
          </a:prstGeom>
        </p:spPr>
      </p:pic>
      <p:sp>
        <p:nvSpPr>
          <p:cNvPr id="9" name="Rectángulo 8"/>
          <p:cNvSpPr/>
          <p:nvPr/>
        </p:nvSpPr>
        <p:spPr>
          <a:xfrm>
            <a:off x="877978" y="4124583"/>
            <a:ext cx="1184759" cy="306527"/>
          </a:xfrm>
          <a:prstGeom prst="rect">
            <a:avLst/>
          </a:prstGeom>
          <a:solidFill>
            <a:schemeClr val="accent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s-CO" sz="1200" b="1" dirty="0" smtClean="0"/>
              <a:t>Actividades</a:t>
            </a:r>
            <a:endParaRPr lang="es-CO" sz="1200" b="1" dirty="0"/>
          </a:p>
        </p:txBody>
      </p:sp>
      <p:sp>
        <p:nvSpPr>
          <p:cNvPr id="11" name="Llamada rectangular 10"/>
          <p:cNvSpPr/>
          <p:nvPr/>
        </p:nvSpPr>
        <p:spPr>
          <a:xfrm>
            <a:off x="959707" y="4684955"/>
            <a:ext cx="11010619" cy="1283677"/>
          </a:xfrm>
          <a:prstGeom prst="wedgeRectCallout">
            <a:avLst>
              <a:gd name="adj1" fmla="val -42830"/>
              <a:gd name="adj2" fmla="val -73464"/>
            </a:avLst>
          </a:prstGeom>
        </p:spPr>
        <p:style>
          <a:lnRef idx="2">
            <a:schemeClr val="dk1"/>
          </a:lnRef>
          <a:fillRef idx="1">
            <a:schemeClr val="lt1"/>
          </a:fillRef>
          <a:effectRef idx="0">
            <a:schemeClr val="dk1"/>
          </a:effectRef>
          <a:fontRef idx="minor">
            <a:schemeClr val="dk1"/>
          </a:fontRef>
        </p:style>
        <p:txBody>
          <a:bodyPr rtlCol="0" anchor="ctr"/>
          <a:lstStyle/>
          <a:p>
            <a:r>
              <a:rPr lang="es-CO" dirty="0" smtClean="0"/>
              <a:t>1.1. Convocatoria para formar las organizaciones.</a:t>
            </a:r>
            <a:endParaRPr lang="es-CO" dirty="0" smtClean="0"/>
          </a:p>
          <a:p>
            <a:r>
              <a:rPr lang="es-CO" dirty="0" smtClean="0"/>
              <a:t>2.1. Diagnosticar las herramientas utilizadas en la producción.</a:t>
            </a:r>
          </a:p>
          <a:p>
            <a:r>
              <a:rPr lang="es-CO" dirty="0" smtClean="0"/>
              <a:t>2.2</a:t>
            </a:r>
            <a:r>
              <a:rPr lang="es-CO" dirty="0" smtClean="0"/>
              <a:t>. Realizar los planeas de mejoramiento, incluyendo técnicas de producción amigables con el medio ambiente. </a:t>
            </a:r>
            <a:endParaRPr lang="es-CO" dirty="0"/>
          </a:p>
        </p:txBody>
      </p:sp>
      <p:sp>
        <p:nvSpPr>
          <p:cNvPr id="8" name="Llamada rectangular 7"/>
          <p:cNvSpPr/>
          <p:nvPr/>
        </p:nvSpPr>
        <p:spPr>
          <a:xfrm>
            <a:off x="6063523" y="1280160"/>
            <a:ext cx="5964994" cy="2522348"/>
          </a:xfrm>
          <a:prstGeom prst="wedgeRectCallout">
            <a:avLst>
              <a:gd name="adj1" fmla="val -122202"/>
              <a:gd name="adj2" fmla="val 70967"/>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endParaRPr lang="es-CO" dirty="0" smtClean="0"/>
          </a:p>
          <a:p>
            <a:pPr algn="just"/>
            <a:r>
              <a:rPr lang="es-CO" dirty="0" smtClean="0"/>
              <a:t>¿Cómo se producirán los componentes?</a:t>
            </a:r>
          </a:p>
          <a:p>
            <a:pPr algn="just"/>
            <a:r>
              <a:rPr lang="es-CO" dirty="0" smtClean="0"/>
              <a:t>Acciones o tareas principales que implican uso de recursos, que el ejecutor debe llevar a cabo para </a:t>
            </a:r>
            <a:r>
              <a:rPr lang="es-CO" dirty="0" err="1" smtClean="0"/>
              <a:t>poducir</a:t>
            </a:r>
            <a:r>
              <a:rPr lang="es-CO" dirty="0" smtClean="0"/>
              <a:t> cada componente.</a:t>
            </a:r>
          </a:p>
          <a:p>
            <a:pPr algn="just"/>
            <a:r>
              <a:rPr lang="es-CO" dirty="0" smtClean="0"/>
              <a:t>Se colocan:</a:t>
            </a:r>
          </a:p>
          <a:p>
            <a:pPr marL="285750" indent="-285750" algn="just">
              <a:buFont typeface="Wingdings" panose="05000000000000000000" pitchFamily="2" charset="2"/>
              <a:buChar char="§"/>
            </a:pPr>
            <a:r>
              <a:rPr lang="es-CO" dirty="0" smtClean="0"/>
              <a:t>Por componente</a:t>
            </a:r>
          </a:p>
          <a:p>
            <a:pPr marL="285750" indent="-285750" algn="just">
              <a:buFont typeface="Wingdings" panose="05000000000000000000" pitchFamily="2" charset="2"/>
              <a:buChar char="§"/>
            </a:pPr>
            <a:r>
              <a:rPr lang="es-CO" dirty="0" smtClean="0"/>
              <a:t>En orden cronológico y </a:t>
            </a:r>
          </a:p>
          <a:p>
            <a:pPr marL="285750" indent="-285750" algn="just">
              <a:buFont typeface="Wingdings" panose="05000000000000000000" pitchFamily="2" charset="2"/>
              <a:buChar char="§"/>
            </a:pPr>
            <a:r>
              <a:rPr lang="es-CO" dirty="0" smtClean="0"/>
              <a:t>Agrupados en marco-actividades</a:t>
            </a:r>
          </a:p>
          <a:p>
            <a:pPr algn="just"/>
            <a:endParaRPr lang="es-CO" dirty="0"/>
          </a:p>
        </p:txBody>
      </p:sp>
    </p:spTree>
    <p:extLst>
      <p:ext uri="{BB962C8B-B14F-4D97-AF65-F5344CB8AC3E}">
        <p14:creationId xmlns:p14="http://schemas.microsoft.com/office/powerpoint/2010/main" val="2893718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1640676" y="1580654"/>
            <a:ext cx="8808101" cy="92333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endParaRPr lang="es-CO" dirty="0" smtClean="0"/>
          </a:p>
          <a:p>
            <a:pPr algn="ctr"/>
            <a:r>
              <a:rPr lang="es-CO" b="1" dirty="0" smtClean="0"/>
              <a:t>Resumen Narrativo de Objetivos - RNO</a:t>
            </a:r>
          </a:p>
          <a:p>
            <a:endParaRPr lang="es-CO" dirty="0"/>
          </a:p>
        </p:txBody>
      </p:sp>
      <p:sp>
        <p:nvSpPr>
          <p:cNvPr id="9" name="Rectángulo 8"/>
          <p:cNvSpPr/>
          <p:nvPr/>
        </p:nvSpPr>
        <p:spPr>
          <a:xfrm>
            <a:off x="1640677" y="3437744"/>
            <a:ext cx="8808100" cy="93376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s-CO" sz="1600" b="1" dirty="0" smtClean="0"/>
              <a:t>PROPÓSITO: </a:t>
            </a:r>
          </a:p>
          <a:p>
            <a:r>
              <a:rPr lang="es-CO" sz="1600" dirty="0" smtClean="0"/>
              <a:t>Familias </a:t>
            </a:r>
            <a:r>
              <a:rPr lang="es-CO" sz="1600" dirty="0"/>
              <a:t>de los Municipios del Norte Caldense implementan sistemas productivos demostrativos ambiental, económica y socialmente sustentables.</a:t>
            </a:r>
            <a:endParaRPr lang="es-CO" sz="1600" dirty="0"/>
          </a:p>
        </p:txBody>
      </p:sp>
      <p:sp>
        <p:nvSpPr>
          <p:cNvPr id="10" name="Rectángulo 9"/>
          <p:cNvSpPr/>
          <p:nvPr/>
        </p:nvSpPr>
        <p:spPr>
          <a:xfrm>
            <a:off x="1640678" y="2503984"/>
            <a:ext cx="8808099" cy="933760"/>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r>
              <a:rPr lang="es-CO" sz="1600" b="1" dirty="0" smtClean="0"/>
              <a:t>FIN:</a:t>
            </a:r>
          </a:p>
          <a:p>
            <a:r>
              <a:rPr lang="es-CO" sz="1600" dirty="0" smtClean="0"/>
              <a:t>Todos </a:t>
            </a:r>
            <a:r>
              <a:rPr lang="es-CO" sz="1600" dirty="0"/>
              <a:t>los actores sociales e institucionales del Norte Caldense contribuyen a la </a:t>
            </a:r>
            <a:r>
              <a:rPr lang="es-CO" sz="1600" dirty="0" smtClean="0"/>
              <a:t>disminución </a:t>
            </a:r>
            <a:r>
              <a:rPr lang="es-CO" sz="1600" dirty="0"/>
              <a:t>del deterioro ambiental de la región y mejoran su calidad de vida.</a:t>
            </a:r>
          </a:p>
        </p:txBody>
      </p:sp>
      <p:sp>
        <p:nvSpPr>
          <p:cNvPr id="11" name="Rectángulo 10"/>
          <p:cNvSpPr/>
          <p:nvPr/>
        </p:nvSpPr>
        <p:spPr>
          <a:xfrm>
            <a:off x="1640676" y="4371504"/>
            <a:ext cx="8808099" cy="933760"/>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r>
              <a:rPr lang="es-CO" sz="1600" b="1" dirty="0" smtClean="0"/>
              <a:t>COMPONENTES:</a:t>
            </a:r>
          </a:p>
          <a:p>
            <a:r>
              <a:rPr lang="es-CO" sz="1600" dirty="0" smtClean="0"/>
              <a:t>C1</a:t>
            </a:r>
            <a:r>
              <a:rPr lang="es-CO" sz="1600" dirty="0"/>
              <a:t>: Familias productoras del Norte Caldense conforman organizaciones con conciencia ambiental que representen sus intereses.</a:t>
            </a:r>
          </a:p>
          <a:p>
            <a:r>
              <a:rPr lang="es-CO" sz="1600" dirty="0"/>
              <a:t>C2: Familias productoras del Norte Caldense aplican instrumentos de producción con el medio ambiente.</a:t>
            </a:r>
          </a:p>
        </p:txBody>
      </p:sp>
      <p:sp>
        <p:nvSpPr>
          <p:cNvPr id="12" name="Rectángulo 11"/>
          <p:cNvSpPr/>
          <p:nvPr/>
        </p:nvSpPr>
        <p:spPr>
          <a:xfrm>
            <a:off x="1640674" y="5305264"/>
            <a:ext cx="8808100" cy="12261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s-CO" sz="1600" b="1" dirty="0" smtClean="0"/>
              <a:t>ACTIVIDADES:</a:t>
            </a:r>
          </a:p>
          <a:p>
            <a:r>
              <a:rPr lang="es-CO" sz="1600" dirty="0" smtClean="0"/>
              <a:t>1.1</a:t>
            </a:r>
            <a:r>
              <a:rPr lang="es-CO" sz="1600" dirty="0"/>
              <a:t>. Convocatoria para formar las organizaciones.</a:t>
            </a:r>
          </a:p>
          <a:p>
            <a:r>
              <a:rPr lang="es-CO" sz="1600" dirty="0"/>
              <a:t>2.1. Diagnosticar las herramientas utilizadas en la producción.</a:t>
            </a:r>
          </a:p>
          <a:p>
            <a:r>
              <a:rPr lang="es-CO" sz="1600" dirty="0"/>
              <a:t>2.2. Realizar los planeas de mejoramiento, incluyendo técnicas de producción amigables con el medio ambiente. </a:t>
            </a:r>
            <a:endParaRPr lang="es-CO" sz="1600" dirty="0"/>
          </a:p>
        </p:txBody>
      </p:sp>
      <p:sp>
        <p:nvSpPr>
          <p:cNvPr id="13" name="CuadroTexto 12"/>
          <p:cNvSpPr txBox="1"/>
          <p:nvPr/>
        </p:nvSpPr>
        <p:spPr>
          <a:xfrm>
            <a:off x="853715" y="1059677"/>
            <a:ext cx="9595062" cy="369332"/>
          </a:xfrm>
          <a:prstGeom prst="rect">
            <a:avLst/>
          </a:prstGeom>
          <a:noFill/>
        </p:spPr>
        <p:txBody>
          <a:bodyPr wrap="square" rtlCol="0">
            <a:spAutoFit/>
          </a:bodyPr>
          <a:lstStyle/>
          <a:p>
            <a:r>
              <a:rPr lang="es-CO" dirty="0" smtClean="0"/>
              <a:t>Luego de analizar el componente vertical:</a:t>
            </a:r>
            <a:endParaRPr lang="es-CO" dirty="0"/>
          </a:p>
        </p:txBody>
      </p:sp>
      <p:sp>
        <p:nvSpPr>
          <p:cNvPr id="14" name="CuadroTexto 13"/>
          <p:cNvSpPr txBox="1"/>
          <p:nvPr/>
        </p:nvSpPr>
        <p:spPr>
          <a:xfrm>
            <a:off x="4195561" y="59346"/>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15" name="CuadroTexto 14"/>
          <p:cNvSpPr txBox="1"/>
          <p:nvPr/>
        </p:nvSpPr>
        <p:spPr>
          <a:xfrm>
            <a:off x="4296711" y="465526"/>
            <a:ext cx="2917870" cy="369332"/>
          </a:xfrm>
          <a:prstGeom prst="rect">
            <a:avLst/>
          </a:prstGeom>
          <a:noFill/>
        </p:spPr>
        <p:txBody>
          <a:bodyPr wrap="square" rtlCol="0">
            <a:spAutoFit/>
          </a:bodyPr>
          <a:lstStyle/>
          <a:p>
            <a:pPr algn="ctr"/>
            <a:r>
              <a:rPr lang="es-CO" b="1" dirty="0" smtClean="0"/>
              <a:t>Componente Vertical</a:t>
            </a:r>
            <a:endParaRPr lang="es-CO" b="1" dirty="0"/>
          </a:p>
        </p:txBody>
      </p:sp>
    </p:spTree>
    <p:extLst>
      <p:ext uri="{BB962C8B-B14F-4D97-AF65-F5344CB8AC3E}">
        <p14:creationId xmlns:p14="http://schemas.microsoft.com/office/powerpoint/2010/main" val="20514798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14" name="CuadroTexto 13"/>
          <p:cNvSpPr txBox="1"/>
          <p:nvPr/>
        </p:nvSpPr>
        <p:spPr>
          <a:xfrm>
            <a:off x="4195561" y="59346"/>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15" name="CuadroTexto 14"/>
          <p:cNvSpPr txBox="1"/>
          <p:nvPr/>
        </p:nvSpPr>
        <p:spPr>
          <a:xfrm>
            <a:off x="4296711" y="465526"/>
            <a:ext cx="2917870" cy="369332"/>
          </a:xfrm>
          <a:prstGeom prst="rect">
            <a:avLst/>
          </a:prstGeom>
          <a:noFill/>
        </p:spPr>
        <p:txBody>
          <a:bodyPr wrap="square" rtlCol="0">
            <a:spAutoFit/>
          </a:bodyPr>
          <a:lstStyle/>
          <a:p>
            <a:pPr algn="ctr"/>
            <a:r>
              <a:rPr lang="es-CO" b="1" dirty="0" smtClean="0"/>
              <a:t>Eje Horizontal</a:t>
            </a:r>
            <a:endParaRPr lang="es-CO" b="1" dirty="0"/>
          </a:p>
        </p:txBody>
      </p:sp>
      <p:graphicFrame>
        <p:nvGraphicFramePr>
          <p:cNvPr id="3" name="Tabla 2"/>
          <p:cNvGraphicFramePr>
            <a:graphicFrameLocks noGrp="1"/>
          </p:cNvGraphicFramePr>
          <p:nvPr>
            <p:extLst>
              <p:ext uri="{D42A27DB-BD31-4B8C-83A1-F6EECF244321}">
                <p14:modId xmlns:p14="http://schemas.microsoft.com/office/powerpoint/2010/main" val="2510729287"/>
              </p:ext>
            </p:extLst>
          </p:nvPr>
        </p:nvGraphicFramePr>
        <p:xfrm>
          <a:off x="320047" y="927191"/>
          <a:ext cx="11520500" cy="5491480"/>
        </p:xfrm>
        <a:graphic>
          <a:graphicData uri="http://schemas.openxmlformats.org/drawingml/2006/table">
            <a:tbl>
              <a:tblPr firstRow="1" bandRow="1">
                <a:tableStyleId>{073A0DAA-6AF3-43AB-8588-CEC1D06C72B9}</a:tableStyleId>
              </a:tblPr>
              <a:tblGrid>
                <a:gridCol w="2880125">
                  <a:extLst>
                    <a:ext uri="{9D8B030D-6E8A-4147-A177-3AD203B41FA5}">
                      <a16:colId xmlns:a16="http://schemas.microsoft.com/office/drawing/2014/main" val="3219164757"/>
                    </a:ext>
                  </a:extLst>
                </a:gridCol>
                <a:gridCol w="2880125">
                  <a:extLst>
                    <a:ext uri="{9D8B030D-6E8A-4147-A177-3AD203B41FA5}">
                      <a16:colId xmlns:a16="http://schemas.microsoft.com/office/drawing/2014/main" val="2438397675"/>
                    </a:ext>
                  </a:extLst>
                </a:gridCol>
                <a:gridCol w="2880125">
                  <a:extLst>
                    <a:ext uri="{9D8B030D-6E8A-4147-A177-3AD203B41FA5}">
                      <a16:colId xmlns:a16="http://schemas.microsoft.com/office/drawing/2014/main" val="759962610"/>
                    </a:ext>
                  </a:extLst>
                </a:gridCol>
                <a:gridCol w="2880125">
                  <a:extLst>
                    <a:ext uri="{9D8B030D-6E8A-4147-A177-3AD203B41FA5}">
                      <a16:colId xmlns:a16="http://schemas.microsoft.com/office/drawing/2014/main" val="1047703835"/>
                    </a:ext>
                  </a:extLst>
                </a:gridCol>
              </a:tblGrid>
              <a:tr h="370840">
                <a:tc>
                  <a:txBody>
                    <a:bodyPr/>
                    <a:lstStyle/>
                    <a:p>
                      <a:pPr algn="ctr"/>
                      <a:r>
                        <a:rPr lang="es-CO" sz="1400" dirty="0" smtClean="0"/>
                        <a:t>Resumen Narrativo</a:t>
                      </a:r>
                      <a:endParaRPr lang="es-CO" sz="1400" dirty="0"/>
                    </a:p>
                  </a:txBody>
                  <a:tcPr/>
                </a:tc>
                <a:tc>
                  <a:txBody>
                    <a:bodyPr/>
                    <a:lstStyle/>
                    <a:p>
                      <a:pPr algn="ctr"/>
                      <a:r>
                        <a:rPr lang="es-CO" sz="1400" dirty="0" smtClean="0"/>
                        <a:t>Indicadores de Variables</a:t>
                      </a:r>
                      <a:endParaRPr lang="es-CO" sz="1400" dirty="0"/>
                    </a:p>
                  </a:txBody>
                  <a:tcPr/>
                </a:tc>
                <a:tc>
                  <a:txBody>
                    <a:bodyPr/>
                    <a:lstStyle/>
                    <a:p>
                      <a:pPr algn="ctr"/>
                      <a:r>
                        <a:rPr lang="es-CO" sz="1400" dirty="0" smtClean="0"/>
                        <a:t>Medios de Verificación</a:t>
                      </a:r>
                      <a:endParaRPr lang="es-CO" sz="1400" dirty="0"/>
                    </a:p>
                  </a:txBody>
                  <a:tcPr/>
                </a:tc>
                <a:tc>
                  <a:txBody>
                    <a:bodyPr/>
                    <a:lstStyle/>
                    <a:p>
                      <a:pPr algn="ctr"/>
                      <a:r>
                        <a:rPr lang="es-CO" sz="1400" dirty="0" smtClean="0"/>
                        <a:t>Supuestos</a:t>
                      </a:r>
                      <a:endParaRPr lang="es-CO" sz="1400" dirty="0"/>
                    </a:p>
                  </a:txBody>
                  <a:tcPr/>
                </a:tc>
                <a:extLst>
                  <a:ext uri="{0D108BD9-81ED-4DB2-BD59-A6C34878D82A}">
                    <a16:rowId xmlns:a16="http://schemas.microsoft.com/office/drawing/2014/main" val="2731282129"/>
                  </a:ext>
                </a:extLst>
              </a:tr>
              <a:tr h="370840">
                <a:tc>
                  <a:txBody>
                    <a:bodyPr/>
                    <a:lstStyle/>
                    <a:p>
                      <a:pPr algn="just"/>
                      <a:r>
                        <a:rPr lang="es-CO" sz="1200" b="1" dirty="0" smtClean="0"/>
                        <a:t>FIN:</a:t>
                      </a:r>
                    </a:p>
                    <a:p>
                      <a:pPr algn="just"/>
                      <a:r>
                        <a:rPr lang="es-CO" sz="1200" dirty="0" smtClean="0"/>
                        <a:t>Todos los actores sociales e institucionales del Norte Caldense contribuyen a la disminución del deterioro ambiental de la región y mejoran su calidad de vida.</a:t>
                      </a:r>
                    </a:p>
                  </a:txBody>
                  <a:tcPr/>
                </a:tc>
                <a:tc>
                  <a:txBody>
                    <a:bodyPr/>
                    <a:lstStyle/>
                    <a:p>
                      <a:pPr algn="just"/>
                      <a:endParaRPr lang="es-CO" sz="1400"/>
                    </a:p>
                  </a:txBody>
                  <a:tcPr/>
                </a:tc>
                <a:tc>
                  <a:txBody>
                    <a:bodyPr/>
                    <a:lstStyle/>
                    <a:p>
                      <a:pPr algn="just"/>
                      <a:endParaRPr lang="es-CO" sz="1400"/>
                    </a:p>
                  </a:txBody>
                  <a:tcPr/>
                </a:tc>
                <a:tc>
                  <a:txBody>
                    <a:bodyPr/>
                    <a:lstStyle/>
                    <a:p>
                      <a:pPr algn="just"/>
                      <a:endParaRPr lang="es-CO" sz="1400"/>
                    </a:p>
                  </a:txBody>
                  <a:tcPr/>
                </a:tc>
                <a:extLst>
                  <a:ext uri="{0D108BD9-81ED-4DB2-BD59-A6C34878D82A}">
                    <a16:rowId xmlns:a16="http://schemas.microsoft.com/office/drawing/2014/main" val="1790362115"/>
                  </a:ext>
                </a:extLst>
              </a:tr>
              <a:tr h="370840">
                <a:tc>
                  <a:txBody>
                    <a:bodyPr/>
                    <a:lstStyle/>
                    <a:p>
                      <a:pPr algn="just"/>
                      <a:r>
                        <a:rPr lang="es-CO" sz="1200" b="1" dirty="0" smtClean="0"/>
                        <a:t>PROPÓSITO: </a:t>
                      </a:r>
                    </a:p>
                    <a:p>
                      <a:pPr algn="just"/>
                      <a:r>
                        <a:rPr lang="es-CO" sz="1200" dirty="0" smtClean="0"/>
                        <a:t>Familias de los Municipios del Norte Caldense implementan sistemas productivos demostrativos ambiental, económica y socialmente sustentables.</a:t>
                      </a:r>
                    </a:p>
                  </a:txBody>
                  <a:tcPr/>
                </a:tc>
                <a:tc>
                  <a:txBody>
                    <a:bodyPr/>
                    <a:lstStyle/>
                    <a:p>
                      <a:pPr algn="just"/>
                      <a:endParaRPr lang="es-CO" sz="1400" dirty="0"/>
                    </a:p>
                  </a:txBody>
                  <a:tcPr/>
                </a:tc>
                <a:tc>
                  <a:txBody>
                    <a:bodyPr/>
                    <a:lstStyle/>
                    <a:p>
                      <a:pPr algn="just"/>
                      <a:endParaRPr lang="es-CO" sz="1400" dirty="0"/>
                    </a:p>
                  </a:txBody>
                  <a:tcPr/>
                </a:tc>
                <a:tc>
                  <a:txBody>
                    <a:bodyPr/>
                    <a:lstStyle/>
                    <a:p>
                      <a:pPr algn="just"/>
                      <a:endParaRPr lang="es-CO" sz="1400"/>
                    </a:p>
                  </a:txBody>
                  <a:tcPr/>
                </a:tc>
                <a:extLst>
                  <a:ext uri="{0D108BD9-81ED-4DB2-BD59-A6C34878D82A}">
                    <a16:rowId xmlns:a16="http://schemas.microsoft.com/office/drawing/2014/main" val="1045620507"/>
                  </a:ext>
                </a:extLst>
              </a:tr>
              <a:tr h="370840">
                <a:tc>
                  <a:txBody>
                    <a:bodyPr/>
                    <a:lstStyle/>
                    <a:p>
                      <a:pPr algn="just"/>
                      <a:r>
                        <a:rPr lang="es-CO" sz="1200" b="1" dirty="0" smtClean="0"/>
                        <a:t>COMPONENTES:</a:t>
                      </a:r>
                    </a:p>
                    <a:p>
                      <a:pPr algn="just"/>
                      <a:r>
                        <a:rPr lang="es-CO" sz="1200" dirty="0" smtClean="0"/>
                        <a:t>C1: Familias productoras del Norte Caldense conforman organizaciones con conciencia ambiental que representen sus intereses.</a:t>
                      </a:r>
                    </a:p>
                    <a:p>
                      <a:pPr algn="just"/>
                      <a:r>
                        <a:rPr lang="es-CO" sz="1200" dirty="0" smtClean="0"/>
                        <a:t>C2: Familias productoras del Norte Caldense aplican instrumentos de producción con el medio ambiente.</a:t>
                      </a:r>
                    </a:p>
                  </a:txBody>
                  <a:tcPr/>
                </a:tc>
                <a:tc>
                  <a:txBody>
                    <a:bodyPr/>
                    <a:lstStyle/>
                    <a:p>
                      <a:pPr algn="just"/>
                      <a:endParaRPr lang="es-CO" sz="1400" dirty="0"/>
                    </a:p>
                  </a:txBody>
                  <a:tcPr/>
                </a:tc>
                <a:tc>
                  <a:txBody>
                    <a:bodyPr/>
                    <a:lstStyle/>
                    <a:p>
                      <a:pPr algn="just"/>
                      <a:endParaRPr lang="es-CO" sz="1400" dirty="0"/>
                    </a:p>
                  </a:txBody>
                  <a:tcPr/>
                </a:tc>
                <a:tc>
                  <a:txBody>
                    <a:bodyPr/>
                    <a:lstStyle/>
                    <a:p>
                      <a:pPr algn="just"/>
                      <a:endParaRPr lang="es-CO" sz="1400" dirty="0"/>
                    </a:p>
                  </a:txBody>
                  <a:tcPr/>
                </a:tc>
                <a:extLst>
                  <a:ext uri="{0D108BD9-81ED-4DB2-BD59-A6C34878D82A}">
                    <a16:rowId xmlns:a16="http://schemas.microsoft.com/office/drawing/2014/main" val="1984485890"/>
                  </a:ext>
                </a:extLst>
              </a:tr>
              <a:tr h="370840">
                <a:tc>
                  <a:txBody>
                    <a:bodyPr/>
                    <a:lstStyle/>
                    <a:p>
                      <a:pPr algn="just"/>
                      <a:r>
                        <a:rPr lang="es-CO" sz="1200" dirty="0" smtClean="0"/>
                        <a:t>ACTIVIDADES:</a:t>
                      </a:r>
                    </a:p>
                    <a:p>
                      <a:pPr algn="just"/>
                      <a:r>
                        <a:rPr lang="es-CO" sz="1200" dirty="0" smtClean="0"/>
                        <a:t>1.1. Convocatoria para formar las organizaciones.</a:t>
                      </a:r>
                    </a:p>
                    <a:p>
                      <a:pPr algn="just"/>
                      <a:r>
                        <a:rPr lang="es-CO" sz="1200" dirty="0" smtClean="0"/>
                        <a:t>2.1. Diagnosticar las herramientas utilizadas en la producción.</a:t>
                      </a:r>
                    </a:p>
                    <a:p>
                      <a:pPr algn="just"/>
                      <a:r>
                        <a:rPr lang="es-CO" sz="1200" dirty="0" smtClean="0"/>
                        <a:t>2.2. Realizar los planeas de mejoramiento, incluyendo técnicas de producción amigables con el medio ambiente.</a:t>
                      </a:r>
                      <a:endParaRPr lang="es-CO" sz="1200" dirty="0"/>
                    </a:p>
                  </a:txBody>
                  <a:tcPr/>
                </a:tc>
                <a:tc>
                  <a:txBody>
                    <a:bodyPr/>
                    <a:lstStyle/>
                    <a:p>
                      <a:pPr algn="just"/>
                      <a:endParaRPr lang="es-CO" sz="1400"/>
                    </a:p>
                  </a:txBody>
                  <a:tcPr/>
                </a:tc>
                <a:tc>
                  <a:txBody>
                    <a:bodyPr/>
                    <a:lstStyle/>
                    <a:p>
                      <a:pPr algn="just"/>
                      <a:endParaRPr lang="es-CO" sz="1400"/>
                    </a:p>
                  </a:txBody>
                  <a:tcPr/>
                </a:tc>
                <a:tc>
                  <a:txBody>
                    <a:bodyPr/>
                    <a:lstStyle/>
                    <a:p>
                      <a:pPr algn="just"/>
                      <a:endParaRPr lang="es-CO" sz="1400" dirty="0"/>
                    </a:p>
                  </a:txBody>
                  <a:tcPr/>
                </a:tc>
                <a:extLst>
                  <a:ext uri="{0D108BD9-81ED-4DB2-BD59-A6C34878D82A}">
                    <a16:rowId xmlns:a16="http://schemas.microsoft.com/office/drawing/2014/main" val="932805313"/>
                  </a:ext>
                </a:extLst>
              </a:tr>
            </a:tbl>
          </a:graphicData>
        </a:graphic>
      </p:graphicFrame>
    </p:spTree>
    <p:extLst>
      <p:ext uri="{BB962C8B-B14F-4D97-AF65-F5344CB8AC3E}">
        <p14:creationId xmlns:p14="http://schemas.microsoft.com/office/powerpoint/2010/main" val="3855585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2" name="CuadroTexto 1"/>
          <p:cNvSpPr txBox="1"/>
          <p:nvPr/>
        </p:nvSpPr>
        <p:spPr>
          <a:xfrm>
            <a:off x="485192" y="1138335"/>
            <a:ext cx="4002832" cy="369332"/>
          </a:xfrm>
          <a:prstGeom prst="rect">
            <a:avLst/>
          </a:prstGeom>
          <a:noFill/>
        </p:spPr>
        <p:txBody>
          <a:bodyPr wrap="square" rtlCol="0">
            <a:spAutoFit/>
          </a:bodyPr>
          <a:lstStyle/>
          <a:p>
            <a:r>
              <a:rPr lang="es-CO" b="1" dirty="0" smtClean="0"/>
              <a:t>¿Qué es un indicador?</a:t>
            </a:r>
            <a:endParaRPr lang="es-CO" b="1"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482" y="3750906"/>
            <a:ext cx="5337415" cy="2713940"/>
          </a:xfrm>
          <a:prstGeom prst="rect">
            <a:avLst/>
          </a:prstGeom>
        </p:spPr>
      </p:pic>
      <p:sp>
        <p:nvSpPr>
          <p:cNvPr id="3" name="CuadroTexto 2"/>
          <p:cNvSpPr txBox="1"/>
          <p:nvPr/>
        </p:nvSpPr>
        <p:spPr>
          <a:xfrm>
            <a:off x="1175657" y="2293688"/>
            <a:ext cx="9526555" cy="923330"/>
          </a:xfrm>
          <a:prstGeom prst="rect">
            <a:avLst/>
          </a:prstGeom>
          <a:noFill/>
        </p:spPr>
        <p:txBody>
          <a:bodyPr wrap="square" rtlCol="0">
            <a:spAutoFit/>
          </a:bodyPr>
          <a:lstStyle/>
          <a:p>
            <a:r>
              <a:rPr lang="es-CO" dirty="0" smtClean="0"/>
              <a:t>Un indicador es la unidad que permite medir y verificar si con la intervención se han producido los cambios de corto, mediano y largo plazo previstos y formulados como actividades, componentes, propósito y fin. Entonces, los indicadores se constituyen en la base para la evaluación del proyecto.</a:t>
            </a:r>
            <a:endParaRPr lang="es-CO" dirty="0"/>
          </a:p>
        </p:txBody>
      </p:sp>
      <p:sp>
        <p:nvSpPr>
          <p:cNvPr id="6" name="CuadroTexto 5"/>
          <p:cNvSpPr txBox="1"/>
          <p:nvPr/>
        </p:nvSpPr>
        <p:spPr>
          <a:xfrm>
            <a:off x="746863" y="4721497"/>
            <a:ext cx="4937760" cy="1754326"/>
          </a:xfrm>
          <a:prstGeom prst="rect">
            <a:avLst/>
          </a:prstGeom>
          <a:noFill/>
        </p:spPr>
        <p:txBody>
          <a:bodyPr wrap="square" rtlCol="0">
            <a:spAutoFit/>
          </a:bodyPr>
          <a:lstStyle/>
          <a:p>
            <a:pPr algn="just"/>
            <a:r>
              <a:rPr lang="es-CO" dirty="0" smtClean="0"/>
              <a:t>A través de los indicadores se presenta:</a:t>
            </a:r>
          </a:p>
          <a:p>
            <a:pPr marL="285750" indent="-285750" algn="just">
              <a:buFont typeface="Wingdings" panose="05000000000000000000" pitchFamily="2" charset="2"/>
              <a:buChar char="§"/>
            </a:pPr>
            <a:r>
              <a:rPr lang="es-CO" dirty="0" smtClean="0"/>
              <a:t> La información necesaria para cuantificar las relaciones entre los escenarios a lograr (escenarios meta) y </a:t>
            </a:r>
          </a:p>
          <a:p>
            <a:pPr marL="285750" indent="-285750" algn="just">
              <a:buFont typeface="Wingdings" panose="05000000000000000000" pitchFamily="2" charset="2"/>
              <a:buChar char="§"/>
            </a:pPr>
            <a:r>
              <a:rPr lang="es-CO" dirty="0" smtClean="0"/>
              <a:t>los escenarios que efectivamente se logren una vez ejecutado el proyecto.</a:t>
            </a:r>
            <a:endParaRPr lang="es-CO" dirty="0"/>
          </a:p>
        </p:txBody>
      </p:sp>
      <p:sp>
        <p:nvSpPr>
          <p:cNvPr id="7" name="CuadroTexto 6"/>
          <p:cNvSpPr txBox="1"/>
          <p:nvPr/>
        </p:nvSpPr>
        <p:spPr>
          <a:xfrm>
            <a:off x="4195561" y="59346"/>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8" name="CuadroTexto 7"/>
          <p:cNvSpPr txBox="1"/>
          <p:nvPr/>
        </p:nvSpPr>
        <p:spPr>
          <a:xfrm>
            <a:off x="4296711" y="465526"/>
            <a:ext cx="2917870" cy="369332"/>
          </a:xfrm>
          <a:prstGeom prst="rect">
            <a:avLst/>
          </a:prstGeom>
          <a:noFill/>
        </p:spPr>
        <p:txBody>
          <a:bodyPr wrap="square" rtlCol="0">
            <a:spAutoFit/>
          </a:bodyPr>
          <a:lstStyle/>
          <a:p>
            <a:pPr algn="ctr"/>
            <a:r>
              <a:rPr lang="es-CO" b="1" dirty="0" smtClean="0"/>
              <a:t>Indicadores</a:t>
            </a:r>
            <a:endParaRPr lang="es-CO" b="1" dirty="0"/>
          </a:p>
        </p:txBody>
      </p:sp>
    </p:spTree>
    <p:extLst>
      <p:ext uri="{BB962C8B-B14F-4D97-AF65-F5344CB8AC3E}">
        <p14:creationId xmlns:p14="http://schemas.microsoft.com/office/powerpoint/2010/main" val="2643634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195561" y="59346"/>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4296711" y="465526"/>
            <a:ext cx="2917870" cy="369332"/>
          </a:xfrm>
          <a:prstGeom prst="rect">
            <a:avLst/>
          </a:prstGeom>
          <a:noFill/>
        </p:spPr>
        <p:txBody>
          <a:bodyPr wrap="square" rtlCol="0">
            <a:spAutoFit/>
          </a:bodyPr>
          <a:lstStyle/>
          <a:p>
            <a:pPr algn="ctr"/>
            <a:r>
              <a:rPr lang="es-CO" b="1" dirty="0" smtClean="0"/>
              <a:t>Indicadores</a:t>
            </a:r>
            <a:endParaRPr lang="es-CO" b="1" dirty="0"/>
          </a:p>
        </p:txBody>
      </p:sp>
      <p:sp>
        <p:nvSpPr>
          <p:cNvPr id="2" name="CuadroTexto 1"/>
          <p:cNvSpPr txBox="1"/>
          <p:nvPr/>
        </p:nvSpPr>
        <p:spPr>
          <a:xfrm>
            <a:off x="662473" y="1259755"/>
            <a:ext cx="6102221" cy="369332"/>
          </a:xfrm>
          <a:prstGeom prst="rect">
            <a:avLst/>
          </a:prstGeom>
          <a:noFill/>
        </p:spPr>
        <p:txBody>
          <a:bodyPr wrap="square" rtlCol="0">
            <a:spAutoFit/>
          </a:bodyPr>
          <a:lstStyle/>
          <a:p>
            <a:r>
              <a:rPr lang="es-CO" dirty="0" smtClean="0"/>
              <a:t>Funciones, características y  componentes de los indicadores</a:t>
            </a:r>
            <a:endParaRPr lang="es-CO" dirty="0"/>
          </a:p>
        </p:txBody>
      </p:sp>
      <p:sp>
        <p:nvSpPr>
          <p:cNvPr id="6" name="CuadroTexto 5"/>
          <p:cNvSpPr txBox="1"/>
          <p:nvPr/>
        </p:nvSpPr>
        <p:spPr>
          <a:xfrm>
            <a:off x="1319788" y="2091693"/>
            <a:ext cx="2677886" cy="2308324"/>
          </a:xfrm>
          <a:prstGeom prst="rect">
            <a:avLst/>
          </a:prstGeom>
          <a:noFill/>
        </p:spPr>
        <p:txBody>
          <a:bodyPr wrap="square" rtlCol="0">
            <a:spAutoFit/>
          </a:bodyPr>
          <a:lstStyle/>
          <a:p>
            <a:r>
              <a:rPr lang="es-CO" b="1" dirty="0" smtClean="0"/>
              <a:t>Funciones</a:t>
            </a:r>
          </a:p>
          <a:p>
            <a:pPr marL="285750" indent="-285750">
              <a:buFont typeface="Wingdings" panose="05000000000000000000" pitchFamily="2" charset="2"/>
              <a:buChar char="§"/>
            </a:pPr>
            <a:r>
              <a:rPr lang="es-CO" dirty="0" smtClean="0"/>
              <a:t>Explicar</a:t>
            </a:r>
          </a:p>
          <a:p>
            <a:pPr marL="285750" indent="-285750">
              <a:buFont typeface="Wingdings" panose="05000000000000000000" pitchFamily="2" charset="2"/>
              <a:buChar char="§"/>
            </a:pPr>
            <a:r>
              <a:rPr lang="es-CO" dirty="0" smtClean="0"/>
              <a:t>Fijar Metas</a:t>
            </a:r>
          </a:p>
          <a:p>
            <a:pPr marL="285750" indent="-285750">
              <a:buFont typeface="Wingdings" panose="05000000000000000000" pitchFamily="2" charset="2"/>
              <a:buChar char="§"/>
            </a:pPr>
            <a:r>
              <a:rPr lang="es-CO" dirty="0" smtClean="0"/>
              <a:t>Evaluar</a:t>
            </a:r>
          </a:p>
          <a:p>
            <a:pPr marL="285750" indent="-285750">
              <a:buFont typeface="Wingdings" panose="05000000000000000000" pitchFamily="2" charset="2"/>
              <a:buChar char="§"/>
            </a:pPr>
            <a:r>
              <a:rPr lang="es-CO" dirty="0" smtClean="0"/>
              <a:t>Alertar</a:t>
            </a:r>
          </a:p>
          <a:p>
            <a:pPr marL="285750" indent="-285750">
              <a:buFont typeface="Wingdings" panose="05000000000000000000" pitchFamily="2" charset="2"/>
              <a:buChar char="§"/>
            </a:pPr>
            <a:r>
              <a:rPr lang="es-CO" dirty="0" smtClean="0"/>
              <a:t>Medir</a:t>
            </a:r>
          </a:p>
          <a:p>
            <a:pPr marL="285750" indent="-285750">
              <a:buFont typeface="Wingdings" panose="05000000000000000000" pitchFamily="2" charset="2"/>
              <a:buChar char="§"/>
            </a:pPr>
            <a:r>
              <a:rPr lang="es-CO" dirty="0" smtClean="0"/>
              <a:t>Comparar</a:t>
            </a:r>
          </a:p>
          <a:p>
            <a:pPr marL="285750" indent="-285750">
              <a:buFont typeface="Wingdings" panose="05000000000000000000" pitchFamily="2" charset="2"/>
              <a:buChar char="§"/>
            </a:pPr>
            <a:r>
              <a:rPr lang="es-CO" dirty="0" smtClean="0"/>
              <a:t>Verificar</a:t>
            </a:r>
            <a:endParaRPr lang="es-CO" dirty="0"/>
          </a:p>
        </p:txBody>
      </p:sp>
      <p:sp>
        <p:nvSpPr>
          <p:cNvPr id="7" name="CuadroTexto 6"/>
          <p:cNvSpPr txBox="1"/>
          <p:nvPr/>
        </p:nvSpPr>
        <p:spPr>
          <a:xfrm>
            <a:off x="8571707" y="2052165"/>
            <a:ext cx="3054237" cy="2031325"/>
          </a:xfrm>
          <a:prstGeom prst="rect">
            <a:avLst/>
          </a:prstGeom>
          <a:noFill/>
        </p:spPr>
        <p:txBody>
          <a:bodyPr wrap="square" rtlCol="0">
            <a:spAutoFit/>
          </a:bodyPr>
          <a:lstStyle/>
          <a:p>
            <a:r>
              <a:rPr lang="es-CO" b="1" dirty="0" smtClean="0"/>
              <a:t>Componentes</a:t>
            </a:r>
          </a:p>
          <a:p>
            <a:pPr marL="285750" indent="-285750">
              <a:buFont typeface="Wingdings" panose="05000000000000000000" pitchFamily="2" charset="2"/>
              <a:buChar char="§"/>
            </a:pPr>
            <a:r>
              <a:rPr lang="es-CO" dirty="0" smtClean="0"/>
              <a:t>Quiénes</a:t>
            </a:r>
          </a:p>
          <a:p>
            <a:pPr marL="285750" indent="-285750">
              <a:buFont typeface="Wingdings" panose="05000000000000000000" pitchFamily="2" charset="2"/>
              <a:buChar char="§"/>
            </a:pPr>
            <a:r>
              <a:rPr lang="es-CO" dirty="0" smtClean="0"/>
              <a:t>Dónde</a:t>
            </a:r>
          </a:p>
          <a:p>
            <a:pPr marL="285750" indent="-285750">
              <a:buFont typeface="Wingdings" panose="05000000000000000000" pitchFamily="2" charset="2"/>
              <a:buChar char="§"/>
            </a:pPr>
            <a:r>
              <a:rPr lang="es-CO" dirty="0" smtClean="0"/>
              <a:t>Cuándo</a:t>
            </a:r>
          </a:p>
          <a:p>
            <a:pPr marL="285750" indent="-285750">
              <a:buFont typeface="Wingdings" panose="05000000000000000000" pitchFamily="2" charset="2"/>
              <a:buChar char="§"/>
            </a:pPr>
            <a:r>
              <a:rPr lang="es-CO" dirty="0" smtClean="0"/>
              <a:t>Qué</a:t>
            </a:r>
          </a:p>
          <a:p>
            <a:pPr marL="285750" indent="-285750">
              <a:buFont typeface="Wingdings" panose="05000000000000000000" pitchFamily="2" charset="2"/>
              <a:buChar char="§"/>
            </a:pPr>
            <a:r>
              <a:rPr lang="es-CO" dirty="0" smtClean="0"/>
              <a:t>Cómo o de qué manera</a:t>
            </a:r>
          </a:p>
          <a:p>
            <a:pPr marL="285750" indent="-285750">
              <a:buFont typeface="Wingdings" panose="05000000000000000000" pitchFamily="2" charset="2"/>
              <a:buChar char="§"/>
            </a:pPr>
            <a:r>
              <a:rPr lang="es-CO" dirty="0" smtClean="0"/>
              <a:t>Cuánto</a:t>
            </a:r>
          </a:p>
        </p:txBody>
      </p:sp>
      <p:sp>
        <p:nvSpPr>
          <p:cNvPr id="8" name="CuadroTexto 7"/>
          <p:cNvSpPr txBox="1"/>
          <p:nvPr/>
        </p:nvSpPr>
        <p:spPr>
          <a:xfrm>
            <a:off x="4506654" y="2052165"/>
            <a:ext cx="3237946" cy="2585323"/>
          </a:xfrm>
          <a:prstGeom prst="rect">
            <a:avLst/>
          </a:prstGeom>
          <a:noFill/>
        </p:spPr>
        <p:txBody>
          <a:bodyPr wrap="square" rtlCol="0">
            <a:spAutoFit/>
          </a:bodyPr>
          <a:lstStyle/>
          <a:p>
            <a:r>
              <a:rPr lang="es-CO" b="1" dirty="0" smtClean="0"/>
              <a:t>Características</a:t>
            </a:r>
          </a:p>
          <a:p>
            <a:pPr marL="285750" indent="-285750">
              <a:buFont typeface="Wingdings" panose="05000000000000000000" pitchFamily="2" charset="2"/>
              <a:buChar char="§"/>
            </a:pPr>
            <a:r>
              <a:rPr lang="es-CO" dirty="0" smtClean="0"/>
              <a:t>Prácticos o Centrales</a:t>
            </a:r>
          </a:p>
          <a:p>
            <a:pPr marL="285750" indent="-285750">
              <a:buFont typeface="Wingdings" panose="05000000000000000000" pitchFamily="2" charset="2"/>
              <a:buChar char="§"/>
            </a:pPr>
            <a:r>
              <a:rPr lang="es-CO" dirty="0" smtClean="0"/>
              <a:t>Objetivos</a:t>
            </a:r>
          </a:p>
          <a:p>
            <a:pPr marL="285750" indent="-285750">
              <a:buFont typeface="Wingdings" panose="05000000000000000000" pitchFamily="2" charset="2"/>
              <a:buChar char="§"/>
            </a:pPr>
            <a:r>
              <a:rPr lang="es-CO" dirty="0" smtClean="0"/>
              <a:t>Económicos</a:t>
            </a:r>
          </a:p>
          <a:p>
            <a:pPr marL="285750" indent="-285750">
              <a:buFont typeface="Wingdings" panose="05000000000000000000" pitchFamily="2" charset="2"/>
              <a:buChar char="§"/>
            </a:pPr>
            <a:r>
              <a:rPr lang="es-CO" dirty="0" smtClean="0"/>
              <a:t>Cuantificables</a:t>
            </a:r>
          </a:p>
          <a:p>
            <a:pPr marL="285750" indent="-285750">
              <a:buFont typeface="Wingdings" panose="05000000000000000000" pitchFamily="2" charset="2"/>
              <a:buChar char="§"/>
            </a:pPr>
            <a:r>
              <a:rPr lang="es-CO" dirty="0" smtClean="0"/>
              <a:t>Focalizados o Plausibles</a:t>
            </a:r>
          </a:p>
          <a:p>
            <a:pPr marL="285750" indent="-285750">
              <a:buFont typeface="Wingdings" panose="05000000000000000000" pitchFamily="2" charset="2"/>
              <a:buChar char="§"/>
            </a:pPr>
            <a:r>
              <a:rPr lang="es-CO" dirty="0" smtClean="0"/>
              <a:t>Independientes</a:t>
            </a:r>
          </a:p>
          <a:p>
            <a:pPr marL="285750" indent="-285750">
              <a:buFont typeface="Wingdings" panose="05000000000000000000" pitchFamily="2" charset="2"/>
              <a:buChar char="§"/>
            </a:pPr>
            <a:r>
              <a:rPr lang="es-CO" dirty="0" smtClean="0"/>
              <a:t>Verificables</a:t>
            </a:r>
          </a:p>
          <a:p>
            <a:pPr marL="285750" indent="-285750">
              <a:buFont typeface="Wingdings" panose="05000000000000000000" pitchFamily="2" charset="2"/>
              <a:buChar char="§"/>
            </a:pPr>
            <a:r>
              <a:rPr lang="es-CO" dirty="0" smtClean="0"/>
              <a:t>Objetivamente.</a:t>
            </a:r>
            <a:endParaRPr lang="es-CO" dirty="0"/>
          </a:p>
        </p:txBody>
      </p:sp>
    </p:spTree>
    <p:extLst>
      <p:ext uri="{BB962C8B-B14F-4D97-AF65-F5344CB8AC3E}">
        <p14:creationId xmlns:p14="http://schemas.microsoft.com/office/powerpoint/2010/main" val="8816060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195561" y="59346"/>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4296711" y="465526"/>
            <a:ext cx="2917870" cy="369332"/>
          </a:xfrm>
          <a:prstGeom prst="rect">
            <a:avLst/>
          </a:prstGeom>
          <a:noFill/>
        </p:spPr>
        <p:txBody>
          <a:bodyPr wrap="square" rtlCol="0">
            <a:spAutoFit/>
          </a:bodyPr>
          <a:lstStyle/>
          <a:p>
            <a:pPr algn="ctr"/>
            <a:r>
              <a:rPr lang="es-CO" b="1" dirty="0" smtClean="0"/>
              <a:t>Indicadores</a:t>
            </a:r>
            <a:endParaRPr lang="es-CO" b="1" dirty="0"/>
          </a:p>
        </p:txBody>
      </p:sp>
      <p:sp>
        <p:nvSpPr>
          <p:cNvPr id="2" name="CuadroTexto 1"/>
          <p:cNvSpPr txBox="1"/>
          <p:nvPr/>
        </p:nvSpPr>
        <p:spPr>
          <a:xfrm>
            <a:off x="478395" y="786613"/>
            <a:ext cx="6102221" cy="369332"/>
          </a:xfrm>
          <a:prstGeom prst="rect">
            <a:avLst/>
          </a:prstGeom>
          <a:noFill/>
        </p:spPr>
        <p:txBody>
          <a:bodyPr wrap="square" rtlCol="0">
            <a:spAutoFit/>
          </a:bodyPr>
          <a:lstStyle/>
          <a:p>
            <a:r>
              <a:rPr lang="es-CO" b="1" dirty="0" smtClean="0"/>
              <a:t>Importancia de los indicadores:</a:t>
            </a:r>
            <a:endParaRPr lang="es-CO" b="1" dirty="0"/>
          </a:p>
        </p:txBody>
      </p:sp>
      <p:sp>
        <p:nvSpPr>
          <p:cNvPr id="6" name="CuadroTexto 5"/>
          <p:cNvSpPr txBox="1"/>
          <p:nvPr/>
        </p:nvSpPr>
        <p:spPr>
          <a:xfrm>
            <a:off x="363893" y="1230271"/>
            <a:ext cx="11560629" cy="923330"/>
          </a:xfrm>
          <a:prstGeom prst="rect">
            <a:avLst/>
          </a:prstGeom>
          <a:noFill/>
        </p:spPr>
        <p:txBody>
          <a:bodyPr wrap="square" rtlCol="0">
            <a:spAutoFit/>
          </a:bodyPr>
          <a:lstStyle/>
          <a:p>
            <a:pPr algn="just"/>
            <a:r>
              <a:rPr lang="es-CO" dirty="0" smtClean="0"/>
              <a:t>El diseño de los indicadores en la MML tiene un lugar de extraordinaria preponderancia, por que a partir de los mismos, es posible realizar el análisis de 6 aspectos en la evaluación del proyecto. Éstos son: Eficacia, </a:t>
            </a:r>
            <a:r>
              <a:rPr lang="es-CO" dirty="0" smtClean="0">
                <a:solidFill>
                  <a:srgbClr val="00B050"/>
                </a:solidFill>
              </a:rPr>
              <a:t>calidad</a:t>
            </a:r>
            <a:r>
              <a:rPr lang="es-CO" dirty="0" smtClean="0"/>
              <a:t>, eficiencia, efectividad, economía y gestión institucional</a:t>
            </a:r>
            <a:endParaRPr lang="es-CO" dirty="0"/>
          </a:p>
        </p:txBody>
      </p:sp>
      <p:sp>
        <p:nvSpPr>
          <p:cNvPr id="9" name="Rectángulo redondeado 8"/>
          <p:cNvSpPr/>
          <p:nvPr/>
        </p:nvSpPr>
        <p:spPr>
          <a:xfrm>
            <a:off x="1959537" y="2277057"/>
            <a:ext cx="2475239" cy="21269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CO" sz="1400" b="1" dirty="0" smtClean="0"/>
              <a:t>Eficacia</a:t>
            </a:r>
          </a:p>
          <a:p>
            <a:pPr algn="just"/>
            <a:r>
              <a:rPr lang="es-CO" sz="1400" dirty="0" smtClean="0"/>
              <a:t>Nivel de cumplimiento o de logro del fin, propósito, componentes y actividades establecidos, sin tener en cuenta, el costo de consecución de los mismos.</a:t>
            </a:r>
            <a:endParaRPr lang="es-CO" sz="1400" dirty="0"/>
          </a:p>
        </p:txBody>
      </p:sp>
      <p:sp>
        <p:nvSpPr>
          <p:cNvPr id="10" name="Rectángulo redondeado 9"/>
          <p:cNvSpPr/>
          <p:nvPr/>
        </p:nvSpPr>
        <p:spPr>
          <a:xfrm>
            <a:off x="4434776" y="2277058"/>
            <a:ext cx="3076367" cy="21269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s-CO" sz="1400" b="1" dirty="0" smtClean="0"/>
              <a:t>Calidad</a:t>
            </a:r>
          </a:p>
          <a:p>
            <a:r>
              <a:rPr lang="es-CO" sz="1400" dirty="0" smtClean="0"/>
              <a:t>Dimensión especifica del concepto de eficacia en términos de oportunidad, accesibilidad, precisión, comodidad, cortesía en el trato con los grupos de involucrados, entre otras características especificas de la forma cómo se dan los logras.</a:t>
            </a:r>
            <a:endParaRPr lang="es-CO" sz="1400" dirty="0"/>
          </a:p>
        </p:txBody>
      </p:sp>
      <p:sp>
        <p:nvSpPr>
          <p:cNvPr id="11" name="Rectángulo redondeado 10"/>
          <p:cNvSpPr/>
          <p:nvPr/>
        </p:nvSpPr>
        <p:spPr>
          <a:xfrm>
            <a:off x="7511143" y="2277057"/>
            <a:ext cx="2687107" cy="212699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CO" sz="1400" b="1" dirty="0" smtClean="0"/>
              <a:t>Eficiencia</a:t>
            </a:r>
          </a:p>
          <a:p>
            <a:pPr algn="just"/>
            <a:r>
              <a:rPr lang="es-CO" sz="1400" dirty="0" smtClean="0"/>
              <a:t>Grado de optimización del resultado obtenido en relación con los recursos empleados, es decir, si o programado se administró, organizó y ejecutó al menor costo posible y con una máxima entrega, el proyecto habrá sido eficiente</a:t>
            </a:r>
            <a:endParaRPr lang="es-CO" sz="1400" dirty="0"/>
          </a:p>
        </p:txBody>
      </p:sp>
      <p:sp>
        <p:nvSpPr>
          <p:cNvPr id="12" name="Rectángulo redondeado 11"/>
          <p:cNvSpPr/>
          <p:nvPr/>
        </p:nvSpPr>
        <p:spPr>
          <a:xfrm>
            <a:off x="4574507" y="4841838"/>
            <a:ext cx="2153603" cy="12977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CO" sz="1400" b="1" dirty="0" smtClean="0"/>
              <a:t>Efectividad</a:t>
            </a:r>
          </a:p>
          <a:p>
            <a:pPr algn="ctr"/>
            <a:r>
              <a:rPr lang="es-CO" sz="1400" dirty="0" smtClean="0"/>
              <a:t>Logro simultaneo de eficacia y de eficiencia</a:t>
            </a:r>
            <a:endParaRPr lang="es-CO" sz="1400" dirty="0"/>
          </a:p>
        </p:txBody>
      </p:sp>
      <p:sp>
        <p:nvSpPr>
          <p:cNvPr id="13" name="Rectángulo redondeado 12"/>
          <p:cNvSpPr/>
          <p:nvPr/>
        </p:nvSpPr>
        <p:spPr>
          <a:xfrm>
            <a:off x="7609046" y="4870308"/>
            <a:ext cx="2589203" cy="126923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es-CO" sz="1400" b="1" dirty="0" smtClean="0"/>
              <a:t>Economía</a:t>
            </a:r>
          </a:p>
          <a:p>
            <a:pPr algn="just"/>
            <a:r>
              <a:rPr lang="es-CO" sz="1400" dirty="0" smtClean="0"/>
              <a:t>Capacidad del ejecutor para movilizar adecuadamente los recursos financieros para el cumplimiento de los objetivos.</a:t>
            </a:r>
            <a:endParaRPr lang="es-CO" sz="1400" dirty="0"/>
          </a:p>
        </p:txBody>
      </p:sp>
      <p:sp>
        <p:nvSpPr>
          <p:cNvPr id="15" name="Flecha abajo 14"/>
          <p:cNvSpPr/>
          <p:nvPr/>
        </p:nvSpPr>
        <p:spPr>
          <a:xfrm rot="2915071">
            <a:off x="7090388" y="4319802"/>
            <a:ext cx="298771" cy="110101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Flecha abajo 15"/>
          <p:cNvSpPr/>
          <p:nvPr/>
        </p:nvSpPr>
        <p:spPr>
          <a:xfrm rot="18687201">
            <a:off x="3891617" y="4329945"/>
            <a:ext cx="298771" cy="1101012"/>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Flecha abajo 16"/>
          <p:cNvSpPr/>
          <p:nvPr/>
        </p:nvSpPr>
        <p:spPr>
          <a:xfrm rot="209177">
            <a:off x="8705310" y="4496296"/>
            <a:ext cx="298771" cy="343969"/>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Cerrar corchete 18"/>
          <p:cNvSpPr/>
          <p:nvPr/>
        </p:nvSpPr>
        <p:spPr>
          <a:xfrm rot="5400000">
            <a:off x="5350035" y="786370"/>
            <a:ext cx="1728303" cy="9741159"/>
          </a:xfrm>
          <a:prstGeom prst="rightBracket">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18" name="CuadroTexto 17"/>
          <p:cNvSpPr txBox="1"/>
          <p:nvPr/>
        </p:nvSpPr>
        <p:spPr>
          <a:xfrm>
            <a:off x="5234475" y="6336435"/>
            <a:ext cx="213671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CO" dirty="0" smtClean="0"/>
              <a:t>Gestión Institucional</a:t>
            </a:r>
            <a:endParaRPr lang="es-CO" dirty="0"/>
          </a:p>
        </p:txBody>
      </p:sp>
    </p:spTree>
    <p:extLst>
      <p:ext uri="{BB962C8B-B14F-4D97-AF65-F5344CB8AC3E}">
        <p14:creationId xmlns:p14="http://schemas.microsoft.com/office/powerpoint/2010/main" val="38100889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195561" y="59346"/>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5" name="CuadroTexto 4"/>
          <p:cNvSpPr txBox="1"/>
          <p:nvPr/>
        </p:nvSpPr>
        <p:spPr>
          <a:xfrm>
            <a:off x="4296711" y="465526"/>
            <a:ext cx="2917870" cy="369332"/>
          </a:xfrm>
          <a:prstGeom prst="rect">
            <a:avLst/>
          </a:prstGeom>
          <a:noFill/>
        </p:spPr>
        <p:txBody>
          <a:bodyPr wrap="square" rtlCol="0">
            <a:spAutoFit/>
          </a:bodyPr>
          <a:lstStyle/>
          <a:p>
            <a:pPr algn="ctr"/>
            <a:r>
              <a:rPr lang="es-CO" b="1" dirty="0" smtClean="0"/>
              <a:t>Indicadores</a:t>
            </a:r>
            <a:endParaRPr lang="es-CO" b="1" dirty="0"/>
          </a:p>
        </p:txBody>
      </p:sp>
      <p:sp>
        <p:nvSpPr>
          <p:cNvPr id="2" name="CuadroTexto 1"/>
          <p:cNvSpPr txBox="1"/>
          <p:nvPr/>
        </p:nvSpPr>
        <p:spPr>
          <a:xfrm>
            <a:off x="802433" y="1056372"/>
            <a:ext cx="2481943" cy="369332"/>
          </a:xfrm>
          <a:prstGeom prst="rect">
            <a:avLst/>
          </a:prstGeom>
          <a:noFill/>
        </p:spPr>
        <p:txBody>
          <a:bodyPr wrap="square" rtlCol="0">
            <a:spAutoFit/>
          </a:bodyPr>
          <a:lstStyle/>
          <a:p>
            <a:r>
              <a:rPr lang="es-CO" dirty="0" smtClean="0"/>
              <a:t>Tipos de Indicadores</a:t>
            </a:r>
            <a:endParaRPr lang="es-CO" dirty="0"/>
          </a:p>
        </p:txBody>
      </p:sp>
      <p:sp>
        <p:nvSpPr>
          <p:cNvPr id="9" name="CuadroTexto 8"/>
          <p:cNvSpPr txBox="1"/>
          <p:nvPr/>
        </p:nvSpPr>
        <p:spPr>
          <a:xfrm>
            <a:off x="802433" y="1521761"/>
            <a:ext cx="10551367" cy="1200329"/>
          </a:xfrm>
          <a:prstGeom prst="rect">
            <a:avLst/>
          </a:prstGeom>
          <a:noFill/>
        </p:spPr>
        <p:txBody>
          <a:bodyPr wrap="square" rtlCol="0">
            <a:spAutoFit/>
          </a:bodyPr>
          <a:lstStyle/>
          <a:p>
            <a:r>
              <a:rPr lang="es-CO" dirty="0" smtClean="0"/>
              <a:t>En la metodología de Marco Lógico, los indicadores reciben diferentes nombres dependiendo del nivel en el que se encuentren, según la lógica de intervención. Así:</a:t>
            </a:r>
          </a:p>
          <a:p>
            <a:endParaRPr lang="es-CO" dirty="0"/>
          </a:p>
          <a:p>
            <a:endParaRPr lang="es-CO" dirty="0"/>
          </a:p>
        </p:txBody>
      </p:sp>
      <p:sp>
        <p:nvSpPr>
          <p:cNvPr id="11" name="Rectángulo redondeado 10"/>
          <p:cNvSpPr/>
          <p:nvPr/>
        </p:nvSpPr>
        <p:spPr>
          <a:xfrm>
            <a:off x="298580" y="2408356"/>
            <a:ext cx="3489648" cy="2000357"/>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just"/>
            <a:r>
              <a:rPr lang="es-CO" sz="1600" i="1" dirty="0" smtClean="0"/>
              <a:t>Miden la cantidad y algunas veces la calidad, de bienes o servicios producidos con las actividades. </a:t>
            </a:r>
            <a:r>
              <a:rPr lang="es-CO" sz="1600" b="1" dirty="0" smtClean="0"/>
              <a:t>Por ejemplo</a:t>
            </a:r>
            <a:r>
              <a:rPr lang="es-CO" sz="1600" dirty="0" smtClean="0"/>
              <a:t>: Se realizaron 25 talleres de capacitación a los grupos involucrados.</a:t>
            </a:r>
            <a:endParaRPr lang="es-CO" sz="1600" dirty="0"/>
          </a:p>
        </p:txBody>
      </p:sp>
      <p:sp>
        <p:nvSpPr>
          <p:cNvPr id="12" name="Rectángulo redondeado 11"/>
          <p:cNvSpPr/>
          <p:nvPr/>
        </p:nvSpPr>
        <p:spPr>
          <a:xfrm>
            <a:off x="3969110" y="2375700"/>
            <a:ext cx="1787878" cy="2065671"/>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s-CO" b="1" dirty="0" smtClean="0"/>
              <a:t>Producto</a:t>
            </a:r>
            <a:endParaRPr lang="es-CO" b="1" dirty="0"/>
          </a:p>
        </p:txBody>
      </p:sp>
      <p:sp>
        <p:nvSpPr>
          <p:cNvPr id="13" name="Rectángulo redondeado 12"/>
          <p:cNvSpPr/>
          <p:nvPr/>
        </p:nvSpPr>
        <p:spPr>
          <a:xfrm>
            <a:off x="5909878" y="2375700"/>
            <a:ext cx="1812812" cy="2065671"/>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s-CO" dirty="0" smtClean="0">
                <a:ln>
                  <a:solidFill>
                    <a:sysClr val="windowText" lastClr="000000"/>
                  </a:solidFill>
                </a:ln>
              </a:rPr>
              <a:t>Resultado</a:t>
            </a:r>
            <a:endParaRPr lang="es-CO" dirty="0">
              <a:ln>
                <a:solidFill>
                  <a:sysClr val="windowText" lastClr="000000"/>
                </a:solidFill>
              </a:ln>
            </a:endParaRPr>
          </a:p>
        </p:txBody>
      </p:sp>
      <p:sp>
        <p:nvSpPr>
          <p:cNvPr id="14" name="Rectángulo redondeado 13"/>
          <p:cNvSpPr/>
          <p:nvPr/>
        </p:nvSpPr>
        <p:spPr>
          <a:xfrm>
            <a:off x="7875580" y="2343042"/>
            <a:ext cx="4132918" cy="2065671"/>
          </a:xfrm>
          <a:prstGeom prst="round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just"/>
            <a:r>
              <a:rPr lang="es-CO" sz="1600" i="1" dirty="0" smtClean="0"/>
              <a:t>Miden la cantidad y calidad de los cambios generadores con los productos de las actividades (efectos de la sumatoria de lasa actividades de un resultado). </a:t>
            </a:r>
            <a:r>
              <a:rPr lang="es-CO" sz="1600" b="1" dirty="0" smtClean="0"/>
              <a:t>Por ejemplo: </a:t>
            </a:r>
            <a:r>
              <a:rPr lang="es-CO" sz="1600" dirty="0" smtClean="0"/>
              <a:t>un 75% de los participantes del taller han implementado los cambios en sus parcelas</a:t>
            </a:r>
            <a:endParaRPr lang="es-CO" sz="1600" dirty="0"/>
          </a:p>
        </p:txBody>
      </p:sp>
      <p:sp>
        <p:nvSpPr>
          <p:cNvPr id="15" name="Rectángulo redondeado 14"/>
          <p:cNvSpPr/>
          <p:nvPr/>
        </p:nvSpPr>
        <p:spPr>
          <a:xfrm>
            <a:off x="298580" y="4581331"/>
            <a:ext cx="3489648" cy="20936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just"/>
            <a:r>
              <a:rPr lang="es-CO" sz="1600" i="1" dirty="0" smtClean="0"/>
              <a:t>Miden el logro de los resultados a mediano plazo y al finalizar el proyecto. </a:t>
            </a:r>
            <a:r>
              <a:rPr lang="es-CO" sz="1600" b="1" dirty="0" smtClean="0"/>
              <a:t>Por ejemplo</a:t>
            </a:r>
            <a:r>
              <a:rPr lang="es-CO" sz="1600" dirty="0" smtClean="0"/>
              <a:t>: 5000 hectáreas implementando sistemas de producción amigables con el medio ambiente.</a:t>
            </a:r>
            <a:endParaRPr lang="es-CO" sz="1600" dirty="0"/>
          </a:p>
        </p:txBody>
      </p:sp>
      <p:sp>
        <p:nvSpPr>
          <p:cNvPr id="16" name="Rectángulo redondeado 15"/>
          <p:cNvSpPr/>
          <p:nvPr/>
        </p:nvSpPr>
        <p:spPr>
          <a:xfrm>
            <a:off x="3967768" y="4609323"/>
            <a:ext cx="1787878" cy="2140315"/>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s-CO" b="1" dirty="0" smtClean="0"/>
              <a:t>Efecto</a:t>
            </a:r>
            <a:endParaRPr lang="es-CO" b="1" dirty="0"/>
          </a:p>
        </p:txBody>
      </p:sp>
      <p:sp>
        <p:nvSpPr>
          <p:cNvPr id="17" name="Rectángulo redondeado 16"/>
          <p:cNvSpPr/>
          <p:nvPr/>
        </p:nvSpPr>
        <p:spPr>
          <a:xfrm>
            <a:off x="5922345" y="4609323"/>
            <a:ext cx="1787878" cy="2140315"/>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s-CO" b="1" dirty="0" smtClean="0"/>
              <a:t>Impacto</a:t>
            </a:r>
            <a:endParaRPr lang="es-CO" b="1" dirty="0"/>
          </a:p>
        </p:txBody>
      </p:sp>
      <p:sp>
        <p:nvSpPr>
          <p:cNvPr id="18" name="Rectángulo redondeado 17"/>
          <p:cNvSpPr/>
          <p:nvPr/>
        </p:nvSpPr>
        <p:spPr>
          <a:xfrm>
            <a:off x="7875580" y="4506686"/>
            <a:ext cx="4132918" cy="2242951"/>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just"/>
            <a:r>
              <a:rPr lang="es-CO" sz="1600" dirty="0" smtClean="0"/>
              <a:t>Miden el logro de las situaciones finales, del fin y la sostenibilidad de los cambios generados por el proyecto. Generalmente este indicador debe medir resultados a los cuales el proyecto puede contribuir o influenciar. Por ejemplo: Dos años después de finalizado el proyecto, los productores de café utilizan sistemas de producción orgánica, ambientalmente sustentables.</a:t>
            </a:r>
            <a:endParaRPr lang="es-CO" sz="1600" dirty="0"/>
          </a:p>
        </p:txBody>
      </p:sp>
    </p:spTree>
    <p:extLst>
      <p:ext uri="{BB962C8B-B14F-4D97-AF65-F5344CB8AC3E}">
        <p14:creationId xmlns:p14="http://schemas.microsoft.com/office/powerpoint/2010/main" val="17847208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14" name="CuadroTexto 13"/>
          <p:cNvSpPr txBox="1"/>
          <p:nvPr/>
        </p:nvSpPr>
        <p:spPr>
          <a:xfrm>
            <a:off x="4195561" y="59346"/>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15" name="CuadroTexto 14"/>
          <p:cNvSpPr txBox="1"/>
          <p:nvPr/>
        </p:nvSpPr>
        <p:spPr>
          <a:xfrm>
            <a:off x="4296711" y="465526"/>
            <a:ext cx="2917870" cy="369332"/>
          </a:xfrm>
          <a:prstGeom prst="rect">
            <a:avLst/>
          </a:prstGeom>
          <a:noFill/>
        </p:spPr>
        <p:txBody>
          <a:bodyPr wrap="square" rtlCol="0">
            <a:spAutoFit/>
          </a:bodyPr>
          <a:lstStyle/>
          <a:p>
            <a:pPr algn="ctr"/>
            <a:r>
              <a:rPr lang="es-CO" b="1" dirty="0" smtClean="0"/>
              <a:t>Indicadores</a:t>
            </a:r>
            <a:endParaRPr lang="es-CO" b="1" dirty="0"/>
          </a:p>
        </p:txBody>
      </p:sp>
      <p:graphicFrame>
        <p:nvGraphicFramePr>
          <p:cNvPr id="3" name="Tabla 2"/>
          <p:cNvGraphicFramePr>
            <a:graphicFrameLocks noGrp="1"/>
          </p:cNvGraphicFramePr>
          <p:nvPr>
            <p:extLst>
              <p:ext uri="{D42A27DB-BD31-4B8C-83A1-F6EECF244321}">
                <p14:modId xmlns:p14="http://schemas.microsoft.com/office/powerpoint/2010/main" val="1650893409"/>
              </p:ext>
            </p:extLst>
          </p:nvPr>
        </p:nvGraphicFramePr>
        <p:xfrm>
          <a:off x="320047" y="927191"/>
          <a:ext cx="11121104" cy="5125720"/>
        </p:xfrm>
        <a:graphic>
          <a:graphicData uri="http://schemas.openxmlformats.org/drawingml/2006/table">
            <a:tbl>
              <a:tblPr firstRow="1" bandRow="1">
                <a:tableStyleId>{5940675A-B579-460E-94D1-54222C63F5DA}</a:tableStyleId>
              </a:tblPr>
              <a:tblGrid>
                <a:gridCol w="5560552">
                  <a:extLst>
                    <a:ext uri="{9D8B030D-6E8A-4147-A177-3AD203B41FA5}">
                      <a16:colId xmlns:a16="http://schemas.microsoft.com/office/drawing/2014/main" val="3219164757"/>
                    </a:ext>
                  </a:extLst>
                </a:gridCol>
                <a:gridCol w="5560552">
                  <a:extLst>
                    <a:ext uri="{9D8B030D-6E8A-4147-A177-3AD203B41FA5}">
                      <a16:colId xmlns:a16="http://schemas.microsoft.com/office/drawing/2014/main" val="2438397675"/>
                    </a:ext>
                  </a:extLst>
                </a:gridCol>
              </a:tblGrid>
              <a:tr h="370840">
                <a:tc>
                  <a:txBody>
                    <a:bodyPr/>
                    <a:lstStyle/>
                    <a:p>
                      <a:pPr algn="ctr"/>
                      <a:r>
                        <a:rPr lang="es-CO" sz="1400" b="1" dirty="0" smtClean="0"/>
                        <a:t>Resumen Narrativo</a:t>
                      </a:r>
                      <a:endParaRPr lang="es-CO" sz="1400" b="1" dirty="0"/>
                    </a:p>
                  </a:txBody>
                  <a:tcPr/>
                </a:tc>
                <a:tc>
                  <a:txBody>
                    <a:bodyPr/>
                    <a:lstStyle/>
                    <a:p>
                      <a:pPr algn="ctr"/>
                      <a:r>
                        <a:rPr lang="es-CO" sz="1400" b="1" dirty="0" smtClean="0"/>
                        <a:t>Indicadores de Variables</a:t>
                      </a:r>
                      <a:endParaRPr lang="es-CO" sz="1400" b="1" dirty="0"/>
                    </a:p>
                  </a:txBody>
                  <a:tcPr/>
                </a:tc>
                <a:extLst>
                  <a:ext uri="{0D108BD9-81ED-4DB2-BD59-A6C34878D82A}">
                    <a16:rowId xmlns:a16="http://schemas.microsoft.com/office/drawing/2014/main" val="2731282129"/>
                  </a:ext>
                </a:extLst>
              </a:tr>
              <a:tr h="370840">
                <a:tc>
                  <a:txBody>
                    <a:bodyPr/>
                    <a:lstStyle/>
                    <a:p>
                      <a:pPr algn="just"/>
                      <a:r>
                        <a:rPr lang="es-CO" sz="1200" dirty="0" smtClean="0"/>
                        <a:t>FIN:</a:t>
                      </a:r>
                    </a:p>
                    <a:p>
                      <a:pPr algn="just"/>
                      <a:r>
                        <a:rPr lang="es-CO" sz="1200" dirty="0" smtClean="0"/>
                        <a:t>Todos los actores sociales e institucionales del Norte Caldense contribuyen a la disminución del deterioro ambiental de la región y mejoran su calidad de vida.</a:t>
                      </a:r>
                    </a:p>
                  </a:txBody>
                  <a:tcPr/>
                </a:tc>
                <a:tc>
                  <a:txBody>
                    <a:bodyPr/>
                    <a:lstStyle/>
                    <a:p>
                      <a:pPr algn="just"/>
                      <a:r>
                        <a:rPr lang="es-CO" sz="1200" b="1" dirty="0" smtClean="0"/>
                        <a:t>Indicador de Impacto: </a:t>
                      </a:r>
                    </a:p>
                    <a:p>
                      <a:pPr algn="just"/>
                      <a:r>
                        <a:rPr lang="es-CO" sz="1200" dirty="0" smtClean="0"/>
                        <a:t>Al 31 de diciembre del año 2019, después de ejecutado el proyecto, los índices de contaminación</a:t>
                      </a:r>
                      <a:r>
                        <a:rPr lang="es-CO" sz="1200" baseline="0" dirty="0" smtClean="0"/>
                        <a:t> ambiental por los sistemas productivos de la región, ha disminuido un 10%.</a:t>
                      </a:r>
                      <a:endParaRPr lang="es-CO" sz="1200" dirty="0"/>
                    </a:p>
                  </a:txBody>
                  <a:tcPr>
                    <a:solidFill>
                      <a:schemeClr val="accent4">
                        <a:lumMod val="20000"/>
                        <a:lumOff val="80000"/>
                      </a:schemeClr>
                    </a:solidFill>
                  </a:tcPr>
                </a:tc>
                <a:extLst>
                  <a:ext uri="{0D108BD9-81ED-4DB2-BD59-A6C34878D82A}">
                    <a16:rowId xmlns:a16="http://schemas.microsoft.com/office/drawing/2014/main" val="1790362115"/>
                  </a:ext>
                </a:extLst>
              </a:tr>
              <a:tr h="370840">
                <a:tc>
                  <a:txBody>
                    <a:bodyPr/>
                    <a:lstStyle/>
                    <a:p>
                      <a:pPr algn="just"/>
                      <a:r>
                        <a:rPr lang="es-CO" sz="1200" dirty="0" smtClean="0"/>
                        <a:t>PROPÓSITO: </a:t>
                      </a:r>
                    </a:p>
                    <a:p>
                      <a:pPr algn="just"/>
                      <a:r>
                        <a:rPr lang="es-CO" sz="1200" dirty="0" smtClean="0"/>
                        <a:t>Familias de los Municipios del Norte Caldense implementan sistemas productivos demostrativos ambiental, económica y socialmente sustentables.</a:t>
                      </a:r>
                    </a:p>
                  </a:txBody>
                  <a:tcPr/>
                </a:tc>
                <a:tc>
                  <a:txBody>
                    <a:bodyPr/>
                    <a:lstStyle/>
                    <a:p>
                      <a:pPr algn="just"/>
                      <a:r>
                        <a:rPr lang="es-CO" sz="1200" b="1" dirty="0" smtClean="0"/>
                        <a:t>Indicador de Efecto: </a:t>
                      </a:r>
                    </a:p>
                    <a:p>
                      <a:pPr algn="just"/>
                      <a:r>
                        <a:rPr lang="es-CO" sz="1200" dirty="0" smtClean="0"/>
                        <a:t>al mes 36 de iniciada la ejecución del  proyecto, al menos 1000 familias de la región del norte caldense, obtienen su producción mediante sistemas ambientales sustentables, económica y socialmente viables.</a:t>
                      </a:r>
                      <a:endParaRPr lang="es-CO" sz="1200" dirty="0"/>
                    </a:p>
                  </a:txBody>
                  <a:tcPr>
                    <a:solidFill>
                      <a:schemeClr val="accent4">
                        <a:lumMod val="20000"/>
                        <a:lumOff val="80000"/>
                      </a:schemeClr>
                    </a:solidFill>
                  </a:tcPr>
                </a:tc>
                <a:extLst>
                  <a:ext uri="{0D108BD9-81ED-4DB2-BD59-A6C34878D82A}">
                    <a16:rowId xmlns:a16="http://schemas.microsoft.com/office/drawing/2014/main" val="1045620507"/>
                  </a:ext>
                </a:extLst>
              </a:tr>
              <a:tr h="370840">
                <a:tc>
                  <a:txBody>
                    <a:bodyPr/>
                    <a:lstStyle/>
                    <a:p>
                      <a:pPr algn="just"/>
                      <a:r>
                        <a:rPr lang="es-CO" sz="1200" dirty="0" smtClean="0"/>
                        <a:t>COMPONENTES:</a:t>
                      </a:r>
                    </a:p>
                    <a:p>
                      <a:pPr algn="just"/>
                      <a:r>
                        <a:rPr lang="es-CO" sz="1200" dirty="0" smtClean="0"/>
                        <a:t>C1: Familias productoras del Norte Caldense conforman organizaciones con conciencia ambiental que representen sus intereses.</a:t>
                      </a:r>
                    </a:p>
                    <a:p>
                      <a:pPr algn="just"/>
                      <a:endParaRPr lang="es-CO" sz="1200" dirty="0" smtClean="0"/>
                    </a:p>
                    <a:p>
                      <a:pPr algn="just"/>
                      <a:r>
                        <a:rPr lang="es-CO" sz="1200" dirty="0" smtClean="0"/>
                        <a:t>C2: Familias productoras del Norte Caldense aplican instrumentos de producción con el medio ambiente.</a:t>
                      </a:r>
                    </a:p>
                  </a:txBody>
                  <a:tcPr/>
                </a:tc>
                <a:tc>
                  <a:txBody>
                    <a:bodyPr/>
                    <a:lstStyle/>
                    <a:p>
                      <a:pPr algn="just"/>
                      <a:r>
                        <a:rPr lang="es-CO" sz="1200" b="1" dirty="0" smtClean="0"/>
                        <a:t>Indicadores de resultados:</a:t>
                      </a:r>
                    </a:p>
                    <a:p>
                      <a:pPr algn="just"/>
                      <a:r>
                        <a:rPr lang="es-CO" sz="1200" dirty="0" smtClean="0"/>
                        <a:t>Al mes 36 después de iniciado el proyecto, al menos 1000 familias productoras de la región, se encuentran agrupadas en organizaciones que representan sus intereses.</a:t>
                      </a:r>
                    </a:p>
                    <a:p>
                      <a:pPr algn="just"/>
                      <a:r>
                        <a:rPr lang="es-CO" sz="1200" dirty="0" smtClean="0"/>
                        <a:t>Al mes 36 después de iniciado el</a:t>
                      </a:r>
                      <a:r>
                        <a:rPr lang="es-CO" sz="1200" baseline="0" dirty="0" smtClean="0"/>
                        <a:t> proyecto, al menos 1000 familias productoras de la región han aplicado instrumentos de diagnóstico en sus fincas, para medir el impacto ambiental negativo que genera su producción.</a:t>
                      </a:r>
                      <a:endParaRPr lang="es-CO" sz="1200" dirty="0"/>
                    </a:p>
                  </a:txBody>
                  <a:tcPr>
                    <a:solidFill>
                      <a:schemeClr val="accent4">
                        <a:lumMod val="20000"/>
                        <a:lumOff val="80000"/>
                      </a:schemeClr>
                    </a:solidFill>
                  </a:tcPr>
                </a:tc>
                <a:extLst>
                  <a:ext uri="{0D108BD9-81ED-4DB2-BD59-A6C34878D82A}">
                    <a16:rowId xmlns:a16="http://schemas.microsoft.com/office/drawing/2014/main" val="1984485890"/>
                  </a:ext>
                </a:extLst>
              </a:tr>
              <a:tr h="370840">
                <a:tc>
                  <a:txBody>
                    <a:bodyPr/>
                    <a:lstStyle/>
                    <a:p>
                      <a:pPr algn="just"/>
                      <a:r>
                        <a:rPr lang="es-CO" sz="1200" dirty="0" smtClean="0"/>
                        <a:t>ACTIVIDADES:</a:t>
                      </a:r>
                    </a:p>
                    <a:p>
                      <a:pPr algn="just"/>
                      <a:r>
                        <a:rPr lang="es-CO" sz="1200" dirty="0" smtClean="0"/>
                        <a:t>1.1. Convocatoria para formar las organizaciones.</a:t>
                      </a:r>
                    </a:p>
                    <a:p>
                      <a:pPr algn="just"/>
                      <a:endParaRPr lang="es-CO" sz="1200" dirty="0" smtClean="0"/>
                    </a:p>
                    <a:p>
                      <a:pPr algn="just"/>
                      <a:r>
                        <a:rPr lang="es-CO" sz="1200" dirty="0" smtClean="0"/>
                        <a:t>2.1. Diagnosticar las herramientas utilizadas en la producción.</a:t>
                      </a:r>
                    </a:p>
                    <a:p>
                      <a:pPr algn="just"/>
                      <a:endParaRPr lang="es-CO" sz="1200" dirty="0" smtClean="0"/>
                    </a:p>
                    <a:p>
                      <a:pPr algn="just"/>
                      <a:r>
                        <a:rPr lang="es-CO" sz="1200" dirty="0" smtClean="0"/>
                        <a:t>2.2. Realizar los planeas de mejoramiento, incluyendo técnicas de producción amigables con el medio ambiente.</a:t>
                      </a:r>
                      <a:endParaRPr lang="es-CO" sz="1200" dirty="0"/>
                    </a:p>
                  </a:txBody>
                  <a:tcPr/>
                </a:tc>
                <a:tc>
                  <a:txBody>
                    <a:bodyPr/>
                    <a:lstStyle/>
                    <a:p>
                      <a:pPr algn="just"/>
                      <a:r>
                        <a:rPr lang="es-CO" sz="1200" b="1" dirty="0" smtClean="0"/>
                        <a:t>Indicadores</a:t>
                      </a:r>
                      <a:r>
                        <a:rPr lang="es-CO" sz="1200" b="1" baseline="0" dirty="0" smtClean="0"/>
                        <a:t> de productos:</a:t>
                      </a:r>
                    </a:p>
                    <a:p>
                      <a:pPr marL="285750" indent="-285750" algn="just">
                        <a:buFont typeface="Wingdings" panose="05000000000000000000" pitchFamily="2" charset="2"/>
                        <a:buChar char="§"/>
                      </a:pPr>
                      <a:r>
                        <a:rPr lang="es-CO" sz="1200" baseline="0" dirty="0" smtClean="0"/>
                        <a:t>Al último día el 4 mes de iniciado el proyecto, se cuenta con 10 organizaciones conformadas en la región con los grupos involucrados en el proyecto.</a:t>
                      </a:r>
                    </a:p>
                    <a:p>
                      <a:pPr marL="285750" indent="-285750" algn="just">
                        <a:buFont typeface="Wingdings" panose="05000000000000000000" pitchFamily="2" charset="2"/>
                        <a:buChar char="§"/>
                      </a:pPr>
                      <a:r>
                        <a:rPr lang="es-CO" sz="1200" baseline="0" dirty="0" smtClean="0"/>
                        <a:t>Al último día del 5, 8 y 14 mes de iniciado el proyecto, se cuenta con 400, 400 más, 200 documentos más para un total de 1000 documentos de diagnóstico de la producción de las familias productoras.</a:t>
                      </a:r>
                    </a:p>
                    <a:p>
                      <a:pPr marL="285750" indent="-285750" algn="just">
                        <a:buFont typeface="Wingdings" panose="05000000000000000000" pitchFamily="2" charset="2"/>
                        <a:buChar char="§"/>
                      </a:pPr>
                      <a:r>
                        <a:rPr lang="es-CO" sz="1200" baseline="0" dirty="0" smtClean="0"/>
                        <a:t>Al último día del 7, 11, 15, 27 y 36 mes de iniciado el proyecto se cuenta con 200, 200, 200, y  200 planes de mejoramiento de las familias productoras.</a:t>
                      </a:r>
                    </a:p>
                    <a:p>
                      <a:pPr marL="285750" indent="-285750" algn="just">
                        <a:buFont typeface="Wingdings" panose="05000000000000000000" pitchFamily="2" charset="2"/>
                        <a:buChar char="§"/>
                      </a:pPr>
                      <a:endParaRPr lang="es-CO" sz="1200" baseline="0" dirty="0" smtClean="0"/>
                    </a:p>
                    <a:p>
                      <a:pPr algn="just"/>
                      <a:endParaRPr lang="es-CO" sz="1200" dirty="0"/>
                    </a:p>
                  </a:txBody>
                  <a:tcPr>
                    <a:solidFill>
                      <a:schemeClr val="accent4">
                        <a:lumMod val="20000"/>
                        <a:lumOff val="80000"/>
                      </a:schemeClr>
                    </a:solidFill>
                  </a:tcPr>
                </a:tc>
                <a:extLst>
                  <a:ext uri="{0D108BD9-81ED-4DB2-BD59-A6C34878D82A}">
                    <a16:rowId xmlns:a16="http://schemas.microsoft.com/office/drawing/2014/main" val="932805313"/>
                  </a:ext>
                </a:extLst>
              </a:tr>
            </a:tbl>
          </a:graphicData>
        </a:graphic>
      </p:graphicFrame>
    </p:spTree>
    <p:extLst>
      <p:ext uri="{BB962C8B-B14F-4D97-AF65-F5344CB8AC3E}">
        <p14:creationId xmlns:p14="http://schemas.microsoft.com/office/powerpoint/2010/main" val="9419612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14" name="CuadroTexto 13"/>
          <p:cNvSpPr txBox="1"/>
          <p:nvPr/>
        </p:nvSpPr>
        <p:spPr>
          <a:xfrm>
            <a:off x="4195561" y="59346"/>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15" name="CuadroTexto 14"/>
          <p:cNvSpPr txBox="1"/>
          <p:nvPr/>
        </p:nvSpPr>
        <p:spPr>
          <a:xfrm>
            <a:off x="4296711" y="465526"/>
            <a:ext cx="2917870" cy="369332"/>
          </a:xfrm>
          <a:prstGeom prst="rect">
            <a:avLst/>
          </a:prstGeom>
          <a:noFill/>
        </p:spPr>
        <p:txBody>
          <a:bodyPr wrap="square" rtlCol="0">
            <a:spAutoFit/>
          </a:bodyPr>
          <a:lstStyle/>
          <a:p>
            <a:pPr algn="ctr"/>
            <a:r>
              <a:rPr lang="es-CO" b="1" dirty="0" smtClean="0"/>
              <a:t>Fuentes de Verificación</a:t>
            </a:r>
            <a:endParaRPr lang="es-CO" b="1" dirty="0"/>
          </a:p>
        </p:txBody>
      </p:sp>
      <p:sp>
        <p:nvSpPr>
          <p:cNvPr id="2" name="CuadroTexto 1"/>
          <p:cNvSpPr txBox="1"/>
          <p:nvPr/>
        </p:nvSpPr>
        <p:spPr>
          <a:xfrm>
            <a:off x="279919" y="1035698"/>
            <a:ext cx="11318032" cy="923330"/>
          </a:xfrm>
          <a:prstGeom prst="rect">
            <a:avLst/>
          </a:prstGeom>
          <a:noFill/>
        </p:spPr>
        <p:txBody>
          <a:bodyPr wrap="square" rtlCol="0">
            <a:spAutoFit/>
          </a:bodyPr>
          <a:lstStyle/>
          <a:p>
            <a:pPr algn="just"/>
            <a:r>
              <a:rPr lang="es-CO" dirty="0"/>
              <a:t>Las fuentes de verificación son los instrumentos, mecanismos o medios previstos desde el proyecto </a:t>
            </a:r>
            <a:r>
              <a:rPr lang="es-CO" dirty="0" smtClean="0"/>
              <a:t>para constatar</a:t>
            </a:r>
            <a:r>
              <a:rPr lang="es-CO" dirty="0"/>
              <a:t>, conocer y verificar el cumplimiento de lo enunciado en los indicadores. Cada indicador de </a:t>
            </a:r>
            <a:r>
              <a:rPr lang="es-CO" dirty="0" smtClean="0"/>
              <a:t>objetivos, resultados </a:t>
            </a:r>
            <a:r>
              <a:rPr lang="es-CO" dirty="0"/>
              <a:t>y actividades debe tener sus Fuentes de Verificación</a:t>
            </a:r>
          </a:p>
        </p:txBody>
      </p:sp>
      <p:sp>
        <p:nvSpPr>
          <p:cNvPr id="5" name="CuadroTexto 4"/>
          <p:cNvSpPr txBox="1"/>
          <p:nvPr/>
        </p:nvSpPr>
        <p:spPr>
          <a:xfrm>
            <a:off x="279919" y="2193411"/>
            <a:ext cx="5738327" cy="3693319"/>
          </a:xfrm>
          <a:prstGeom prst="rect">
            <a:avLst/>
          </a:prstGeom>
          <a:noFill/>
        </p:spPr>
        <p:txBody>
          <a:bodyPr wrap="square" rtlCol="0">
            <a:spAutoFit/>
          </a:bodyPr>
          <a:lstStyle/>
          <a:p>
            <a:r>
              <a:rPr lang="es-CO" dirty="0"/>
              <a:t>Pueden servir como Fuentes </a:t>
            </a:r>
            <a:r>
              <a:rPr lang="es-CO" dirty="0" smtClean="0"/>
              <a:t>de Verificación</a:t>
            </a:r>
            <a:r>
              <a:rPr lang="es-CO" dirty="0"/>
              <a:t>:</a:t>
            </a:r>
          </a:p>
          <a:p>
            <a:pPr marL="285750" indent="-285750">
              <a:buFont typeface="Wingdings" panose="05000000000000000000" pitchFamily="2" charset="2"/>
              <a:buChar char="§"/>
            </a:pPr>
            <a:r>
              <a:rPr lang="es-CO" dirty="0" smtClean="0"/>
              <a:t>Documentos</a:t>
            </a:r>
          </a:p>
          <a:p>
            <a:pPr marL="285750" indent="-285750">
              <a:buFont typeface="Wingdings" panose="05000000000000000000" pitchFamily="2" charset="2"/>
              <a:buChar char="§"/>
            </a:pPr>
            <a:r>
              <a:rPr lang="es-CO" dirty="0" smtClean="0"/>
              <a:t>Resultados </a:t>
            </a:r>
            <a:r>
              <a:rPr lang="es-CO" dirty="0"/>
              <a:t>de </a:t>
            </a:r>
            <a:r>
              <a:rPr lang="es-CO" dirty="0" smtClean="0"/>
              <a:t>encuestas</a:t>
            </a:r>
          </a:p>
          <a:p>
            <a:pPr marL="285750" indent="-285750">
              <a:buFont typeface="Wingdings" panose="05000000000000000000" pitchFamily="2" charset="2"/>
              <a:buChar char="§"/>
            </a:pPr>
            <a:r>
              <a:rPr lang="es-CO" dirty="0" smtClean="0"/>
              <a:t>Registros</a:t>
            </a:r>
          </a:p>
          <a:p>
            <a:pPr marL="285750" indent="-285750">
              <a:buFont typeface="Wingdings" panose="05000000000000000000" pitchFamily="2" charset="2"/>
              <a:buChar char="§"/>
            </a:pPr>
            <a:r>
              <a:rPr lang="es-CO" dirty="0" smtClean="0"/>
              <a:t>Resultados estadísticos</a:t>
            </a:r>
          </a:p>
          <a:p>
            <a:pPr marL="285750" indent="-285750">
              <a:buFont typeface="Wingdings" panose="05000000000000000000" pitchFamily="2" charset="2"/>
              <a:buChar char="§"/>
            </a:pPr>
            <a:r>
              <a:rPr lang="es-CO" dirty="0" smtClean="0"/>
              <a:t>Inspecciones visuales</a:t>
            </a:r>
          </a:p>
          <a:p>
            <a:pPr marL="285750" indent="-285750">
              <a:buFont typeface="Wingdings" panose="05000000000000000000" pitchFamily="2" charset="2"/>
              <a:buChar char="§"/>
            </a:pPr>
            <a:r>
              <a:rPr lang="es-CO" dirty="0" smtClean="0"/>
              <a:t>Contratos</a:t>
            </a:r>
          </a:p>
          <a:p>
            <a:pPr marL="285750" indent="-285750">
              <a:buFont typeface="Wingdings" panose="05000000000000000000" pitchFamily="2" charset="2"/>
              <a:buChar char="§"/>
            </a:pPr>
            <a:r>
              <a:rPr lang="es-CO" dirty="0" smtClean="0"/>
              <a:t>Agendas desarrolladas</a:t>
            </a:r>
          </a:p>
          <a:p>
            <a:pPr marL="285750" indent="-285750">
              <a:buFont typeface="Wingdings" panose="05000000000000000000" pitchFamily="2" charset="2"/>
              <a:buChar char="§"/>
            </a:pPr>
            <a:r>
              <a:rPr lang="es-CO" dirty="0" smtClean="0"/>
              <a:t>Informes </a:t>
            </a:r>
            <a:r>
              <a:rPr lang="es-CO" dirty="0"/>
              <a:t>financieros debidamente </a:t>
            </a:r>
            <a:r>
              <a:rPr lang="es-CO" dirty="0" smtClean="0"/>
              <a:t>certificados</a:t>
            </a:r>
          </a:p>
          <a:p>
            <a:pPr marL="285750" indent="-285750">
              <a:buFont typeface="Wingdings" panose="05000000000000000000" pitchFamily="2" charset="2"/>
              <a:buChar char="§"/>
            </a:pPr>
            <a:r>
              <a:rPr lang="es-CO" dirty="0" smtClean="0"/>
              <a:t>Recibos</a:t>
            </a:r>
          </a:p>
          <a:p>
            <a:pPr marL="285750" indent="-285750">
              <a:buFont typeface="Wingdings" panose="05000000000000000000" pitchFamily="2" charset="2"/>
              <a:buChar char="§"/>
            </a:pPr>
            <a:r>
              <a:rPr lang="es-CO" dirty="0" smtClean="0"/>
              <a:t>Escrituras</a:t>
            </a:r>
          </a:p>
          <a:p>
            <a:pPr marL="285750" indent="-285750">
              <a:buFont typeface="Wingdings" panose="05000000000000000000" pitchFamily="2" charset="2"/>
              <a:buChar char="§"/>
            </a:pPr>
            <a:r>
              <a:rPr lang="es-CO" dirty="0" smtClean="0"/>
              <a:t>Actas</a:t>
            </a:r>
          </a:p>
          <a:p>
            <a:pPr marL="285750" indent="-285750">
              <a:buFont typeface="Wingdings" panose="05000000000000000000" pitchFamily="2" charset="2"/>
              <a:buChar char="§"/>
            </a:pPr>
            <a:r>
              <a:rPr lang="es-CO" dirty="0" smtClean="0"/>
              <a:t>Listados </a:t>
            </a:r>
            <a:r>
              <a:rPr lang="es-CO" dirty="0"/>
              <a:t>debidamente firmados, entre otros.</a:t>
            </a:r>
          </a:p>
        </p:txBody>
      </p:sp>
    </p:spTree>
    <p:extLst>
      <p:ext uri="{BB962C8B-B14F-4D97-AF65-F5344CB8AC3E}">
        <p14:creationId xmlns:p14="http://schemas.microsoft.com/office/powerpoint/2010/main" val="140257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2961023304"/>
              </p:ext>
            </p:extLst>
          </p:nvPr>
        </p:nvGraphicFramePr>
        <p:xfrm>
          <a:off x="320047" y="927191"/>
          <a:ext cx="11121105" cy="5308600"/>
        </p:xfrm>
        <a:graphic>
          <a:graphicData uri="http://schemas.openxmlformats.org/drawingml/2006/table">
            <a:tbl>
              <a:tblPr firstRow="1" bandRow="1">
                <a:tableStyleId>{5940675A-B579-460E-94D1-54222C63F5DA}</a:tableStyleId>
              </a:tblPr>
              <a:tblGrid>
                <a:gridCol w="3707035">
                  <a:extLst>
                    <a:ext uri="{9D8B030D-6E8A-4147-A177-3AD203B41FA5}">
                      <a16:colId xmlns:a16="http://schemas.microsoft.com/office/drawing/2014/main" val="3219164757"/>
                    </a:ext>
                  </a:extLst>
                </a:gridCol>
                <a:gridCol w="3707035">
                  <a:extLst>
                    <a:ext uri="{9D8B030D-6E8A-4147-A177-3AD203B41FA5}">
                      <a16:colId xmlns:a16="http://schemas.microsoft.com/office/drawing/2014/main" val="2438397675"/>
                    </a:ext>
                  </a:extLst>
                </a:gridCol>
                <a:gridCol w="3707035">
                  <a:extLst>
                    <a:ext uri="{9D8B030D-6E8A-4147-A177-3AD203B41FA5}">
                      <a16:colId xmlns:a16="http://schemas.microsoft.com/office/drawing/2014/main" val="3900104896"/>
                    </a:ext>
                  </a:extLst>
                </a:gridCol>
              </a:tblGrid>
              <a:tr h="370840">
                <a:tc>
                  <a:txBody>
                    <a:bodyPr/>
                    <a:lstStyle/>
                    <a:p>
                      <a:pPr algn="ctr"/>
                      <a:r>
                        <a:rPr lang="es-CO" sz="1000" b="1" dirty="0" smtClean="0"/>
                        <a:t>Resumen Narrativo</a:t>
                      </a:r>
                      <a:endParaRPr lang="es-CO" sz="1000" b="1" dirty="0"/>
                    </a:p>
                  </a:txBody>
                  <a:tcPr/>
                </a:tc>
                <a:tc>
                  <a:txBody>
                    <a:bodyPr/>
                    <a:lstStyle/>
                    <a:p>
                      <a:pPr algn="ctr"/>
                      <a:r>
                        <a:rPr lang="es-CO" sz="1000" b="1" dirty="0" smtClean="0"/>
                        <a:t>Indicadores de Variables</a:t>
                      </a:r>
                      <a:endParaRPr lang="es-CO" sz="1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b="1" dirty="0" smtClean="0"/>
                        <a:t>Indicadores de Verificación</a:t>
                      </a:r>
                    </a:p>
                  </a:txBody>
                  <a:tcPr/>
                </a:tc>
                <a:extLst>
                  <a:ext uri="{0D108BD9-81ED-4DB2-BD59-A6C34878D82A}">
                    <a16:rowId xmlns:a16="http://schemas.microsoft.com/office/drawing/2014/main" val="2731282129"/>
                  </a:ext>
                </a:extLst>
              </a:tr>
              <a:tr h="370840">
                <a:tc>
                  <a:txBody>
                    <a:bodyPr/>
                    <a:lstStyle/>
                    <a:p>
                      <a:pPr algn="just"/>
                      <a:r>
                        <a:rPr lang="es-CO" sz="1000" b="1" dirty="0" smtClean="0"/>
                        <a:t>FIN:</a:t>
                      </a:r>
                    </a:p>
                    <a:p>
                      <a:pPr algn="just"/>
                      <a:r>
                        <a:rPr lang="es-CO" sz="1000" dirty="0" smtClean="0"/>
                        <a:t>Todos los actores sociales e institucionales del Norte Caldense contribuyen a la disminución del deterioro ambiental de la región y mejoran su calidad de vida.</a:t>
                      </a:r>
                    </a:p>
                  </a:txBody>
                  <a:tcPr/>
                </a:tc>
                <a:tc>
                  <a:txBody>
                    <a:bodyPr/>
                    <a:lstStyle/>
                    <a:p>
                      <a:pPr algn="just"/>
                      <a:r>
                        <a:rPr lang="es-CO" sz="1000" b="1" dirty="0" smtClean="0"/>
                        <a:t>Indicador de Impacto: </a:t>
                      </a:r>
                    </a:p>
                    <a:p>
                      <a:pPr algn="just"/>
                      <a:r>
                        <a:rPr lang="es-CO" sz="1000" dirty="0" smtClean="0"/>
                        <a:t>Al 31 de diciembre del año 2019, después de ejecutado el proyecto, los índices de contaminación</a:t>
                      </a:r>
                      <a:r>
                        <a:rPr lang="es-CO" sz="1000" baseline="0" dirty="0" smtClean="0"/>
                        <a:t> ambiental por los sistemas productivos de la región, ha disminuido un 10%.</a:t>
                      </a:r>
                      <a:endParaRPr lang="es-CO" sz="1000" dirty="0"/>
                    </a:p>
                  </a:txBody>
                  <a:tcPr/>
                </a:tc>
                <a:tc>
                  <a:txBody>
                    <a:bodyPr/>
                    <a:lstStyle/>
                    <a:p>
                      <a:pPr algn="just"/>
                      <a:r>
                        <a:rPr lang="es-CO" sz="1000" b="1" dirty="0" smtClean="0"/>
                        <a:t>Información obtenida de los estudios de</a:t>
                      </a:r>
                    </a:p>
                    <a:p>
                      <a:pPr algn="just"/>
                      <a:r>
                        <a:rPr lang="es-CO" sz="1000" b="1" dirty="0" smtClean="0"/>
                        <a:t>Corporación</a:t>
                      </a:r>
                      <a:r>
                        <a:rPr lang="es-CO" sz="1000" b="1" baseline="0" dirty="0" smtClean="0"/>
                        <a:t> de C</a:t>
                      </a:r>
                      <a:r>
                        <a:rPr lang="es-CO" sz="1000" b="1" dirty="0" smtClean="0"/>
                        <a:t>aldas y el Ministerio de Ambiente.</a:t>
                      </a:r>
                      <a:endParaRPr lang="es-CO" sz="1000" b="1" dirty="0"/>
                    </a:p>
                  </a:txBody>
                  <a:tcPr>
                    <a:solidFill>
                      <a:schemeClr val="accent4">
                        <a:lumMod val="20000"/>
                        <a:lumOff val="80000"/>
                      </a:schemeClr>
                    </a:solidFill>
                  </a:tcPr>
                </a:tc>
                <a:extLst>
                  <a:ext uri="{0D108BD9-81ED-4DB2-BD59-A6C34878D82A}">
                    <a16:rowId xmlns:a16="http://schemas.microsoft.com/office/drawing/2014/main" val="1790362115"/>
                  </a:ext>
                </a:extLst>
              </a:tr>
              <a:tr h="370840">
                <a:tc>
                  <a:txBody>
                    <a:bodyPr/>
                    <a:lstStyle/>
                    <a:p>
                      <a:pPr algn="just"/>
                      <a:r>
                        <a:rPr lang="es-CO" sz="1000" b="1" dirty="0" smtClean="0"/>
                        <a:t>PROPÓSITO: </a:t>
                      </a:r>
                    </a:p>
                    <a:p>
                      <a:pPr algn="just"/>
                      <a:r>
                        <a:rPr lang="es-CO" sz="1000" dirty="0" smtClean="0"/>
                        <a:t>Familias de los Municipios del Norte Caldense implementan sistemas productivos demostrativos ambiental, económica y socialmente sustentables.</a:t>
                      </a:r>
                    </a:p>
                  </a:txBody>
                  <a:tcPr/>
                </a:tc>
                <a:tc>
                  <a:txBody>
                    <a:bodyPr/>
                    <a:lstStyle/>
                    <a:p>
                      <a:pPr algn="just"/>
                      <a:r>
                        <a:rPr lang="es-CO" sz="1000" b="1" dirty="0" smtClean="0"/>
                        <a:t>Indicador de Efecto: </a:t>
                      </a:r>
                    </a:p>
                    <a:p>
                      <a:pPr algn="just"/>
                      <a:r>
                        <a:rPr lang="es-CO" sz="1000" dirty="0" smtClean="0"/>
                        <a:t>al mes 36 de iniciada la ejecución del  proyecto, al menos 1000 familias de la región del norte caldense, obtienen su producción mediante sistemas ambientales sustentables, económica y socialmente viables.</a:t>
                      </a:r>
                      <a:endParaRPr lang="es-CO" sz="1000" dirty="0"/>
                    </a:p>
                  </a:txBody>
                  <a:tcPr/>
                </a:tc>
                <a:tc>
                  <a:txBody>
                    <a:bodyPr/>
                    <a:lstStyle/>
                    <a:p>
                      <a:pPr marL="171450" indent="-171450" algn="just">
                        <a:buFont typeface="Wingdings" panose="05000000000000000000" pitchFamily="2" charset="2"/>
                        <a:buChar char="§"/>
                      </a:pPr>
                      <a:r>
                        <a:rPr lang="es-CO" sz="1000" b="1" dirty="0" smtClean="0"/>
                        <a:t>Carpetas de seguimiento de ejecución</a:t>
                      </a:r>
                      <a:r>
                        <a:rPr lang="es-CO" sz="1000" b="1" baseline="0" dirty="0" smtClean="0"/>
                        <a:t> </a:t>
                      </a:r>
                      <a:r>
                        <a:rPr lang="es-CO" sz="1000" b="1" dirty="0" smtClean="0"/>
                        <a:t>del proyecto, con las cifras de</a:t>
                      </a:r>
                      <a:r>
                        <a:rPr lang="es-CO" sz="1000" b="1" baseline="0" dirty="0" smtClean="0"/>
                        <a:t> </a:t>
                      </a:r>
                      <a:r>
                        <a:rPr lang="es-CO" sz="1000" b="1" dirty="0" smtClean="0"/>
                        <a:t>producción sustentable.</a:t>
                      </a:r>
                    </a:p>
                    <a:p>
                      <a:pPr marL="0" indent="0" algn="just">
                        <a:buFont typeface="Wingdings" panose="05000000000000000000" pitchFamily="2" charset="2"/>
                        <a:buNone/>
                      </a:pPr>
                      <a:endParaRPr lang="es-CO" sz="1000" b="1" dirty="0" smtClean="0"/>
                    </a:p>
                    <a:p>
                      <a:pPr marL="171450" indent="-171450" algn="just">
                        <a:buFont typeface="Wingdings" panose="05000000000000000000" pitchFamily="2" charset="2"/>
                        <a:buChar char="§"/>
                      </a:pPr>
                      <a:r>
                        <a:rPr lang="es-CO" sz="1000" b="1" dirty="0" smtClean="0"/>
                        <a:t>Encuestas a los grupos involucrados.</a:t>
                      </a:r>
                      <a:endParaRPr lang="es-CO" sz="1000" b="1" dirty="0"/>
                    </a:p>
                  </a:txBody>
                  <a:tcPr>
                    <a:solidFill>
                      <a:schemeClr val="accent4">
                        <a:lumMod val="20000"/>
                        <a:lumOff val="80000"/>
                      </a:schemeClr>
                    </a:solidFill>
                  </a:tcPr>
                </a:tc>
                <a:extLst>
                  <a:ext uri="{0D108BD9-81ED-4DB2-BD59-A6C34878D82A}">
                    <a16:rowId xmlns:a16="http://schemas.microsoft.com/office/drawing/2014/main" val="1045620507"/>
                  </a:ext>
                </a:extLst>
              </a:tr>
              <a:tr h="370840">
                <a:tc>
                  <a:txBody>
                    <a:bodyPr/>
                    <a:lstStyle/>
                    <a:p>
                      <a:pPr algn="just"/>
                      <a:r>
                        <a:rPr lang="es-CO" sz="1000" b="1" dirty="0" smtClean="0"/>
                        <a:t>COMPONENTES:</a:t>
                      </a:r>
                    </a:p>
                    <a:p>
                      <a:pPr algn="just"/>
                      <a:r>
                        <a:rPr lang="es-CO" sz="1000" dirty="0" smtClean="0"/>
                        <a:t>C1: Familias productoras del Norte Caldense conforman organizaciones con conciencia ambiental que representen sus intereses.</a:t>
                      </a:r>
                    </a:p>
                    <a:p>
                      <a:pPr algn="just"/>
                      <a:endParaRPr lang="es-CO" sz="1000" dirty="0" smtClean="0"/>
                    </a:p>
                    <a:p>
                      <a:pPr algn="just"/>
                      <a:r>
                        <a:rPr lang="es-CO" sz="1000" dirty="0" smtClean="0"/>
                        <a:t>C2: Familias productoras del Norte Caldense aplican instrumentos de producción con el medio ambiente.</a:t>
                      </a:r>
                    </a:p>
                  </a:txBody>
                  <a:tcPr/>
                </a:tc>
                <a:tc>
                  <a:txBody>
                    <a:bodyPr/>
                    <a:lstStyle/>
                    <a:p>
                      <a:pPr algn="just"/>
                      <a:r>
                        <a:rPr lang="es-CO" sz="1000" b="1" dirty="0" smtClean="0"/>
                        <a:t>Indicadores de resultados:</a:t>
                      </a:r>
                    </a:p>
                    <a:p>
                      <a:pPr algn="just"/>
                      <a:r>
                        <a:rPr lang="es-CO" sz="1000" dirty="0" smtClean="0"/>
                        <a:t>Al mes 36 después de iniciado el proyecto, al menos 1000 familias productoras de la región, se encuentran agrupadas en organizaciones que representan sus intereses.</a:t>
                      </a:r>
                    </a:p>
                    <a:p>
                      <a:pPr algn="just"/>
                      <a:r>
                        <a:rPr lang="es-CO" sz="1000" dirty="0" smtClean="0"/>
                        <a:t>Al mes 36 después de iniciado el</a:t>
                      </a:r>
                      <a:r>
                        <a:rPr lang="es-CO" sz="1000" baseline="0" dirty="0" smtClean="0"/>
                        <a:t> proyecto, al menos 1000 familias productoras de la región han aplicado instrumentos de diagnóstico en sus fincas, para medir el impacto ambiental negativo que genera su producción.</a:t>
                      </a:r>
                      <a:endParaRPr lang="es-CO" sz="1000" dirty="0"/>
                    </a:p>
                  </a:txBody>
                  <a:tcPr/>
                </a:tc>
                <a:tc>
                  <a:txBody>
                    <a:bodyPr/>
                    <a:lstStyle/>
                    <a:p>
                      <a:pPr marL="171450" indent="-171450" algn="just">
                        <a:buFont typeface="Wingdings" panose="05000000000000000000" pitchFamily="2" charset="2"/>
                        <a:buChar char="§"/>
                      </a:pPr>
                      <a:r>
                        <a:rPr lang="es-CO" sz="1000" b="1" dirty="0" smtClean="0"/>
                        <a:t>Actas y memorias de las organizaciones</a:t>
                      </a:r>
                      <a:r>
                        <a:rPr lang="es-CO" sz="1000" b="1" baseline="0" dirty="0" smtClean="0"/>
                        <a:t> </a:t>
                      </a:r>
                      <a:r>
                        <a:rPr lang="es-CO" sz="1000" b="1" dirty="0" smtClean="0"/>
                        <a:t>conformadas en el tiempo del proyecto.</a:t>
                      </a:r>
                    </a:p>
                    <a:p>
                      <a:pPr marL="0" indent="0" algn="just">
                        <a:buFont typeface="Wingdings" panose="05000000000000000000" pitchFamily="2" charset="2"/>
                        <a:buNone/>
                      </a:pPr>
                      <a:endParaRPr lang="es-CO" sz="1000" b="1" dirty="0" smtClean="0"/>
                    </a:p>
                    <a:p>
                      <a:pPr marL="171450" indent="-171450" algn="just">
                        <a:buFont typeface="Wingdings" panose="05000000000000000000" pitchFamily="2" charset="2"/>
                        <a:buChar char="§"/>
                      </a:pPr>
                      <a:r>
                        <a:rPr lang="es-CO" sz="1000" b="1" dirty="0" smtClean="0"/>
                        <a:t>Instrumentos de diagnóstico debidamente</a:t>
                      </a:r>
                      <a:r>
                        <a:rPr lang="es-CO" sz="1000" b="1" baseline="0" dirty="0" smtClean="0"/>
                        <a:t> </a:t>
                      </a:r>
                      <a:r>
                        <a:rPr lang="es-CO" sz="1000" b="1" dirty="0" smtClean="0"/>
                        <a:t>diligenciados e incorporados en la carpeta de seguimiento de</a:t>
                      </a:r>
                      <a:r>
                        <a:rPr lang="es-CO" sz="1000" b="1" baseline="0" dirty="0" smtClean="0"/>
                        <a:t> </a:t>
                      </a:r>
                      <a:r>
                        <a:rPr lang="es-CO" sz="1000" b="1" dirty="0" smtClean="0"/>
                        <a:t>ejecución del proyecto.</a:t>
                      </a:r>
                      <a:endParaRPr lang="es-CO" sz="1000" b="1" dirty="0"/>
                    </a:p>
                  </a:txBody>
                  <a:tcPr>
                    <a:solidFill>
                      <a:schemeClr val="accent4">
                        <a:lumMod val="20000"/>
                        <a:lumOff val="80000"/>
                      </a:schemeClr>
                    </a:solidFill>
                  </a:tcPr>
                </a:tc>
                <a:extLst>
                  <a:ext uri="{0D108BD9-81ED-4DB2-BD59-A6C34878D82A}">
                    <a16:rowId xmlns:a16="http://schemas.microsoft.com/office/drawing/2014/main" val="1984485890"/>
                  </a:ext>
                </a:extLst>
              </a:tr>
              <a:tr h="370840">
                <a:tc>
                  <a:txBody>
                    <a:bodyPr/>
                    <a:lstStyle/>
                    <a:p>
                      <a:pPr algn="just"/>
                      <a:r>
                        <a:rPr lang="es-CO" sz="1000" b="1" dirty="0" smtClean="0"/>
                        <a:t>ACTIVIDADES:</a:t>
                      </a:r>
                    </a:p>
                    <a:p>
                      <a:pPr algn="just"/>
                      <a:endParaRPr lang="es-CO" sz="1000" dirty="0" smtClean="0"/>
                    </a:p>
                    <a:p>
                      <a:pPr algn="just"/>
                      <a:r>
                        <a:rPr lang="es-CO" sz="1000" dirty="0" smtClean="0"/>
                        <a:t>1.1. Convocatoria para formar las organizaciones.</a:t>
                      </a:r>
                    </a:p>
                    <a:p>
                      <a:pPr algn="just"/>
                      <a:endParaRPr lang="es-CO" sz="1000" dirty="0" smtClean="0"/>
                    </a:p>
                    <a:p>
                      <a:pPr algn="just"/>
                      <a:r>
                        <a:rPr lang="es-CO" sz="1000" dirty="0" smtClean="0"/>
                        <a:t>2.1. Diagnosticar las herramientas utilizadas en la producción.</a:t>
                      </a:r>
                    </a:p>
                    <a:p>
                      <a:pPr algn="just"/>
                      <a:endParaRPr lang="es-CO" sz="1000" dirty="0" smtClean="0"/>
                    </a:p>
                    <a:p>
                      <a:pPr algn="just"/>
                      <a:r>
                        <a:rPr lang="es-CO" sz="1000" dirty="0" smtClean="0"/>
                        <a:t>2.2. Realizar los planeas de mejoramiento, incluyendo técnicas de producción amigables con el medio ambiente.</a:t>
                      </a:r>
                      <a:endParaRPr lang="es-CO" sz="1000" dirty="0"/>
                    </a:p>
                  </a:txBody>
                  <a:tcPr/>
                </a:tc>
                <a:tc>
                  <a:txBody>
                    <a:bodyPr/>
                    <a:lstStyle/>
                    <a:p>
                      <a:pPr algn="just"/>
                      <a:r>
                        <a:rPr lang="es-CO" sz="1000" b="1" dirty="0" smtClean="0"/>
                        <a:t>Indicadores</a:t>
                      </a:r>
                      <a:r>
                        <a:rPr lang="es-CO" sz="1000" b="1" baseline="0" dirty="0" smtClean="0"/>
                        <a:t> de productos:</a:t>
                      </a:r>
                    </a:p>
                    <a:p>
                      <a:pPr marL="285750" indent="-285750" algn="just">
                        <a:buFont typeface="Wingdings" panose="05000000000000000000" pitchFamily="2" charset="2"/>
                        <a:buChar char="§"/>
                      </a:pPr>
                      <a:r>
                        <a:rPr lang="es-CO" sz="1000" baseline="0" dirty="0" smtClean="0"/>
                        <a:t>Al último día el 4 mes de iniciado el proyecto, se cuenta con 10 organizaciones conformadas en la región con los grupos involucrados en el proyecto.</a:t>
                      </a:r>
                    </a:p>
                    <a:p>
                      <a:pPr marL="285750" indent="-285750" algn="just">
                        <a:buFont typeface="Wingdings" panose="05000000000000000000" pitchFamily="2" charset="2"/>
                        <a:buChar char="§"/>
                      </a:pPr>
                      <a:r>
                        <a:rPr lang="es-CO" sz="1000" baseline="0" dirty="0" smtClean="0"/>
                        <a:t>Al último día del 5, 8 y 14 mes de iniciado el proyecto, se cuenta con 400, 400 más, 200 documentos más para un total de 1000 documentos de diagnóstico de la producción de las familias productoras.</a:t>
                      </a:r>
                    </a:p>
                    <a:p>
                      <a:pPr marL="285750" indent="-285750" algn="just">
                        <a:buFont typeface="Wingdings" panose="05000000000000000000" pitchFamily="2" charset="2"/>
                        <a:buChar char="§"/>
                      </a:pPr>
                      <a:r>
                        <a:rPr lang="es-CO" sz="1000" baseline="0" dirty="0" smtClean="0"/>
                        <a:t>Al último día del 7, 11, 15, 27 y 36 mes de iniciado el proyecto se cuenta con 200, 200, 200, y  200 planes de mejoramiento de las familias productoras.</a:t>
                      </a:r>
                    </a:p>
                    <a:p>
                      <a:pPr marL="285750" indent="-285750" algn="just">
                        <a:buFont typeface="Wingdings" panose="05000000000000000000" pitchFamily="2" charset="2"/>
                        <a:buChar char="§"/>
                      </a:pPr>
                      <a:endParaRPr lang="es-CO" sz="1000" baseline="0" dirty="0" smtClean="0"/>
                    </a:p>
                    <a:p>
                      <a:pPr algn="just"/>
                      <a:endParaRPr lang="es-CO" sz="1000" dirty="0"/>
                    </a:p>
                  </a:txBody>
                  <a:tcPr/>
                </a:tc>
                <a:tc>
                  <a:txBody>
                    <a:bodyPr/>
                    <a:lstStyle/>
                    <a:p>
                      <a:pPr marL="171450" indent="-171450" algn="just">
                        <a:buFont typeface="Wingdings" panose="05000000000000000000" pitchFamily="2" charset="2"/>
                        <a:buChar char="§"/>
                      </a:pPr>
                      <a:r>
                        <a:rPr lang="es-CO" sz="1000" b="1" dirty="0" smtClean="0"/>
                        <a:t>Informes de las organizaciones</a:t>
                      </a:r>
                      <a:r>
                        <a:rPr lang="es-CO" sz="1000" b="1" baseline="0" dirty="0" smtClean="0"/>
                        <a:t> </a:t>
                      </a:r>
                      <a:r>
                        <a:rPr lang="es-CO" sz="1000" b="1" dirty="0" smtClean="0"/>
                        <a:t>debidamente aprobados por los</a:t>
                      </a:r>
                      <a:r>
                        <a:rPr lang="es-CO" sz="1000" b="1" baseline="0" dirty="0" smtClean="0"/>
                        <a:t> </a:t>
                      </a:r>
                      <a:r>
                        <a:rPr lang="es-CO" sz="1000" b="1" dirty="0" smtClean="0"/>
                        <a:t>representantes de cada organización.</a:t>
                      </a:r>
                    </a:p>
                    <a:p>
                      <a:pPr marL="0" indent="0" algn="just">
                        <a:buFont typeface="Wingdings" panose="05000000000000000000" pitchFamily="2" charset="2"/>
                        <a:buNone/>
                      </a:pPr>
                      <a:endParaRPr lang="es-CO" sz="1000" b="1" dirty="0" smtClean="0"/>
                    </a:p>
                    <a:p>
                      <a:pPr marL="171450" indent="-171450" algn="just">
                        <a:buFont typeface="Wingdings" panose="05000000000000000000" pitchFamily="2" charset="2"/>
                        <a:buChar char="§"/>
                      </a:pPr>
                      <a:r>
                        <a:rPr lang="es-CO" sz="1000" b="1" dirty="0" smtClean="0"/>
                        <a:t>Documentos de diagnóstico revisados</a:t>
                      </a:r>
                      <a:r>
                        <a:rPr lang="es-CO" sz="1000" b="1" baseline="0" dirty="0" smtClean="0"/>
                        <a:t> </a:t>
                      </a:r>
                      <a:r>
                        <a:rPr lang="es-CO" sz="1000" b="1" dirty="0" smtClean="0"/>
                        <a:t>y aprobados por el ente verificador.</a:t>
                      </a:r>
                    </a:p>
                    <a:p>
                      <a:pPr marL="0" indent="0" algn="just">
                        <a:buFont typeface="Wingdings" panose="05000000000000000000" pitchFamily="2" charset="2"/>
                        <a:buNone/>
                      </a:pPr>
                      <a:endParaRPr lang="es-CO" sz="1000" b="1" dirty="0" smtClean="0"/>
                    </a:p>
                    <a:p>
                      <a:pPr marL="171450" indent="-171450" algn="just">
                        <a:buFont typeface="Wingdings" panose="05000000000000000000" pitchFamily="2" charset="2"/>
                        <a:buChar char="§"/>
                      </a:pPr>
                      <a:r>
                        <a:rPr lang="es-CO" sz="1000" b="1" dirty="0" smtClean="0"/>
                        <a:t>Documentos con los planes de</a:t>
                      </a:r>
                      <a:r>
                        <a:rPr lang="es-CO" sz="1000" b="1" baseline="0" dirty="0" smtClean="0"/>
                        <a:t> </a:t>
                      </a:r>
                      <a:r>
                        <a:rPr lang="es-CO" sz="1000" b="1" dirty="0" smtClean="0"/>
                        <a:t>mejoramiento revisados y aprobados por el ente verificador.</a:t>
                      </a:r>
                      <a:endParaRPr lang="es-CO" sz="1000" b="1" dirty="0"/>
                    </a:p>
                  </a:txBody>
                  <a:tcPr>
                    <a:solidFill>
                      <a:schemeClr val="accent4">
                        <a:lumMod val="20000"/>
                        <a:lumOff val="80000"/>
                      </a:schemeClr>
                    </a:solidFill>
                  </a:tcPr>
                </a:tc>
                <a:extLst>
                  <a:ext uri="{0D108BD9-81ED-4DB2-BD59-A6C34878D82A}">
                    <a16:rowId xmlns:a16="http://schemas.microsoft.com/office/drawing/2014/main" val="932805313"/>
                  </a:ext>
                </a:extLst>
              </a:tr>
            </a:tbl>
          </a:graphicData>
        </a:graphic>
      </p:graphicFrame>
      <p:sp>
        <p:nvSpPr>
          <p:cNvPr id="5" name="CuadroTexto 4"/>
          <p:cNvSpPr txBox="1"/>
          <p:nvPr/>
        </p:nvSpPr>
        <p:spPr>
          <a:xfrm>
            <a:off x="4195561" y="59346"/>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6" name="CuadroTexto 5"/>
          <p:cNvSpPr txBox="1"/>
          <p:nvPr/>
        </p:nvSpPr>
        <p:spPr>
          <a:xfrm>
            <a:off x="4296711" y="465526"/>
            <a:ext cx="2917870" cy="369332"/>
          </a:xfrm>
          <a:prstGeom prst="rect">
            <a:avLst/>
          </a:prstGeom>
          <a:noFill/>
        </p:spPr>
        <p:txBody>
          <a:bodyPr wrap="square" rtlCol="0">
            <a:spAutoFit/>
          </a:bodyPr>
          <a:lstStyle/>
          <a:p>
            <a:pPr algn="ctr"/>
            <a:r>
              <a:rPr lang="es-CO" b="1" dirty="0" smtClean="0"/>
              <a:t>Fuentes de Verificación</a:t>
            </a:r>
            <a:endParaRPr lang="es-CO" b="1" dirty="0"/>
          </a:p>
        </p:txBody>
      </p:sp>
    </p:spTree>
    <p:extLst>
      <p:ext uri="{BB962C8B-B14F-4D97-AF65-F5344CB8AC3E}">
        <p14:creationId xmlns:p14="http://schemas.microsoft.com/office/powerpoint/2010/main" val="297345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816864" y="355349"/>
            <a:ext cx="11375136" cy="2739211"/>
          </a:xfrm>
          <a:prstGeom prst="rect">
            <a:avLst/>
          </a:prstGeom>
          <a:noFill/>
        </p:spPr>
        <p:txBody>
          <a:bodyPr wrap="square" rtlCol="0">
            <a:spAutoFit/>
          </a:bodyPr>
          <a:lstStyle/>
          <a:p>
            <a:pPr algn="ctr"/>
            <a:r>
              <a:rPr lang="es-CO" sz="2800" b="1" dirty="0" smtClean="0">
                <a:solidFill>
                  <a:schemeClr val="accent6">
                    <a:lumMod val="50000"/>
                  </a:schemeClr>
                </a:solidFill>
              </a:rPr>
              <a:t>Evaluación</a:t>
            </a:r>
          </a:p>
          <a:p>
            <a:pPr algn="just"/>
            <a:r>
              <a:rPr lang="es-CO" sz="2400" dirty="0" smtClean="0"/>
              <a:t>El curso será evaluado de la siguiente manera:</a:t>
            </a:r>
          </a:p>
          <a:p>
            <a:pPr algn="just"/>
            <a:endParaRPr lang="es-CO" sz="2400" dirty="0" smtClean="0"/>
          </a:p>
          <a:p>
            <a:pPr algn="just"/>
            <a:endParaRPr lang="es-CO" sz="2400" dirty="0" smtClean="0"/>
          </a:p>
          <a:p>
            <a:pPr algn="just"/>
            <a:endParaRPr lang="es-CO" sz="2400" b="1" i="1" dirty="0" smtClean="0"/>
          </a:p>
          <a:p>
            <a:pPr algn="just"/>
            <a:endParaRPr lang="es-CO" sz="2400" b="1" i="1" dirty="0"/>
          </a:p>
          <a:p>
            <a:pPr algn="just"/>
            <a:endParaRPr lang="es-CO" sz="2400" b="1" i="1" dirty="0"/>
          </a:p>
        </p:txBody>
      </p:sp>
      <p:pic>
        <p:nvPicPr>
          <p:cNvPr id="2" name="Imagen 1"/>
          <p:cNvPicPr>
            <a:picLocks noChangeAspect="1"/>
          </p:cNvPicPr>
          <p:nvPr/>
        </p:nvPicPr>
        <p:blipFill>
          <a:blip r:embed="rId3"/>
          <a:stretch>
            <a:fillRect/>
          </a:stretch>
        </p:blipFill>
        <p:spPr>
          <a:xfrm>
            <a:off x="481420" y="1327136"/>
            <a:ext cx="11168840" cy="3346994"/>
          </a:xfrm>
          <a:prstGeom prst="rect">
            <a:avLst/>
          </a:prstGeom>
        </p:spPr>
      </p:pic>
      <p:pic>
        <p:nvPicPr>
          <p:cNvPr id="5" name="Imagen 4"/>
          <p:cNvPicPr>
            <a:picLocks noChangeAspect="1"/>
          </p:cNvPicPr>
          <p:nvPr/>
        </p:nvPicPr>
        <p:blipFill>
          <a:blip r:embed="rId4"/>
          <a:stretch>
            <a:fillRect/>
          </a:stretch>
        </p:blipFill>
        <p:spPr>
          <a:xfrm>
            <a:off x="329007" y="4582040"/>
            <a:ext cx="11321253" cy="2109399"/>
          </a:xfrm>
          <a:prstGeom prst="rect">
            <a:avLst/>
          </a:prstGeom>
        </p:spPr>
      </p:pic>
    </p:spTree>
    <p:extLst>
      <p:ext uri="{BB962C8B-B14F-4D97-AF65-F5344CB8AC3E}">
        <p14:creationId xmlns:p14="http://schemas.microsoft.com/office/powerpoint/2010/main" val="389901946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5" name="CuadroTexto 4"/>
          <p:cNvSpPr txBox="1"/>
          <p:nvPr/>
        </p:nvSpPr>
        <p:spPr>
          <a:xfrm>
            <a:off x="4195561" y="59346"/>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6" name="CuadroTexto 5"/>
          <p:cNvSpPr txBox="1"/>
          <p:nvPr/>
        </p:nvSpPr>
        <p:spPr>
          <a:xfrm>
            <a:off x="4296711" y="465526"/>
            <a:ext cx="2917870" cy="369332"/>
          </a:xfrm>
          <a:prstGeom prst="rect">
            <a:avLst/>
          </a:prstGeom>
          <a:noFill/>
        </p:spPr>
        <p:txBody>
          <a:bodyPr wrap="square" rtlCol="0">
            <a:spAutoFit/>
          </a:bodyPr>
          <a:lstStyle/>
          <a:p>
            <a:pPr algn="ctr"/>
            <a:r>
              <a:rPr lang="es-CO" b="1" dirty="0" smtClean="0"/>
              <a:t>Supuestos</a:t>
            </a:r>
            <a:endParaRPr lang="es-CO" b="1" dirty="0"/>
          </a:p>
        </p:txBody>
      </p:sp>
      <p:sp>
        <p:nvSpPr>
          <p:cNvPr id="2" name="CuadroTexto 1"/>
          <p:cNvSpPr txBox="1"/>
          <p:nvPr/>
        </p:nvSpPr>
        <p:spPr>
          <a:xfrm>
            <a:off x="149291" y="807841"/>
            <a:ext cx="11840546" cy="1323439"/>
          </a:xfrm>
          <a:prstGeom prst="rect">
            <a:avLst/>
          </a:prstGeom>
          <a:noFill/>
        </p:spPr>
        <p:txBody>
          <a:bodyPr wrap="square" rtlCol="0">
            <a:spAutoFit/>
          </a:bodyPr>
          <a:lstStyle/>
          <a:p>
            <a:pPr algn="just"/>
            <a:r>
              <a:rPr lang="es-CO" sz="1600" dirty="0"/>
              <a:t>Son los riesgos o limitaciones correspondientes a las </a:t>
            </a:r>
            <a:r>
              <a:rPr lang="es-CO" sz="1600" i="1" dirty="0"/>
              <a:t>actividades</a:t>
            </a:r>
            <a:r>
              <a:rPr lang="es-CO" sz="1600" dirty="0"/>
              <a:t>, </a:t>
            </a:r>
            <a:r>
              <a:rPr lang="es-CO" sz="1600" i="1" dirty="0"/>
              <a:t>resultados</a:t>
            </a:r>
            <a:r>
              <a:rPr lang="es-CO" sz="1600" dirty="0"/>
              <a:t> y </a:t>
            </a:r>
            <a:r>
              <a:rPr lang="es-CO" sz="1600" i="1" dirty="0"/>
              <a:t>objetivos</a:t>
            </a:r>
            <a:r>
              <a:rPr lang="es-CO" sz="1600" dirty="0"/>
              <a:t>, expresados a manera de condiciones o requisitos que se </a:t>
            </a:r>
            <a:r>
              <a:rPr lang="es-CO" sz="1600" dirty="0" smtClean="0"/>
              <a:t>deben cumplir </a:t>
            </a:r>
            <a:r>
              <a:rPr lang="es-CO" sz="1600" dirty="0"/>
              <a:t>para la ejecución de las acciones y la obtención del fin, propósito y componentes. </a:t>
            </a:r>
            <a:r>
              <a:rPr lang="es-CO" sz="1600" b="1" dirty="0"/>
              <a:t>Por ejemplo</a:t>
            </a:r>
            <a:r>
              <a:rPr lang="es-CO" sz="1600" dirty="0"/>
              <a:t>, el riesgo de no encontrar los </a:t>
            </a:r>
            <a:r>
              <a:rPr lang="es-CO" sz="1600" dirty="0" smtClean="0"/>
              <a:t>profesionales dispuestos </a:t>
            </a:r>
            <a:r>
              <a:rPr lang="es-CO" sz="1600" dirty="0"/>
              <a:t>a trabajar, en lugares inhóspitos, apartados y con problemas de seguridad, expresado como supuesto puede quedar como sigue: </a:t>
            </a:r>
            <a:r>
              <a:rPr lang="es-CO" sz="1600" i="1" dirty="0" smtClean="0"/>
              <a:t>Existen los </a:t>
            </a:r>
            <a:r>
              <a:rPr lang="es-CO" sz="1600" i="1" dirty="0"/>
              <a:t>profesionales, del perfil y las calidades que se requieren, dispuestos a trabajar en las condiciones propias de la región del proyecto.</a:t>
            </a:r>
          </a:p>
        </p:txBody>
      </p:sp>
      <p:sp>
        <p:nvSpPr>
          <p:cNvPr id="7" name="CuadroTexto 6"/>
          <p:cNvSpPr txBox="1"/>
          <p:nvPr/>
        </p:nvSpPr>
        <p:spPr>
          <a:xfrm>
            <a:off x="149291" y="2167279"/>
            <a:ext cx="3125755" cy="338554"/>
          </a:xfrm>
          <a:prstGeom prst="rect">
            <a:avLst/>
          </a:prstGeom>
          <a:noFill/>
        </p:spPr>
        <p:txBody>
          <a:bodyPr wrap="square" rtlCol="0">
            <a:spAutoFit/>
          </a:bodyPr>
          <a:lstStyle/>
          <a:p>
            <a:r>
              <a:rPr lang="es-CO" sz="1600" b="1" dirty="0"/>
              <a:t>Importancia de los supuestos:</a:t>
            </a:r>
          </a:p>
        </p:txBody>
      </p:sp>
      <p:sp>
        <p:nvSpPr>
          <p:cNvPr id="8" name="CuadroTexto 7"/>
          <p:cNvSpPr txBox="1"/>
          <p:nvPr/>
        </p:nvSpPr>
        <p:spPr>
          <a:xfrm>
            <a:off x="149291" y="2541832"/>
            <a:ext cx="11840546" cy="4031873"/>
          </a:xfrm>
          <a:prstGeom prst="rect">
            <a:avLst/>
          </a:prstGeom>
          <a:noFill/>
        </p:spPr>
        <p:txBody>
          <a:bodyPr wrap="square" rtlCol="0">
            <a:spAutoFit/>
          </a:bodyPr>
          <a:lstStyle/>
          <a:p>
            <a:pPr marL="285750" indent="-285750" algn="just">
              <a:buFont typeface="Wingdings" panose="05000000000000000000" pitchFamily="2" charset="2"/>
              <a:buChar char="§"/>
            </a:pPr>
            <a:r>
              <a:rPr lang="es-CO" sz="1600" dirty="0"/>
              <a:t>Permiten prever, anticipar y establecer alternativas para enfrentar los riesgos y limitaciones de </a:t>
            </a:r>
            <a:r>
              <a:rPr lang="es-CO" sz="1600" dirty="0" smtClean="0"/>
              <a:t>índole –político, sociocultural</a:t>
            </a:r>
            <a:r>
              <a:rPr lang="es-CO" sz="1600" dirty="0"/>
              <a:t>, económico y </a:t>
            </a:r>
            <a:r>
              <a:rPr lang="es-CO" sz="1600" dirty="0" smtClean="0"/>
              <a:t>ambiental </a:t>
            </a:r>
            <a:r>
              <a:rPr lang="es-CO" sz="1600" dirty="0"/>
              <a:t>que puedan afectar el cumplimiento de los objetivos </a:t>
            </a:r>
            <a:r>
              <a:rPr lang="es-CO" sz="1600" dirty="0" smtClean="0"/>
              <a:t>y componentes </a:t>
            </a:r>
            <a:r>
              <a:rPr lang="es-CO" sz="1600" dirty="0"/>
              <a:t>del </a:t>
            </a:r>
            <a:r>
              <a:rPr lang="es-CO" sz="1600" dirty="0" smtClean="0"/>
              <a:t>proyecto. Tenga </a:t>
            </a:r>
            <a:r>
              <a:rPr lang="es-CO" sz="1600" dirty="0"/>
              <a:t>en cuenta que dado que el diseño y formulación de un proyecto </a:t>
            </a:r>
            <a:r>
              <a:rPr lang="es-CO" sz="1600" dirty="0" smtClean="0"/>
              <a:t>tiene que </a:t>
            </a:r>
            <a:r>
              <a:rPr lang="es-CO" sz="1600" dirty="0"/>
              <a:t>ver con acciones y logros que se programan para el futuro, los riesgos de que situaciones que no </a:t>
            </a:r>
            <a:r>
              <a:rPr lang="es-CO" sz="1600" dirty="0" smtClean="0"/>
              <a:t>se ven </a:t>
            </a:r>
            <a:r>
              <a:rPr lang="es-CO" sz="1600" dirty="0"/>
              <a:t>el momento, sucedan es alta, por tal razón la adecuada previsión es muy importante</a:t>
            </a:r>
            <a:r>
              <a:rPr lang="es-CO" sz="1600" dirty="0" smtClean="0"/>
              <a:t>.</a:t>
            </a:r>
          </a:p>
          <a:p>
            <a:pPr marL="285750" indent="-285750" algn="just">
              <a:buFont typeface="Wingdings" panose="05000000000000000000" pitchFamily="2" charset="2"/>
              <a:buChar char="§"/>
            </a:pPr>
            <a:r>
              <a:rPr lang="es-CO" sz="1600" dirty="0"/>
              <a:t>Mediante la identificación de los riesgos inherentes a cada componente estructural del </a:t>
            </a:r>
            <a:r>
              <a:rPr lang="es-CO" sz="1600" dirty="0" smtClean="0"/>
              <a:t>proyecto (Objetivos</a:t>
            </a:r>
            <a:r>
              <a:rPr lang="es-CO" sz="1600" dirty="0"/>
              <a:t>, Productos y Actividades), permiten evaluar si es posible superarlos, incorporando los </a:t>
            </a:r>
            <a:r>
              <a:rPr lang="es-CO" sz="1600" dirty="0" smtClean="0"/>
              <a:t>ajustes o </a:t>
            </a:r>
            <a:r>
              <a:rPr lang="es-CO" sz="1600" dirty="0"/>
              <a:t>las medidas pertinentes desde el mismo proyecto o si los riesgos son muy altos, abandonando </a:t>
            </a:r>
            <a:r>
              <a:rPr lang="es-CO" sz="1600" dirty="0" smtClean="0"/>
              <a:t>la alternativa.</a:t>
            </a:r>
          </a:p>
          <a:p>
            <a:pPr marL="285750" indent="-285750" algn="just">
              <a:buFont typeface="Wingdings" panose="05000000000000000000" pitchFamily="2" charset="2"/>
              <a:buChar char="§"/>
            </a:pPr>
            <a:r>
              <a:rPr lang="es-CO" sz="1600" dirty="0" smtClean="0"/>
              <a:t>Permiten </a:t>
            </a:r>
            <a:r>
              <a:rPr lang="es-CO" sz="1600" dirty="0"/>
              <a:t>que ante el riesgo, se incluyan elementos en el proyecto, que garanticen su fluidez en </a:t>
            </a:r>
            <a:r>
              <a:rPr lang="es-CO" sz="1600" dirty="0" smtClean="0"/>
              <a:t>la ejecución</a:t>
            </a:r>
            <a:r>
              <a:rPr lang="es-CO" sz="1600" dirty="0"/>
              <a:t>. Por ejemplo, ante el supuesto, arriba enunciado, se obliga a incluir en el proyecto </a:t>
            </a:r>
            <a:r>
              <a:rPr lang="es-CO" sz="1600" dirty="0" smtClean="0"/>
              <a:t>incentivos que </a:t>
            </a:r>
            <a:r>
              <a:rPr lang="es-CO" sz="1600" dirty="0"/>
              <a:t>garanticen las condiciones de trabajo de los profesionales involucrados, tales como: </a:t>
            </a:r>
            <a:r>
              <a:rPr lang="es-CO" sz="1600" dirty="0" smtClean="0"/>
              <a:t>salarios adecuados </a:t>
            </a:r>
            <a:r>
              <a:rPr lang="es-CO" sz="1600" dirty="0"/>
              <a:t>a las condiciones, alojamiento a cargo del proyecto, facilidades de comunicación </a:t>
            </a:r>
            <a:r>
              <a:rPr lang="es-CO" sz="1600" dirty="0" smtClean="0"/>
              <a:t>con familiares</a:t>
            </a:r>
            <a:r>
              <a:rPr lang="es-CO" sz="1600" dirty="0"/>
              <a:t>, posibilidades de descanso y de visitas periódicas a los sitios de origen, entre otros </a:t>
            </a:r>
            <a:r>
              <a:rPr lang="es-CO" sz="1600" dirty="0" smtClean="0"/>
              <a:t>incentivos.</a:t>
            </a:r>
          </a:p>
          <a:p>
            <a:pPr marL="285750" indent="-285750" algn="just">
              <a:buFont typeface="Wingdings" panose="05000000000000000000" pitchFamily="2" charset="2"/>
              <a:buChar char="§"/>
            </a:pPr>
            <a:r>
              <a:rPr lang="es-CO" sz="1600" dirty="0" smtClean="0"/>
              <a:t>Indican </a:t>
            </a:r>
            <a:r>
              <a:rPr lang="es-CO" sz="1600" dirty="0"/>
              <a:t>los factores que la gerencia del proyecto debe anticipar, tratar de influir y/o encarar con </a:t>
            </a:r>
            <a:r>
              <a:rPr lang="es-CO" sz="1600" dirty="0" smtClean="0"/>
              <a:t>adecuados planes </a:t>
            </a:r>
            <a:r>
              <a:rPr lang="es-CO" sz="1600" dirty="0"/>
              <a:t>de emergencia en su momento oportuno. Por ejemplo, si en un proyecto se plantea como </a:t>
            </a:r>
            <a:r>
              <a:rPr lang="es-CO" sz="1600" dirty="0" smtClean="0"/>
              <a:t>supuesto que </a:t>
            </a:r>
            <a:r>
              <a:rPr lang="es-CO" sz="1600" dirty="0"/>
              <a:t>“La institución que financia el proyecto realiza el giro de los recursos económicos en las </a:t>
            </a:r>
            <a:r>
              <a:rPr lang="es-CO" sz="1600" dirty="0" smtClean="0"/>
              <a:t>fechas programadas</a:t>
            </a:r>
            <a:r>
              <a:rPr lang="es-CO" sz="1600" dirty="0"/>
              <a:t>”, los ejecutores deben estar atentos a posibles incumplimiento del supuesto, con el fin </a:t>
            </a:r>
            <a:r>
              <a:rPr lang="es-CO" sz="1600" dirty="0" smtClean="0"/>
              <a:t>de establecer </a:t>
            </a:r>
            <a:r>
              <a:rPr lang="es-CO" sz="1600" dirty="0"/>
              <a:t>las medidas necesarias para que la ejecución del proyecto no se afecte (gestión de prestamos</a:t>
            </a:r>
            <a:r>
              <a:rPr lang="es-CO" sz="1600" dirty="0" smtClean="0"/>
              <a:t>, “</a:t>
            </a:r>
            <a:r>
              <a:rPr lang="es-CO" sz="1600" dirty="0"/>
              <a:t>separación y ejecución de recursos propios”, entre otras medidas</a:t>
            </a:r>
            <a:r>
              <a:rPr lang="es-CO" sz="1600" dirty="0" smtClean="0"/>
              <a:t>).</a:t>
            </a:r>
          </a:p>
        </p:txBody>
      </p:sp>
    </p:spTree>
    <p:extLst>
      <p:ext uri="{BB962C8B-B14F-4D97-AF65-F5344CB8AC3E}">
        <p14:creationId xmlns:p14="http://schemas.microsoft.com/office/powerpoint/2010/main" val="22557245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534062862"/>
              </p:ext>
            </p:extLst>
          </p:nvPr>
        </p:nvGraphicFramePr>
        <p:xfrm>
          <a:off x="409528" y="697400"/>
          <a:ext cx="11121104" cy="6070600"/>
        </p:xfrm>
        <a:graphic>
          <a:graphicData uri="http://schemas.openxmlformats.org/drawingml/2006/table">
            <a:tbl>
              <a:tblPr firstRow="1" bandRow="1">
                <a:tableStyleId>{5940675A-B579-460E-94D1-54222C63F5DA}</a:tableStyleId>
              </a:tblPr>
              <a:tblGrid>
                <a:gridCol w="2780276">
                  <a:extLst>
                    <a:ext uri="{9D8B030D-6E8A-4147-A177-3AD203B41FA5}">
                      <a16:colId xmlns:a16="http://schemas.microsoft.com/office/drawing/2014/main" val="3219164757"/>
                    </a:ext>
                  </a:extLst>
                </a:gridCol>
                <a:gridCol w="2780276">
                  <a:extLst>
                    <a:ext uri="{9D8B030D-6E8A-4147-A177-3AD203B41FA5}">
                      <a16:colId xmlns:a16="http://schemas.microsoft.com/office/drawing/2014/main" val="2438397675"/>
                    </a:ext>
                  </a:extLst>
                </a:gridCol>
                <a:gridCol w="2780276">
                  <a:extLst>
                    <a:ext uri="{9D8B030D-6E8A-4147-A177-3AD203B41FA5}">
                      <a16:colId xmlns:a16="http://schemas.microsoft.com/office/drawing/2014/main" val="3900104896"/>
                    </a:ext>
                  </a:extLst>
                </a:gridCol>
                <a:gridCol w="2780276">
                  <a:extLst>
                    <a:ext uri="{9D8B030D-6E8A-4147-A177-3AD203B41FA5}">
                      <a16:colId xmlns:a16="http://schemas.microsoft.com/office/drawing/2014/main" val="1565541914"/>
                    </a:ext>
                  </a:extLst>
                </a:gridCol>
              </a:tblGrid>
              <a:tr h="370840">
                <a:tc>
                  <a:txBody>
                    <a:bodyPr/>
                    <a:lstStyle/>
                    <a:p>
                      <a:pPr algn="ctr"/>
                      <a:r>
                        <a:rPr lang="es-CO" sz="1000" b="1" dirty="0" smtClean="0"/>
                        <a:t>Resumen Narrativo</a:t>
                      </a:r>
                      <a:endParaRPr lang="es-CO" sz="1000" b="1" dirty="0"/>
                    </a:p>
                  </a:txBody>
                  <a:tcPr/>
                </a:tc>
                <a:tc>
                  <a:txBody>
                    <a:bodyPr/>
                    <a:lstStyle/>
                    <a:p>
                      <a:pPr algn="ctr"/>
                      <a:r>
                        <a:rPr lang="es-CO" sz="1000" b="1" dirty="0" smtClean="0"/>
                        <a:t>Indicadores de Variables</a:t>
                      </a:r>
                      <a:endParaRPr lang="es-CO" sz="1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b="1" dirty="0" smtClean="0"/>
                        <a:t>Indicadores de Verificación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b="1" dirty="0" smtClean="0"/>
                        <a:t>Supuestos</a:t>
                      </a:r>
                    </a:p>
                  </a:txBody>
                  <a:tcPr/>
                </a:tc>
                <a:extLst>
                  <a:ext uri="{0D108BD9-81ED-4DB2-BD59-A6C34878D82A}">
                    <a16:rowId xmlns:a16="http://schemas.microsoft.com/office/drawing/2014/main" val="2731282129"/>
                  </a:ext>
                </a:extLst>
              </a:tr>
              <a:tr h="370840">
                <a:tc>
                  <a:txBody>
                    <a:bodyPr/>
                    <a:lstStyle/>
                    <a:p>
                      <a:pPr algn="just"/>
                      <a:r>
                        <a:rPr lang="es-CO" sz="1000" b="1" dirty="0" smtClean="0"/>
                        <a:t>FIN:</a:t>
                      </a:r>
                    </a:p>
                    <a:p>
                      <a:pPr algn="just"/>
                      <a:r>
                        <a:rPr lang="es-CO" sz="1000" dirty="0" smtClean="0"/>
                        <a:t>Todos los actores sociales e institucionales del Norte Caldense contribuyen a la disminución del deterioro ambiental de la región y mejoran su calidad de vida.</a:t>
                      </a:r>
                    </a:p>
                  </a:txBody>
                  <a:tcPr/>
                </a:tc>
                <a:tc>
                  <a:txBody>
                    <a:bodyPr/>
                    <a:lstStyle/>
                    <a:p>
                      <a:pPr algn="just"/>
                      <a:r>
                        <a:rPr lang="es-CO" sz="1000" b="1" dirty="0" smtClean="0"/>
                        <a:t>Indicador de Impacto: </a:t>
                      </a:r>
                    </a:p>
                    <a:p>
                      <a:pPr algn="just"/>
                      <a:r>
                        <a:rPr lang="es-CO" sz="1000" dirty="0" smtClean="0"/>
                        <a:t>Al 31 de diciembre del año 2019, después de ejecutado el proyecto, los índices de contaminación</a:t>
                      </a:r>
                      <a:r>
                        <a:rPr lang="es-CO" sz="1000" baseline="0" dirty="0" smtClean="0"/>
                        <a:t> ambiental por los sistemas productivos de la región, ha disminuido un 10%.</a:t>
                      </a:r>
                      <a:endParaRPr lang="es-CO" sz="1000" dirty="0"/>
                    </a:p>
                  </a:txBody>
                  <a:tcPr/>
                </a:tc>
                <a:tc>
                  <a:txBody>
                    <a:bodyPr/>
                    <a:lstStyle/>
                    <a:p>
                      <a:pPr algn="just"/>
                      <a:endParaRPr lang="es-CO" sz="1000" dirty="0" smtClean="0"/>
                    </a:p>
                    <a:p>
                      <a:pPr algn="just"/>
                      <a:r>
                        <a:rPr lang="es-CO" sz="1000" dirty="0" smtClean="0"/>
                        <a:t>Información obtenida de los estudios de</a:t>
                      </a:r>
                    </a:p>
                    <a:p>
                      <a:pPr algn="just"/>
                      <a:r>
                        <a:rPr lang="es-CO" sz="1000" dirty="0" err="1" smtClean="0"/>
                        <a:t>Corpocaldas</a:t>
                      </a:r>
                      <a:r>
                        <a:rPr lang="es-CO" sz="1000" dirty="0" smtClean="0"/>
                        <a:t> y el Ministerio de Ambiente.</a:t>
                      </a:r>
                      <a:endParaRPr lang="es-CO" sz="1000" dirty="0"/>
                    </a:p>
                  </a:txBody>
                  <a:tcPr/>
                </a:tc>
                <a:tc>
                  <a:txBody>
                    <a:bodyPr/>
                    <a:lstStyle/>
                    <a:p>
                      <a:pPr algn="just"/>
                      <a:endParaRPr lang="es-CO" sz="1000" b="1" dirty="0" smtClean="0"/>
                    </a:p>
                    <a:p>
                      <a:pPr algn="just"/>
                      <a:r>
                        <a:rPr lang="es-CO" sz="1000" b="1" dirty="0" smtClean="0"/>
                        <a:t>Se capturaron los grupos extorsionistas y al margen</a:t>
                      </a:r>
                      <a:r>
                        <a:rPr lang="es-CO" sz="1000" b="1" baseline="0" dirty="0" smtClean="0"/>
                        <a:t> </a:t>
                      </a:r>
                      <a:r>
                        <a:rPr lang="es-CO" sz="1000" b="1" dirty="0" smtClean="0"/>
                        <a:t>de la ley que intimidan a los pequeños productores</a:t>
                      </a:r>
                      <a:r>
                        <a:rPr lang="es-CO" sz="1000" b="1" baseline="0" dirty="0" smtClean="0"/>
                        <a:t> </a:t>
                      </a:r>
                      <a:r>
                        <a:rPr lang="es-CO" sz="1000" b="1" dirty="0" smtClean="0"/>
                        <a:t>de la región y que desean sus tierras.</a:t>
                      </a:r>
                      <a:endParaRPr lang="es-CO" sz="1000" b="1" dirty="0"/>
                    </a:p>
                  </a:txBody>
                  <a:tcPr>
                    <a:solidFill>
                      <a:schemeClr val="accent4">
                        <a:lumMod val="20000"/>
                        <a:lumOff val="80000"/>
                      </a:schemeClr>
                    </a:solidFill>
                  </a:tcPr>
                </a:tc>
                <a:extLst>
                  <a:ext uri="{0D108BD9-81ED-4DB2-BD59-A6C34878D82A}">
                    <a16:rowId xmlns:a16="http://schemas.microsoft.com/office/drawing/2014/main" val="1790362115"/>
                  </a:ext>
                </a:extLst>
              </a:tr>
              <a:tr h="370840">
                <a:tc>
                  <a:txBody>
                    <a:bodyPr/>
                    <a:lstStyle/>
                    <a:p>
                      <a:pPr algn="just"/>
                      <a:r>
                        <a:rPr lang="es-CO" sz="1000" b="1" dirty="0" smtClean="0"/>
                        <a:t>PROPÓSITO: </a:t>
                      </a:r>
                    </a:p>
                    <a:p>
                      <a:pPr algn="just"/>
                      <a:r>
                        <a:rPr lang="es-CO" sz="1000" dirty="0" smtClean="0"/>
                        <a:t>Familias de los Municipios del Norte Caldense implementan sistemas productivos demostrativos ambiental, económica y socialmente sustentables.</a:t>
                      </a:r>
                    </a:p>
                  </a:txBody>
                  <a:tcPr/>
                </a:tc>
                <a:tc>
                  <a:txBody>
                    <a:bodyPr/>
                    <a:lstStyle/>
                    <a:p>
                      <a:pPr algn="just"/>
                      <a:r>
                        <a:rPr lang="es-CO" sz="1000" b="1" dirty="0" smtClean="0"/>
                        <a:t>Indicador de Efecto: </a:t>
                      </a:r>
                    </a:p>
                    <a:p>
                      <a:pPr algn="just"/>
                      <a:r>
                        <a:rPr lang="es-CO" sz="1000" dirty="0" smtClean="0"/>
                        <a:t>al mes 36 de iniciada la ejecución del  proyecto, al menos 1000 familias de la región del norte caldense, obtienen su producción mediante sistemas ambientales sustentables, económica y socialmente viables.</a:t>
                      </a:r>
                      <a:endParaRPr lang="es-CO" sz="1000" dirty="0"/>
                    </a:p>
                  </a:txBody>
                  <a:tcPr/>
                </a:tc>
                <a:tc>
                  <a:txBody>
                    <a:bodyPr/>
                    <a:lstStyle/>
                    <a:p>
                      <a:pPr marL="171450" indent="-171450" algn="just">
                        <a:buFont typeface="Wingdings" panose="05000000000000000000" pitchFamily="2" charset="2"/>
                        <a:buChar char="§"/>
                      </a:pPr>
                      <a:r>
                        <a:rPr lang="es-CO" sz="1000" dirty="0" smtClean="0"/>
                        <a:t>Carpetas de seguimiento de ejecución</a:t>
                      </a:r>
                      <a:r>
                        <a:rPr lang="es-CO" sz="1000" baseline="0" dirty="0" smtClean="0"/>
                        <a:t> </a:t>
                      </a:r>
                      <a:r>
                        <a:rPr lang="es-CO" sz="1000" dirty="0" smtClean="0"/>
                        <a:t>del proyecto, con las cifras de</a:t>
                      </a:r>
                      <a:r>
                        <a:rPr lang="es-CO" sz="1000" baseline="0" dirty="0" smtClean="0"/>
                        <a:t> </a:t>
                      </a:r>
                      <a:r>
                        <a:rPr lang="es-CO" sz="1000" dirty="0" smtClean="0"/>
                        <a:t>producción sustentable.</a:t>
                      </a:r>
                    </a:p>
                    <a:p>
                      <a:pPr marL="0" indent="0" algn="just">
                        <a:buFont typeface="Wingdings" panose="05000000000000000000" pitchFamily="2" charset="2"/>
                        <a:buNone/>
                      </a:pPr>
                      <a:endParaRPr lang="es-CO" sz="1000" dirty="0" smtClean="0"/>
                    </a:p>
                    <a:p>
                      <a:pPr marL="171450" indent="-171450" algn="just">
                        <a:buFont typeface="Wingdings" panose="05000000000000000000" pitchFamily="2" charset="2"/>
                        <a:buChar char="§"/>
                      </a:pPr>
                      <a:r>
                        <a:rPr lang="es-CO" sz="1000" dirty="0" smtClean="0"/>
                        <a:t>Encuestas a los grupos involucrados.</a:t>
                      </a:r>
                      <a:endParaRPr lang="es-CO" sz="1000" dirty="0"/>
                    </a:p>
                  </a:txBody>
                  <a:tcPr/>
                </a:tc>
                <a:tc>
                  <a:txBody>
                    <a:bodyPr/>
                    <a:lstStyle/>
                    <a:p>
                      <a:pPr marL="0" indent="0" algn="just">
                        <a:buFont typeface="Wingdings" panose="05000000000000000000" pitchFamily="2" charset="2"/>
                        <a:buNone/>
                      </a:pPr>
                      <a:endParaRPr lang="es-CO" sz="1000" b="1" dirty="0" smtClean="0"/>
                    </a:p>
                    <a:p>
                      <a:pPr marL="0" indent="0" algn="just">
                        <a:buFont typeface="Wingdings" panose="05000000000000000000" pitchFamily="2" charset="2"/>
                        <a:buNone/>
                      </a:pPr>
                      <a:r>
                        <a:rPr lang="es-CO" sz="1000" b="1" dirty="0" smtClean="0"/>
                        <a:t>La concertación institucional permite que los actores</a:t>
                      </a:r>
                      <a:r>
                        <a:rPr lang="es-CO" sz="1000" b="1" baseline="0" dirty="0" smtClean="0"/>
                        <a:t> </a:t>
                      </a:r>
                      <a:r>
                        <a:rPr lang="es-CO" sz="1000" b="1" dirty="0" smtClean="0"/>
                        <a:t>al margen de la ley, no interfieran en la ejecución del proyecto.</a:t>
                      </a:r>
                      <a:endParaRPr lang="es-CO" sz="1000" b="1" dirty="0"/>
                    </a:p>
                  </a:txBody>
                  <a:tcPr>
                    <a:solidFill>
                      <a:schemeClr val="accent4">
                        <a:lumMod val="20000"/>
                        <a:lumOff val="80000"/>
                      </a:schemeClr>
                    </a:solidFill>
                  </a:tcPr>
                </a:tc>
                <a:extLst>
                  <a:ext uri="{0D108BD9-81ED-4DB2-BD59-A6C34878D82A}">
                    <a16:rowId xmlns:a16="http://schemas.microsoft.com/office/drawing/2014/main" val="1045620507"/>
                  </a:ext>
                </a:extLst>
              </a:tr>
              <a:tr h="370840">
                <a:tc>
                  <a:txBody>
                    <a:bodyPr/>
                    <a:lstStyle/>
                    <a:p>
                      <a:pPr algn="just"/>
                      <a:r>
                        <a:rPr lang="es-CO" sz="1000" b="1" dirty="0" smtClean="0"/>
                        <a:t>COMPONENTES:</a:t>
                      </a:r>
                    </a:p>
                    <a:p>
                      <a:pPr algn="just"/>
                      <a:r>
                        <a:rPr lang="es-CO" sz="1000" dirty="0" smtClean="0"/>
                        <a:t>C1: Familias productoras del Norte Caldense conforman organizaciones con conciencia ambiental que representen sus intereses.</a:t>
                      </a:r>
                    </a:p>
                    <a:p>
                      <a:pPr algn="just"/>
                      <a:endParaRPr lang="es-CO" sz="1000" dirty="0" smtClean="0"/>
                    </a:p>
                    <a:p>
                      <a:pPr algn="just"/>
                      <a:r>
                        <a:rPr lang="es-CO" sz="1000" dirty="0" smtClean="0"/>
                        <a:t>C2: Familias productoras del Norte Caldense aplican instrumentos de producción con el medio ambiente.</a:t>
                      </a:r>
                    </a:p>
                  </a:txBody>
                  <a:tcPr/>
                </a:tc>
                <a:tc>
                  <a:txBody>
                    <a:bodyPr/>
                    <a:lstStyle/>
                    <a:p>
                      <a:pPr algn="just"/>
                      <a:r>
                        <a:rPr lang="es-CO" sz="1000" b="1" dirty="0" smtClean="0"/>
                        <a:t>Indicadores de resultados:</a:t>
                      </a:r>
                    </a:p>
                    <a:p>
                      <a:pPr algn="just"/>
                      <a:r>
                        <a:rPr lang="es-CO" sz="1000" dirty="0" smtClean="0"/>
                        <a:t>Al mes 36 después de iniciado el proyecto, al menos 1000 familias productoras de la región, se encuentran agrupadas en organizaciones que representan sus intereses.</a:t>
                      </a:r>
                    </a:p>
                    <a:p>
                      <a:pPr algn="just"/>
                      <a:r>
                        <a:rPr lang="es-CO" sz="1000" dirty="0" smtClean="0"/>
                        <a:t>Al mes 36 después de iniciado el</a:t>
                      </a:r>
                      <a:r>
                        <a:rPr lang="es-CO" sz="1000" baseline="0" dirty="0" smtClean="0"/>
                        <a:t> proyecto, al menos 1000 familias productoras de la región han aplicado instrumentos de diagnóstico en sus fincas, para medir el impacto ambiental negativo que genera su producción.</a:t>
                      </a:r>
                      <a:endParaRPr lang="es-CO" sz="1000" dirty="0"/>
                    </a:p>
                  </a:txBody>
                  <a:tcPr/>
                </a:tc>
                <a:tc>
                  <a:txBody>
                    <a:bodyPr/>
                    <a:lstStyle/>
                    <a:p>
                      <a:pPr marL="171450" indent="-171450" algn="just">
                        <a:buFont typeface="Wingdings" panose="05000000000000000000" pitchFamily="2" charset="2"/>
                        <a:buChar char="§"/>
                      </a:pPr>
                      <a:r>
                        <a:rPr lang="es-CO" sz="1000" dirty="0" smtClean="0"/>
                        <a:t>Actas y memorias de las organizaciones</a:t>
                      </a:r>
                      <a:r>
                        <a:rPr lang="es-CO" sz="1000" baseline="0" dirty="0" smtClean="0"/>
                        <a:t> </a:t>
                      </a:r>
                      <a:r>
                        <a:rPr lang="es-CO" sz="1000" dirty="0" smtClean="0"/>
                        <a:t>conformadas en el tiempo del proyecto.</a:t>
                      </a:r>
                    </a:p>
                    <a:p>
                      <a:pPr marL="0" indent="0" algn="just">
                        <a:buFont typeface="Wingdings" panose="05000000000000000000" pitchFamily="2" charset="2"/>
                        <a:buNone/>
                      </a:pPr>
                      <a:endParaRPr lang="es-CO" sz="1000" dirty="0" smtClean="0"/>
                    </a:p>
                    <a:p>
                      <a:pPr marL="171450" indent="-171450" algn="just">
                        <a:buFont typeface="Wingdings" panose="05000000000000000000" pitchFamily="2" charset="2"/>
                        <a:buChar char="§"/>
                      </a:pPr>
                      <a:r>
                        <a:rPr lang="es-CO" sz="1000" dirty="0" smtClean="0"/>
                        <a:t>Instrumentos de diagnóstico debidamente</a:t>
                      </a:r>
                      <a:r>
                        <a:rPr lang="es-CO" sz="1000" baseline="0" dirty="0" smtClean="0"/>
                        <a:t> </a:t>
                      </a:r>
                      <a:r>
                        <a:rPr lang="es-CO" sz="1000" dirty="0" smtClean="0"/>
                        <a:t>diligenciados e incorporados en la carpeta de seguimiento de</a:t>
                      </a:r>
                      <a:r>
                        <a:rPr lang="es-CO" sz="1000" baseline="0" dirty="0" smtClean="0"/>
                        <a:t> </a:t>
                      </a:r>
                      <a:r>
                        <a:rPr lang="es-CO" sz="1000" dirty="0" smtClean="0"/>
                        <a:t>ejecución del proyecto.</a:t>
                      </a:r>
                      <a:endParaRPr lang="es-CO" sz="1000" dirty="0"/>
                    </a:p>
                  </a:txBody>
                  <a:tcPr/>
                </a:tc>
                <a:tc>
                  <a:txBody>
                    <a:bodyPr/>
                    <a:lstStyle/>
                    <a:p>
                      <a:pPr marL="171450" indent="-171450" algn="just">
                        <a:buFont typeface="Wingdings" panose="05000000000000000000" pitchFamily="2" charset="2"/>
                        <a:buChar char="§"/>
                      </a:pPr>
                      <a:r>
                        <a:rPr lang="es-CO" sz="1000" b="1" dirty="0" smtClean="0"/>
                        <a:t>Las organizaciones conformadas no favorecen</a:t>
                      </a:r>
                      <a:r>
                        <a:rPr lang="es-CO" sz="1000" b="1" baseline="0" dirty="0" smtClean="0"/>
                        <a:t> </a:t>
                      </a:r>
                      <a:r>
                        <a:rPr lang="es-CO" sz="1000" b="1" dirty="0" smtClean="0"/>
                        <a:t>intereses ajenos al proyecto.</a:t>
                      </a:r>
                    </a:p>
                    <a:p>
                      <a:pPr marL="0" indent="0" algn="just">
                        <a:buFont typeface="Wingdings" panose="05000000000000000000" pitchFamily="2" charset="2"/>
                        <a:buNone/>
                      </a:pPr>
                      <a:endParaRPr lang="es-CO" sz="1000" b="1" dirty="0" smtClean="0"/>
                    </a:p>
                    <a:p>
                      <a:pPr marL="171450" indent="-171450" algn="just">
                        <a:buFont typeface="Wingdings" panose="05000000000000000000" pitchFamily="2" charset="2"/>
                        <a:buChar char="§"/>
                      </a:pPr>
                      <a:r>
                        <a:rPr lang="es-CO" sz="1000" b="1" dirty="0" smtClean="0"/>
                        <a:t>Las instituciones gubernamentales apoyan los</a:t>
                      </a:r>
                      <a:r>
                        <a:rPr lang="es-CO" sz="1000" b="1" baseline="0" dirty="0" smtClean="0"/>
                        <a:t> </a:t>
                      </a:r>
                      <a:r>
                        <a:rPr lang="es-CO" sz="1000" b="1" dirty="0" smtClean="0"/>
                        <a:t>sistemas de producción sustentables, brindando</a:t>
                      </a:r>
                      <a:r>
                        <a:rPr lang="es-CO" sz="1000" b="1" baseline="0" dirty="0" smtClean="0"/>
                        <a:t> </a:t>
                      </a:r>
                      <a:r>
                        <a:rPr lang="es-CO" sz="1000" b="1" dirty="0" smtClean="0"/>
                        <a:t>créditos y oportunidades de mejoramiento.</a:t>
                      </a:r>
                      <a:endParaRPr lang="es-CO" sz="1000" b="1" dirty="0"/>
                    </a:p>
                  </a:txBody>
                  <a:tcPr>
                    <a:solidFill>
                      <a:schemeClr val="accent4">
                        <a:lumMod val="20000"/>
                        <a:lumOff val="80000"/>
                      </a:schemeClr>
                    </a:solidFill>
                  </a:tcPr>
                </a:tc>
                <a:extLst>
                  <a:ext uri="{0D108BD9-81ED-4DB2-BD59-A6C34878D82A}">
                    <a16:rowId xmlns:a16="http://schemas.microsoft.com/office/drawing/2014/main" val="1984485890"/>
                  </a:ext>
                </a:extLst>
              </a:tr>
              <a:tr h="370840">
                <a:tc>
                  <a:txBody>
                    <a:bodyPr/>
                    <a:lstStyle/>
                    <a:p>
                      <a:pPr algn="just"/>
                      <a:r>
                        <a:rPr lang="es-CO" sz="1000" b="1" dirty="0" smtClean="0"/>
                        <a:t>ACTIVIDADES:</a:t>
                      </a:r>
                    </a:p>
                    <a:p>
                      <a:pPr algn="just"/>
                      <a:endParaRPr lang="es-CO" sz="1000" dirty="0" smtClean="0"/>
                    </a:p>
                    <a:p>
                      <a:pPr algn="just"/>
                      <a:r>
                        <a:rPr lang="es-CO" sz="1000" dirty="0" smtClean="0"/>
                        <a:t>1.1. Convocatoria para formar las organizaciones.</a:t>
                      </a:r>
                    </a:p>
                    <a:p>
                      <a:pPr algn="just"/>
                      <a:endParaRPr lang="es-CO" sz="1000" dirty="0" smtClean="0"/>
                    </a:p>
                    <a:p>
                      <a:pPr algn="just"/>
                      <a:r>
                        <a:rPr lang="es-CO" sz="1000" dirty="0" smtClean="0"/>
                        <a:t>2.1. Diagnosticar las herramientas utilizadas en la producción.</a:t>
                      </a:r>
                    </a:p>
                    <a:p>
                      <a:pPr algn="just"/>
                      <a:endParaRPr lang="es-CO" sz="1000" dirty="0" smtClean="0"/>
                    </a:p>
                    <a:p>
                      <a:pPr algn="just"/>
                      <a:r>
                        <a:rPr lang="es-CO" sz="1000" dirty="0" smtClean="0"/>
                        <a:t>2.2. Realizar los planeas de mejoramiento, incluyendo técnicas de producción amigables con el medio ambiente.</a:t>
                      </a:r>
                      <a:endParaRPr lang="es-CO" sz="1000" dirty="0"/>
                    </a:p>
                  </a:txBody>
                  <a:tcPr/>
                </a:tc>
                <a:tc>
                  <a:txBody>
                    <a:bodyPr/>
                    <a:lstStyle/>
                    <a:p>
                      <a:pPr algn="just"/>
                      <a:r>
                        <a:rPr lang="es-CO" sz="1000" b="1" dirty="0" smtClean="0"/>
                        <a:t>Indicadores</a:t>
                      </a:r>
                      <a:r>
                        <a:rPr lang="es-CO" sz="1000" b="1" baseline="0" dirty="0" smtClean="0"/>
                        <a:t> de productos:</a:t>
                      </a:r>
                    </a:p>
                    <a:p>
                      <a:pPr marL="285750" indent="-285750" algn="just">
                        <a:buFont typeface="Wingdings" panose="05000000000000000000" pitchFamily="2" charset="2"/>
                        <a:buChar char="§"/>
                      </a:pPr>
                      <a:r>
                        <a:rPr lang="es-CO" sz="1000" baseline="0" dirty="0" smtClean="0"/>
                        <a:t>Al último día el 4 mes de iniciado el proyecto, se cuenta con 10 organizaciones conformadas en la región con los grupos involucrados en el proyecto.</a:t>
                      </a:r>
                    </a:p>
                    <a:p>
                      <a:pPr marL="285750" indent="-285750" algn="just">
                        <a:buFont typeface="Wingdings" panose="05000000000000000000" pitchFamily="2" charset="2"/>
                        <a:buChar char="§"/>
                      </a:pPr>
                      <a:r>
                        <a:rPr lang="es-CO" sz="1000" baseline="0" dirty="0" smtClean="0"/>
                        <a:t>Al último día del 5, 8 y 14 mes de iniciado el proyecto, se cuenta con 400, 400 más, 200 documentos más para un total de 1000 documentos de diagnóstico de la producción de las familias productoras.</a:t>
                      </a:r>
                    </a:p>
                    <a:p>
                      <a:pPr marL="285750" indent="-285750" algn="just">
                        <a:buFont typeface="Wingdings" panose="05000000000000000000" pitchFamily="2" charset="2"/>
                        <a:buChar char="§"/>
                      </a:pPr>
                      <a:r>
                        <a:rPr lang="es-CO" sz="1000" baseline="0" dirty="0" smtClean="0"/>
                        <a:t>Al último día del 7, 11, 15, 27 y 36 mes de iniciado el proyecto se cuenta con 200, 200, 200, y  200 planes de mejoramiento de las familias productoras.</a:t>
                      </a:r>
                    </a:p>
                  </a:txBody>
                  <a:tcPr/>
                </a:tc>
                <a:tc>
                  <a:txBody>
                    <a:bodyPr/>
                    <a:lstStyle/>
                    <a:p>
                      <a:pPr marL="171450" indent="-171450" algn="just">
                        <a:buFont typeface="Wingdings" panose="05000000000000000000" pitchFamily="2" charset="2"/>
                        <a:buChar char="§"/>
                      </a:pPr>
                      <a:r>
                        <a:rPr lang="es-CO" sz="1000" dirty="0" smtClean="0"/>
                        <a:t>Informes de las organizaciones</a:t>
                      </a:r>
                      <a:r>
                        <a:rPr lang="es-CO" sz="1000" baseline="0" dirty="0" smtClean="0"/>
                        <a:t> </a:t>
                      </a:r>
                      <a:r>
                        <a:rPr lang="es-CO" sz="1000" dirty="0" smtClean="0"/>
                        <a:t>debidamente aprobados por los</a:t>
                      </a:r>
                      <a:r>
                        <a:rPr lang="es-CO" sz="1000" baseline="0" dirty="0" smtClean="0"/>
                        <a:t> </a:t>
                      </a:r>
                      <a:r>
                        <a:rPr lang="es-CO" sz="1000" dirty="0" smtClean="0"/>
                        <a:t>representantes de cada organización.</a:t>
                      </a:r>
                    </a:p>
                    <a:p>
                      <a:pPr marL="0" indent="0" algn="just">
                        <a:buFont typeface="Wingdings" panose="05000000000000000000" pitchFamily="2" charset="2"/>
                        <a:buNone/>
                      </a:pPr>
                      <a:endParaRPr lang="es-CO" sz="1000" dirty="0" smtClean="0"/>
                    </a:p>
                    <a:p>
                      <a:pPr marL="171450" indent="-171450" algn="just">
                        <a:buFont typeface="Wingdings" panose="05000000000000000000" pitchFamily="2" charset="2"/>
                        <a:buChar char="§"/>
                      </a:pPr>
                      <a:r>
                        <a:rPr lang="es-CO" sz="1000" dirty="0" smtClean="0"/>
                        <a:t>Documentos de diagnóstico revisados</a:t>
                      </a:r>
                      <a:r>
                        <a:rPr lang="es-CO" sz="1000" baseline="0" dirty="0" smtClean="0"/>
                        <a:t> </a:t>
                      </a:r>
                      <a:r>
                        <a:rPr lang="es-CO" sz="1000" dirty="0" smtClean="0"/>
                        <a:t>y aprobados por el ente verificador.</a:t>
                      </a:r>
                    </a:p>
                    <a:p>
                      <a:pPr marL="0" indent="0" algn="just">
                        <a:buFont typeface="Wingdings" panose="05000000000000000000" pitchFamily="2" charset="2"/>
                        <a:buNone/>
                      </a:pPr>
                      <a:endParaRPr lang="es-CO" sz="1000" dirty="0" smtClean="0"/>
                    </a:p>
                    <a:p>
                      <a:pPr marL="171450" indent="-171450" algn="just">
                        <a:buFont typeface="Wingdings" panose="05000000000000000000" pitchFamily="2" charset="2"/>
                        <a:buChar char="§"/>
                      </a:pPr>
                      <a:r>
                        <a:rPr lang="es-CO" sz="1000" dirty="0" smtClean="0"/>
                        <a:t>Documentos con los planes de</a:t>
                      </a:r>
                      <a:r>
                        <a:rPr lang="es-CO" sz="1000" baseline="0" dirty="0" smtClean="0"/>
                        <a:t> </a:t>
                      </a:r>
                      <a:r>
                        <a:rPr lang="es-CO" sz="1000" dirty="0" smtClean="0"/>
                        <a:t>mejoramiento revisados y aprobados por el ente verificador.</a:t>
                      </a:r>
                      <a:endParaRPr lang="es-CO" sz="1000" dirty="0"/>
                    </a:p>
                  </a:txBody>
                  <a:tcPr/>
                </a:tc>
                <a:tc>
                  <a:txBody>
                    <a:bodyPr/>
                    <a:lstStyle/>
                    <a:p>
                      <a:pPr marL="171450" indent="-171450" algn="just">
                        <a:buFont typeface="Wingdings" panose="05000000000000000000" pitchFamily="2" charset="2"/>
                        <a:buChar char="§"/>
                      </a:pPr>
                      <a:r>
                        <a:rPr lang="es-CO" sz="1000" b="1" dirty="0" smtClean="0"/>
                        <a:t>Las organizaciones administran en buena manera</a:t>
                      </a:r>
                      <a:r>
                        <a:rPr lang="es-CO" sz="1000" b="1" baseline="0" dirty="0" smtClean="0"/>
                        <a:t> </a:t>
                      </a:r>
                      <a:r>
                        <a:rPr lang="es-CO" sz="1000" b="1" dirty="0" smtClean="0"/>
                        <a:t>los recursos económicos de apoyo al proyecto.</a:t>
                      </a:r>
                    </a:p>
                    <a:p>
                      <a:pPr marL="0" indent="0" algn="just">
                        <a:buFont typeface="Wingdings" panose="05000000000000000000" pitchFamily="2" charset="2"/>
                        <a:buNone/>
                      </a:pPr>
                      <a:endParaRPr lang="es-CO" sz="1000" b="1" dirty="0" smtClean="0"/>
                    </a:p>
                    <a:p>
                      <a:pPr marL="171450" indent="-171450" algn="just">
                        <a:buFont typeface="Wingdings" panose="05000000000000000000" pitchFamily="2" charset="2"/>
                        <a:buChar char="§"/>
                      </a:pPr>
                      <a:r>
                        <a:rPr lang="es-CO" sz="1000" b="1" dirty="0" smtClean="0"/>
                        <a:t>Se ha concertado la participación y la programación</a:t>
                      </a:r>
                      <a:r>
                        <a:rPr lang="es-CO" sz="1000" b="1" baseline="0" dirty="0" smtClean="0"/>
                        <a:t> </a:t>
                      </a:r>
                      <a:r>
                        <a:rPr lang="es-CO" sz="1000" b="1" dirty="0" smtClean="0"/>
                        <a:t>de tiempo para llevar a cabo los diagnósticos y planes de mejoramiento con las familias productoras</a:t>
                      </a:r>
                      <a:r>
                        <a:rPr lang="es-CO" sz="1000" b="1" baseline="0" dirty="0" smtClean="0"/>
                        <a:t> </a:t>
                      </a:r>
                      <a:r>
                        <a:rPr lang="es-CO" sz="1000" b="1" dirty="0" smtClean="0"/>
                        <a:t>involucradas.</a:t>
                      </a:r>
                      <a:endParaRPr lang="es-CO" sz="1000" b="1" dirty="0"/>
                    </a:p>
                  </a:txBody>
                  <a:tcPr>
                    <a:solidFill>
                      <a:schemeClr val="accent4">
                        <a:lumMod val="20000"/>
                        <a:lumOff val="80000"/>
                      </a:schemeClr>
                    </a:solidFill>
                  </a:tcPr>
                </a:tc>
                <a:extLst>
                  <a:ext uri="{0D108BD9-81ED-4DB2-BD59-A6C34878D82A}">
                    <a16:rowId xmlns:a16="http://schemas.microsoft.com/office/drawing/2014/main" val="932805313"/>
                  </a:ext>
                </a:extLst>
              </a:tr>
            </a:tbl>
          </a:graphicData>
        </a:graphic>
      </p:graphicFrame>
      <p:sp>
        <p:nvSpPr>
          <p:cNvPr id="5" name="CuadroTexto 4"/>
          <p:cNvSpPr txBox="1"/>
          <p:nvPr/>
        </p:nvSpPr>
        <p:spPr>
          <a:xfrm>
            <a:off x="4195561" y="-32175"/>
            <a:ext cx="3549039" cy="461665"/>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CO" sz="2400" b="1" i="1" dirty="0" smtClean="0">
                <a:solidFill>
                  <a:schemeClr val="accent6">
                    <a:lumMod val="50000"/>
                  </a:schemeClr>
                </a:solidFill>
                <a:cs typeface="Aharoni" panose="02010803020104030203" pitchFamily="2" charset="-79"/>
              </a:rPr>
              <a:t>Matriz de Marco Lógico</a:t>
            </a:r>
            <a:endParaRPr lang="es-CO" sz="2400" b="1" i="1" dirty="0">
              <a:solidFill>
                <a:schemeClr val="accent6">
                  <a:lumMod val="50000"/>
                </a:schemeClr>
              </a:solidFill>
              <a:cs typeface="Aharoni" panose="02010803020104030203" pitchFamily="2" charset="-79"/>
            </a:endParaRPr>
          </a:p>
        </p:txBody>
      </p:sp>
      <p:sp>
        <p:nvSpPr>
          <p:cNvPr id="6" name="CuadroTexto 5"/>
          <p:cNvSpPr txBox="1"/>
          <p:nvPr/>
        </p:nvSpPr>
        <p:spPr>
          <a:xfrm>
            <a:off x="4296711" y="328068"/>
            <a:ext cx="2917870" cy="369332"/>
          </a:xfrm>
          <a:prstGeom prst="rect">
            <a:avLst/>
          </a:prstGeom>
          <a:noFill/>
        </p:spPr>
        <p:txBody>
          <a:bodyPr wrap="square" rtlCol="0">
            <a:spAutoFit/>
          </a:bodyPr>
          <a:lstStyle/>
          <a:p>
            <a:pPr algn="ctr"/>
            <a:r>
              <a:rPr lang="es-CO" b="1" dirty="0" smtClean="0"/>
              <a:t>Fuentes de Verificación</a:t>
            </a:r>
            <a:endParaRPr lang="es-CO" b="1" dirty="0"/>
          </a:p>
        </p:txBody>
      </p:sp>
    </p:spTree>
    <p:extLst>
      <p:ext uri="{BB962C8B-B14F-4D97-AF65-F5344CB8AC3E}">
        <p14:creationId xmlns:p14="http://schemas.microsoft.com/office/powerpoint/2010/main" val="20866853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Tree>
    <p:extLst>
      <p:ext uri="{BB962C8B-B14F-4D97-AF65-F5344CB8AC3E}">
        <p14:creationId xmlns:p14="http://schemas.microsoft.com/office/powerpoint/2010/main" val="11087644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Rectángulo 2"/>
          <p:cNvSpPr/>
          <p:nvPr/>
        </p:nvSpPr>
        <p:spPr>
          <a:xfrm>
            <a:off x="752219" y="1893329"/>
            <a:ext cx="2625783" cy="369332"/>
          </a:xfrm>
          <a:prstGeom prst="rect">
            <a:avLst/>
          </a:prstGeom>
        </p:spPr>
        <p:txBody>
          <a:bodyPr wrap="none">
            <a:spAutoFit/>
          </a:bodyPr>
          <a:lstStyle/>
          <a:p>
            <a:pPr lvl="0"/>
            <a:r>
              <a:rPr lang="es-CO" b="1" dirty="0" smtClean="0"/>
              <a:t>¿Defina qué es inversión</a:t>
            </a:r>
            <a:r>
              <a:rPr lang="es-CO" b="1" i="1" dirty="0" smtClean="0"/>
              <a:t>?</a:t>
            </a:r>
            <a:endParaRPr lang="es-CO" b="1" dirty="0"/>
          </a:p>
        </p:txBody>
      </p:sp>
      <p:sp>
        <p:nvSpPr>
          <p:cNvPr id="5" name="Rectángulo 4"/>
          <p:cNvSpPr/>
          <p:nvPr/>
        </p:nvSpPr>
        <p:spPr>
          <a:xfrm>
            <a:off x="752219" y="2789135"/>
            <a:ext cx="10832757" cy="1131079"/>
          </a:xfrm>
          <a:prstGeom prst="rect">
            <a:avLst/>
          </a:prstGeom>
        </p:spPr>
        <p:txBody>
          <a:bodyPr wrap="square">
            <a:spAutoFit/>
          </a:bodyPr>
          <a:lstStyle/>
          <a:p>
            <a:pPr algn="just">
              <a:lnSpc>
                <a:spcPct val="125000"/>
              </a:lnSpc>
            </a:pPr>
            <a:r>
              <a:rPr lang="es-MX" dirty="0" smtClean="0">
                <a:sym typeface="Math C" pitchFamily="2" charset="2"/>
              </a:rPr>
              <a:t>Asignación irrevocable de recursos (De capital, naturales, técnicos, humanos, etc.) medidos en unidades monetarias, para la producción y/o comercialización de bienes y/o servicios que la empresa utilizará en desarrollo de su objeto social.</a:t>
            </a:r>
            <a:endParaRPr lang="es-ES" dirty="0">
              <a:sym typeface="Math C" pitchFamily="2" charset="2"/>
            </a:endParaRPr>
          </a:p>
        </p:txBody>
      </p:sp>
    </p:spTree>
    <p:extLst>
      <p:ext uri="{BB962C8B-B14F-4D97-AF65-F5344CB8AC3E}">
        <p14:creationId xmlns:p14="http://schemas.microsoft.com/office/powerpoint/2010/main" val="3685829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sp>
        <p:nvSpPr>
          <p:cNvPr id="3" name="CuadroTexto 2"/>
          <p:cNvSpPr txBox="1"/>
          <p:nvPr/>
        </p:nvSpPr>
        <p:spPr>
          <a:xfrm>
            <a:off x="4044778" y="295657"/>
            <a:ext cx="3015049" cy="584775"/>
          </a:xfrm>
          <a:prstGeom prst="rect">
            <a:avLst/>
          </a:prstGeom>
          <a:noFill/>
        </p:spPr>
        <p:txBody>
          <a:bodyPr wrap="square" rtlCol="0">
            <a:spAutoFit/>
          </a:bodyPr>
          <a:lstStyle/>
          <a:p>
            <a:r>
              <a:rPr lang="es-CO" sz="3200" i="1" dirty="0" smtClean="0">
                <a:solidFill>
                  <a:schemeClr val="accent6">
                    <a:lumMod val="50000"/>
                  </a:schemeClr>
                </a:solidFill>
                <a:latin typeface="Aharoni" panose="02010803020104030203" pitchFamily="2" charset="-79"/>
                <a:cs typeface="Aharoni" panose="02010803020104030203" pitchFamily="2" charset="-79"/>
              </a:rPr>
              <a:t>Generalidades</a:t>
            </a:r>
            <a:endParaRPr lang="es-CO" sz="3200" i="1" dirty="0">
              <a:solidFill>
                <a:schemeClr val="accent6">
                  <a:lumMod val="50000"/>
                </a:schemeClr>
              </a:solidFill>
              <a:latin typeface="Aharoni" panose="02010803020104030203" pitchFamily="2" charset="-79"/>
              <a:cs typeface="Aharoni" panose="02010803020104030203" pitchFamily="2" charset="-79"/>
            </a:endParaRPr>
          </a:p>
        </p:txBody>
      </p:sp>
      <p:sp>
        <p:nvSpPr>
          <p:cNvPr id="5" name="CuadroTexto 4"/>
          <p:cNvSpPr txBox="1"/>
          <p:nvPr/>
        </p:nvSpPr>
        <p:spPr>
          <a:xfrm>
            <a:off x="807308" y="1056759"/>
            <a:ext cx="3385751" cy="369332"/>
          </a:xfrm>
          <a:prstGeom prst="rect">
            <a:avLst/>
          </a:prstGeom>
          <a:noFill/>
        </p:spPr>
        <p:txBody>
          <a:bodyPr wrap="square" rtlCol="0">
            <a:spAutoFit/>
          </a:bodyPr>
          <a:lstStyle/>
          <a:p>
            <a:r>
              <a:rPr lang="es-CO" b="1" dirty="0" smtClean="0"/>
              <a:t>Definición de Proyecto</a:t>
            </a:r>
            <a:endParaRPr lang="es-CO" b="1" dirty="0"/>
          </a:p>
        </p:txBody>
      </p:sp>
      <p:sp>
        <p:nvSpPr>
          <p:cNvPr id="6" name="CuadroTexto 5"/>
          <p:cNvSpPr txBox="1"/>
          <p:nvPr/>
        </p:nvSpPr>
        <p:spPr>
          <a:xfrm>
            <a:off x="1039281" y="1704965"/>
            <a:ext cx="9695935" cy="369332"/>
          </a:xfrm>
          <a:prstGeom prst="rect">
            <a:avLst/>
          </a:prstGeom>
          <a:noFill/>
        </p:spPr>
        <p:txBody>
          <a:bodyPr wrap="square" rtlCol="0">
            <a:spAutoFit/>
          </a:bodyPr>
          <a:lstStyle/>
          <a:p>
            <a:r>
              <a:rPr lang="es-CO" dirty="0" smtClean="0"/>
              <a:t>Es un esfuerzo temporal que en forma gradual permite lograr un resultado único o entregable único.</a:t>
            </a:r>
            <a:endParaRPr lang="es-CO" dirty="0"/>
          </a:p>
        </p:txBody>
      </p:sp>
      <p:sp>
        <p:nvSpPr>
          <p:cNvPr id="7" name="CuadroTexto 6"/>
          <p:cNvSpPr txBox="1"/>
          <p:nvPr/>
        </p:nvSpPr>
        <p:spPr>
          <a:xfrm>
            <a:off x="733167" y="2459961"/>
            <a:ext cx="3385751" cy="369332"/>
          </a:xfrm>
          <a:prstGeom prst="rect">
            <a:avLst/>
          </a:prstGeom>
          <a:noFill/>
        </p:spPr>
        <p:txBody>
          <a:bodyPr wrap="square" rtlCol="0">
            <a:spAutoFit/>
          </a:bodyPr>
          <a:lstStyle/>
          <a:p>
            <a:r>
              <a:rPr lang="es-CO" b="1" dirty="0" smtClean="0"/>
              <a:t>¿Qué se entiende por temporal?</a:t>
            </a:r>
            <a:endParaRPr lang="es-CO" b="1" dirty="0"/>
          </a:p>
        </p:txBody>
      </p:sp>
      <p:sp>
        <p:nvSpPr>
          <p:cNvPr id="8" name="CuadroTexto 7"/>
          <p:cNvSpPr txBox="1"/>
          <p:nvPr/>
        </p:nvSpPr>
        <p:spPr>
          <a:xfrm>
            <a:off x="675371" y="3933031"/>
            <a:ext cx="4291915" cy="369332"/>
          </a:xfrm>
          <a:prstGeom prst="rect">
            <a:avLst/>
          </a:prstGeom>
          <a:noFill/>
        </p:spPr>
        <p:txBody>
          <a:bodyPr wrap="square" rtlCol="0">
            <a:spAutoFit/>
          </a:bodyPr>
          <a:lstStyle/>
          <a:p>
            <a:pPr lvl="0"/>
            <a:r>
              <a:rPr lang="es-CO" b="1" dirty="0" smtClean="0"/>
              <a:t>¿Qué </a:t>
            </a:r>
            <a:r>
              <a:rPr lang="es-CO" b="1" dirty="0"/>
              <a:t>se interpreta como </a:t>
            </a:r>
            <a:r>
              <a:rPr lang="es-CO" b="1" i="1" dirty="0" smtClean="0"/>
              <a:t>resultado único?</a:t>
            </a:r>
            <a:endParaRPr lang="es-CO" b="1" dirty="0"/>
          </a:p>
        </p:txBody>
      </p:sp>
      <p:sp>
        <p:nvSpPr>
          <p:cNvPr id="9" name="CuadroTexto 8"/>
          <p:cNvSpPr txBox="1"/>
          <p:nvPr/>
        </p:nvSpPr>
        <p:spPr>
          <a:xfrm>
            <a:off x="1031044" y="3091835"/>
            <a:ext cx="10041925" cy="646331"/>
          </a:xfrm>
          <a:prstGeom prst="rect">
            <a:avLst/>
          </a:prstGeom>
          <a:noFill/>
        </p:spPr>
        <p:txBody>
          <a:bodyPr wrap="square" rtlCol="0">
            <a:spAutoFit/>
          </a:bodyPr>
          <a:lstStyle/>
          <a:p>
            <a:r>
              <a:rPr lang="es-CO" dirty="0" smtClean="0"/>
              <a:t>Quiere decir que el proyecto tiene un punto de iniciación y otro de terminación o cierre.</a:t>
            </a:r>
          </a:p>
          <a:p>
            <a:r>
              <a:rPr lang="es-CO" dirty="0" smtClean="0"/>
              <a:t>Es decir, tiene una duración limitada: Horas, días, meses o años. </a:t>
            </a:r>
            <a:endParaRPr lang="es-CO" dirty="0"/>
          </a:p>
        </p:txBody>
      </p:sp>
      <p:sp>
        <p:nvSpPr>
          <p:cNvPr id="11" name="Rectangle 3"/>
          <p:cNvSpPr>
            <a:spLocks noGrp="1" noChangeArrowheads="1"/>
          </p:cNvSpPr>
          <p:nvPr>
            <p:ph type="subTitle" idx="4294967295"/>
          </p:nvPr>
        </p:nvSpPr>
        <p:spPr>
          <a:xfrm>
            <a:off x="2073526" y="5484251"/>
            <a:ext cx="1971252" cy="576263"/>
          </a:xfrm>
        </p:spPr>
        <p:txBody>
          <a:bodyPr/>
          <a:lstStyle/>
          <a:p>
            <a:pPr marL="0" indent="0" algn="ctr">
              <a:buFont typeface="Wingdings" panose="05000000000000000000" pitchFamily="2" charset="2"/>
              <a:buNone/>
            </a:pPr>
            <a:r>
              <a:rPr lang="es-CO" sz="1800" b="1" dirty="0"/>
              <a:t>Productos</a:t>
            </a:r>
          </a:p>
        </p:txBody>
      </p:sp>
      <p:sp>
        <p:nvSpPr>
          <p:cNvPr id="12" name="AutoShape 4"/>
          <p:cNvSpPr>
            <a:spLocks/>
          </p:cNvSpPr>
          <p:nvPr/>
        </p:nvSpPr>
        <p:spPr bwMode="auto">
          <a:xfrm rot="10800000">
            <a:off x="3928113" y="4843296"/>
            <a:ext cx="187276" cy="1586350"/>
          </a:xfrm>
          <a:prstGeom prst="rightBrace">
            <a:avLst>
              <a:gd name="adj1" fmla="val 3487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CO" dirty="0">
              <a:latin typeface="+mn-lt"/>
            </a:endParaRPr>
          </a:p>
        </p:txBody>
      </p:sp>
      <p:sp>
        <p:nvSpPr>
          <p:cNvPr id="13" name="Rectangle 5"/>
          <p:cNvSpPr>
            <a:spLocks noChangeArrowheads="1"/>
          </p:cNvSpPr>
          <p:nvPr/>
        </p:nvSpPr>
        <p:spPr bwMode="auto">
          <a:xfrm>
            <a:off x="5360718" y="4338121"/>
            <a:ext cx="2251282" cy="1387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 typeface="Wingdings" panose="05000000000000000000" pitchFamily="2" charset="2"/>
              <a:buNone/>
            </a:pPr>
            <a:r>
              <a:rPr lang="es-CO" b="1" i="1" dirty="0">
                <a:latin typeface="+mn-lt"/>
              </a:rPr>
              <a:t>Intermedios</a:t>
            </a: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r>
              <a:rPr lang="es-CO" b="1" i="1" dirty="0">
                <a:latin typeface="+mn-lt"/>
              </a:rPr>
              <a:t>Finales</a:t>
            </a:r>
          </a:p>
        </p:txBody>
      </p:sp>
      <p:sp>
        <p:nvSpPr>
          <p:cNvPr id="14" name="Rectangle 6"/>
          <p:cNvSpPr>
            <a:spLocks noChangeArrowheads="1"/>
          </p:cNvSpPr>
          <p:nvPr/>
        </p:nvSpPr>
        <p:spPr bwMode="auto">
          <a:xfrm>
            <a:off x="4143632" y="4883858"/>
            <a:ext cx="1324545" cy="1505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 typeface="Wingdings" panose="05000000000000000000" pitchFamily="2" charset="2"/>
              <a:buNone/>
            </a:pPr>
            <a:r>
              <a:rPr lang="es-CO" b="1" dirty="0">
                <a:latin typeface="+mn-lt"/>
              </a:rPr>
              <a:t>Bienes</a:t>
            </a:r>
          </a:p>
          <a:p>
            <a:pPr algn="just">
              <a:spcBef>
                <a:spcPct val="20000"/>
              </a:spcBef>
              <a:buFont typeface="Wingdings" panose="05000000000000000000" pitchFamily="2" charset="2"/>
              <a:buNone/>
            </a:pPr>
            <a:endParaRPr lang="es-CO" b="1" dirty="0">
              <a:latin typeface="+mn-lt"/>
            </a:endParaRPr>
          </a:p>
          <a:p>
            <a:pPr algn="just">
              <a:spcBef>
                <a:spcPct val="20000"/>
              </a:spcBef>
              <a:buFont typeface="Wingdings" panose="05000000000000000000" pitchFamily="2" charset="2"/>
              <a:buNone/>
            </a:pPr>
            <a:endParaRPr lang="es-CO" b="1" dirty="0" smtClean="0">
              <a:latin typeface="+mn-lt"/>
            </a:endParaRPr>
          </a:p>
          <a:p>
            <a:pPr algn="just">
              <a:spcBef>
                <a:spcPct val="20000"/>
              </a:spcBef>
              <a:buFont typeface="Wingdings" panose="05000000000000000000" pitchFamily="2" charset="2"/>
              <a:buNone/>
            </a:pPr>
            <a:r>
              <a:rPr lang="es-CO" b="1" dirty="0" smtClean="0">
                <a:latin typeface="+mn-lt"/>
              </a:rPr>
              <a:t>Servicios</a:t>
            </a:r>
            <a:endParaRPr lang="es-CO" b="1" dirty="0">
              <a:latin typeface="+mn-lt"/>
            </a:endParaRPr>
          </a:p>
        </p:txBody>
      </p:sp>
      <p:sp>
        <p:nvSpPr>
          <p:cNvPr id="16" name="Rectangle 8"/>
          <p:cNvSpPr>
            <a:spLocks noChangeArrowheads="1"/>
          </p:cNvSpPr>
          <p:nvPr/>
        </p:nvSpPr>
        <p:spPr bwMode="auto">
          <a:xfrm>
            <a:off x="6904113" y="4882018"/>
            <a:ext cx="2470617" cy="988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ct val="20000"/>
              </a:spcBef>
              <a:buFont typeface="Wingdings" panose="05000000000000000000" pitchFamily="2" charset="2"/>
              <a:buNone/>
            </a:pPr>
            <a:r>
              <a:rPr lang="es-CO" b="1" i="1" dirty="0">
                <a:latin typeface="+mn-lt"/>
              </a:rPr>
              <a:t>De </a:t>
            </a:r>
            <a:r>
              <a:rPr lang="es-CO" b="1" i="1" dirty="0" smtClean="0">
                <a:latin typeface="+mn-lt"/>
              </a:rPr>
              <a:t>Capital</a:t>
            </a: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endParaRPr lang="es-CO" b="1" i="1" dirty="0">
              <a:latin typeface="+mn-lt"/>
            </a:endParaRPr>
          </a:p>
          <a:p>
            <a:pPr algn="just">
              <a:spcBef>
                <a:spcPct val="20000"/>
              </a:spcBef>
              <a:buFont typeface="Wingdings" panose="05000000000000000000" pitchFamily="2" charset="2"/>
              <a:buNone/>
            </a:pPr>
            <a:r>
              <a:rPr lang="es-CO" b="1" i="1" dirty="0">
                <a:latin typeface="+mn-lt"/>
              </a:rPr>
              <a:t>De Consumo</a:t>
            </a:r>
          </a:p>
        </p:txBody>
      </p:sp>
      <p:sp>
        <p:nvSpPr>
          <p:cNvPr id="18" name="AutoShape 4"/>
          <p:cNvSpPr>
            <a:spLocks/>
          </p:cNvSpPr>
          <p:nvPr/>
        </p:nvSpPr>
        <p:spPr bwMode="auto">
          <a:xfrm rot="10800000">
            <a:off x="5058646" y="4283903"/>
            <a:ext cx="187276" cy="1586350"/>
          </a:xfrm>
          <a:prstGeom prst="rightBrace">
            <a:avLst>
              <a:gd name="adj1" fmla="val 3487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CO" dirty="0">
              <a:latin typeface="+mn-lt"/>
            </a:endParaRPr>
          </a:p>
        </p:txBody>
      </p:sp>
      <p:sp>
        <p:nvSpPr>
          <p:cNvPr id="19" name="AutoShape 4"/>
          <p:cNvSpPr>
            <a:spLocks/>
          </p:cNvSpPr>
          <p:nvPr/>
        </p:nvSpPr>
        <p:spPr bwMode="auto">
          <a:xfrm rot="10800000">
            <a:off x="6591938" y="4758973"/>
            <a:ext cx="187276" cy="1586350"/>
          </a:xfrm>
          <a:prstGeom prst="rightBrace">
            <a:avLst>
              <a:gd name="adj1" fmla="val 34871"/>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s-CO" dirty="0">
              <a:latin typeface="+mn-lt"/>
            </a:endParaRPr>
          </a:p>
        </p:txBody>
      </p:sp>
    </p:spTree>
    <p:extLst>
      <p:ext uri="{BB962C8B-B14F-4D97-AF65-F5344CB8AC3E}">
        <p14:creationId xmlns:p14="http://schemas.microsoft.com/office/powerpoint/2010/main" val="129462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animBg="1"/>
      <p:bldP spid="13" grpId="0"/>
      <p:bldP spid="14" grpId="0"/>
      <p:bldP spid="16" grpId="0"/>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 y="57665"/>
            <a:ext cx="2078564" cy="743650"/>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143" y="1643353"/>
            <a:ext cx="3671899" cy="2445485"/>
          </a:xfrm>
          <a:prstGeom prst="rect">
            <a:avLst/>
          </a:prstGeom>
        </p:spPr>
      </p:pic>
      <p:sp>
        <p:nvSpPr>
          <p:cNvPr id="5" name="CuadroTexto 4"/>
          <p:cNvSpPr txBox="1"/>
          <p:nvPr/>
        </p:nvSpPr>
        <p:spPr>
          <a:xfrm>
            <a:off x="4415480" y="216540"/>
            <a:ext cx="1911179" cy="584775"/>
          </a:xfrm>
          <a:prstGeom prst="rect">
            <a:avLst/>
          </a:prstGeom>
          <a:noFill/>
        </p:spPr>
        <p:txBody>
          <a:bodyPr wrap="square" rtlCol="0">
            <a:spAutoFit/>
          </a:bodyPr>
          <a:lstStyle/>
          <a:p>
            <a:r>
              <a:rPr lang="es-CO" sz="3200" i="1" dirty="0" smtClean="0">
                <a:solidFill>
                  <a:schemeClr val="accent6">
                    <a:lumMod val="50000"/>
                  </a:schemeClr>
                </a:solidFill>
                <a:latin typeface="Aharoni" panose="02010803020104030203" pitchFamily="2" charset="-79"/>
                <a:cs typeface="Aharoni" panose="02010803020104030203" pitchFamily="2" charset="-79"/>
              </a:rPr>
              <a:t>Ejemplos</a:t>
            </a:r>
            <a:endParaRPr lang="es-CO" sz="3200" i="1" dirty="0">
              <a:solidFill>
                <a:schemeClr val="accent6">
                  <a:lumMod val="50000"/>
                </a:schemeClr>
              </a:solidFill>
              <a:latin typeface="Aharoni" panose="02010803020104030203" pitchFamily="2" charset="-79"/>
              <a:cs typeface="Aharoni" panose="02010803020104030203" pitchFamily="2" charset="-79"/>
            </a:endParaRPr>
          </a:p>
        </p:txBody>
      </p:sp>
      <p:sp>
        <p:nvSpPr>
          <p:cNvPr id="6" name="CuadroTexto 5"/>
          <p:cNvSpPr txBox="1"/>
          <p:nvPr/>
        </p:nvSpPr>
        <p:spPr>
          <a:xfrm>
            <a:off x="453082" y="4781884"/>
            <a:ext cx="3880022" cy="1200329"/>
          </a:xfrm>
          <a:prstGeom prst="rect">
            <a:avLst/>
          </a:prstGeom>
          <a:noFill/>
        </p:spPr>
        <p:txBody>
          <a:bodyPr wrap="square" rtlCol="0">
            <a:spAutoFit/>
          </a:bodyPr>
          <a:lstStyle/>
          <a:p>
            <a:pPr algn="just"/>
            <a:r>
              <a:rPr lang="es-CO" dirty="0" smtClean="0"/>
              <a:t>Es un entregable típico en todo proyecto de investigación, informe, asesoría, estudio de pre inversión, estudios técnicos.</a:t>
            </a:r>
          </a:p>
        </p:txBody>
      </p:sp>
      <p:sp>
        <p:nvSpPr>
          <p:cNvPr id="3" name="CuadroTexto 2"/>
          <p:cNvSpPr txBox="1"/>
          <p:nvPr/>
        </p:nvSpPr>
        <p:spPr>
          <a:xfrm>
            <a:off x="1626974" y="915250"/>
            <a:ext cx="1532238"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b="1" dirty="0" smtClean="0"/>
              <a:t>Documentos</a:t>
            </a:r>
            <a:endParaRPr lang="es-CO" b="1" dirty="0"/>
          </a:p>
        </p:txBody>
      </p:sp>
      <p:sp>
        <p:nvSpPr>
          <p:cNvPr id="7" name="CuadroTexto 6"/>
          <p:cNvSpPr txBox="1"/>
          <p:nvPr/>
        </p:nvSpPr>
        <p:spPr>
          <a:xfrm>
            <a:off x="7747107" y="788508"/>
            <a:ext cx="14216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s-CO" b="1" dirty="0" smtClean="0"/>
              <a:t>Un elemento</a:t>
            </a:r>
            <a:endParaRPr lang="es-CO" b="1" dirty="0"/>
          </a:p>
        </p:txBody>
      </p:sp>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9204" y="1284582"/>
            <a:ext cx="3863546" cy="4179705"/>
          </a:xfrm>
          <a:prstGeom prst="rect">
            <a:avLst/>
          </a:prstGeom>
        </p:spPr>
      </p:pic>
      <p:sp>
        <p:nvSpPr>
          <p:cNvPr id="9" name="CuadroTexto 8"/>
          <p:cNvSpPr txBox="1"/>
          <p:nvPr/>
        </p:nvSpPr>
        <p:spPr>
          <a:xfrm>
            <a:off x="5523703" y="5540567"/>
            <a:ext cx="2055342" cy="369332"/>
          </a:xfrm>
          <a:prstGeom prst="rect">
            <a:avLst/>
          </a:prstGeom>
          <a:noFill/>
        </p:spPr>
        <p:txBody>
          <a:bodyPr wrap="square" rtlCol="0">
            <a:spAutoFit/>
          </a:bodyPr>
          <a:lstStyle/>
          <a:p>
            <a:r>
              <a:rPr lang="es-CO" b="1" dirty="0" smtClean="0"/>
              <a:t>Edificio terminado</a:t>
            </a:r>
            <a:endParaRPr lang="es-CO" b="1" dirty="0"/>
          </a:p>
        </p:txBody>
      </p:sp>
      <p:pic>
        <p:nvPicPr>
          <p:cNvPr id="10" name="Imagen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9645" y="1284582"/>
            <a:ext cx="2566198" cy="3010202"/>
          </a:xfrm>
          <a:prstGeom prst="rect">
            <a:avLst/>
          </a:prstGeom>
        </p:spPr>
      </p:pic>
      <p:sp>
        <p:nvSpPr>
          <p:cNvPr id="11" name="CuadroTexto 10"/>
          <p:cNvSpPr txBox="1"/>
          <p:nvPr/>
        </p:nvSpPr>
        <p:spPr>
          <a:xfrm>
            <a:off x="8769645" y="4294784"/>
            <a:ext cx="2593093" cy="369332"/>
          </a:xfrm>
          <a:prstGeom prst="rect">
            <a:avLst/>
          </a:prstGeom>
          <a:noFill/>
        </p:spPr>
        <p:txBody>
          <a:bodyPr wrap="square" rtlCol="0">
            <a:spAutoFit/>
          </a:bodyPr>
          <a:lstStyle/>
          <a:p>
            <a:r>
              <a:rPr lang="es-CO" b="1" dirty="0" smtClean="0"/>
              <a:t>Componente del Edificio</a:t>
            </a:r>
            <a:endParaRPr lang="es-CO" b="1" dirty="0"/>
          </a:p>
        </p:txBody>
      </p:sp>
      <p:sp>
        <p:nvSpPr>
          <p:cNvPr id="12" name="CuadroTexto 11"/>
          <p:cNvSpPr txBox="1"/>
          <p:nvPr/>
        </p:nvSpPr>
        <p:spPr>
          <a:xfrm>
            <a:off x="8769645" y="4709571"/>
            <a:ext cx="2664474" cy="2031325"/>
          </a:xfrm>
          <a:prstGeom prst="rect">
            <a:avLst/>
          </a:prstGeom>
          <a:noFill/>
        </p:spPr>
        <p:txBody>
          <a:bodyPr wrap="square" rtlCol="0">
            <a:spAutoFit/>
          </a:bodyPr>
          <a:lstStyle/>
          <a:p>
            <a:pPr marL="285750" indent="-285750">
              <a:buFont typeface="Wingdings" panose="05000000000000000000" pitchFamily="2" charset="2"/>
              <a:buChar char="§"/>
            </a:pPr>
            <a:r>
              <a:rPr lang="es-CO" dirty="0" smtClean="0"/>
              <a:t>Cimientos</a:t>
            </a:r>
          </a:p>
          <a:p>
            <a:pPr marL="285750" indent="-285750">
              <a:buFont typeface="Wingdings" panose="05000000000000000000" pitchFamily="2" charset="2"/>
              <a:buChar char="§"/>
            </a:pPr>
            <a:r>
              <a:rPr lang="es-CO" dirty="0" smtClean="0"/>
              <a:t>Estructura</a:t>
            </a:r>
          </a:p>
          <a:p>
            <a:pPr marL="285750" indent="-285750">
              <a:buFont typeface="Wingdings" panose="05000000000000000000" pitchFamily="2" charset="2"/>
              <a:buChar char="§"/>
            </a:pPr>
            <a:r>
              <a:rPr lang="es-CO" dirty="0" smtClean="0"/>
              <a:t>Suelos y techos</a:t>
            </a:r>
          </a:p>
          <a:p>
            <a:pPr marL="285750" indent="-285750">
              <a:buFont typeface="Wingdings" panose="05000000000000000000" pitchFamily="2" charset="2"/>
              <a:buChar char="§"/>
            </a:pPr>
            <a:r>
              <a:rPr lang="es-CO" dirty="0" smtClean="0"/>
              <a:t>Tabiques externos</a:t>
            </a:r>
          </a:p>
          <a:p>
            <a:pPr marL="285750" indent="-285750">
              <a:buFont typeface="Wingdings" panose="05000000000000000000" pitchFamily="2" charset="2"/>
              <a:buChar char="§"/>
            </a:pPr>
            <a:r>
              <a:rPr lang="es-CO" dirty="0" smtClean="0"/>
              <a:t>Ventanas</a:t>
            </a:r>
          </a:p>
          <a:p>
            <a:pPr marL="285750" indent="-285750">
              <a:buFont typeface="Wingdings" panose="05000000000000000000" pitchFamily="2" charset="2"/>
              <a:buChar char="§"/>
            </a:pPr>
            <a:r>
              <a:rPr lang="es-CO" dirty="0" smtClean="0"/>
              <a:t>Cubiertas</a:t>
            </a:r>
          </a:p>
          <a:p>
            <a:pPr marL="285750" indent="-285750">
              <a:buFont typeface="Wingdings" panose="05000000000000000000" pitchFamily="2" charset="2"/>
              <a:buChar char="§"/>
            </a:pPr>
            <a:r>
              <a:rPr lang="es-CO" dirty="0" smtClean="0"/>
              <a:t>Tabiques exteriores</a:t>
            </a:r>
            <a:endParaRPr lang="es-CO" dirty="0"/>
          </a:p>
        </p:txBody>
      </p:sp>
    </p:spTree>
    <p:extLst>
      <p:ext uri="{BB962C8B-B14F-4D97-AF65-F5344CB8AC3E}">
        <p14:creationId xmlns:p14="http://schemas.microsoft.com/office/powerpoint/2010/main" val="3360826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2422</TotalTime>
  <Words>8367</Words>
  <Application>Microsoft Office PowerPoint</Application>
  <PresentationFormat>Panorámica</PresentationFormat>
  <Paragraphs>1065</Paragraphs>
  <Slides>73</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73</vt:i4>
      </vt:variant>
    </vt:vector>
  </HeadingPairs>
  <TitlesOfParts>
    <vt:vector size="81" baseType="lpstr">
      <vt:lpstr>Aharoni</vt:lpstr>
      <vt:lpstr>Arial</vt:lpstr>
      <vt:lpstr>Calibri</vt:lpstr>
      <vt:lpstr>Calibri Light</vt:lpstr>
      <vt:lpstr>Courier New</vt:lpstr>
      <vt:lpstr>Math C</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Azul2</dc:creator>
  <cp:lastModifiedBy>Ricardo Ching</cp:lastModifiedBy>
  <cp:revision>156</cp:revision>
  <cp:lastPrinted>2019-09-02T16:50:55Z</cp:lastPrinted>
  <dcterms:created xsi:type="dcterms:W3CDTF">2019-08-03T19:31:24Z</dcterms:created>
  <dcterms:modified xsi:type="dcterms:W3CDTF">2019-09-02T23:44:44Z</dcterms:modified>
</cp:coreProperties>
</file>